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7" r:id="rId5"/>
    <p:sldId id="256" r:id="rId6"/>
    <p:sldId id="262" r:id="rId7"/>
    <p:sldId id="268" r:id="rId8"/>
    <p:sldId id="269" r:id="rId9"/>
    <p:sldId id="270" r:id="rId10"/>
    <p:sldId id="272" r:id="rId11"/>
    <p:sldId id="276" r:id="rId12"/>
    <p:sldId id="273" r:id="rId13"/>
    <p:sldId id="274" r:id="rId14"/>
    <p:sldId id="280" r:id="rId15"/>
    <p:sldId id="278" r:id="rId16"/>
    <p:sldId id="271" r:id="rId17"/>
    <p:sldId id="277" r:id="rId18"/>
    <p:sldId id="281" r:id="rId19"/>
    <p:sldId id="279" r:id="rId20"/>
    <p:sldId id="282" r:id="rId21"/>
    <p:sldId id="28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3" autoAdjust="0"/>
    <p:restoredTop sz="94660"/>
  </p:normalViewPr>
  <p:slideViewPr>
    <p:cSldViewPr>
      <p:cViewPr>
        <p:scale>
          <a:sx n="99" d="100"/>
          <a:sy n="99" d="100"/>
        </p:scale>
        <p:origin x="-5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9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9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52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19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13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3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5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79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04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39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E65F-DD3F-4B1A-B0B2-E3C3104479AD}" type="datetimeFigureOut">
              <a:rPr lang="es-ES" smtClean="0"/>
              <a:t>02/06/2017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ACB3-E6D1-4765-85C7-97C642BF2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4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7.wdp"/><Relationship Id="rId18" Type="http://schemas.microsoft.com/office/2007/relationships/hdphoto" Target="../media/hdphoto16.wdp"/><Relationship Id="rId26" Type="http://schemas.openxmlformats.org/officeDocument/2006/relationships/image" Target="../media/image38.jpeg"/><Relationship Id="rId3" Type="http://schemas.openxmlformats.org/officeDocument/2006/relationships/image" Target="../media/image28.png"/><Relationship Id="rId21" Type="http://schemas.openxmlformats.org/officeDocument/2006/relationships/image" Target="../media/image36.jpeg"/><Relationship Id="rId34" Type="http://schemas.openxmlformats.org/officeDocument/2006/relationships/image" Target="../media/image44.jpeg"/><Relationship Id="rId7" Type="http://schemas.openxmlformats.org/officeDocument/2006/relationships/image" Target="../media/image30.png"/><Relationship Id="rId12" Type="http://schemas.openxmlformats.org/officeDocument/2006/relationships/image" Target="../media/image24.png"/><Relationship Id="rId17" Type="http://schemas.openxmlformats.org/officeDocument/2006/relationships/image" Target="../media/image23.png"/><Relationship Id="rId25" Type="http://schemas.microsoft.com/office/2007/relationships/hdphoto" Target="../media/hdphoto24.wdp"/><Relationship Id="rId33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38" Type="http://schemas.openxmlformats.org/officeDocument/2006/relationships/image" Target="../media/image47.jpe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microsoft.com/office/2007/relationships/hdphoto" Target="../media/hdphoto21.wdp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32" Type="http://schemas.openxmlformats.org/officeDocument/2006/relationships/image" Target="../media/image43.jpeg"/><Relationship Id="rId37" Type="http://schemas.openxmlformats.org/officeDocument/2006/relationships/image" Target="../media/image46.jpeg"/><Relationship Id="rId5" Type="http://schemas.openxmlformats.org/officeDocument/2006/relationships/image" Target="../media/image29.png"/><Relationship Id="rId15" Type="http://schemas.microsoft.com/office/2007/relationships/hdphoto" Target="../media/hdphoto18.wdp"/><Relationship Id="rId23" Type="http://schemas.microsoft.com/office/2007/relationships/hdphoto" Target="../media/hdphoto22.wdp"/><Relationship Id="rId28" Type="http://schemas.openxmlformats.org/officeDocument/2006/relationships/image" Target="../media/image40.jpeg"/><Relationship Id="rId36" Type="http://schemas.openxmlformats.org/officeDocument/2006/relationships/image" Target="../media/image45.png"/><Relationship Id="rId10" Type="http://schemas.microsoft.com/office/2007/relationships/hdphoto" Target="../media/hdphoto15.wdp"/><Relationship Id="rId19" Type="http://schemas.openxmlformats.org/officeDocument/2006/relationships/image" Target="../media/image31.png"/><Relationship Id="rId31" Type="http://schemas.openxmlformats.org/officeDocument/2006/relationships/image" Target="../media/image42.jpeg"/><Relationship Id="rId4" Type="http://schemas.microsoft.com/office/2007/relationships/hdphoto" Target="../media/hdphoto19.wdp"/><Relationship Id="rId9" Type="http://schemas.openxmlformats.org/officeDocument/2006/relationships/image" Target="../media/image21.png"/><Relationship Id="rId14" Type="http://schemas.openxmlformats.org/officeDocument/2006/relationships/image" Target="../media/image22.png"/><Relationship Id="rId22" Type="http://schemas.openxmlformats.org/officeDocument/2006/relationships/image" Target="../media/image32.png"/><Relationship Id="rId27" Type="http://schemas.openxmlformats.org/officeDocument/2006/relationships/image" Target="../media/image39.jpeg"/><Relationship Id="rId30" Type="http://schemas.microsoft.com/office/2007/relationships/hdphoto" Target="../media/hdphoto25.wdp"/><Relationship Id="rId35" Type="http://schemas.openxmlformats.org/officeDocument/2006/relationships/hyperlink" Target="https://www.google.es/url?sa=i&amp;rct=j&amp;q=&amp;esrc=s&amp;source=images&amp;cd=&amp;cad=rja&amp;uact=8&amp;ved=0ahUKEwjQ8qKniebTAhWMKVAKHVaYAv4QjRwIBw&amp;url=http://www.extrumetal.com.mx/cobre/&amp;psig=AFQjCNFlR6oMuegoDNRyuAafoTivN_YwgA&amp;ust=149453134202844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18" Type="http://schemas.openxmlformats.org/officeDocument/2006/relationships/image" Target="../media/image46.jpeg"/><Relationship Id="rId26" Type="http://schemas.openxmlformats.org/officeDocument/2006/relationships/hyperlink" Target="https://www.google.es/url?sa=i&amp;rct=j&amp;q=&amp;esrc=s&amp;source=images&amp;cd=&amp;cad=rja&amp;uact=8&amp;ved=0ahUKEwje19iB6O3TAhXDxRQKHXTNAL0QjRwIBw&amp;url=https://revistadehistoria.es/los-celtas-en-la-peninsula-iberica/&amp;psig=AFQjCNFxXXx0DXcddbWrNIASn1KVTyxn5Q&amp;ust=1494797287192854" TargetMode="External"/><Relationship Id="rId3" Type="http://schemas.openxmlformats.org/officeDocument/2006/relationships/image" Target="../media/image21.png"/><Relationship Id="rId21" Type="http://schemas.openxmlformats.org/officeDocument/2006/relationships/image" Target="../media/image49.jpeg"/><Relationship Id="rId7" Type="http://schemas.microsoft.com/office/2007/relationships/hdphoto" Target="../media/hdphoto17.wdp"/><Relationship Id="rId12" Type="http://schemas.microsoft.com/office/2007/relationships/hdphoto" Target="../media/hdphoto16.wdp"/><Relationship Id="rId17" Type="http://schemas.openxmlformats.org/officeDocument/2006/relationships/image" Target="../media/image44.jpeg"/><Relationship Id="rId25" Type="http://schemas.openxmlformats.org/officeDocument/2006/relationships/image" Target="../media/image52.jpeg"/><Relationship Id="rId2" Type="http://schemas.openxmlformats.org/officeDocument/2006/relationships/image" Target="../media/image1.jpeg"/><Relationship Id="rId16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24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8.jpeg"/><Relationship Id="rId23" Type="http://schemas.openxmlformats.org/officeDocument/2006/relationships/image" Target="../media/image51.jpeg"/><Relationship Id="rId10" Type="http://schemas.openxmlformats.org/officeDocument/2006/relationships/image" Target="../media/image26.png"/><Relationship Id="rId19" Type="http://schemas.openxmlformats.org/officeDocument/2006/relationships/image" Target="../media/image47.jpeg"/><Relationship Id="rId4" Type="http://schemas.microsoft.com/office/2007/relationships/hdphoto" Target="../media/hdphoto15.wdp"/><Relationship Id="rId9" Type="http://schemas.microsoft.com/office/2007/relationships/hdphoto" Target="../media/hdphoto18.wdp"/><Relationship Id="rId14" Type="http://schemas.microsoft.com/office/2007/relationships/hdphoto" Target="../media/hdphoto24.wdp"/><Relationship Id="rId22" Type="http://schemas.openxmlformats.org/officeDocument/2006/relationships/image" Target="../media/image50.jpeg"/><Relationship Id="rId27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18" Type="http://schemas.openxmlformats.org/officeDocument/2006/relationships/image" Target="../media/image46.jpeg"/><Relationship Id="rId26" Type="http://schemas.openxmlformats.org/officeDocument/2006/relationships/image" Target="../media/image27.png"/><Relationship Id="rId3" Type="http://schemas.openxmlformats.org/officeDocument/2006/relationships/image" Target="../media/image21.png"/><Relationship Id="rId21" Type="http://schemas.openxmlformats.org/officeDocument/2006/relationships/image" Target="../media/image48.jpeg"/><Relationship Id="rId7" Type="http://schemas.microsoft.com/office/2007/relationships/hdphoto" Target="../media/hdphoto17.wdp"/><Relationship Id="rId12" Type="http://schemas.microsoft.com/office/2007/relationships/hdphoto" Target="../media/hdphoto16.wdp"/><Relationship Id="rId17" Type="http://schemas.openxmlformats.org/officeDocument/2006/relationships/image" Target="../media/image44.jpeg"/><Relationship Id="rId25" Type="http://schemas.openxmlformats.org/officeDocument/2006/relationships/image" Target="../media/image55.jpeg"/><Relationship Id="rId2" Type="http://schemas.openxmlformats.org/officeDocument/2006/relationships/image" Target="../media/image1.jpeg"/><Relationship Id="rId16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20" Type="http://schemas.openxmlformats.org/officeDocument/2006/relationships/image" Target="../media/image54.jpeg"/><Relationship Id="rId29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24" Type="http://schemas.openxmlformats.org/officeDocument/2006/relationships/image" Target="../media/image51.jpeg"/><Relationship Id="rId5" Type="http://schemas.openxmlformats.org/officeDocument/2006/relationships/image" Target="../media/image25.png"/><Relationship Id="rId15" Type="http://schemas.openxmlformats.org/officeDocument/2006/relationships/image" Target="../media/image38.jpeg"/><Relationship Id="rId23" Type="http://schemas.openxmlformats.org/officeDocument/2006/relationships/image" Target="../media/image50.jpeg"/><Relationship Id="rId28" Type="http://schemas.openxmlformats.org/officeDocument/2006/relationships/image" Target="../media/image56.jpeg"/><Relationship Id="rId10" Type="http://schemas.openxmlformats.org/officeDocument/2006/relationships/image" Target="../media/image26.png"/><Relationship Id="rId19" Type="http://schemas.openxmlformats.org/officeDocument/2006/relationships/image" Target="../media/image47.jpeg"/><Relationship Id="rId31" Type="http://schemas.openxmlformats.org/officeDocument/2006/relationships/image" Target="../media/image59.jpeg"/><Relationship Id="rId4" Type="http://schemas.microsoft.com/office/2007/relationships/hdphoto" Target="../media/hdphoto15.wdp"/><Relationship Id="rId9" Type="http://schemas.microsoft.com/office/2007/relationships/hdphoto" Target="../media/hdphoto18.wdp"/><Relationship Id="rId14" Type="http://schemas.microsoft.com/office/2007/relationships/hdphoto" Target="../media/hdphoto24.wdp"/><Relationship Id="rId22" Type="http://schemas.openxmlformats.org/officeDocument/2006/relationships/image" Target="../media/image49.jpeg"/><Relationship Id="rId27" Type="http://schemas.openxmlformats.org/officeDocument/2006/relationships/image" Target="../media/image52.jpeg"/><Relationship Id="rId30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3.png"/><Relationship Id="rId3" Type="http://schemas.openxmlformats.org/officeDocument/2006/relationships/hyperlink" Target="https://www.google.es/url?sa=i&amp;rct=j&amp;q=&amp;esrc=s&amp;source=images&amp;cd=&amp;cad=rja&amp;uact=8&amp;ved=0ahUKEwin5vvMnvXTAhUEUhQKHWsGBbIQjRwIBw&amp;url=http://pelendones-mariodiaz.blogspot.com/2015/07/la-fragua-encendida-de-los-pelendones.html&amp;psig=AFQjCNEJyTZonJzPyUAFATPTx-Opo2uopg&amp;ust=1495052425877569" TargetMode="External"/><Relationship Id="rId7" Type="http://schemas.openxmlformats.org/officeDocument/2006/relationships/image" Target="../media/image50.jpeg"/><Relationship Id="rId12" Type="http://schemas.microsoft.com/office/2007/relationships/hdphoto" Target="../media/hdphoto2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2.png"/><Relationship Id="rId5" Type="http://schemas.openxmlformats.org/officeDocument/2006/relationships/image" Target="../media/image48.jpeg"/><Relationship Id="rId10" Type="http://schemas.openxmlformats.org/officeDocument/2006/relationships/image" Target="../media/image40.jpeg"/><Relationship Id="rId4" Type="http://schemas.openxmlformats.org/officeDocument/2006/relationships/image" Target="../media/image60.jpeg"/><Relationship Id="rId9" Type="http://schemas.microsoft.com/office/2007/relationships/hdphoto" Target="../media/hdphoto18.wdp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ved=0ahUKEwjD4sepoPXTAhUIxxQKHbChCY0QjRwIBw&amp;url=http://thurrakos.blogspot.com/&amp;psig=AFQjCNHpprqD6JLiNA4k4sBfDZhJN-yrrQ&amp;ust=1495052923765204&amp;cad=rjt" TargetMode="External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hyperlink" Target="https://www.google.es/url?sa=i&amp;rct=j&amp;q=&amp;esrc=s&amp;source=images&amp;cd=&amp;cad=rja&amp;uact=8&amp;ved=0ahUKEwjovubYufXTAhWBlRQKHddDDpsQjRwIBw&amp;url=http://www.grancanariapatrimonio.com/alfareria-tradicional&amp;psig=AFQjCNGvLQi3rFAn3MfD8ijcfvk9SytPPw&amp;ust=1495059696527353" TargetMode="External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3.png"/><Relationship Id="rId18" Type="http://schemas.openxmlformats.org/officeDocument/2006/relationships/image" Target="../media/image76.png"/><Relationship Id="rId26" Type="http://schemas.openxmlformats.org/officeDocument/2006/relationships/image" Target="../media/image82.jpeg"/><Relationship Id="rId3" Type="http://schemas.openxmlformats.org/officeDocument/2006/relationships/image" Target="../media/image68.png"/><Relationship Id="rId21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34" Type="http://schemas.openxmlformats.org/officeDocument/2006/relationships/hyperlink" Target="https://www.google.es/url?sa=i&amp;rct=j&amp;q=&amp;esrc=s&amp;source=images&amp;cd=&amp;cad=rja&amp;uact=8&amp;ved=0ahUKEwi87_m-9prUAhWB7hoKHY8tAZ4QjRwIBw&amp;url=http://ermitiella.blogspot.com/2015/02/&amp;psig=AFQjCNGboMVhc01l_nkhKDnUwb9F9dKnIw&amp;ust=1496347305504371" TargetMode="External"/><Relationship Id="rId7" Type="http://schemas.microsoft.com/office/2007/relationships/hdphoto" Target="../media/hdphoto27.wdp"/><Relationship Id="rId12" Type="http://schemas.microsoft.com/office/2007/relationships/hdphoto" Target="../media/hdphoto18.wdp"/><Relationship Id="rId17" Type="http://schemas.microsoft.com/office/2007/relationships/hdphoto" Target="../media/hdphoto30.wdp"/><Relationship Id="rId25" Type="http://schemas.openxmlformats.org/officeDocument/2006/relationships/image" Target="../media/image81.jpeg"/><Relationship Id="rId33" Type="http://schemas.openxmlformats.org/officeDocument/2006/relationships/image" Target="../media/image86.jpeg"/><Relationship Id="rId38" Type="http://schemas.openxmlformats.org/officeDocument/2006/relationships/image" Target="../media/image89.jpeg"/><Relationship Id="rId2" Type="http://schemas.openxmlformats.org/officeDocument/2006/relationships/image" Target="../media/image1.jpeg"/><Relationship Id="rId16" Type="http://schemas.openxmlformats.org/officeDocument/2006/relationships/image" Target="../media/image75.png"/><Relationship Id="rId20" Type="http://schemas.openxmlformats.org/officeDocument/2006/relationships/image" Target="../media/image77.jpeg"/><Relationship Id="rId29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22.png"/><Relationship Id="rId24" Type="http://schemas.openxmlformats.org/officeDocument/2006/relationships/image" Target="../media/image80.jpeg"/><Relationship Id="rId32" Type="http://schemas.openxmlformats.org/officeDocument/2006/relationships/hyperlink" Target="https://www.google.es/url?sa=i&amp;rct=j&amp;q=&amp;esrc=s&amp;source=images&amp;cd=&amp;cad=rja&amp;uact=8&amp;ved=0ahUKEwi7osWi9prUAhUKfxoKHZKvBd0QjRwIBw&amp;url=http://www.numanciasoria.es/conocer/numancia?idContenido=115&amp;psig=AFQjCNGboMVhc01l_nkhKDnUwb9F9dKnIw&amp;ust=1496347305504371" TargetMode="External"/><Relationship Id="rId37" Type="http://schemas.openxmlformats.org/officeDocument/2006/relationships/image" Target="../media/image7.jpeg"/><Relationship Id="rId5" Type="http://schemas.openxmlformats.org/officeDocument/2006/relationships/image" Target="../media/image70.jpeg"/><Relationship Id="rId15" Type="http://schemas.microsoft.com/office/2007/relationships/hdphoto" Target="../media/hdphoto29.wdp"/><Relationship Id="rId23" Type="http://schemas.openxmlformats.org/officeDocument/2006/relationships/image" Target="../media/image79.jpeg"/><Relationship Id="rId28" Type="http://schemas.openxmlformats.org/officeDocument/2006/relationships/image" Target="../media/image83.jpeg"/><Relationship Id="rId36" Type="http://schemas.openxmlformats.org/officeDocument/2006/relationships/image" Target="../media/image88.jpeg"/><Relationship Id="rId10" Type="http://schemas.microsoft.com/office/2007/relationships/hdphoto" Target="../media/hdphoto28.wdp"/><Relationship Id="rId19" Type="http://schemas.microsoft.com/office/2007/relationships/hdphoto" Target="../media/hdphoto31.wdp"/><Relationship Id="rId31" Type="http://schemas.openxmlformats.org/officeDocument/2006/relationships/image" Target="../media/image85.jpeg"/><Relationship Id="rId4" Type="http://schemas.openxmlformats.org/officeDocument/2006/relationships/image" Target="../media/image69.png"/><Relationship Id="rId9" Type="http://schemas.openxmlformats.org/officeDocument/2006/relationships/image" Target="../media/image72.png"/><Relationship Id="rId14" Type="http://schemas.openxmlformats.org/officeDocument/2006/relationships/image" Target="../media/image74.png"/><Relationship Id="rId22" Type="http://schemas.openxmlformats.org/officeDocument/2006/relationships/image" Target="../media/image78.jpeg"/><Relationship Id="rId27" Type="http://schemas.openxmlformats.org/officeDocument/2006/relationships/image" Target="../media/image27.png"/><Relationship Id="rId30" Type="http://schemas.openxmlformats.org/officeDocument/2006/relationships/hyperlink" Target="https://www.google.es/url?sa=i&amp;rct=j&amp;q=&amp;esrc=s&amp;source=images&amp;cd=&amp;cad=rja&amp;uact=8&amp;ved=0ahUKEwjarcrL9prUAhWGiRoKHbzPAzEQjRwIBw&amp;url=https://lacantabriaburgalesa.wordpress.com/tag/ojo-guarena/&amp;psig=AFQjCNGboMVhc01l_nkhKDnUwb9F9dKnIw&amp;ust=1496347305504371" TargetMode="External"/><Relationship Id="rId35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4.png"/><Relationship Id="rId18" Type="http://schemas.microsoft.com/office/2007/relationships/hdphoto" Target="../media/hdphoto35.wdp"/><Relationship Id="rId26" Type="http://schemas.openxmlformats.org/officeDocument/2006/relationships/image" Target="../media/image100.jpeg"/><Relationship Id="rId3" Type="http://schemas.openxmlformats.org/officeDocument/2006/relationships/hyperlink" Target="https://www.google.es/url?sa=i&amp;rct=j&amp;q=&amp;esrc=s&amp;source=images&amp;cd=&amp;cad=rja&amp;uact=8&amp;ved=0ahUKEwilv_-s0-3TAhXJ2BoKHcuUD4wQjRwIBw&amp;url=https://es.m.wikipedia.org/wiki/Archivo:Map_of_Ancient_Rome_260-269_AD-es.svg&amp;psig=AFQjCNGSn5yd3eD-vxhHrnqmcahhWV0Sfw&amp;ust=1494791518179963" TargetMode="External"/><Relationship Id="rId21" Type="http://schemas.openxmlformats.org/officeDocument/2006/relationships/image" Target="../media/image98.jpeg"/><Relationship Id="rId7" Type="http://schemas.microsoft.com/office/2007/relationships/hdphoto" Target="../media/hdphoto32.wdp"/><Relationship Id="rId12" Type="http://schemas.microsoft.com/office/2007/relationships/hdphoto" Target="../media/hdphoto18.wdp"/><Relationship Id="rId17" Type="http://schemas.openxmlformats.org/officeDocument/2006/relationships/image" Target="../media/image96.png"/><Relationship Id="rId25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2" Type="http://schemas.openxmlformats.org/officeDocument/2006/relationships/image" Target="../media/image1.jpeg"/><Relationship Id="rId16" Type="http://schemas.microsoft.com/office/2007/relationships/hdphoto" Target="../media/hdphoto34.wdp"/><Relationship Id="rId20" Type="http://schemas.microsoft.com/office/2007/relationships/hdphoto" Target="../media/hdphoto36.wdp"/><Relationship Id="rId29" Type="http://schemas.openxmlformats.org/officeDocument/2006/relationships/hyperlink" Target="https://charodelcura.files.wordpress.com/2011/03/elefant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22.png"/><Relationship Id="rId24" Type="http://schemas.microsoft.com/office/2007/relationships/hdphoto" Target="../media/hdphoto25.wdp"/><Relationship Id="rId5" Type="http://schemas.openxmlformats.org/officeDocument/2006/relationships/image" Target="../media/image91.jpeg"/><Relationship Id="rId15" Type="http://schemas.openxmlformats.org/officeDocument/2006/relationships/image" Target="../media/image95.png"/><Relationship Id="rId23" Type="http://schemas.openxmlformats.org/officeDocument/2006/relationships/image" Target="../media/image41.png"/><Relationship Id="rId28" Type="http://schemas.openxmlformats.org/officeDocument/2006/relationships/image" Target="../media/image102.jpeg"/><Relationship Id="rId10" Type="http://schemas.microsoft.com/office/2007/relationships/hdphoto" Target="../media/hdphoto33.wdp"/><Relationship Id="rId19" Type="http://schemas.openxmlformats.org/officeDocument/2006/relationships/image" Target="../media/image97.png"/><Relationship Id="rId31" Type="http://schemas.microsoft.com/office/2007/relationships/hdphoto" Target="../media/hdphoto37.wdp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27.png"/><Relationship Id="rId22" Type="http://schemas.openxmlformats.org/officeDocument/2006/relationships/image" Target="../media/image99.jpeg"/><Relationship Id="rId27" Type="http://schemas.openxmlformats.org/officeDocument/2006/relationships/image" Target="../media/image101.jpeg"/><Relationship Id="rId30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8.wdp"/><Relationship Id="rId18" Type="http://schemas.microsoft.com/office/2007/relationships/hdphoto" Target="../media/hdphoto38.wdp"/><Relationship Id="rId26" Type="http://schemas.openxmlformats.org/officeDocument/2006/relationships/image" Target="../media/image27.png"/><Relationship Id="rId3" Type="http://schemas.openxmlformats.org/officeDocument/2006/relationships/image" Target="../media/image54.jpeg"/><Relationship Id="rId21" Type="http://schemas.openxmlformats.org/officeDocument/2006/relationships/image" Target="../media/image106.jpeg"/><Relationship Id="rId34" Type="http://schemas.openxmlformats.org/officeDocument/2006/relationships/image" Target="../media/image116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17" Type="http://schemas.openxmlformats.org/officeDocument/2006/relationships/image" Target="../media/image105.png"/><Relationship Id="rId25" Type="http://schemas.openxmlformats.org/officeDocument/2006/relationships/image" Target="../media/image110.jpeg"/><Relationship Id="rId33" Type="http://schemas.openxmlformats.org/officeDocument/2006/relationships/image" Target="../media/image115.png"/><Relationship Id="rId2" Type="http://schemas.openxmlformats.org/officeDocument/2006/relationships/image" Target="../media/image1.jpeg"/><Relationship Id="rId16" Type="http://schemas.microsoft.com/office/2007/relationships/hdphoto" Target="../media/hdphoto16.wdp"/><Relationship Id="rId20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29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microsoft.com/office/2007/relationships/hdphoto" Target="../media/hdphoto17.wdp"/><Relationship Id="rId24" Type="http://schemas.openxmlformats.org/officeDocument/2006/relationships/image" Target="../media/image109.jpeg"/><Relationship Id="rId32" Type="http://schemas.openxmlformats.org/officeDocument/2006/relationships/image" Target="../media/image114.png"/><Relationship Id="rId5" Type="http://schemas.openxmlformats.org/officeDocument/2006/relationships/image" Target="../media/image59.jpeg"/><Relationship Id="rId15" Type="http://schemas.openxmlformats.org/officeDocument/2006/relationships/image" Target="../media/image23.png"/><Relationship Id="rId23" Type="http://schemas.openxmlformats.org/officeDocument/2006/relationships/image" Target="../media/image108.jpeg"/><Relationship Id="rId28" Type="http://schemas.openxmlformats.org/officeDocument/2006/relationships/image" Target="../media/image48.jpeg"/><Relationship Id="rId10" Type="http://schemas.openxmlformats.org/officeDocument/2006/relationships/image" Target="../media/image24.png"/><Relationship Id="rId19" Type="http://schemas.openxmlformats.org/officeDocument/2006/relationships/image" Target="../media/image38.jpeg"/><Relationship Id="rId31" Type="http://schemas.openxmlformats.org/officeDocument/2006/relationships/image" Target="../media/image113.png"/><Relationship Id="rId4" Type="http://schemas.openxmlformats.org/officeDocument/2006/relationships/image" Target="../media/image58.jpeg"/><Relationship Id="rId9" Type="http://schemas.openxmlformats.org/officeDocument/2006/relationships/image" Target="../media/image25.png"/><Relationship Id="rId14" Type="http://schemas.openxmlformats.org/officeDocument/2006/relationships/image" Target="../media/image26.png"/><Relationship Id="rId22" Type="http://schemas.openxmlformats.org/officeDocument/2006/relationships/image" Target="../media/image107.jpeg"/><Relationship Id="rId27" Type="http://schemas.openxmlformats.org/officeDocument/2006/relationships/image" Target="../media/image52.jpeg"/><Relationship Id="rId30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16.wdp"/><Relationship Id="rId18" Type="http://schemas.openxmlformats.org/officeDocument/2006/relationships/image" Target="../media/image106.jpeg"/><Relationship Id="rId26" Type="http://schemas.openxmlformats.org/officeDocument/2006/relationships/image" Target="../media/image111.jpeg"/><Relationship Id="rId39" Type="http://schemas.openxmlformats.org/officeDocument/2006/relationships/image" Target="../media/image125.jpeg"/><Relationship Id="rId3" Type="http://schemas.openxmlformats.org/officeDocument/2006/relationships/image" Target="../media/image104.jpeg"/><Relationship Id="rId21" Type="http://schemas.openxmlformats.org/officeDocument/2006/relationships/image" Target="../media/image109.jpeg"/><Relationship Id="rId34" Type="http://schemas.openxmlformats.org/officeDocument/2006/relationships/image" Target="../media/image120.jpeg"/><Relationship Id="rId42" Type="http://schemas.openxmlformats.org/officeDocument/2006/relationships/image" Target="../media/image128.wmf"/><Relationship Id="rId7" Type="http://schemas.openxmlformats.org/officeDocument/2006/relationships/image" Target="../media/image24.png"/><Relationship Id="rId12" Type="http://schemas.openxmlformats.org/officeDocument/2006/relationships/image" Target="../media/image23.png"/><Relationship Id="rId17" Type="http://schemas.openxmlformats.org/officeDocument/2006/relationships/hyperlink" Target="https://www.google.es/url?sa=i&amp;rct=j&amp;q=&amp;esrc=s&amp;source=images&amp;cd=&amp;ved=0ahUKEwiAoZ66iubTAhVFblAKHdQBA1YQjRwIBw&amp;url=http://sastremorromiquel.blogspot.com/2011/06/esquemas-de-las-aves.html&amp;psig=AFQjCNHRHHAeNK6RS90slnp10QkWIYMP3A&amp;ust=1494531658565162&amp;cad=rjt" TargetMode="External"/><Relationship Id="rId25" Type="http://schemas.openxmlformats.org/officeDocument/2006/relationships/image" Target="../media/image48.jpeg"/><Relationship Id="rId33" Type="http://schemas.openxmlformats.org/officeDocument/2006/relationships/image" Target="../media/image119.jpeg"/><Relationship Id="rId38" Type="http://schemas.openxmlformats.org/officeDocument/2006/relationships/image" Target="../media/image124.jpeg"/><Relationship Id="rId2" Type="http://schemas.openxmlformats.org/officeDocument/2006/relationships/image" Target="../media/image1.jpeg"/><Relationship Id="rId16" Type="http://schemas.openxmlformats.org/officeDocument/2006/relationships/image" Target="../media/image38.jpeg"/><Relationship Id="rId20" Type="http://schemas.openxmlformats.org/officeDocument/2006/relationships/image" Target="../media/image108.jpeg"/><Relationship Id="rId29" Type="http://schemas.openxmlformats.org/officeDocument/2006/relationships/image" Target="../media/image114.png"/><Relationship Id="rId41" Type="http://schemas.openxmlformats.org/officeDocument/2006/relationships/image" Target="../media/image1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24" Type="http://schemas.openxmlformats.org/officeDocument/2006/relationships/image" Target="../media/image52.jpeg"/><Relationship Id="rId32" Type="http://schemas.openxmlformats.org/officeDocument/2006/relationships/image" Target="../media/image118.jpeg"/><Relationship Id="rId37" Type="http://schemas.openxmlformats.org/officeDocument/2006/relationships/image" Target="../media/image123.jpeg"/><Relationship Id="rId40" Type="http://schemas.openxmlformats.org/officeDocument/2006/relationships/image" Target="../media/image126.wmf"/><Relationship Id="rId5" Type="http://schemas.microsoft.com/office/2007/relationships/hdphoto" Target="../media/hdphoto15.wdp"/><Relationship Id="rId15" Type="http://schemas.microsoft.com/office/2007/relationships/hdphoto" Target="../media/hdphoto38.wdp"/><Relationship Id="rId23" Type="http://schemas.openxmlformats.org/officeDocument/2006/relationships/image" Target="../media/image27.png"/><Relationship Id="rId28" Type="http://schemas.openxmlformats.org/officeDocument/2006/relationships/image" Target="../media/image113.png"/><Relationship Id="rId36" Type="http://schemas.openxmlformats.org/officeDocument/2006/relationships/image" Target="../media/image122.jpeg"/><Relationship Id="rId10" Type="http://schemas.microsoft.com/office/2007/relationships/hdphoto" Target="../media/hdphoto18.wdp"/><Relationship Id="rId19" Type="http://schemas.openxmlformats.org/officeDocument/2006/relationships/image" Target="../media/image107.jpeg"/><Relationship Id="rId31" Type="http://schemas.openxmlformats.org/officeDocument/2006/relationships/image" Target="../media/image117.jpe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05.png"/><Relationship Id="rId22" Type="http://schemas.openxmlformats.org/officeDocument/2006/relationships/image" Target="../media/image110.jpe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1.jpeg"/><Relationship Id="rId43" Type="http://schemas.openxmlformats.org/officeDocument/2006/relationships/image" Target="../media/image1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ved=0ahUKEwibj4yjqfXTAhUBlxQKHa74ChQQjRwIBw&amp;url=http://thurrakos.blogspot.com/&amp;psig=AFQjCNHpprqD6JLiNA4k4sBfDZhJN-yrrQ&amp;ust=1495052923765204&amp;cad=rj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dyKeek5vUAhVEPRoKHTb8DpwQjRwIBw&amp;url=https://www.tripadvisor.es/LocationPhotoDirectLink-g1535333-d3181170-i128339238-Yacimiento_Arquelogico_De_Numancia-Garray_Province_of_Soria_Castile_and.html&amp;psig=AFQjCNH9FNWWaQa_jaW2DCUUkxeWLw5rvw&amp;ust=149635273206143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hyperlink" Target="https://www.google.es/url?sa=i&amp;rct=j&amp;q=&amp;esrc=s&amp;source=images&amp;cd=&amp;cad=rja&amp;uact=8&amp;ved=0ahUKEwjX7Lr6j5vUAhVGnBoKHVEDCAgQjRwIBw&amp;url=https://www.youtube.com/watch?v=ncJTNryxHk4&amp;psig=AFQjCNH9FNWWaQa_jaW2DCUUkxeWLw5rvw&amp;ust=1496352732061434" TargetMode="External"/><Relationship Id="rId4" Type="http://schemas.openxmlformats.org/officeDocument/2006/relationships/image" Target="../media/image1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hyperlink" Target="https://www.google.es/url?sa=i&amp;rct=j&amp;q=&amp;esrc=s&amp;source=images&amp;cd=&amp;cad=rja&amp;uact=8&amp;ved=0ahUKEwjxpLXlkJvUAhXHCBoKHTWdChsQjRwIBw&amp;url=https://soriaturismoymas.wordpress.com/2011/03/22/audioguias-conexion-a-internet-y-gps-en-numancia/&amp;psig=AFQjCNH9FNWWaQa_jaW2DCUUkxeWLw5rvw&amp;ust=1496352732061434" TargetMode="External"/><Relationship Id="rId7" Type="http://schemas.openxmlformats.org/officeDocument/2006/relationships/hyperlink" Target="https://www.google.es/url?sa=i&amp;rct=j&amp;q=&amp;esrc=s&amp;source=images&amp;cd=&amp;cad=rja&amp;uact=8&amp;ved=0ahUKEwiZkYi2kJvUAhVJbBoKHbtrBSwQjRwIBw&amp;url=http://www.turismosoria.es/que-ver/alrededores/yacimiento-de-numancia/&amp;psig=AFQjCNH9FNWWaQa_jaW2DCUUkxeWLw5rvw&amp;ust=149635273206143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hyperlink" Target="https://www.google.es/url?sa=i&amp;rct=j&amp;q=&amp;esrc=s&amp;source=images&amp;cd=&amp;cad=rja&amp;uact=8&amp;ved=0ahUKEwjB8NOhkJvUAhXI1RoKHZAuDikQjRwIBw&amp;url=http://www.turismosoria.es/que-ver/alrededores/yacimiento-de-numancia/&amp;psig=AFQjCNH9FNWWaQa_jaW2DCUUkxeWLw5rvw&amp;ust=1496352732061434" TargetMode="External"/><Relationship Id="rId10" Type="http://schemas.openxmlformats.org/officeDocument/2006/relationships/image" Target="../media/image137.png"/><Relationship Id="rId4" Type="http://schemas.openxmlformats.org/officeDocument/2006/relationships/image" Target="../media/image133.jpeg"/><Relationship Id="rId9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18" Type="http://schemas.microsoft.com/office/2007/relationships/hdphoto" Target="../media/hdphoto11.wdp"/><Relationship Id="rId3" Type="http://schemas.openxmlformats.org/officeDocument/2006/relationships/image" Target="../media/image9.png"/><Relationship Id="rId21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17" Type="http://schemas.openxmlformats.org/officeDocument/2006/relationships/image" Target="../media/image16.png"/><Relationship Id="rId2" Type="http://schemas.openxmlformats.org/officeDocument/2006/relationships/image" Target="../media/image8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7.wdp"/><Relationship Id="rId19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microsoft.com/office/2007/relationships/hdphoto" Target="../media/hdphoto9.wdp"/><Relationship Id="rId22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9.png"/><Relationship Id="rId18" Type="http://schemas.microsoft.com/office/2007/relationships/hdphoto" Target="../media/hdphoto10.wdp"/><Relationship Id="rId3" Type="http://schemas.openxmlformats.org/officeDocument/2006/relationships/image" Target="../media/image9.png"/><Relationship Id="rId21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image" Target="../media/image8.jpe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12.png"/><Relationship Id="rId24" Type="http://schemas.microsoft.com/office/2007/relationships/hdphoto" Target="../media/hdphoto12.wdp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1.png"/><Relationship Id="rId14" Type="http://schemas.microsoft.com/office/2007/relationships/hdphoto" Target="../media/hdphoto14.wdp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microsoft.com/office/2007/relationships/hdphoto" Target="../media/hdphoto16.wdp"/><Relationship Id="rId12" Type="http://schemas.microsoft.com/office/2007/relationships/hdphoto" Target="../media/hdphoto1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jpeg"/><Relationship Id="rId1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3.jpeg"/><Relationship Id="rId17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microsoft.com/office/2007/relationships/hdphoto" Target="../media/hdphoto2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microsoft.com/office/2007/relationships/hdphoto" Target="../media/hdphoto22.wdp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19" Type="http://schemas.microsoft.com/office/2007/relationships/hdphoto" Target="../media/hdphoto18.wdp"/><Relationship Id="rId4" Type="http://schemas.microsoft.com/office/2007/relationships/hdphoto" Target="../media/hdphoto19.wdp"/><Relationship Id="rId9" Type="http://schemas.microsoft.com/office/2007/relationships/hdphoto" Target="../media/hdphoto21.wdp"/><Relationship Id="rId14" Type="http://schemas.openxmlformats.org/officeDocument/2006/relationships/hyperlink" Target="http://www.google.es/url?sa=i&amp;rct=j&amp;q=&amp;esrc=s&amp;source=images&amp;cd=&amp;cad=rja&amp;uact=8&amp;ved=0ahUKEwjp7cWGntbTAhVIvhQKHSTaBoMQjRwIBw&amp;url=http://conoceatapuerca.blogspot.com/2007/10/la-alimentacin-de-los-celtberos.html&amp;psig=AFQjCNEbR5imMr1nh5hgW1A24WidElnF4Q&amp;ust=14939870741584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278" b="72778" l="42969" r="6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9560" r="38549" b="26177"/>
          <a:stretch/>
        </p:blipFill>
        <p:spPr bwMode="auto">
          <a:xfrm rot="5400000">
            <a:off x="-1673260" y="2005915"/>
            <a:ext cx="5910609" cy="25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55776" y="4766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HOLA   CHICOS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9" b="97154" l="0" r="99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75" y="658172"/>
            <a:ext cx="1953880" cy="4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" b="100000" l="8387" r="95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82" y="1942677"/>
            <a:ext cx="1325427" cy="26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934" y="1958852"/>
            <a:ext cx="723963" cy="8382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9296" y="2771606"/>
            <a:ext cx="811601" cy="316386"/>
          </a:xfrm>
          <a:prstGeom prst="rect">
            <a:avLst/>
          </a:prstGeom>
        </p:spPr>
      </p:pic>
      <p:pic>
        <p:nvPicPr>
          <p:cNvPr id="19" name="3 Marcador de contenido"/>
          <p:cNvPicPr>
            <a:picLocks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3" b="96982" l="1351" r="97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5981"/>
            <a:ext cx="309634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6119" y="2815159"/>
            <a:ext cx="1521230" cy="1798827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531" l="8871" r="95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94" y="476672"/>
            <a:ext cx="1553803" cy="19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08225" y="2578918"/>
            <a:ext cx="655788" cy="472481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92" y="1917787"/>
            <a:ext cx="1727608" cy="1485900"/>
          </a:xfrm>
          <a:prstGeom prst="rect">
            <a:avLst/>
          </a:prstGeom>
        </p:spPr>
      </p:pic>
      <p:pic>
        <p:nvPicPr>
          <p:cNvPr id="24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807143" y="2991206"/>
            <a:ext cx="1058106" cy="412481"/>
          </a:xfrm>
          <a:prstGeom prst="rect">
            <a:avLst/>
          </a:prstGeom>
        </p:spPr>
      </p:pic>
      <p:pic>
        <p:nvPicPr>
          <p:cNvPr id="25" name="Imagen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1846" y="2754965"/>
            <a:ext cx="556308" cy="47248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6196" y="4252365"/>
            <a:ext cx="1328370" cy="12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76" y="4273674"/>
            <a:ext cx="1224136" cy="12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D:\CURSO 16-17\numancia\zapato d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0" y="4700749"/>
            <a:ext cx="9429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CURSO 16-17\numancia\zapato d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0597" y="4680479"/>
            <a:ext cx="923362" cy="8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27788" y="247474"/>
            <a:ext cx="2919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ERAMOS PRESUMIDOS </a:t>
            </a:r>
          </a:p>
          <a:p>
            <a:r>
              <a:rPr lang="es-ES" dirty="0" smtClean="0"/>
              <a:t> ADEMAS DE </a:t>
            </a:r>
          </a:p>
          <a:p>
            <a:r>
              <a:rPr lang="es-ES" dirty="0" smtClean="0"/>
              <a:t>LOS PECTORALES Y BRAZALETES </a:t>
            </a:r>
          </a:p>
          <a:p>
            <a:r>
              <a:rPr lang="es-ES" dirty="0" smtClean="0"/>
              <a:t>TAMBIEN TENIAMOS…</a:t>
            </a:r>
            <a:endParaRPr lang="es-ES" dirty="0"/>
          </a:p>
        </p:txBody>
      </p:sp>
      <p:pic>
        <p:nvPicPr>
          <p:cNvPr id="1030" name="Picture 6" descr="D:\CURSO 16-17\numancia\AGUJAS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18604973">
            <a:off x="2031959" y="610080"/>
            <a:ext cx="195792" cy="5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CURSO 16-17\numancia\tocado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371" b="90449" l="2206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80" y="441410"/>
            <a:ext cx="12954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6113109" y="2137528"/>
            <a:ext cx="567249" cy="665398"/>
            <a:chOff x="9892882" y="1252389"/>
            <a:chExt cx="567249" cy="665398"/>
          </a:xfrm>
        </p:grpSpPr>
        <p:pic>
          <p:nvPicPr>
            <p:cNvPr id="1026" name="Picture 2" descr="D:\CURSO 16-17\numancia\ADORNOS.jpg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8540" b="9206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0" r="9263"/>
            <a:stretch/>
          </p:blipFill>
          <p:spPr bwMode="auto">
            <a:xfrm rot="10800000">
              <a:off x="9892882" y="1395815"/>
              <a:ext cx="567249" cy="52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CURSO 16-17\numancia\pectoral.jpg"/>
            <p:cNvPicPr>
              <a:picLocks noChangeAspect="1" noChangeArrowheads="1"/>
            </p:cNvPicPr>
            <p:nvPr/>
          </p:nvPicPr>
          <p:blipFill rotWithShape="1"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18" r="19337" b="61506"/>
            <a:stretch/>
          </p:blipFill>
          <p:spPr bwMode="auto">
            <a:xfrm>
              <a:off x="9892883" y="1252389"/>
              <a:ext cx="481401" cy="17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D:\CURSO 16-17\numancia\PENDIENTES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96" y="1442966"/>
            <a:ext cx="265087" cy="4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URSO 16-17\numancia\FIBULA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68">
            <a:off x="6481372" y="1968983"/>
            <a:ext cx="611975" cy="33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CURSO 16-17\numancia\sagun.jp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8989" b="94382" l="8257" r="88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25652" r="21593" b="7177"/>
          <a:stretch/>
        </p:blipFill>
        <p:spPr bwMode="auto">
          <a:xfrm rot="21170120">
            <a:off x="6177660" y="2131740"/>
            <a:ext cx="1313510" cy="2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CURSO 16-17\numancia\PENDIENTES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0369" y="1500619"/>
            <a:ext cx="240528" cy="39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URSO 16-17\numancia\muñequera d.jpg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0894" y="2355496"/>
            <a:ext cx="412066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D:\CURSO 16-17\numancia\muñequera d.jpg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10" y="2601530"/>
            <a:ext cx="501810" cy="42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091241" y="1607520"/>
            <a:ext cx="201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FIBULAS PARA NUESTROS  SAGUNES</a:t>
            </a:r>
            <a:endParaRPr lang="es-ES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785253" y="268804"/>
            <a:ext cx="201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PLUMAS DE BUITRES EN NUESTROS CASCOS</a:t>
            </a:r>
            <a:endParaRPr lang="es-ES" sz="16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635896" y="971465"/>
            <a:ext cx="253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TAMBIEN PELO DE LAS COLAS DE CABALLOS</a:t>
            </a:r>
            <a:endParaRPr lang="es-ES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73228" y="713623"/>
            <a:ext cx="201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Y AGUJAS PARA SUJETAR EL PELO</a:t>
            </a:r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90551" y="1444200"/>
            <a:ext cx="201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PENDIENTES</a:t>
            </a:r>
            <a:endParaRPr lang="es-ES" sz="1600" dirty="0"/>
          </a:p>
        </p:txBody>
      </p:sp>
      <p:pic>
        <p:nvPicPr>
          <p:cNvPr id="43" name="Picture 2" descr="Resultado de imagen de PLUMAS DE BUITRE">
            <a:hlinkClick r:id="rId33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10772" r="11644" b="71808"/>
          <a:stretch/>
        </p:blipFill>
        <p:spPr bwMode="auto">
          <a:xfrm rot="17763855">
            <a:off x="6195516" y="478637"/>
            <a:ext cx="882980" cy="1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290551" y="5733256"/>
            <a:ext cx="5268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TODOS ESTOS ADORNOS LOS HACIAMOS DE BRONCE</a:t>
            </a:r>
            <a:endParaRPr lang="es-ES" sz="1600" dirty="0"/>
          </a:p>
        </p:txBody>
      </p:sp>
      <p:pic>
        <p:nvPicPr>
          <p:cNvPr id="1034" name="Picture 10" descr="Resultado de imagen de cobre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39" y="5383589"/>
            <a:ext cx="1663071" cy="11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PLUMAS DE BUITRE">
            <a:hlinkClick r:id="rId33"/>
          </p:cNvPr>
          <p:cNvPicPr>
            <a:picLocks noChangeAspect="1" noChangeArrowheads="1"/>
          </p:cNvPicPr>
          <p:nvPr/>
        </p:nvPicPr>
        <p:blipFill rotWithShape="1"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5319" r="11644" b="71808"/>
          <a:stretch/>
        </p:blipFill>
        <p:spPr bwMode="auto">
          <a:xfrm rot="15303206">
            <a:off x="5410211" y="415230"/>
            <a:ext cx="914476" cy="2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CURSO 16-17\numancia\cola de caballo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3948" flipH="1">
            <a:off x="6127889" y="-17900"/>
            <a:ext cx="609204" cy="9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" y="31459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2819235" y="925768"/>
            <a:ext cx="3096344" cy="5481582"/>
            <a:chOff x="35788" y="811945"/>
            <a:chExt cx="3096344" cy="5481582"/>
          </a:xfrm>
        </p:grpSpPr>
        <p:pic>
          <p:nvPicPr>
            <p:cNvPr id="19" name="3 Marcador de contenido"/>
            <p:cNvPicPr>
              <a:picLocks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33" b="96982" l="1351" r="97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8" y="1531474"/>
              <a:ext cx="3096344" cy="46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883" y="3550652"/>
              <a:ext cx="1521230" cy="1798827"/>
            </a:xfrm>
            <a:prstGeom prst="rect">
              <a:avLst/>
            </a:prstGeom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531" l="8871" r="959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58" y="1283279"/>
              <a:ext cx="1553803" cy="190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3548" l="6849" r="917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5989" y="3314411"/>
              <a:ext cx="655788" cy="472481"/>
            </a:xfrm>
            <a:prstGeom prst="rect">
              <a:avLst/>
            </a:prstGeom>
          </p:spPr>
        </p:pic>
        <p:pic>
          <p:nvPicPr>
            <p:cNvPr id="23" name="Imagen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0" y="2665316"/>
              <a:ext cx="1727608" cy="1485900"/>
            </a:xfrm>
            <a:prstGeom prst="rect">
              <a:avLst/>
            </a:prstGeom>
          </p:spPr>
        </p:pic>
        <p:pic>
          <p:nvPicPr>
            <p:cNvPr id="25" name="Imagen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3548" l="6849" r="917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9610" y="3490458"/>
              <a:ext cx="556308" cy="472481"/>
            </a:xfrm>
            <a:prstGeom prst="rect">
              <a:avLst/>
            </a:prstGeom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83960" y="4987858"/>
              <a:ext cx="1328370" cy="128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0" y="5009167"/>
              <a:ext cx="1224136" cy="128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8 Grupo"/>
            <p:cNvGrpSpPr/>
            <p:nvPr/>
          </p:nvGrpSpPr>
          <p:grpSpPr>
            <a:xfrm>
              <a:off x="1360873" y="2873021"/>
              <a:ext cx="567249" cy="665398"/>
              <a:chOff x="9892882" y="1252389"/>
              <a:chExt cx="567249" cy="665398"/>
            </a:xfrm>
          </p:grpSpPr>
          <p:pic>
            <p:nvPicPr>
              <p:cNvPr id="1026" name="Picture 2" descr="D:\CURSO 16-17\numancia\ADORNOS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28540" b="9206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00" r="9263"/>
              <a:stretch/>
            </p:blipFill>
            <p:spPr bwMode="auto">
              <a:xfrm rot="10800000">
                <a:off x="9892882" y="1395815"/>
                <a:ext cx="567249" cy="521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D:\CURSO 16-17\numancia\pectoral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18" r="19337" b="61506"/>
              <a:stretch/>
            </p:blipFill>
            <p:spPr bwMode="auto">
              <a:xfrm>
                <a:off x="9892883" y="1252389"/>
                <a:ext cx="481401" cy="178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2" descr="Resultado de imagen de PLUMAS DE BUITRE">
              <a:hlinkClick r:id="rId16"/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8" t="10772" r="11644" b="71808"/>
            <a:stretch/>
          </p:blipFill>
          <p:spPr bwMode="auto">
            <a:xfrm rot="17763855">
              <a:off x="1443280" y="1214130"/>
              <a:ext cx="882980" cy="181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esultado de imagen de PLUMAS DE BUITRE">
              <a:hlinkClick r:id="rId16"/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5" t="5319" r="11644" b="71808"/>
            <a:stretch/>
          </p:blipFill>
          <p:spPr bwMode="auto">
            <a:xfrm rot="15303206">
              <a:off x="657975" y="1150723"/>
              <a:ext cx="914476" cy="23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5" descr="D:\CURSO 16-17\numancia\cola de caballo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3948" flipH="1">
            <a:off x="4088013" y="942969"/>
            <a:ext cx="609204" cy="9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44 Imagen" descr="D:\CURSO 16-17\numancia\lanza celtibera"/>
          <p:cNvPicPr/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6555" r="10304" b="13224"/>
          <a:stretch/>
        </p:blipFill>
        <p:spPr bwMode="auto">
          <a:xfrm rot="4413055">
            <a:off x="691833" y="3186628"/>
            <a:ext cx="4934852" cy="161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47 Imagen" descr="D:\CURSO 16-17\numancia\peto numantino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526">
            <a:off x="3769533" y="2770549"/>
            <a:ext cx="1246163" cy="15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46 Imagen" descr="D:\CURSO 16-17\numancia\espada numantina"/>
          <p:cNvPicPr/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6642">
            <a:off x="3249299" y="3884258"/>
            <a:ext cx="1528895" cy="7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48 Imagen" descr="D:\CURSO 16-17\numancia\puñal numantino"/>
          <p:cNvPicPr/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8918" r="28052" b="11005"/>
          <a:stretch/>
        </p:blipFill>
        <p:spPr bwMode="auto">
          <a:xfrm>
            <a:off x="4531639" y="3692071"/>
            <a:ext cx="314588" cy="87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3838353" y="3779316"/>
            <a:ext cx="1058106" cy="412481"/>
          </a:xfrm>
          <a:prstGeom prst="rect">
            <a:avLst/>
          </a:prstGeom>
        </p:spPr>
      </p:pic>
      <p:pic>
        <p:nvPicPr>
          <p:cNvPr id="46" name="45 Imagen" descr="D:\CURSO 16-17\numancia\escudo numantino"/>
          <p:cNvPicPr/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5491" r="15269" b="2791"/>
          <a:stretch/>
        </p:blipFill>
        <p:spPr bwMode="auto">
          <a:xfrm>
            <a:off x="4625722" y="3428234"/>
            <a:ext cx="1728037" cy="178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611560" y="381489"/>
            <a:ext cx="717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LAS GUERRAS TENIAMOS ARMAS HECHAS DE HIERRO DEL MONCAYO</a:t>
            </a:r>
          </a:p>
          <a:p>
            <a:r>
              <a:rPr lang="es-ES" dirty="0" smtClean="0"/>
              <a:t>MADERA Y CUERO</a:t>
            </a: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02972" y="2136394"/>
            <a:ext cx="173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LLEVABAMOS UNA PROTECCION EN EL PECHO</a:t>
            </a:r>
            <a:endParaRPr lang="es-ES" dirty="0"/>
          </a:p>
        </p:txBody>
      </p:sp>
      <p:sp>
        <p:nvSpPr>
          <p:cNvPr id="75" name="74 CuadroTexto"/>
          <p:cNvSpPr txBox="1"/>
          <p:nvPr/>
        </p:nvSpPr>
        <p:spPr>
          <a:xfrm>
            <a:off x="5198101" y="3549815"/>
            <a:ext cx="218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TAMBIEN PUÑAL</a:t>
            </a:r>
            <a:endParaRPr lang="es-ES" dirty="0"/>
          </a:p>
        </p:txBody>
      </p:sp>
      <p:sp>
        <p:nvSpPr>
          <p:cNvPr id="76" name="75 CuadroTexto"/>
          <p:cNvSpPr txBox="1"/>
          <p:nvPr/>
        </p:nvSpPr>
        <p:spPr>
          <a:xfrm>
            <a:off x="683568" y="4288959"/>
            <a:ext cx="2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NUESTRA FAMOSA ESPADA DE DOBLE FILO </a:t>
            </a:r>
            <a:endParaRPr lang="es-ES" dirty="0"/>
          </a:p>
        </p:txBody>
      </p:sp>
      <p:sp>
        <p:nvSpPr>
          <p:cNvPr id="77" name="76 CuadroTexto"/>
          <p:cNvSpPr txBox="1"/>
          <p:nvPr/>
        </p:nvSpPr>
        <p:spPr>
          <a:xfrm>
            <a:off x="951495" y="2413392"/>
            <a:ext cx="2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  LANZA O JABALINA QUE PODIAMOS CLAVAR EN EL SUELO</a:t>
            </a:r>
            <a:endParaRPr lang="es-ES" dirty="0"/>
          </a:p>
        </p:txBody>
      </p:sp>
      <p:sp>
        <p:nvSpPr>
          <p:cNvPr id="78" name="77 CuadroTexto"/>
          <p:cNvSpPr txBox="1"/>
          <p:nvPr/>
        </p:nvSpPr>
        <p:spPr>
          <a:xfrm>
            <a:off x="6516216" y="3803734"/>
            <a:ext cx="218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 ME FALTA EL ESCUDO O CAETRA</a:t>
            </a:r>
            <a:endParaRPr lang="es-ES" dirty="0"/>
          </a:p>
        </p:txBody>
      </p:sp>
      <p:pic>
        <p:nvPicPr>
          <p:cNvPr id="3" name="Picture 2" descr="Resultado de imagen de HONDAS CELTIBERAS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23" y="4777097"/>
            <a:ext cx="1761346" cy="17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5" grpId="0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" y="247473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3 Marcador de contenido"/>
          <p:cNvPicPr>
            <a:picLocks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3" b="96982" l="1351" r="97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" y="1531474"/>
            <a:ext cx="309634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83" y="3550652"/>
            <a:ext cx="1521230" cy="1798827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531" l="8871" r="95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8" y="1212165"/>
            <a:ext cx="1553803" cy="19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5989" y="3314411"/>
            <a:ext cx="655788" cy="472481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6" y="2653280"/>
            <a:ext cx="1727608" cy="1485900"/>
          </a:xfrm>
          <a:prstGeom prst="rect">
            <a:avLst/>
          </a:prstGeom>
        </p:spPr>
      </p:pic>
      <p:pic>
        <p:nvPicPr>
          <p:cNvPr id="25" name="Imagen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610" y="3490458"/>
            <a:ext cx="556308" cy="47248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3960" y="4987858"/>
            <a:ext cx="1328370" cy="12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0" y="5009167"/>
            <a:ext cx="1224136" cy="12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1360873" y="2873021"/>
            <a:ext cx="567249" cy="665398"/>
            <a:chOff x="9892882" y="1252389"/>
            <a:chExt cx="567249" cy="665398"/>
          </a:xfrm>
        </p:grpSpPr>
        <p:pic>
          <p:nvPicPr>
            <p:cNvPr id="1026" name="Picture 2" descr="D:\CURSO 16-17\numancia\ADORNOS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540" b="9206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0" r="9263"/>
            <a:stretch/>
          </p:blipFill>
          <p:spPr bwMode="auto">
            <a:xfrm rot="10800000">
              <a:off x="9892882" y="1395815"/>
              <a:ext cx="567249" cy="52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CURSO 16-17\numancia\pectoral.jpg"/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18" r="19337" b="61506"/>
            <a:stretch/>
          </p:blipFill>
          <p:spPr bwMode="auto">
            <a:xfrm>
              <a:off x="9892883" y="1252389"/>
              <a:ext cx="481401" cy="17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2" descr="Resultado de imagen de PLUMAS DE BUITRE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10772" r="11644" b="71808"/>
          <a:stretch/>
        </p:blipFill>
        <p:spPr bwMode="auto">
          <a:xfrm rot="17763855">
            <a:off x="1443280" y="1214130"/>
            <a:ext cx="882980" cy="1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PLUMAS DE BUITRE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5319" r="11644" b="71808"/>
          <a:stretch/>
        </p:blipFill>
        <p:spPr bwMode="auto">
          <a:xfrm rot="15303206">
            <a:off x="657975" y="1150723"/>
            <a:ext cx="914476" cy="2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CURSO 16-17\numancia\cola de caballo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3948" flipH="1">
            <a:off x="1355590" y="728905"/>
            <a:ext cx="609204" cy="9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43 Imagen" descr="D:\CURSO 16-17\numancia\soldado romano"/>
          <p:cNvPicPr/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596"/>
            <a:ext cx="3528392" cy="631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44 Imagen" descr="D:\CURSO 16-17\numancia\lanza celtibera"/>
          <p:cNvPicPr/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6555" r="10304" b="13224"/>
          <a:stretch/>
        </p:blipFill>
        <p:spPr bwMode="auto">
          <a:xfrm rot="4413055">
            <a:off x="-1986270" y="3131243"/>
            <a:ext cx="4934852" cy="161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47 Imagen" descr="D:\CURSO 16-17\numancia\peto numantino"/>
          <p:cNvPicPr/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526">
            <a:off x="954950" y="2555973"/>
            <a:ext cx="1246163" cy="15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46 Imagen" descr="D:\CURSO 16-17\numancia\espada numantina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6642">
            <a:off x="551776" y="3770177"/>
            <a:ext cx="1528895" cy="7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48 Imagen" descr="D:\CURSO 16-17\numancia\puñal numantino"/>
          <p:cNvPicPr/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8918" r="28052" b="11005"/>
          <a:stretch/>
        </p:blipFill>
        <p:spPr bwMode="auto">
          <a:xfrm>
            <a:off x="1684981" y="3524827"/>
            <a:ext cx="314588" cy="87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53 Imagen" descr="D:\CURSO 16-17\numancia\malla"/>
          <p:cNvPicPr/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033">
            <a:off x="6876256" y="2873021"/>
            <a:ext cx="2162810" cy="272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0800000">
            <a:off x="1048978" y="3687335"/>
            <a:ext cx="1058106" cy="412481"/>
          </a:xfrm>
          <a:prstGeom prst="rect">
            <a:avLst/>
          </a:prstGeom>
        </p:spPr>
      </p:pic>
      <p:pic>
        <p:nvPicPr>
          <p:cNvPr id="46" name="45 Imagen" descr="D:\CURSO 16-17\numancia\escudo numantino"/>
          <p:cNvPicPr/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5491" r="15269" b="2791"/>
          <a:stretch/>
        </p:blipFill>
        <p:spPr bwMode="auto">
          <a:xfrm>
            <a:off x="1754512" y="3247152"/>
            <a:ext cx="1728037" cy="178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 descr="D:\CURSO 16-17\numancia\espada romana"/>
          <p:cNvPicPr/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10331" r="10585" b="11920"/>
          <a:stretch/>
        </p:blipFill>
        <p:spPr bwMode="auto">
          <a:xfrm rot="6501901">
            <a:off x="7053239" y="3728302"/>
            <a:ext cx="1158201" cy="95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52 Imagen" descr="D:\CURSO 16-17\numancia\puñal romano"/>
          <p:cNvPicPr/>
          <p:nvPr/>
        </p:nvPicPr>
        <p:blipFill rotWithShape="1"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t="7753" r="29931" b="5204"/>
          <a:stretch/>
        </p:blipFill>
        <p:spPr bwMode="auto">
          <a:xfrm rot="11205471">
            <a:off x="8225760" y="3640264"/>
            <a:ext cx="206931" cy="91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0800000">
            <a:off x="7217107" y="3984163"/>
            <a:ext cx="1504361" cy="412481"/>
          </a:xfrm>
          <a:prstGeom prst="rect">
            <a:avLst/>
          </a:prstGeom>
        </p:spPr>
      </p:pic>
      <p:pic>
        <p:nvPicPr>
          <p:cNvPr id="50" name="49 Imagen" descr="D:\CURSO 16-17\numancia\lanza romana"/>
          <p:cNvPicPr/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5874">
            <a:off x="4639349" y="2091768"/>
            <a:ext cx="4432234" cy="34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50 Imagen" descr="D:\CURSO 16-17\numancia\armas.jpg"/>
          <p:cNvPicPr/>
          <p:nvPr/>
        </p:nvPicPr>
        <p:blipFill>
          <a:blip r:embed="rId3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9261">
            <a:off x="6408166" y="3149590"/>
            <a:ext cx="3716912" cy="23994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56729" y="427529"/>
            <a:ext cx="431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LOS ROMANOS TAMBIEN TENIAN LAS SUYAS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12330" y="1401213"/>
            <a:ext cx="36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 PROTEGIAN CON COTAS DE MALLA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383371" y="2468613"/>
            <a:ext cx="18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USABAN ESPADAS</a:t>
            </a:r>
          </a:p>
          <a:p>
            <a:r>
              <a:rPr lang="es-ES" dirty="0" smtClean="0"/>
              <a:t> Y PUÑALES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856418" y="3277433"/>
            <a:ext cx="9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LANZAS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210439" y="4768647"/>
            <a:ext cx="22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GRANDES ESCUDOS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8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322412"/>
            <a:ext cx="711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NUESTRAS ARMAS HERRAMIENTAS Y ADORNOS  LAS FABRICABAN LOS ……</a:t>
            </a:r>
            <a:endParaRPr lang="es-ES" dirty="0"/>
          </a:p>
        </p:txBody>
      </p:sp>
      <p:pic>
        <p:nvPicPr>
          <p:cNvPr id="1028" name="Picture 4" descr="Resultado de imagen de HERREROS CELTIBERO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26160"/>
          <a:stretch/>
        </p:blipFill>
        <p:spPr bwMode="auto">
          <a:xfrm>
            <a:off x="288811" y="994729"/>
            <a:ext cx="3451210" cy="38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4 Imagen" descr="D:\CURSO 16-17\numancia\lanza celtibera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6555" r="10304" b="13224"/>
          <a:stretch/>
        </p:blipFill>
        <p:spPr bwMode="auto">
          <a:xfrm rot="4413055">
            <a:off x="2872124" y="2297708"/>
            <a:ext cx="4934852" cy="1612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1181078" y="5500107"/>
            <a:ext cx="889984" cy="671380"/>
            <a:chOff x="2447764" y="5301208"/>
            <a:chExt cx="496758" cy="397800"/>
          </a:xfrm>
        </p:grpSpPr>
        <p:pic>
          <p:nvPicPr>
            <p:cNvPr id="8" name="Picture 5" descr="D:\CURSO 16-17\numancia\PENDIENTES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47764" y="5301208"/>
              <a:ext cx="240528" cy="39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D:\CURSO 16-17\numancia\PENDIENTES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498" y="5301208"/>
              <a:ext cx="296024" cy="39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46 Imagen" descr="D:\CURSO 16-17\numancia\espada numantina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6642">
            <a:off x="2781590" y="5086590"/>
            <a:ext cx="1885632" cy="11641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5724128" y="5301208"/>
            <a:ext cx="1087590" cy="671381"/>
            <a:chOff x="5724128" y="5500107"/>
            <a:chExt cx="929085" cy="47248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3548" l="6849" r="917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28" y="5500108"/>
              <a:ext cx="556308" cy="47248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3548" l="6849" r="917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151206" y="5500107"/>
              <a:ext cx="502007" cy="472481"/>
            </a:xfrm>
            <a:prstGeom prst="rect">
              <a:avLst/>
            </a:prstGeom>
          </p:spPr>
        </p:pic>
      </p:grpSp>
      <p:pic>
        <p:nvPicPr>
          <p:cNvPr id="13" name="Picture 4" descr="D:\CURSO 16-17\numancia\FIBUL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68">
            <a:off x="7102136" y="3331712"/>
            <a:ext cx="841848" cy="4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http://www.museodezaragoza.es/wp-content/uploads/2012/10/17hozhierrocultura-iberica100-75-a.ela-coronafuentes-de-ebrozaragozanig-50884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0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1" y="1377606"/>
            <a:ext cx="175133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http://www.celtiberiahistorica.es/extras/fotos/contenidos/1279/Fichero_imagen_detalle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2" b="31966"/>
          <a:stretch/>
        </p:blipFill>
        <p:spPr bwMode="auto">
          <a:xfrm>
            <a:off x="4535996" y="4712328"/>
            <a:ext cx="841754" cy="1885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http://www.celtiberiahistorica.es/extras/fotos/contenidos/1279/Fichero_imagen_detalle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4013" r="53781" b="44916"/>
          <a:stretch/>
        </p:blipFill>
        <p:spPr bwMode="auto">
          <a:xfrm rot="20045391">
            <a:off x="6804248" y="4192204"/>
            <a:ext cx="846139" cy="2147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059832" y="691744"/>
            <a:ext cx="228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HERREROS </a:t>
            </a:r>
          </a:p>
          <a:p>
            <a:r>
              <a:rPr lang="es-ES" dirty="0" smtClean="0"/>
              <a:t>             POR EJEMPLO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73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HERREROS CELTIBERO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5" t="-8252" r="1575" b="-309"/>
          <a:stretch/>
        </p:blipFill>
        <p:spPr bwMode="auto">
          <a:xfrm>
            <a:off x="770585" y="3036493"/>
            <a:ext cx="3621401" cy="36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ALFARERO celtiberI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8" y="247474"/>
            <a:ext cx="4578814" cy="30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umanciasoria.es/extras/fotos/contenidos/465/Fichero_imagen_detal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26" y="2492896"/>
            <a:ext cx="3702216" cy="3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236917" y="908720"/>
            <a:ext cx="32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NUESTROS ARTESANOS HACIAN: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33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00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3356992"/>
            <a:ext cx="845661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67161" b="2477"/>
          <a:stretch/>
        </p:blipFill>
        <p:spPr bwMode="auto">
          <a:xfrm>
            <a:off x="7135363" y="4041379"/>
            <a:ext cx="782728" cy="5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0" b="73065"/>
          <a:stretch/>
        </p:blipFill>
        <p:spPr bwMode="auto">
          <a:xfrm>
            <a:off x="1925399" y="199516"/>
            <a:ext cx="720080" cy="7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2807" r="62591" b="72161"/>
          <a:stretch/>
        </p:blipFill>
        <p:spPr bwMode="auto">
          <a:xfrm>
            <a:off x="3111415" y="4209151"/>
            <a:ext cx="872398" cy="56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9" t="-235" r="44533" b="70476"/>
          <a:stretch/>
        </p:blipFill>
        <p:spPr bwMode="auto">
          <a:xfrm>
            <a:off x="2286637" y="3419943"/>
            <a:ext cx="82424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t="6894" r="21698" b="67855"/>
          <a:stretch/>
        </p:blipFill>
        <p:spPr bwMode="auto">
          <a:xfrm>
            <a:off x="2583058" y="2831879"/>
            <a:ext cx="692798" cy="52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67064" r="66892" b="11787"/>
          <a:stretch/>
        </p:blipFill>
        <p:spPr bwMode="auto">
          <a:xfrm>
            <a:off x="1503201" y="919363"/>
            <a:ext cx="764959" cy="72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67774" r="86582" b="3960"/>
          <a:stretch/>
        </p:blipFill>
        <p:spPr bwMode="auto">
          <a:xfrm>
            <a:off x="6324113" y="3552802"/>
            <a:ext cx="528221" cy="6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7" t="58445" r="46105" b="567"/>
          <a:stretch/>
        </p:blipFill>
        <p:spPr bwMode="auto">
          <a:xfrm rot="16200000">
            <a:off x="1519019" y="2939411"/>
            <a:ext cx="713463" cy="118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0020" y="412905"/>
            <a:ext cx="84969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PARA LOS                 EL                     ERA CONSIDERADO COMO UN DIOS AL QUE LLAMABAN   </a:t>
            </a:r>
            <a:r>
              <a:rPr lang="es-ES" sz="1400" b="1" dirty="0" smtClean="0"/>
              <a:t>LUG </a:t>
            </a:r>
            <a:r>
              <a:rPr lang="es-ES" sz="1400" dirty="0" smtClean="0"/>
              <a:t>Y LO </a:t>
            </a:r>
          </a:p>
          <a:p>
            <a:endParaRPr lang="es-ES" sz="1400" dirty="0"/>
          </a:p>
          <a:p>
            <a:r>
              <a:rPr lang="es-ES" sz="1400" dirty="0" smtClean="0"/>
              <a:t>REPRESENTABAN EN MUCHOS LUGARES COMO LAS PUERTAS DE LAS               O EN LA                   .</a:t>
            </a:r>
          </a:p>
          <a:p>
            <a:endParaRPr lang="es-ES" sz="1400" dirty="0" smtClean="0"/>
          </a:p>
          <a:p>
            <a:r>
              <a:rPr lang="es-ES" sz="1400" dirty="0" smtClean="0"/>
              <a:t>LO  DIBUJABAN                    AL QUE AHORA LO LLAMAIS “TRISQUEL”</a:t>
            </a:r>
          </a:p>
          <a:p>
            <a:endParaRPr lang="es-ES" sz="1400" dirty="0"/>
          </a:p>
          <a:p>
            <a:r>
              <a:rPr lang="es-ES" sz="1400" dirty="0" smtClean="0"/>
              <a:t>TAMBIEN ERA MUY IMPORTANTE LA NATURALEZA “LA TIERRA” QUE LA CENTRABAN EN UN ANIMAL </a:t>
            </a:r>
          </a:p>
          <a:p>
            <a:endParaRPr lang="es-ES" sz="1400" dirty="0"/>
          </a:p>
          <a:p>
            <a:r>
              <a:rPr lang="es-ES" sz="1400" dirty="0" smtClean="0"/>
              <a:t>IMPORTANTE PARA  SUS GUERREROS  EL                              CUANDO LO DIBUJABAN  LO HACIAN  ASI                   </a:t>
            </a:r>
          </a:p>
          <a:p>
            <a:endParaRPr lang="es-ES" sz="1400" dirty="0"/>
          </a:p>
          <a:p>
            <a:r>
              <a:rPr lang="es-ES" sz="1400" dirty="0" smtClean="0"/>
              <a:t>LA LLAMABAN  “EPONA”.</a:t>
            </a:r>
          </a:p>
          <a:p>
            <a:endParaRPr lang="es-ES" sz="1400" dirty="0"/>
          </a:p>
          <a:p>
            <a:r>
              <a:rPr lang="es-ES" sz="1400" dirty="0" smtClean="0"/>
              <a:t>CONSIDERABAN  AL  </a:t>
            </a:r>
            <a:r>
              <a:rPr lang="es-ES" sz="1400" dirty="0"/>
              <a:t>S</a:t>
            </a:r>
            <a:r>
              <a:rPr lang="es-ES" sz="1400" dirty="0" smtClean="0"/>
              <a:t>UCELLUS </a:t>
            </a:r>
            <a:r>
              <a:rPr lang="es-ES" sz="1400" dirty="0" smtClean="0"/>
              <a:t>O</a:t>
            </a:r>
            <a:r>
              <a:rPr lang="es-ES" sz="1400" dirty="0" smtClean="0">
                <a:solidFill>
                  <a:srgbClr val="FF0000"/>
                </a:solidFill>
              </a:rPr>
              <a:t>              </a:t>
            </a:r>
            <a:r>
              <a:rPr lang="es-ES" sz="1400" dirty="0" smtClean="0"/>
              <a:t>  COMO EL MENSAJERO  LO SOLIAN  REPRESENTAR EN LAS TROMPAS </a:t>
            </a:r>
          </a:p>
          <a:p>
            <a:endParaRPr lang="es-ES" sz="1400" dirty="0"/>
          </a:p>
          <a:p>
            <a:r>
              <a:rPr lang="es-ES" sz="1400" dirty="0" smtClean="0"/>
              <a:t>COMO  ESTA                  </a:t>
            </a:r>
          </a:p>
          <a:p>
            <a:endParaRPr lang="es-ES" sz="1400" dirty="0"/>
          </a:p>
          <a:p>
            <a:r>
              <a:rPr lang="es-ES" sz="1400" dirty="0" smtClean="0"/>
              <a:t> EL “CERNUNNOS”     O </a:t>
            </a:r>
            <a:r>
              <a:rPr lang="es-ES" sz="1400" dirty="0" smtClean="0"/>
              <a:t>                                LO  </a:t>
            </a:r>
            <a:r>
              <a:rPr lang="es-ES" sz="1400" dirty="0" smtClean="0"/>
              <a:t>DIBUJABAN  EN LAS CERAMICAS  </a:t>
            </a:r>
            <a:r>
              <a:rPr lang="es-ES" sz="1400" dirty="0" smtClean="0"/>
              <a:t>ASI                      </a:t>
            </a:r>
            <a:endParaRPr lang="es-ES" sz="1400" dirty="0" smtClean="0"/>
          </a:p>
          <a:p>
            <a:endParaRPr lang="es-ES" sz="1400" dirty="0">
              <a:solidFill>
                <a:srgbClr val="FF0000"/>
              </a:solidFill>
            </a:endParaRPr>
          </a:p>
          <a:p>
            <a:r>
              <a:rPr lang="es-ES" sz="1400" dirty="0" smtClean="0"/>
              <a:t>COMO CONOCIAN  LA </a:t>
            </a:r>
            <a:r>
              <a:rPr lang="es-ES" sz="1400" smtClean="0"/>
              <a:t>EXISTENCIA </a:t>
            </a:r>
            <a:r>
              <a:rPr lang="es-ES" sz="1400" smtClean="0"/>
              <a:t>                                     </a:t>
            </a:r>
            <a:r>
              <a:rPr lang="es-ES" sz="1400" smtClean="0"/>
              <a:t>EN </a:t>
            </a:r>
            <a:r>
              <a:rPr lang="es-ES" sz="1400" dirty="0" smtClean="0"/>
              <a:t>SUS CERAMICAS APARECIAN</a:t>
            </a:r>
            <a:endParaRPr lang="es-E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9" t="64221" r="24688" b="3561"/>
          <a:stretch/>
        </p:blipFill>
        <p:spPr bwMode="auto">
          <a:xfrm>
            <a:off x="7639408" y="1810961"/>
            <a:ext cx="757713" cy="7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9" t="1671" r="1566" b="59748"/>
          <a:stretch/>
        </p:blipFill>
        <p:spPr bwMode="auto">
          <a:xfrm>
            <a:off x="3516509" y="1810961"/>
            <a:ext cx="753043" cy="8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87824" y="5182279"/>
            <a:ext cx="346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TAMBIEN DECORABAN SUS CERAMICAS CON </a:t>
            </a:r>
            <a:endParaRPr lang="es-ES" sz="14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1005644" y="15587"/>
            <a:ext cx="617862" cy="864735"/>
            <a:chOff x="1871721" y="811945"/>
            <a:chExt cx="3977601" cy="5481582"/>
          </a:xfrm>
        </p:grpSpPr>
        <p:grpSp>
          <p:nvGrpSpPr>
            <p:cNvPr id="17" name="16 Grupo"/>
            <p:cNvGrpSpPr/>
            <p:nvPr/>
          </p:nvGrpSpPr>
          <p:grpSpPr>
            <a:xfrm>
              <a:off x="2321222" y="811945"/>
              <a:ext cx="3528100" cy="5481582"/>
              <a:chOff x="35788" y="811945"/>
              <a:chExt cx="3446761" cy="5481582"/>
            </a:xfrm>
          </p:grpSpPr>
          <p:pic>
            <p:nvPicPr>
              <p:cNvPr id="19" name="Picture 5" descr="D:\CURSO 16-17\numancia\cola de caball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63948" flipH="1">
                <a:off x="1355590" y="728905"/>
                <a:ext cx="609204" cy="951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19 Grupo"/>
              <p:cNvGrpSpPr/>
              <p:nvPr/>
            </p:nvGrpSpPr>
            <p:grpSpPr>
              <a:xfrm>
                <a:off x="35788" y="811945"/>
                <a:ext cx="3446761" cy="5481582"/>
                <a:chOff x="35788" y="811945"/>
                <a:chExt cx="3446761" cy="5481582"/>
              </a:xfrm>
            </p:grpSpPr>
            <p:pic>
              <p:nvPicPr>
                <p:cNvPr id="21" name="3 Marcador de contenido"/>
                <p:cNvPicPr>
                  <a:picLocks/>
                </p:cNvPicPr>
                <p:nvPr/>
              </p:nvPicPr>
              <p:blipFill>
                <a:blip r:embed="rId6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433" b="96982" l="1351" r="9797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88" y="1531474"/>
                  <a:ext cx="3096344" cy="46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Imagen 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3883" y="3550652"/>
                  <a:ext cx="1521230" cy="1798827"/>
                </a:xfrm>
                <a:prstGeom prst="rect">
                  <a:avLst/>
                </a:prstGeom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7531" l="8871" r="9596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058" y="1212165"/>
                  <a:ext cx="1553803" cy="1908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Imagen 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3548" l="6849" r="9178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5989" y="3314411"/>
                  <a:ext cx="655788" cy="472481"/>
                </a:xfrm>
                <a:prstGeom prst="rect">
                  <a:avLst/>
                </a:prstGeom>
              </p:spPr>
            </p:pic>
            <p:pic>
              <p:nvPicPr>
                <p:cNvPr id="25" name="Imagen 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156" y="2653280"/>
                  <a:ext cx="1727608" cy="1485900"/>
                </a:xfrm>
                <a:prstGeom prst="rect">
                  <a:avLst/>
                </a:prstGeom>
              </p:spPr>
            </p:pic>
            <p:pic>
              <p:nvPicPr>
                <p:cNvPr id="26" name="Imagen 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3548" l="6849" r="9178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9610" y="3490458"/>
                  <a:ext cx="556308" cy="472481"/>
                </a:xfrm>
                <a:prstGeom prst="rect">
                  <a:avLst/>
                </a:prstGeom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583960" y="4987858"/>
                  <a:ext cx="1328370" cy="1284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640" y="5009167"/>
                  <a:ext cx="1224136" cy="1284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9" name="28 Grupo"/>
                <p:cNvGrpSpPr/>
                <p:nvPr/>
              </p:nvGrpSpPr>
              <p:grpSpPr>
                <a:xfrm>
                  <a:off x="1360873" y="2873021"/>
                  <a:ext cx="567249" cy="665398"/>
                  <a:chOff x="9892882" y="1252389"/>
                  <a:chExt cx="567249" cy="665398"/>
                </a:xfrm>
              </p:grpSpPr>
              <p:pic>
                <p:nvPicPr>
                  <p:cNvPr id="37" name="Picture 2" descr="D:\CURSO 16-17\numancia\ADORNO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9">
                            <a14:imgEffect>
                              <a14:backgroundRemoval t="28540" b="9206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600" r="9263"/>
                  <a:stretch/>
                </p:blipFill>
                <p:spPr bwMode="auto">
                  <a:xfrm rot="10800000">
                    <a:off x="9892882" y="1395815"/>
                    <a:ext cx="567249" cy="52197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" name="Picture 3" descr="D:\CURSO 16-17\numancia\pectoral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418" r="19337" b="61506"/>
                  <a:stretch/>
                </p:blipFill>
                <p:spPr bwMode="auto">
                  <a:xfrm>
                    <a:off x="9892883" y="1252389"/>
                    <a:ext cx="481401" cy="1782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0" name="Picture 2" descr="Resultado de imagen de PLUMAS DE BUITRE">
                  <a:hlinkClick r:id="rId21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598" t="10772" r="11644" b="71808"/>
                <a:stretch/>
              </p:blipFill>
              <p:spPr bwMode="auto">
                <a:xfrm rot="17763855">
                  <a:off x="1443280" y="1214130"/>
                  <a:ext cx="882980" cy="1817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Resultado de imagen de PLUMAS DE BUITRE">
                  <a:hlinkClick r:id="rId21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25" t="5319" r="11644" b="71808"/>
                <a:stretch/>
              </p:blipFill>
              <p:spPr bwMode="auto">
                <a:xfrm rot="15303206">
                  <a:off x="657975" y="1150723"/>
                  <a:ext cx="914476" cy="2369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31 Imagen" descr="D:\CURSO 16-17\numancia\peto numantino"/>
                <p:cNvPicPr/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550526">
                  <a:off x="954950" y="2555973"/>
                  <a:ext cx="1246163" cy="15491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32 Imagen" descr="D:\CURSO 16-17\numancia\espada numantina"/>
                <p:cNvPicPr/>
                <p:nvPr/>
              </p:nvPicPr>
              <p:blipFill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586642">
                  <a:off x="551776" y="3770177"/>
                  <a:ext cx="1528895" cy="761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33 Imagen" descr="D:\CURSO 16-17\numancia\puñal numantino"/>
                <p:cNvPicPr/>
                <p:nvPr/>
              </p:nvPicPr>
              <p:blipFill rotWithShape="1"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48" t="8918" r="28052" b="11005"/>
                <a:stretch/>
              </p:blipFill>
              <p:spPr bwMode="auto">
                <a:xfrm>
                  <a:off x="1684981" y="3524827"/>
                  <a:ext cx="314588" cy="871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Imagen 9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 rot="10800000">
                  <a:off x="1048978" y="3687335"/>
                  <a:ext cx="1058106" cy="412481"/>
                </a:xfrm>
                <a:prstGeom prst="rect">
                  <a:avLst/>
                </a:prstGeom>
              </p:spPr>
            </p:pic>
            <p:pic>
              <p:nvPicPr>
                <p:cNvPr id="36" name="35 Imagen" descr="D:\CURSO 16-17\numancia\escudo numantino"/>
                <p:cNvPicPr/>
                <p:nvPr/>
              </p:nvPicPr>
              <p:blipFill rotWithShape="1"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09" t="5491" r="15269" b="2791"/>
                <a:stretch/>
              </p:blipFill>
              <p:spPr bwMode="auto">
                <a:xfrm>
                  <a:off x="1754512" y="3247152"/>
                  <a:ext cx="1728037" cy="17840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8" name="17 Imagen" descr="D:\CURSO 16-17\numancia\lanza celtibera"/>
            <p:cNvPicPr/>
            <p:nvPr/>
          </p:nvPicPr>
          <p:blipFill rotWithShape="1"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6555" r="10304" b="13224"/>
            <a:stretch/>
          </p:blipFill>
          <p:spPr bwMode="auto">
            <a:xfrm rot="4413055">
              <a:off x="210787" y="2845794"/>
              <a:ext cx="4934852" cy="16129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39 Grupo"/>
          <p:cNvGrpSpPr/>
          <p:nvPr/>
        </p:nvGrpSpPr>
        <p:grpSpPr>
          <a:xfrm>
            <a:off x="7129159" y="5324358"/>
            <a:ext cx="1189355" cy="1216189"/>
            <a:chOff x="7129159" y="5324358"/>
            <a:chExt cx="1189355" cy="1216189"/>
          </a:xfrm>
        </p:grpSpPr>
        <p:pic>
          <p:nvPicPr>
            <p:cNvPr id="1030" name="Picture 6" descr="Imagen relacionada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7" y="5696519"/>
              <a:ext cx="1154227" cy="84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7129159" y="5324358"/>
              <a:ext cx="1082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GUERREROS</a:t>
              </a:r>
              <a:endParaRPr lang="es-ES" sz="14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59617" y="5449653"/>
            <a:ext cx="945188" cy="1190326"/>
            <a:chOff x="459617" y="5449653"/>
            <a:chExt cx="945188" cy="1190326"/>
          </a:xfrm>
        </p:grpSpPr>
        <p:pic>
          <p:nvPicPr>
            <p:cNvPr id="1026" name="Picture 2" descr="Resultado de imagen de ceramica numantina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17" y="5811909"/>
              <a:ext cx="945188" cy="82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CuadroTexto"/>
            <p:cNvSpPr txBox="1"/>
            <p:nvPr/>
          </p:nvSpPr>
          <p:spPr>
            <a:xfrm>
              <a:off x="645914" y="5449653"/>
              <a:ext cx="682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TOROS</a:t>
              </a:r>
              <a:endParaRPr lang="es-ES" sz="1400" dirty="0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3439060" y="5420940"/>
            <a:ext cx="820662" cy="1124407"/>
            <a:chOff x="3439060" y="5420940"/>
            <a:chExt cx="820662" cy="1124407"/>
          </a:xfrm>
        </p:grpSpPr>
        <p:pic>
          <p:nvPicPr>
            <p:cNvPr id="1028" name="Picture 4" descr="Imagen relacionada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060" y="5705765"/>
              <a:ext cx="820662" cy="83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43 CuadroTexto"/>
            <p:cNvSpPr txBox="1"/>
            <p:nvPr/>
          </p:nvSpPr>
          <p:spPr>
            <a:xfrm>
              <a:off x="3707904" y="5420940"/>
              <a:ext cx="551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AVES</a:t>
              </a:r>
              <a:endParaRPr lang="es-ES" sz="1400" dirty="0"/>
            </a:p>
          </p:txBody>
        </p:sp>
      </p:grpSp>
      <p:pic>
        <p:nvPicPr>
          <p:cNvPr id="45" name="44 Imagen" descr="D:\CURSO 16-17\numancia\casa numancia.jpg"/>
          <p:cNvPicPr/>
          <p:nvPr/>
        </p:nvPicPr>
        <p:blipFill rotWithShape="1"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8492" r="26445" b="16147"/>
          <a:stretch/>
        </p:blipFill>
        <p:spPr bwMode="auto">
          <a:xfrm>
            <a:off x="5364088" y="794661"/>
            <a:ext cx="432048" cy="402092"/>
          </a:xfrm>
          <a:prstGeom prst="rect">
            <a:avLst/>
          </a:prstGeom>
          <a:blipFill>
            <a:blip r:embed="rId37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12" descr="http://www.numanciasoria.es/extras/fotos/contenidos/465/Fichero_imagen_detalle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94660"/>
            <a:ext cx="407677" cy="4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Imagen relacionada">
            <a:hlinkClick r:id="rId3" tgtFrame="&quot;_blank&quot;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 r="18686" b="17464"/>
          <a:stretch/>
        </p:blipFill>
        <p:spPr bwMode="auto">
          <a:xfrm>
            <a:off x="179512" y="709780"/>
            <a:ext cx="835292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467544" y="332656"/>
            <a:ext cx="789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DURANTE MUCHOS AÑOS LOS NUMANTINOS LUCHAMOS CONTRA LOS ROMANOS</a:t>
            </a:r>
            <a:endParaRPr lang="es-ES" dirty="0"/>
          </a:p>
        </p:txBody>
      </p:sp>
      <p:pic>
        <p:nvPicPr>
          <p:cNvPr id="8" name="7 Imagen" descr="D:\CURSO 16-17\numancia\soldado romano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34" y="3238864"/>
            <a:ext cx="516204" cy="61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D:\CURSO 16-17\numancia\soldado romano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33" y="3518092"/>
            <a:ext cx="516204" cy="61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D:\CURSO 16-17\numancia\soldado romano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51" y="3255776"/>
            <a:ext cx="516204" cy="61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CURSO 16-17\numancia\soldado romano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47" y="3665656"/>
            <a:ext cx="516204" cy="612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11 Grupo"/>
          <p:cNvGrpSpPr/>
          <p:nvPr/>
        </p:nvGrpSpPr>
        <p:grpSpPr>
          <a:xfrm>
            <a:off x="1547664" y="3207835"/>
            <a:ext cx="344242" cy="689803"/>
            <a:chOff x="4788024" y="76452"/>
            <a:chExt cx="3096344" cy="5481582"/>
          </a:xfrm>
        </p:grpSpPr>
        <p:pic>
          <p:nvPicPr>
            <p:cNvPr id="13" name="3 Marcador de contenido"/>
            <p:cNvPicPr>
              <a:picLocks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33" b="96982" l="1351" r="979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95981"/>
              <a:ext cx="3096344" cy="46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6119" y="2815159"/>
              <a:ext cx="1521230" cy="1798827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531" l="8871" r="959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294" y="476672"/>
              <a:ext cx="1553803" cy="190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3548" l="6849" r="917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308225" y="2578918"/>
              <a:ext cx="655788" cy="472481"/>
            </a:xfrm>
            <a:prstGeom prst="rect">
              <a:avLst/>
            </a:prstGeom>
          </p:spPr>
        </p:pic>
        <p:pic>
          <p:nvPicPr>
            <p:cNvPr id="17" name="Imagen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392" y="1917787"/>
              <a:ext cx="1727608" cy="1485900"/>
            </a:xfrm>
            <a:prstGeom prst="rect">
              <a:avLst/>
            </a:prstGeom>
          </p:spPr>
        </p:pic>
        <p:pic>
          <p:nvPicPr>
            <p:cNvPr id="18" name="Imagen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800000">
              <a:off x="5807143" y="2991206"/>
              <a:ext cx="1058106" cy="412481"/>
            </a:xfrm>
            <a:prstGeom prst="rect">
              <a:avLst/>
            </a:prstGeom>
          </p:spPr>
        </p:pic>
        <p:pic>
          <p:nvPicPr>
            <p:cNvPr id="19" name="Imagen 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3548" l="6849" r="917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1846" y="2754965"/>
              <a:ext cx="556308" cy="472481"/>
            </a:xfrm>
            <a:prstGeom prst="rect">
              <a:avLst/>
            </a:prstGeom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36196" y="4252365"/>
              <a:ext cx="1328370" cy="128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876" y="4273674"/>
              <a:ext cx="1224136" cy="128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21 Grupo"/>
            <p:cNvGrpSpPr/>
            <p:nvPr/>
          </p:nvGrpSpPr>
          <p:grpSpPr>
            <a:xfrm>
              <a:off x="6113109" y="2137528"/>
              <a:ext cx="567249" cy="665398"/>
              <a:chOff x="9892882" y="1252389"/>
              <a:chExt cx="567249" cy="665398"/>
            </a:xfrm>
          </p:grpSpPr>
          <p:pic>
            <p:nvPicPr>
              <p:cNvPr id="28" name="Picture 2" descr="D:\CURSO 16-17\numancia\ADORNOS.jpg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28540" b="9206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00" r="9263"/>
              <a:stretch/>
            </p:blipFill>
            <p:spPr bwMode="auto">
              <a:xfrm rot="10800000">
                <a:off x="9892882" y="1395815"/>
                <a:ext cx="567249" cy="521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D:\CURSO 16-17\numancia\pectoral.jp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18" r="19337" b="61506"/>
              <a:stretch/>
            </p:blipFill>
            <p:spPr bwMode="auto">
              <a:xfrm>
                <a:off x="9892883" y="1252389"/>
                <a:ext cx="481401" cy="178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4" descr="D:\CURSO 16-17\numancia\FIBULA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8468">
              <a:off x="6481372" y="1968983"/>
              <a:ext cx="611975" cy="33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CURSO 16-17\numancia\sagun.jpg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8989" b="94382" l="8257" r="889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7" t="25652" r="21593" b="7177"/>
            <a:stretch/>
          </p:blipFill>
          <p:spPr bwMode="auto">
            <a:xfrm rot="21170120">
              <a:off x="6177660" y="2131740"/>
              <a:ext cx="1313510" cy="240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Resultado de imagen de PLUMAS DE BUITRE">
              <a:hlinkClick r:id="rId25"/>
            </p:cNvPr>
            <p:cNvPicPr>
              <a:picLocks noChangeAspect="1" noChangeArrowheads="1"/>
            </p:cNvPicPr>
            <p:nvPr/>
          </p:nvPicPr>
          <p:blipFill rotWithShape="1"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8" t="10772" r="11644" b="71808"/>
            <a:stretch/>
          </p:blipFill>
          <p:spPr bwMode="auto">
            <a:xfrm rot="17763855">
              <a:off x="6195516" y="478637"/>
              <a:ext cx="882980" cy="181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esultado de imagen de PLUMAS DE BUITRE">
              <a:hlinkClick r:id="rId25"/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5" t="5319" r="11644" b="71808"/>
            <a:stretch/>
          </p:blipFill>
          <p:spPr bwMode="auto">
            <a:xfrm rot="15303206">
              <a:off x="5410211" y="415230"/>
              <a:ext cx="914476" cy="23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D:\CURSO 16-17\numancia\cola de caballo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63948" flipH="1">
              <a:off x="6127889" y="-17900"/>
              <a:ext cx="609204" cy="95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33 Forma libre"/>
          <p:cNvSpPr/>
          <p:nvPr/>
        </p:nvSpPr>
        <p:spPr>
          <a:xfrm>
            <a:off x="1956133" y="2723605"/>
            <a:ext cx="2382197" cy="816945"/>
          </a:xfrm>
          <a:custGeom>
            <a:avLst/>
            <a:gdLst>
              <a:gd name="connsiteX0" fmla="*/ 2080470 w 2080470"/>
              <a:gd name="connsiteY0" fmla="*/ 436699 h 487033"/>
              <a:gd name="connsiteX1" fmla="*/ 1694577 w 2080470"/>
              <a:gd name="connsiteY1" fmla="*/ 59195 h 487033"/>
              <a:gd name="connsiteX2" fmla="*/ 1208015 w 2080470"/>
              <a:gd name="connsiteY2" fmla="*/ 472 h 487033"/>
              <a:gd name="connsiteX3" fmla="*/ 763399 w 2080470"/>
              <a:gd name="connsiteY3" fmla="*/ 50806 h 487033"/>
              <a:gd name="connsiteX4" fmla="*/ 343949 w 2080470"/>
              <a:gd name="connsiteY4" fmla="*/ 235363 h 487033"/>
              <a:gd name="connsiteX5" fmla="*/ 0 w 2080470"/>
              <a:gd name="connsiteY5" fmla="*/ 487033 h 48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0470" h="487033">
                <a:moveTo>
                  <a:pt x="2080470" y="436699"/>
                </a:moveTo>
                <a:cubicBezTo>
                  <a:pt x="1960228" y="284299"/>
                  <a:pt x="1839986" y="131899"/>
                  <a:pt x="1694577" y="59195"/>
                </a:cubicBezTo>
                <a:cubicBezTo>
                  <a:pt x="1549168" y="-13509"/>
                  <a:pt x="1363211" y="1870"/>
                  <a:pt x="1208015" y="472"/>
                </a:cubicBezTo>
                <a:cubicBezTo>
                  <a:pt x="1052819" y="-926"/>
                  <a:pt x="907410" y="11658"/>
                  <a:pt x="763399" y="50806"/>
                </a:cubicBezTo>
                <a:cubicBezTo>
                  <a:pt x="619388" y="89954"/>
                  <a:pt x="471182" y="162658"/>
                  <a:pt x="343949" y="235363"/>
                </a:cubicBezTo>
                <a:cubicBezTo>
                  <a:pt x="216716" y="308067"/>
                  <a:pt x="108358" y="397550"/>
                  <a:pt x="0" y="4870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38 Conector angular"/>
          <p:cNvCxnSpPr/>
          <p:nvPr/>
        </p:nvCxnSpPr>
        <p:spPr>
          <a:xfrm rot="16200000" flipH="1">
            <a:off x="10081616" y="278832"/>
            <a:ext cx="854804" cy="79208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5239254" y="5811966"/>
            <a:ext cx="361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Y SIEMPRE LES VENCIAMOS</a:t>
            </a:r>
            <a:endParaRPr lang="es-ES" sz="24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5329580" y="1268760"/>
            <a:ext cx="303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¡¡HASTA USARON ELEFANTES!!</a:t>
            </a:r>
          </a:p>
          <a:p>
            <a:r>
              <a:rPr lang="es-ES" dirty="0" smtClean="0"/>
              <a:t>TRAIDOS DE AFRICA</a:t>
            </a:r>
            <a:endParaRPr lang="es-ES" dirty="0"/>
          </a:p>
        </p:txBody>
      </p:sp>
      <p:grpSp>
        <p:nvGrpSpPr>
          <p:cNvPr id="53" name="52 Grupo"/>
          <p:cNvGrpSpPr/>
          <p:nvPr/>
        </p:nvGrpSpPr>
        <p:grpSpPr>
          <a:xfrm>
            <a:off x="426379" y="3562701"/>
            <a:ext cx="1700621" cy="2975977"/>
            <a:chOff x="-1709104" y="2072241"/>
            <a:chExt cx="1700621" cy="2975977"/>
          </a:xfrm>
        </p:grpSpPr>
        <p:pic>
          <p:nvPicPr>
            <p:cNvPr id="48" name="47 Imagen" descr="https://charodelcura.files.wordpress.com/2011/03/elefantes.jpg?w=450&amp;h=274">
              <a:hlinkClick r:id="rId29"/>
            </p:cNvPr>
            <p:cNvPicPr/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3919" b="85714" l="9333" r="90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3" t="5495" b="7693"/>
            <a:stretch/>
          </p:blipFill>
          <p:spPr bwMode="auto">
            <a:xfrm>
              <a:off x="-1614861" y="2072241"/>
              <a:ext cx="1606378" cy="8994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51 Grupo"/>
            <p:cNvGrpSpPr/>
            <p:nvPr/>
          </p:nvGrpSpPr>
          <p:grpSpPr>
            <a:xfrm rot="672415">
              <a:off x="-1709104" y="2895160"/>
              <a:ext cx="1008112" cy="2153058"/>
              <a:chOff x="-1260648" y="3985082"/>
              <a:chExt cx="862737" cy="1757466"/>
            </a:xfrm>
          </p:grpSpPr>
          <p:sp>
            <p:nvSpPr>
              <p:cNvPr id="50" name="49 Flecha arriba"/>
              <p:cNvSpPr/>
              <p:nvPr/>
            </p:nvSpPr>
            <p:spPr>
              <a:xfrm>
                <a:off x="-776693" y="3985082"/>
                <a:ext cx="108012" cy="133156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-1260648" y="5373216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AFRICA</a:t>
                </a:r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88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" y="247473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084168" y="-115991"/>
            <a:ext cx="1800200" cy="3332182"/>
            <a:chOff x="5108622" y="90596"/>
            <a:chExt cx="4357723" cy="6313170"/>
          </a:xfrm>
        </p:grpSpPr>
        <p:pic>
          <p:nvPicPr>
            <p:cNvPr id="44" name="43 Imagen" descr="D:\CURSO 16-17\numancia\soldado roman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49 Imagen" descr="D:\CURSO 16-17\numancia\lanza romana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50 Imagen" descr="D:\CURSO 16-17\numancia\armas.jpg"/>
            <p:cNvPicPr/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7 Grupo"/>
          <p:cNvGrpSpPr/>
          <p:nvPr/>
        </p:nvGrpSpPr>
        <p:grpSpPr>
          <a:xfrm>
            <a:off x="32974" y="120165"/>
            <a:ext cx="2396182" cy="3500229"/>
            <a:chOff x="1871721" y="811945"/>
            <a:chExt cx="3977601" cy="5481582"/>
          </a:xfrm>
        </p:grpSpPr>
        <p:grpSp>
          <p:nvGrpSpPr>
            <p:cNvPr id="5" name="4 Grupo"/>
            <p:cNvGrpSpPr/>
            <p:nvPr/>
          </p:nvGrpSpPr>
          <p:grpSpPr>
            <a:xfrm>
              <a:off x="2321222" y="811945"/>
              <a:ext cx="3528100" cy="5481582"/>
              <a:chOff x="35788" y="811945"/>
              <a:chExt cx="3446761" cy="5481582"/>
            </a:xfrm>
          </p:grpSpPr>
          <p:pic>
            <p:nvPicPr>
              <p:cNvPr id="11" name="Picture 5" descr="D:\CURSO 16-17\numancia\cola de caball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63948" flipH="1">
                <a:off x="1355590" y="728905"/>
                <a:ext cx="609204" cy="951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1 Grupo"/>
              <p:cNvGrpSpPr/>
              <p:nvPr/>
            </p:nvGrpSpPr>
            <p:grpSpPr>
              <a:xfrm>
                <a:off x="35788" y="811945"/>
                <a:ext cx="3446761" cy="5481582"/>
                <a:chOff x="35788" y="811945"/>
                <a:chExt cx="3446761" cy="5481582"/>
              </a:xfrm>
            </p:grpSpPr>
            <p:pic>
              <p:nvPicPr>
                <p:cNvPr id="19" name="3 Marcador de contenido"/>
                <p:cNvPicPr>
                  <a:picLocks/>
                </p:cNvPicPr>
                <p:nvPr/>
              </p:nvPicPr>
              <p:blipFill>
                <a:blip r:embed="rId7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433" b="96982" l="1351" r="9797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88" y="1531474"/>
                  <a:ext cx="3096344" cy="46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Imagen 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3883" y="3550652"/>
                  <a:ext cx="1521230" cy="1798827"/>
                </a:xfrm>
                <a:prstGeom prst="rect">
                  <a:avLst/>
                </a:prstGeom>
              </p:spPr>
            </p:pic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97531" l="8871" r="9596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058" y="1212165"/>
                  <a:ext cx="1553803" cy="1908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n 5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93548" l="6849" r="9178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5989" y="3314411"/>
                  <a:ext cx="655788" cy="472481"/>
                </a:xfrm>
                <a:prstGeom prst="rect">
                  <a:avLst/>
                </a:prstGeom>
              </p:spPr>
            </p:pic>
            <p:pic>
              <p:nvPicPr>
                <p:cNvPr id="23" name="Imagen 2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156" y="2653280"/>
                  <a:ext cx="1727608" cy="1485900"/>
                </a:xfrm>
                <a:prstGeom prst="rect">
                  <a:avLst/>
                </a:prstGeom>
              </p:spPr>
            </p:pic>
            <p:pic>
              <p:nvPicPr>
                <p:cNvPr id="25" name="Imagen 5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93548" l="6849" r="9178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9610" y="3490458"/>
                  <a:ext cx="556308" cy="472481"/>
                </a:xfrm>
                <a:prstGeom prst="rect">
                  <a:avLst/>
                </a:prstGeom>
              </p:spPr>
            </p:pic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583960" y="4987858"/>
                  <a:ext cx="1328370" cy="1284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640" y="5009167"/>
                  <a:ext cx="1224136" cy="1284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" name="8 Grupo"/>
                <p:cNvGrpSpPr/>
                <p:nvPr/>
              </p:nvGrpSpPr>
              <p:grpSpPr>
                <a:xfrm>
                  <a:off x="1360873" y="2873021"/>
                  <a:ext cx="567249" cy="665398"/>
                  <a:chOff x="9892882" y="1252389"/>
                  <a:chExt cx="567249" cy="665398"/>
                </a:xfrm>
              </p:grpSpPr>
              <p:pic>
                <p:nvPicPr>
                  <p:cNvPr id="1026" name="Picture 2" descr="D:\CURSO 16-17\numancia\ADORNO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ackgroundRemoval t="28540" b="9206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600" r="9263"/>
                  <a:stretch/>
                </p:blipFill>
                <p:spPr bwMode="auto">
                  <a:xfrm rot="10800000">
                    <a:off x="9892882" y="1395815"/>
                    <a:ext cx="567249" cy="52197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7" name="Picture 3" descr="D:\CURSO 16-17\numancia\pectoral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418" r="19337" b="61506"/>
                  <a:stretch/>
                </p:blipFill>
                <p:spPr bwMode="auto">
                  <a:xfrm>
                    <a:off x="9892883" y="1252389"/>
                    <a:ext cx="481401" cy="1782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3" name="Picture 2" descr="Resultado de imagen de PLUMAS DE BUITRE">
                  <a:hlinkClick r:id="rId20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598" t="10772" r="11644" b="71808"/>
                <a:stretch/>
              </p:blipFill>
              <p:spPr bwMode="auto">
                <a:xfrm rot="17763855">
                  <a:off x="1443280" y="1214130"/>
                  <a:ext cx="882980" cy="1817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 descr="Resultado de imagen de PLUMAS DE BUITRE">
                  <a:hlinkClick r:id="rId20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25" t="5319" r="11644" b="71808"/>
                <a:stretch/>
              </p:blipFill>
              <p:spPr bwMode="auto">
                <a:xfrm rot="15303206">
                  <a:off x="657975" y="1150723"/>
                  <a:ext cx="914476" cy="2369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47 Imagen" descr="D:\CURSO 16-17\numancia\peto numantino"/>
                <p:cNvPicPr/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550526">
                  <a:off x="954950" y="2555973"/>
                  <a:ext cx="1246163" cy="15491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46 Imagen" descr="D:\CURSO 16-17\numancia\espada numantina"/>
                <p:cNvPicPr/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586642">
                  <a:off x="551776" y="3770177"/>
                  <a:ext cx="1528895" cy="761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48 Imagen" descr="D:\CURSO 16-17\numancia\puñal numantino"/>
                <p:cNvPicPr/>
                <p:nvPr/>
              </p:nvPicPr>
              <p:blipFill rotWithShape="1"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48" t="8918" r="28052" b="11005"/>
                <a:stretch/>
              </p:blipFill>
              <p:spPr bwMode="auto">
                <a:xfrm>
                  <a:off x="1684981" y="3524827"/>
                  <a:ext cx="314588" cy="871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Imagen 9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 rot="10800000">
                  <a:off x="1048978" y="3687335"/>
                  <a:ext cx="1058106" cy="412481"/>
                </a:xfrm>
                <a:prstGeom prst="rect">
                  <a:avLst/>
                </a:prstGeom>
              </p:spPr>
            </p:pic>
            <p:pic>
              <p:nvPicPr>
                <p:cNvPr id="46" name="45 Imagen" descr="D:\CURSO 16-17\numancia\escudo numantino"/>
                <p:cNvPicPr/>
                <p:nvPr/>
              </p:nvPicPr>
              <p:blipFill rotWithShape="1">
                <a:blip r:embed="rId2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09" t="5491" r="15269" b="2791"/>
                <a:stretch/>
              </p:blipFill>
              <p:spPr bwMode="auto">
                <a:xfrm>
                  <a:off x="1754512" y="3247152"/>
                  <a:ext cx="1728037" cy="17840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45" name="44 Imagen" descr="D:\CURSO 16-17\numancia\lanza celtibera"/>
            <p:cNvPicPr/>
            <p:nvPr/>
          </p:nvPicPr>
          <p:blipFill rotWithShape="1"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6555" r="10304" b="13224"/>
            <a:stretch/>
          </p:blipFill>
          <p:spPr bwMode="auto">
            <a:xfrm rot="4413055">
              <a:off x="210787" y="2845794"/>
              <a:ext cx="4934852" cy="16129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9 CuadroTexto"/>
          <p:cNvSpPr txBox="1"/>
          <p:nvPr/>
        </p:nvSpPr>
        <p:spPr>
          <a:xfrm>
            <a:off x="2458093" y="886792"/>
            <a:ext cx="38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HASTA QUE LLEGO LA ULTIMA GUERRA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29156" y="1295938"/>
            <a:ext cx="426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LLEGARON MUCHOS SOLDADOS ROMANOS</a:t>
            </a:r>
            <a:endParaRPr lang="es-ES" dirty="0"/>
          </a:p>
        </p:txBody>
      </p:sp>
      <p:grpSp>
        <p:nvGrpSpPr>
          <p:cNvPr id="71" name="70 Grupo"/>
          <p:cNvGrpSpPr/>
          <p:nvPr/>
        </p:nvGrpSpPr>
        <p:grpSpPr>
          <a:xfrm>
            <a:off x="6274311" y="-72013"/>
            <a:ext cx="1800200" cy="3332182"/>
            <a:chOff x="5108622" y="90596"/>
            <a:chExt cx="4357723" cy="6313170"/>
          </a:xfrm>
        </p:grpSpPr>
        <p:pic>
          <p:nvPicPr>
            <p:cNvPr id="72" name="71 Imagen" descr="D:\CURSO 16-17\numancia\soldado roman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72 Imagen" descr="D:\CURSO 16-17\numancia\lanza romana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73 Imagen" descr="D:\CURSO 16-17\numancia\armas.jpg"/>
            <p:cNvPicPr/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66 Grupo"/>
          <p:cNvGrpSpPr/>
          <p:nvPr/>
        </p:nvGrpSpPr>
        <p:grpSpPr>
          <a:xfrm>
            <a:off x="6484540" y="28396"/>
            <a:ext cx="1800200" cy="3332182"/>
            <a:chOff x="5108622" y="90596"/>
            <a:chExt cx="4357723" cy="6313170"/>
          </a:xfrm>
        </p:grpSpPr>
        <p:pic>
          <p:nvPicPr>
            <p:cNvPr id="68" name="67 Imagen" descr="D:\CURSO 16-17\numancia\soldado roman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68 Imagen" descr="D:\CURSO 16-17\numancia\lanza romana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69 Imagen" descr="D:\CURSO 16-17\numancia\armas.jpg"/>
            <p:cNvPicPr/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41 Grupo"/>
          <p:cNvGrpSpPr/>
          <p:nvPr/>
        </p:nvGrpSpPr>
        <p:grpSpPr>
          <a:xfrm>
            <a:off x="6889028" y="262172"/>
            <a:ext cx="1800200" cy="3332182"/>
            <a:chOff x="5108622" y="90596"/>
            <a:chExt cx="4357723" cy="6313170"/>
          </a:xfrm>
        </p:grpSpPr>
        <p:pic>
          <p:nvPicPr>
            <p:cNvPr id="56" name="55 Imagen" descr="D:\CURSO 16-17\numancia\soldado roman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56 Imagen" descr="D:\CURSO 16-17\numancia\lanza romana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57 Imagen" descr="D:\CURSO 16-17\numancia\armas.jpg"/>
            <p:cNvPicPr/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62 Grupo"/>
          <p:cNvGrpSpPr/>
          <p:nvPr/>
        </p:nvGrpSpPr>
        <p:grpSpPr>
          <a:xfrm>
            <a:off x="7496175" y="939747"/>
            <a:ext cx="1800200" cy="3332182"/>
            <a:chOff x="5108622" y="90596"/>
            <a:chExt cx="4357723" cy="6313170"/>
          </a:xfrm>
        </p:grpSpPr>
        <p:pic>
          <p:nvPicPr>
            <p:cNvPr id="64" name="63 Imagen" descr="D:\CURSO 16-17\numancia\soldado roman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64 Imagen" descr="D:\CURSO 16-17\numancia\lanza romana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65 Imagen" descr="D:\CURSO 16-17\numancia\armas.jpg"/>
            <p:cNvPicPr/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-972616" y="1208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050" name="Picture 2" descr="http://farm8.staticflickr.com/7167/6545126461_b2708e55f0_z.jpg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t="14611" r="7152" b="18448"/>
          <a:stretch/>
        </p:blipFill>
        <p:spPr bwMode="auto">
          <a:xfrm>
            <a:off x="2559670" y="1900780"/>
            <a:ext cx="3751326" cy="12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4178680"/>
            <a:ext cx="3238095" cy="18793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0592" y="2527886"/>
            <a:ext cx="2311111" cy="35301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956227"/>
            <a:ext cx="4304762" cy="53587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3813" y="3009876"/>
            <a:ext cx="1269841" cy="248888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411365" y="5994947"/>
            <a:ext cx="355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CONSTRUYERON UN GRAN CERCO</a:t>
            </a:r>
            <a:endParaRPr lang="es-E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8" y="1494151"/>
            <a:ext cx="7643799" cy="522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58 Grupo"/>
          <p:cNvGrpSpPr/>
          <p:nvPr/>
        </p:nvGrpSpPr>
        <p:grpSpPr>
          <a:xfrm>
            <a:off x="7233228" y="2969501"/>
            <a:ext cx="1800200" cy="3332182"/>
            <a:chOff x="5108622" y="90596"/>
            <a:chExt cx="4357723" cy="6313170"/>
          </a:xfrm>
        </p:grpSpPr>
        <p:pic>
          <p:nvPicPr>
            <p:cNvPr id="60" name="59 Imagen" descr="D:\CURSO 16-17\numancia\soldado roman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60 Imagen" descr="D:\CURSO 16-17\numancia\lanza romana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61 Imagen" descr="D:\CURSO 16-17\numancia\armas.jpg"/>
            <p:cNvPicPr/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1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" y="247473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2974" y="120165"/>
            <a:ext cx="2396182" cy="3500229"/>
            <a:chOff x="1871721" y="811945"/>
            <a:chExt cx="3977601" cy="5481582"/>
          </a:xfrm>
        </p:grpSpPr>
        <p:grpSp>
          <p:nvGrpSpPr>
            <p:cNvPr id="5" name="4 Grupo"/>
            <p:cNvGrpSpPr/>
            <p:nvPr/>
          </p:nvGrpSpPr>
          <p:grpSpPr>
            <a:xfrm>
              <a:off x="2321222" y="811945"/>
              <a:ext cx="3528100" cy="5481582"/>
              <a:chOff x="35788" y="811945"/>
              <a:chExt cx="3446761" cy="5481582"/>
            </a:xfrm>
          </p:grpSpPr>
          <p:pic>
            <p:nvPicPr>
              <p:cNvPr id="11" name="Picture 5" descr="D:\CURSO 16-17\numancia\cola de caball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63948" flipH="1">
                <a:off x="1355590" y="728905"/>
                <a:ext cx="609204" cy="951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1 Grupo"/>
              <p:cNvGrpSpPr/>
              <p:nvPr/>
            </p:nvGrpSpPr>
            <p:grpSpPr>
              <a:xfrm>
                <a:off x="35788" y="811945"/>
                <a:ext cx="3446761" cy="5481582"/>
                <a:chOff x="35788" y="811945"/>
                <a:chExt cx="3446761" cy="5481582"/>
              </a:xfrm>
            </p:grpSpPr>
            <p:pic>
              <p:nvPicPr>
                <p:cNvPr id="19" name="3 Marcador de contenido"/>
                <p:cNvPicPr>
                  <a:picLocks/>
                </p:cNvPicPr>
                <p:nvPr/>
              </p:nvPicPr>
              <p:blipFill>
                <a:blip r:embed="rId4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433" b="96982" l="1351" r="9797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88" y="1531474"/>
                  <a:ext cx="3096344" cy="46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Imagen 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3883" y="3550652"/>
                  <a:ext cx="1521230" cy="1798827"/>
                </a:xfrm>
                <a:prstGeom prst="rect">
                  <a:avLst/>
                </a:prstGeom>
              </p:spPr>
            </p:pic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7531" l="8871" r="9596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058" y="1212165"/>
                  <a:ext cx="1553803" cy="1908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Imagen 5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3548" l="6849" r="9178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5989" y="3314411"/>
                  <a:ext cx="655788" cy="472481"/>
                </a:xfrm>
                <a:prstGeom prst="rect">
                  <a:avLst/>
                </a:prstGeom>
              </p:spPr>
            </p:pic>
            <p:pic>
              <p:nvPicPr>
                <p:cNvPr id="23" name="Imagen 2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156" y="2653280"/>
                  <a:ext cx="1727608" cy="1485900"/>
                </a:xfrm>
                <a:prstGeom prst="rect">
                  <a:avLst/>
                </a:prstGeom>
              </p:spPr>
            </p:pic>
            <p:pic>
              <p:nvPicPr>
                <p:cNvPr id="25" name="Imagen 5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3548" l="6849" r="9178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9610" y="3490458"/>
                  <a:ext cx="556308" cy="472481"/>
                </a:xfrm>
                <a:prstGeom prst="rect">
                  <a:avLst/>
                </a:prstGeom>
              </p:spPr>
            </p:pic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583960" y="4987858"/>
                  <a:ext cx="1328370" cy="1284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640" y="5009167"/>
                  <a:ext cx="1224136" cy="1284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" name="8 Grupo"/>
                <p:cNvGrpSpPr/>
                <p:nvPr/>
              </p:nvGrpSpPr>
              <p:grpSpPr>
                <a:xfrm>
                  <a:off x="1360873" y="2873021"/>
                  <a:ext cx="567249" cy="665398"/>
                  <a:chOff x="9892882" y="1252389"/>
                  <a:chExt cx="567249" cy="665398"/>
                </a:xfrm>
              </p:grpSpPr>
              <p:pic>
                <p:nvPicPr>
                  <p:cNvPr id="1026" name="Picture 2" descr="D:\CURSO 16-17\numancia\ADORNO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28540" b="9206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600" r="9263"/>
                  <a:stretch/>
                </p:blipFill>
                <p:spPr bwMode="auto">
                  <a:xfrm rot="10800000">
                    <a:off x="9892882" y="1395815"/>
                    <a:ext cx="567249" cy="52197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7" name="Picture 3" descr="D:\CURSO 16-17\numancia\pectoral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418" r="19337" b="61506"/>
                  <a:stretch/>
                </p:blipFill>
                <p:spPr bwMode="auto">
                  <a:xfrm>
                    <a:off x="9892883" y="1252389"/>
                    <a:ext cx="481401" cy="1782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3" name="Picture 2" descr="Resultado de imagen de PLUMAS DE BUITRE">
                  <a:hlinkClick r:id="rId17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598" t="10772" r="11644" b="71808"/>
                <a:stretch/>
              </p:blipFill>
              <p:spPr bwMode="auto">
                <a:xfrm rot="17763855">
                  <a:off x="1443280" y="1214130"/>
                  <a:ext cx="882980" cy="1817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 descr="Resultado de imagen de PLUMAS DE BUITRE">
                  <a:hlinkClick r:id="rId17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25" t="5319" r="11644" b="71808"/>
                <a:stretch/>
              </p:blipFill>
              <p:spPr bwMode="auto">
                <a:xfrm rot="15303206">
                  <a:off x="657975" y="1150723"/>
                  <a:ext cx="914476" cy="2369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47 Imagen" descr="D:\CURSO 16-17\numancia\peto numantino"/>
                <p:cNvPicPr/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550526">
                  <a:off x="954950" y="2555973"/>
                  <a:ext cx="1246163" cy="15491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46 Imagen" descr="D:\CURSO 16-17\numancia\espada numantina"/>
                <p:cNvPicPr/>
                <p:nvPr/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586642">
                  <a:off x="551776" y="3770177"/>
                  <a:ext cx="1528895" cy="761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48 Imagen" descr="D:\CURSO 16-17\numancia\puñal numantino"/>
                <p:cNvPicPr/>
                <p:nvPr/>
              </p:nvPicPr>
              <p:blipFill rotWithShape="1"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48" t="8918" r="28052" b="11005"/>
                <a:stretch/>
              </p:blipFill>
              <p:spPr bwMode="auto">
                <a:xfrm>
                  <a:off x="1684981" y="3524827"/>
                  <a:ext cx="314588" cy="871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Imagen 9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 rot="10800000">
                  <a:off x="1048978" y="3687335"/>
                  <a:ext cx="1058106" cy="412481"/>
                </a:xfrm>
                <a:prstGeom prst="rect">
                  <a:avLst/>
                </a:prstGeom>
              </p:spPr>
            </p:pic>
            <p:pic>
              <p:nvPicPr>
                <p:cNvPr id="46" name="45 Imagen" descr="D:\CURSO 16-17\numancia\escudo numantino"/>
                <p:cNvPicPr/>
                <p:nvPr/>
              </p:nvPicPr>
              <p:blipFill rotWithShape="1">
                <a:blip r:embed="rId2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09" t="5491" r="15269" b="2791"/>
                <a:stretch/>
              </p:blipFill>
              <p:spPr bwMode="auto">
                <a:xfrm>
                  <a:off x="1754512" y="3247152"/>
                  <a:ext cx="1728037" cy="17840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45" name="44 Imagen" descr="D:\CURSO 16-17\numancia\lanza celtibera"/>
            <p:cNvPicPr/>
            <p:nvPr/>
          </p:nvPicPr>
          <p:blipFill rotWithShape="1"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6555" r="10304" b="13224"/>
            <a:stretch/>
          </p:blipFill>
          <p:spPr bwMode="auto">
            <a:xfrm rot="4413055">
              <a:off x="210787" y="2845794"/>
              <a:ext cx="4934852" cy="16129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6009520" y="175208"/>
            <a:ext cx="3027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ESTUVIMOS RODEADOS  POR LO QUE LLAMARON “EL CERCO DE ESCIPION”</a:t>
            </a:r>
          </a:p>
          <a:p>
            <a:r>
              <a:rPr lang="es-ES" dirty="0" smtClean="0"/>
              <a:t>DURANTE MUCHO TIEMPO </a:t>
            </a:r>
          </a:p>
          <a:p>
            <a:r>
              <a:rPr lang="es-ES" dirty="0" smtClean="0"/>
              <a:t>PASO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972616" y="1208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050" name="Picture 2" descr="http://farm8.staticflickr.com/7167/6545126461_b2708e55f0_z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t="14611" r="7152" b="18448"/>
          <a:stretch/>
        </p:blipFill>
        <p:spPr bwMode="auto">
          <a:xfrm>
            <a:off x="3505837" y="2702107"/>
            <a:ext cx="2523769" cy="8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6340" y="4772994"/>
            <a:ext cx="3238095" cy="18793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114" y="1647310"/>
            <a:ext cx="2311111" cy="35301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5580" y="-89809"/>
            <a:ext cx="4304762" cy="53587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301" y="4254321"/>
            <a:ext cx="1269841" cy="2488889"/>
          </a:xfrm>
          <a:prstGeom prst="rect">
            <a:avLst/>
          </a:prstGeom>
        </p:spPr>
      </p:pic>
      <p:sp>
        <p:nvSpPr>
          <p:cNvPr id="75" name="74 CuadroTexto"/>
          <p:cNvSpPr txBox="1"/>
          <p:nvPr/>
        </p:nvSpPr>
        <p:spPr>
          <a:xfrm>
            <a:off x="6480630" y="4043992"/>
            <a:ext cx="248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SIN COMIDA NI BEBIDA</a:t>
            </a:r>
            <a:endParaRPr lang="es-ES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720942" y="5498765"/>
            <a:ext cx="288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HASTA QUE DECIDIMOS…..</a:t>
            </a:r>
          </a:p>
          <a:p>
            <a:endParaRPr lang="es-ES" dirty="0"/>
          </a:p>
        </p:txBody>
      </p:sp>
      <p:grpSp>
        <p:nvGrpSpPr>
          <p:cNvPr id="71" name="70 Grupo"/>
          <p:cNvGrpSpPr/>
          <p:nvPr/>
        </p:nvGrpSpPr>
        <p:grpSpPr>
          <a:xfrm>
            <a:off x="6531613" y="2965102"/>
            <a:ext cx="495612" cy="631071"/>
            <a:chOff x="5108622" y="90596"/>
            <a:chExt cx="4357723" cy="6313170"/>
          </a:xfrm>
        </p:grpSpPr>
        <p:pic>
          <p:nvPicPr>
            <p:cNvPr id="72" name="71 Imagen" descr="D:\CURSO 16-17\numancia\soldado romano"/>
            <p:cNvPicPr/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72 Imagen" descr="D:\CURSO 16-17\numancia\lanza romana"/>
            <p:cNvPicPr/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73 Imagen" descr="D:\CURSO 16-17\numancia\armas.jpg"/>
            <p:cNvPicPr/>
            <p:nvPr/>
          </p:nvPicPr>
          <p:blipFill>
            <a:blip r:embed="rId3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66 Grupo"/>
          <p:cNvGrpSpPr/>
          <p:nvPr/>
        </p:nvGrpSpPr>
        <p:grpSpPr>
          <a:xfrm>
            <a:off x="5511629" y="4488328"/>
            <a:ext cx="360040" cy="569332"/>
            <a:chOff x="5108622" y="90596"/>
            <a:chExt cx="4357723" cy="6313170"/>
          </a:xfrm>
        </p:grpSpPr>
        <p:pic>
          <p:nvPicPr>
            <p:cNvPr id="68" name="67 Imagen" descr="D:\CURSO 16-17\numancia\soldado romano"/>
            <p:cNvPicPr/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68 Imagen" descr="D:\CURSO 16-17\numancia\lanza romana"/>
            <p:cNvPicPr/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69 Imagen" descr="D:\CURSO 16-17\numancia\armas.jpg"/>
            <p:cNvPicPr/>
            <p:nvPr/>
          </p:nvPicPr>
          <p:blipFill>
            <a:blip r:embed="rId3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76 Grupo"/>
          <p:cNvGrpSpPr/>
          <p:nvPr/>
        </p:nvGrpSpPr>
        <p:grpSpPr>
          <a:xfrm>
            <a:off x="2056195" y="3620394"/>
            <a:ext cx="313763" cy="627946"/>
            <a:chOff x="5108622" y="90596"/>
            <a:chExt cx="4357723" cy="6313170"/>
          </a:xfrm>
        </p:grpSpPr>
        <p:pic>
          <p:nvPicPr>
            <p:cNvPr id="78" name="77 Imagen" descr="D:\CURSO 16-17\numancia\soldado romano"/>
            <p:cNvPicPr/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78 Imagen" descr="D:\CURSO 16-17\numancia\lanza romana"/>
            <p:cNvPicPr/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79 Imagen" descr="D:\CURSO 16-17\numancia\armas.jpg"/>
            <p:cNvPicPr/>
            <p:nvPr/>
          </p:nvPicPr>
          <p:blipFill>
            <a:blip r:embed="rId3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80 Grupo"/>
          <p:cNvGrpSpPr/>
          <p:nvPr/>
        </p:nvGrpSpPr>
        <p:grpSpPr>
          <a:xfrm>
            <a:off x="2643419" y="1811856"/>
            <a:ext cx="313763" cy="627946"/>
            <a:chOff x="5108622" y="90596"/>
            <a:chExt cx="4357723" cy="6313170"/>
          </a:xfrm>
        </p:grpSpPr>
        <p:pic>
          <p:nvPicPr>
            <p:cNvPr id="82" name="81 Imagen" descr="D:\CURSO 16-17\numancia\soldado romano"/>
            <p:cNvPicPr/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82 Imagen" descr="D:\CURSO 16-17\numancia\lanza romana"/>
            <p:cNvPicPr/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83 Imagen" descr="D:\CURSO 16-17\numancia\armas.jpg"/>
            <p:cNvPicPr/>
            <p:nvPr/>
          </p:nvPicPr>
          <p:blipFill>
            <a:blip r:embed="rId3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84 Grupo"/>
          <p:cNvGrpSpPr/>
          <p:nvPr/>
        </p:nvGrpSpPr>
        <p:grpSpPr>
          <a:xfrm>
            <a:off x="4453958" y="-66500"/>
            <a:ext cx="313763" cy="627946"/>
            <a:chOff x="5108622" y="90596"/>
            <a:chExt cx="4357723" cy="6313170"/>
          </a:xfrm>
        </p:grpSpPr>
        <p:pic>
          <p:nvPicPr>
            <p:cNvPr id="86" name="85 Imagen" descr="D:\CURSO 16-17\numancia\soldado romano"/>
            <p:cNvPicPr/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86 Imagen" descr="D:\CURSO 16-17\numancia\lanza romana"/>
            <p:cNvPicPr/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87 Imagen" descr="D:\CURSO 16-17\numancia\armas.jpg"/>
            <p:cNvPicPr/>
            <p:nvPr/>
          </p:nvPicPr>
          <p:blipFill>
            <a:blip r:embed="rId3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88 Grupo"/>
          <p:cNvGrpSpPr/>
          <p:nvPr/>
        </p:nvGrpSpPr>
        <p:grpSpPr>
          <a:xfrm>
            <a:off x="5655955" y="1100465"/>
            <a:ext cx="313763" cy="627946"/>
            <a:chOff x="5108622" y="90596"/>
            <a:chExt cx="4357723" cy="6313170"/>
          </a:xfrm>
        </p:grpSpPr>
        <p:pic>
          <p:nvPicPr>
            <p:cNvPr id="90" name="89 Imagen" descr="D:\CURSO 16-17\numancia\soldado romano"/>
            <p:cNvPicPr/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90 Imagen" descr="D:\CURSO 16-17\numancia\lanza romana"/>
            <p:cNvPicPr/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91 Imagen" descr="D:\CURSO 16-17\numancia\armas.jpg"/>
            <p:cNvPicPr/>
            <p:nvPr/>
          </p:nvPicPr>
          <p:blipFill>
            <a:blip r:embed="rId3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3 Grupo"/>
          <p:cNvGrpSpPr/>
          <p:nvPr/>
        </p:nvGrpSpPr>
        <p:grpSpPr>
          <a:xfrm>
            <a:off x="3214776" y="5506771"/>
            <a:ext cx="313763" cy="627946"/>
            <a:chOff x="5108622" y="90596"/>
            <a:chExt cx="4357723" cy="6313170"/>
          </a:xfrm>
        </p:grpSpPr>
        <p:pic>
          <p:nvPicPr>
            <p:cNvPr id="44" name="43 Imagen" descr="D:\CURSO 16-17\numancia\soldado romano"/>
            <p:cNvPicPr/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90596"/>
              <a:ext cx="3528392" cy="631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49 Imagen" descr="D:\CURSO 16-17\numancia\lanza romana"/>
            <p:cNvPicPr/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5874">
              <a:off x="4639349" y="2091768"/>
              <a:ext cx="4432234" cy="349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50 Imagen" descr="D:\CURSO 16-17\numancia\armas.jpg"/>
            <p:cNvPicPr/>
            <p:nvPr/>
          </p:nvPicPr>
          <p:blipFill>
            <a:blip r:embed="rId3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9261">
              <a:off x="6408166" y="3149590"/>
              <a:ext cx="3716912" cy="23994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60" y="-3742318"/>
            <a:ext cx="5234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92" y="3006104"/>
            <a:ext cx="663951" cy="6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91" y="-6001928"/>
            <a:ext cx="5234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163" y="-2675373"/>
            <a:ext cx="218718" cy="2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06" y="1737380"/>
            <a:ext cx="734376" cy="6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28" y="2596602"/>
            <a:ext cx="717547" cy="6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ubo y pala de playa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60" y="1662177"/>
            <a:ext cx="864411" cy="8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410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de HERREROS CELTIBER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94" y="420296"/>
            <a:ext cx="524797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22341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MORIR COMO HACIAN LOS GRANDES GUERREROS DE NUESTRO PUEBLO ANTES QUE SER ESCLAVOS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10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278" b="72778" l="42969" r="6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9560" r="38549" b="26177"/>
          <a:stretch/>
        </p:blipFill>
        <p:spPr bwMode="auto">
          <a:xfrm rot="5400000">
            <a:off x="-1205716" y="1861899"/>
            <a:ext cx="5910609" cy="25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19872" y="4766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SOY UN  CELTIBERO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Resultado de imagen de PUEBLOS CELTIBERO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94" b="97535" l="6215" r="96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99374"/>
            <a:ext cx="6408165" cy="514101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5004048" y="908720"/>
            <a:ext cx="288032" cy="1512168"/>
          </a:xfrm>
          <a:prstGeom prst="downArrow">
            <a:avLst>
              <a:gd name="adj1" fmla="val 55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8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253644"/>
            <a:ext cx="33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POR ESO PASAMOS A LA HISTORIA</a:t>
            </a:r>
            <a:endParaRPr lang="es-ES" dirty="0"/>
          </a:p>
        </p:txBody>
      </p:sp>
      <p:pic>
        <p:nvPicPr>
          <p:cNvPr id="1030" name="Picture 6" descr="Resultado de imagen de numancia YACIMI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" y="655355"/>
            <a:ext cx="9284844" cy="52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numancia YACIMIENT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98" y="872776"/>
            <a:ext cx="9660152" cy="54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535996" y="115144"/>
            <a:ext cx="394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COMO UN PUEBLO QUE PREFIER MORIR</a:t>
            </a:r>
          </a:p>
          <a:p>
            <a:r>
              <a:rPr lang="es-ES" dirty="0" smtClean="0"/>
              <a:t>ANTES QUE REDIRSE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97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numancia YACIMIEN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6"/>
          <a:stretch/>
        </p:blipFill>
        <p:spPr bwMode="auto">
          <a:xfrm>
            <a:off x="351239" y="37269"/>
            <a:ext cx="3403311" cy="37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numancia YACIMIENTO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24242" r="-16900" b="-24242"/>
          <a:stretch/>
        </p:blipFill>
        <p:spPr bwMode="auto">
          <a:xfrm>
            <a:off x="3928208" y="22773"/>
            <a:ext cx="63722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numancia YACIMIEN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19" y="3007753"/>
            <a:ext cx="4788469" cy="35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9"/>
          <a:srcRect l="35175" t="48641" r="42905" b="25679"/>
          <a:stretch/>
        </p:blipFill>
        <p:spPr bwMode="auto">
          <a:xfrm>
            <a:off x="107504" y="3248095"/>
            <a:ext cx="5088255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9"/>
          <a:srcRect l="35174" t="26958" r="55272" b="57502"/>
          <a:stretch/>
        </p:blipFill>
        <p:spPr bwMode="auto">
          <a:xfrm>
            <a:off x="11617160" y="4804324"/>
            <a:ext cx="5688632" cy="4710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83544" y="872314"/>
            <a:ext cx="9868753" cy="4751561"/>
            <a:chOff x="-404642" y="957764"/>
            <a:chExt cx="9868753" cy="4751561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4642" y="957764"/>
              <a:ext cx="9161322" cy="458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6084168" y="4139665"/>
              <a:ext cx="337994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96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FIN</a:t>
              </a:r>
              <a:endParaRPr lang="es-ES" sz="96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5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de PUEBLOS CELTIBE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4" r="40707"/>
          <a:stretch/>
        </p:blipFill>
        <p:spPr bwMode="auto">
          <a:xfrm>
            <a:off x="338383" y="548680"/>
            <a:ext cx="8337027" cy="60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278" b="72778" l="42969" r="6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9560" r="38549" b="26177"/>
          <a:stretch/>
        </p:blipFill>
        <p:spPr bwMode="auto">
          <a:xfrm rot="5400000">
            <a:off x="1612782" y="4660026"/>
            <a:ext cx="1296144" cy="56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62680" y="1793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VIVI EN NUMANCIA</a:t>
            </a:r>
          </a:p>
        </p:txBody>
      </p:sp>
    </p:spTree>
    <p:extLst>
      <p:ext uri="{BB962C8B-B14F-4D97-AF65-F5344CB8AC3E}">
        <p14:creationId xmlns:p14="http://schemas.microsoft.com/office/powerpoint/2010/main" val="2256354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474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278" b="72778" l="42969" r="6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9560" r="38549" b="26177"/>
          <a:stretch/>
        </p:blipFill>
        <p:spPr bwMode="auto">
          <a:xfrm rot="5400000">
            <a:off x="-1673260" y="2005915"/>
            <a:ext cx="5910609" cy="25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75856" y="6926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¿QUEREIS CONOCER MI CASA?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:\CURSO 16-17\numancia\casa numancia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8492" r="26445" b="16147"/>
          <a:stretch/>
        </p:blipFill>
        <p:spPr bwMode="auto">
          <a:xfrm>
            <a:off x="-108520" y="17240"/>
            <a:ext cx="9252520" cy="68407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57756" y="4313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Y TEJADO DE PAJA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18188" y="450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PIEDRAS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108520" y="246710"/>
            <a:ext cx="319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LAS HACIAMOS  CON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78" b="72778" l="42969" r="6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9560" r="38549" b="26177"/>
          <a:stretch/>
        </p:blipFill>
        <p:spPr bwMode="auto">
          <a:xfrm rot="5400000" flipV="1">
            <a:off x="5665297" y="3833266"/>
            <a:ext cx="1921221" cy="9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868144" y="24208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ADOBE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7504" y="3212976"/>
            <a:ext cx="18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TAMBIEN </a:t>
            </a:r>
          </a:p>
          <a:p>
            <a:r>
              <a:rPr lang="es-ES" dirty="0" smtClean="0">
                <a:latin typeface="Arial Black" panose="020B0A04020102020204" pitchFamily="34" charset="0"/>
              </a:rPr>
              <a:t>TENIAMOS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83400" y="18484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CUADRA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48720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Y ALJIBE</a:t>
            </a: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CURSO 16-17\numancia\casa fuer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900" r="4500" b="2833"/>
          <a:stretch/>
        </p:blipFill>
        <p:spPr bwMode="auto">
          <a:xfrm>
            <a:off x="157824" y="310312"/>
            <a:ext cx="8741482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412">
            <a:off x="9756003" y="3973134"/>
            <a:ext cx="582295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96748" l="9890" r="97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14200" y="5178018"/>
            <a:ext cx="685800" cy="93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89157" l="96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05310" y="1845195"/>
            <a:ext cx="703580" cy="6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9859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61594" y="4446867"/>
            <a:ext cx="54483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46" b="89423" l="9322" r="96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98305" y="52705"/>
            <a:ext cx="896620" cy="79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6" b="96522" l="8527" r="94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0194" y="1270723"/>
            <a:ext cx="984885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47" b="93814" l="9639" r="98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57100" y="730376"/>
            <a:ext cx="63309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77" b="89247" l="9524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1235" y="2161743"/>
            <a:ext cx="80899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20" b="89796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57099" y="2777375"/>
            <a:ext cx="633095" cy="73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39552" y="1166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POR DENTRO TENIAMOS TRES HABITACIONES 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 rot="20268631">
            <a:off x="2552217" y="2483190"/>
            <a:ext cx="317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LA 2ª SERVIA DE COCINA Y DORMITORIO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381910" y="505489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Black" panose="020B0A04020102020204" pitchFamily="34" charset="0"/>
              </a:rPr>
              <a:t>CON FRESQUERA</a:t>
            </a:r>
            <a:endParaRPr lang="es-ES" sz="1600" dirty="0">
              <a:latin typeface="Arial Black" panose="020B0A04020102020204" pitchFamily="34" charset="0"/>
            </a:endParaRPr>
          </a:p>
        </p:txBody>
      </p:sp>
      <p:sp>
        <p:nvSpPr>
          <p:cNvPr id="5" name="4 Flecha curvada hacia abajo"/>
          <p:cNvSpPr/>
          <p:nvPr/>
        </p:nvSpPr>
        <p:spPr>
          <a:xfrm rot="19195258">
            <a:off x="4812902" y="4207559"/>
            <a:ext cx="1154240" cy="463475"/>
          </a:xfrm>
          <a:prstGeom prst="curvedDownArrow">
            <a:avLst>
              <a:gd name="adj1" fmla="val 25000"/>
              <a:gd name="adj2" fmla="val 50000"/>
              <a:gd name="adj3" fmla="val 5822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92552" y="2665933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1ª  LA MAS SOLEADA Y EN LAS QUE TRABAJABAMOS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rot="20000802">
            <a:off x="1596321" y="116955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LA 3ª LA UTILIZABAMOS DE ALMACEN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278" b="72778" l="42969" r="6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6" t="59560" r="38549" b="26177"/>
          <a:stretch/>
        </p:blipFill>
        <p:spPr bwMode="auto">
          <a:xfrm rot="5400000">
            <a:off x="-865794" y="4767063"/>
            <a:ext cx="2674991" cy="11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5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CURSO 16-17\numancia\casa fuer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900" r="4500" b="2833"/>
          <a:stretch/>
        </p:blipFill>
        <p:spPr bwMode="auto">
          <a:xfrm>
            <a:off x="58220" y="116632"/>
            <a:ext cx="8741482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412">
            <a:off x="1107963" y="3979918"/>
            <a:ext cx="582295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100000" l="8046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1965" y="1141196"/>
            <a:ext cx="668020" cy="61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56" b="96748" l="9890" r="97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6998" y="2587122"/>
            <a:ext cx="685800" cy="93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9" b="89157" l="96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6831" y="183752"/>
            <a:ext cx="822665" cy="82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74" b="89474" l="9859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2498" y="4349165"/>
            <a:ext cx="54483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131" y="1387258"/>
            <a:ext cx="756285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696" b="96522" l="8527" r="94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1179" y="2253048"/>
            <a:ext cx="984885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47" b="93814" l="9639" r="98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8351" y="1514543"/>
            <a:ext cx="63309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77" b="89247" l="9524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7193" y="1430362"/>
            <a:ext cx="808990" cy="703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2 Grupo"/>
          <p:cNvGrpSpPr/>
          <p:nvPr/>
        </p:nvGrpSpPr>
        <p:grpSpPr>
          <a:xfrm>
            <a:off x="5218518" y="-242530"/>
            <a:ext cx="1365104" cy="1058839"/>
            <a:chOff x="5218518" y="-242530"/>
            <a:chExt cx="1365104" cy="1058839"/>
          </a:xfrm>
        </p:grpSpPr>
        <p:pic>
          <p:nvPicPr>
            <p:cNvPr id="12" name="11 Imagen"/>
            <p:cNvPicPr/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846" b="89423" l="9322" r="96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65813" y="-189825"/>
              <a:ext cx="896620" cy="791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18 Imagen"/>
            <p:cNvPicPr/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20" b="89796" l="9639" r="89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97822" y="130509"/>
              <a:ext cx="633095" cy="7385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635" flipH="1">
            <a:off x="6598351" y="3416526"/>
            <a:ext cx="2545647" cy="25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2658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PASA POR FAVOR VERAS…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57562" y="596227"/>
            <a:ext cx="189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LAS HERRAMIENTAS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50119" y="32025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LAS ARMAS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14123" y="157601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EL FUEGO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732240" y="238500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EL TELAR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85762" y="162218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LOS CESTOS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179109" y="8899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LA VAJILLA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734279" y="50935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EL MOLINO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83303" y="21454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Black" panose="020B0A04020102020204" pitchFamily="34" charset="0"/>
              </a:rPr>
              <a:t>EL SAGUN</a:t>
            </a:r>
            <a:endParaRPr lang="es-E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4" y="58162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3" b="96982" l="1351" r="97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09634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82503" y="2699273"/>
            <a:ext cx="525400" cy="472481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11" y="4485951"/>
            <a:ext cx="1232629" cy="12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531" l="8871" r="95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46" y="677660"/>
            <a:ext cx="1553803" cy="19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4980" y="3072562"/>
            <a:ext cx="1521230" cy="17988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02" y="2031942"/>
            <a:ext cx="1727608" cy="1485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8056" y="2964103"/>
            <a:ext cx="556308" cy="4724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3688927" y="3046771"/>
            <a:ext cx="1058106" cy="4124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7726" y="4440608"/>
            <a:ext cx="1328370" cy="12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7504" y="147318"/>
            <a:ext cx="397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BUENOS DIAS ME ACABO DE DESPERTAR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7042" y="677660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¿ME AYUDAIS A VESTIRME?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02010" y="2329941"/>
            <a:ext cx="21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PRIMERO LA TUNICA 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73099" y="4088137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LUEGO LOS PANTALONES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863396" y="2935513"/>
            <a:ext cx="162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EL CINTURON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425388" y="5120793"/>
            <a:ext cx="279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AHORA LAS BOTAS DE LANA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624787" y="1556792"/>
            <a:ext cx="410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SIN OLVIDAR EL CASCO Y LOS BRAZALETES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438369" y="6165304"/>
            <a:ext cx="240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YA ESTOY PREPARADO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58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sultado de imagen de yacimiento de numanci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5" y="0"/>
            <a:ext cx="8856984" cy="6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9" b="97154" l="0" r="99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1953880" cy="4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" b="100000" l="8387" r="95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19" y="2713456"/>
            <a:ext cx="1325427" cy="26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814" y="2713456"/>
            <a:ext cx="723963" cy="838273"/>
          </a:xfrm>
          <a:prstGeom prst="rect">
            <a:avLst/>
          </a:prstGeom>
        </p:spPr>
      </p:pic>
      <p:pic>
        <p:nvPicPr>
          <p:cNvPr id="1026" name="Picture 2" descr="D:\CURSO 16-17\numancia\zapato d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95" y="5517232"/>
            <a:ext cx="9429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URSO 16-17\numancia\zapato d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5517232"/>
            <a:ext cx="95202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URSO 16-17\numancia\tocado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71" b="90449" l="2206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48" y="1124744"/>
            <a:ext cx="12954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788699" y="3639949"/>
            <a:ext cx="864096" cy="1166495"/>
            <a:chOff x="9396536" y="3455283"/>
            <a:chExt cx="1756410" cy="2332990"/>
          </a:xfrm>
        </p:grpSpPr>
        <p:pic>
          <p:nvPicPr>
            <p:cNvPr id="14" name="13 Imagen" descr="D:\CURSO 16-17\numancia\delantal.jpg"/>
            <p:cNvPicPr/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536" y="3455283"/>
              <a:ext cx="1756410" cy="2332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12 Imagen" descr="D:\CURSO 16-17\numancia\SOLDADO.jpg"/>
            <p:cNvPicPr/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0433" y="3933057"/>
              <a:ext cx="348615" cy="688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rc_mi" descr="Resultado de imagen de sol celtibero">
              <a:hlinkClick r:id="rId14"/>
            </p:cNvPr>
            <p:cNvPicPr/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705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517" y="4842178"/>
              <a:ext cx="476448" cy="4947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1194" y="3582139"/>
            <a:ext cx="811601" cy="31638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51520" y="280226"/>
            <a:ext cx="22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AHORA ME TOCA A MI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4188" y="2635528"/>
            <a:ext cx="326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PRIMERO ME PONGO LA TUNICA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41219" y="4437112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AHORA EL FALDELLIN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7378" y="5509581"/>
            <a:ext cx="34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TAMBIEN LOS ZAPATOS DE CUERO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614777" y="14098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 FALTA EL PAÑUELO 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27984" y="294792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TAMBIEN ME PONGO EL PECTORAL 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925648" y="347734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 LOS BRAZALETES</a:t>
            </a:r>
            <a:endParaRPr lang="es-ES" dirty="0"/>
          </a:p>
        </p:txBody>
      </p:sp>
      <p:pic>
        <p:nvPicPr>
          <p:cNvPr id="24" name="Imagen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05554" y="3189526"/>
            <a:ext cx="504056" cy="472481"/>
          </a:xfrm>
          <a:prstGeom prst="rect">
            <a:avLst/>
          </a:prstGeom>
        </p:spPr>
      </p:pic>
      <p:pic>
        <p:nvPicPr>
          <p:cNvPr id="25" name="Imagen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3548" l="6849" r="917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8781" y="3394857"/>
            <a:ext cx="441018" cy="374563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940152" y="529954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Y   ¡¡ PREPARADA !!</a:t>
            </a:r>
            <a:endParaRPr lang="es-ES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84467" y="3582138"/>
            <a:ext cx="162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EL CINTURON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9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8" grpId="0"/>
      <p:bldP spid="22" grpId="0"/>
      <p:bldP spid="23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483</Words>
  <Application>Microsoft Office PowerPoint</Application>
  <PresentationFormat>Presentación en pantalla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106</cp:revision>
  <dcterms:created xsi:type="dcterms:W3CDTF">2017-04-26T19:31:17Z</dcterms:created>
  <dcterms:modified xsi:type="dcterms:W3CDTF">2017-06-02T10:18:48Z</dcterms:modified>
</cp:coreProperties>
</file>