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3"/>
  </p:notesMasterIdLst>
  <p:sldIdLst>
    <p:sldId id="256" r:id="rId2"/>
    <p:sldId id="267" r:id="rId3"/>
    <p:sldId id="268" r:id="rId4"/>
    <p:sldId id="257" r:id="rId5"/>
    <p:sldId id="258" r:id="rId6"/>
    <p:sldId id="269" r:id="rId7"/>
    <p:sldId id="270" r:id="rId8"/>
    <p:sldId id="259" r:id="rId9"/>
    <p:sldId id="271" r:id="rId10"/>
    <p:sldId id="261" r:id="rId11"/>
    <p:sldId id="262" r:id="rId12"/>
    <p:sldId id="263" r:id="rId13"/>
    <p:sldId id="264" r:id="rId14"/>
    <p:sldId id="265" r:id="rId15"/>
    <p:sldId id="266" r:id="rId16"/>
    <p:sldId id="272" r:id="rId17"/>
    <p:sldId id="273" r:id="rId18"/>
    <p:sldId id="274" r:id="rId19"/>
    <p:sldId id="276" r:id="rId20"/>
    <p:sldId id="279" r:id="rId21"/>
    <p:sldId id="278" r:id="rId22"/>
    <p:sldId id="280" r:id="rId23"/>
    <p:sldId id="260" r:id="rId24"/>
    <p:sldId id="283" r:id="rId25"/>
    <p:sldId id="281" r:id="rId26"/>
    <p:sldId id="282" r:id="rId27"/>
    <p:sldId id="284" r:id="rId28"/>
    <p:sldId id="288" r:id="rId29"/>
    <p:sldId id="287" r:id="rId30"/>
    <p:sldId id="289" r:id="rId31"/>
    <p:sldId id="290" r:id="rId32"/>
    <p:sldId id="291" r:id="rId33"/>
    <p:sldId id="293" r:id="rId34"/>
    <p:sldId id="294" r:id="rId35"/>
    <p:sldId id="285" r:id="rId36"/>
    <p:sldId id="295" r:id="rId37"/>
    <p:sldId id="296" r:id="rId38"/>
    <p:sldId id="297" r:id="rId39"/>
    <p:sldId id="299" r:id="rId40"/>
    <p:sldId id="298" r:id="rId41"/>
    <p:sldId id="292"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425" autoAdjust="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955B05-147B-4839-8686-90B73F631642}" type="datetimeFigureOut">
              <a:rPr lang="es-ES" smtClean="0"/>
              <a:pPr/>
              <a:t>13/12/2015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CD5E21-0D02-4E27-83D1-8701C8A60665}" type="slidenum">
              <a:rPr lang="es-ES" smtClean="0"/>
              <a:pPr/>
              <a:t>‹Nº›</a:t>
            </a:fld>
            <a:endParaRPr lang="es-ES"/>
          </a:p>
        </p:txBody>
      </p:sp>
    </p:spTree>
    <p:extLst>
      <p:ext uri="{BB962C8B-B14F-4D97-AF65-F5344CB8AC3E}">
        <p14:creationId xmlns:p14="http://schemas.microsoft.com/office/powerpoint/2010/main" xmlns="" val="81587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7CD5E21-0D02-4E27-83D1-8701C8A60665}" type="slidenum">
              <a:rPr lang="es-ES" smtClean="0"/>
              <a:pPr/>
              <a:t>26</a:t>
            </a:fld>
            <a:endParaRPr lang="es-ES"/>
          </a:p>
        </p:txBody>
      </p:sp>
    </p:spTree>
    <p:extLst>
      <p:ext uri="{BB962C8B-B14F-4D97-AF65-F5344CB8AC3E}">
        <p14:creationId xmlns:p14="http://schemas.microsoft.com/office/powerpoint/2010/main" xmlns="" val="3183554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7CD5E21-0D02-4E27-83D1-8701C8A60665}" type="slidenum">
              <a:rPr lang="es-ES" smtClean="0"/>
              <a:pPr/>
              <a:t>41</a:t>
            </a:fld>
            <a:endParaRPr lang="es-ES"/>
          </a:p>
        </p:txBody>
      </p:sp>
    </p:spTree>
    <p:extLst>
      <p:ext uri="{BB962C8B-B14F-4D97-AF65-F5344CB8AC3E}">
        <p14:creationId xmlns:p14="http://schemas.microsoft.com/office/powerpoint/2010/main" xmlns="" val="84696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24F77A9-C5C3-4128-90D6-88DFBDDFB623}" type="datetimeFigureOut">
              <a:rPr lang="es-ES" smtClean="0"/>
              <a:pPr/>
              <a:t>13/12/2015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57D6BA-36EE-45F4-A22D-319739CAC92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24F77A9-C5C3-4128-90D6-88DFBDDFB623}" type="datetimeFigureOut">
              <a:rPr lang="es-ES" smtClean="0"/>
              <a:pPr/>
              <a:t>13/12/2015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57D6BA-36EE-45F4-A22D-319739CAC92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24F77A9-C5C3-4128-90D6-88DFBDDFB623}" type="datetimeFigureOut">
              <a:rPr lang="es-ES" smtClean="0"/>
              <a:pPr/>
              <a:t>13/12/2015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57D6BA-36EE-45F4-A22D-319739CAC92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24F77A9-C5C3-4128-90D6-88DFBDDFB623}" type="datetimeFigureOut">
              <a:rPr lang="es-ES" smtClean="0"/>
              <a:pPr/>
              <a:t>13/12/2015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57D6BA-36EE-45F4-A22D-319739CAC92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24F77A9-C5C3-4128-90D6-88DFBDDFB623}" type="datetimeFigureOut">
              <a:rPr lang="es-ES" smtClean="0"/>
              <a:pPr/>
              <a:t>13/12/2015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457D6BA-36EE-45F4-A22D-319739CAC92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24F77A9-C5C3-4128-90D6-88DFBDDFB623}" type="datetimeFigureOut">
              <a:rPr lang="es-ES" smtClean="0"/>
              <a:pPr/>
              <a:t>13/12/2015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457D6BA-36EE-45F4-A22D-319739CAC92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24F77A9-C5C3-4128-90D6-88DFBDDFB623}" type="datetimeFigureOut">
              <a:rPr lang="es-ES" smtClean="0"/>
              <a:pPr/>
              <a:t>13/12/2015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457D6BA-36EE-45F4-A22D-319739CAC92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24F77A9-C5C3-4128-90D6-88DFBDDFB623}" type="datetimeFigureOut">
              <a:rPr lang="es-ES" smtClean="0"/>
              <a:pPr/>
              <a:t>13/12/2015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457D6BA-36EE-45F4-A22D-319739CAC92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24F77A9-C5C3-4128-90D6-88DFBDDFB623}" type="datetimeFigureOut">
              <a:rPr lang="es-ES" smtClean="0"/>
              <a:pPr/>
              <a:t>13/12/2015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457D6BA-36EE-45F4-A22D-319739CAC92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24F77A9-C5C3-4128-90D6-88DFBDDFB623}" type="datetimeFigureOut">
              <a:rPr lang="es-ES" smtClean="0"/>
              <a:pPr/>
              <a:t>13/12/2015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457D6BA-36EE-45F4-A22D-319739CAC92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24F77A9-C5C3-4128-90D6-88DFBDDFB623}" type="datetimeFigureOut">
              <a:rPr lang="es-ES" smtClean="0"/>
              <a:pPr/>
              <a:t>13/12/2015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457D6BA-36EE-45F4-A22D-319739CAC92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8000"/>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F77A9-C5C3-4128-90D6-88DFBDDFB623}" type="datetimeFigureOut">
              <a:rPr lang="es-ES" smtClean="0"/>
              <a:pPr/>
              <a:t>13/12/2015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7D6BA-36EE-45F4-A22D-319739CAC92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ikonet.com/es/diccionariovisual/arte-y-arquitectura/musica/" TargetMode="External"/><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diputaciondevalladolid.es/imagenes/organo_barroco/" TargetMode="External"/><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www.youtube.com/watch?v=V8MEZC1oBEM"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www.organosdepalencia.com/fichasOrganos/tamara.html" TargetMode="External"/><Relationship Id="rId7" Type="http://schemas.openxmlformats.org/officeDocument/2006/relationships/hyperlink" Target="https://es.wikipedia.org/wiki/Iglesia_de_San_Hip%C3%B3lito_el_Real_(T%C3%A1mara_de_Campo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aradueycampos.org/wp-content/uploads/2009/12/INVENTARIO_ORGANOS.pdf" TargetMode="External"/><Relationship Id="rId5" Type="http://schemas.openxmlformats.org/officeDocument/2006/relationships/hyperlink" Target="http://www.aaopalencia.org/index.php/es/sanhipolitotamara.html" TargetMode="External"/><Relationship Id="rId4" Type="http://schemas.openxmlformats.org/officeDocument/2006/relationships/hyperlink" Target="https://www.youtube.com/watch?v=Sw0J0lnD0tQ"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El Órgano de Támara (Palencia)</a:t>
            </a:r>
            <a:endParaRPr lang="es-ES" dirty="0"/>
          </a:p>
        </p:txBody>
      </p:sp>
      <p:sp>
        <p:nvSpPr>
          <p:cNvPr id="3" name="2 Subtítulo"/>
          <p:cNvSpPr>
            <a:spLocks noGrp="1"/>
          </p:cNvSpPr>
          <p:nvPr>
            <p:ph type="subTitle" idx="1"/>
          </p:nvPr>
        </p:nvSpPr>
        <p:spPr>
          <a:xfrm>
            <a:off x="928662" y="3857628"/>
            <a:ext cx="7058052" cy="1752600"/>
          </a:xfrm>
        </p:spPr>
        <p:txBody>
          <a:bodyPr/>
          <a:lstStyle/>
          <a:p>
            <a:r>
              <a:rPr lang="es-ES" dirty="0" smtClean="0">
                <a:solidFill>
                  <a:srgbClr val="FF0000"/>
                </a:solidFill>
              </a:rPr>
              <a:t>El Órgano Ibérico en Tierra de Campos</a:t>
            </a:r>
            <a:endParaRPr lang="es-E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00034" y="714356"/>
            <a:ext cx="8229600" cy="1143000"/>
          </a:xfrm>
        </p:spPr>
        <p:txBody>
          <a:bodyPr>
            <a:noAutofit/>
          </a:bodyPr>
          <a:lstStyle/>
          <a:p>
            <a:r>
              <a:rPr lang="es-ES" sz="2400" dirty="0" smtClean="0">
                <a:solidFill>
                  <a:schemeClr val="accent6">
                    <a:lumMod val="50000"/>
                  </a:schemeClr>
                </a:solidFill>
              </a:rPr>
              <a:t>En cuanto a la estructura del Órgano como instrumento, es necesario e interesante conocer las principales partes del mismo y su funcionamiento, para poder después reconocerlas en el Órgano de la Iglesia de Támara de Campos.</a:t>
            </a:r>
            <a:endParaRPr lang="es-ES" sz="2400" dirty="0">
              <a:solidFill>
                <a:schemeClr val="accent6">
                  <a:lumMod val="50000"/>
                </a:schemeClr>
              </a:solidFill>
            </a:endParaRPr>
          </a:p>
        </p:txBody>
      </p:sp>
      <p:sp>
        <p:nvSpPr>
          <p:cNvPr id="12" name="11 Marcador de contenido"/>
          <p:cNvSpPr>
            <a:spLocks noGrp="1"/>
          </p:cNvSpPr>
          <p:nvPr>
            <p:ph sz="half" idx="1"/>
          </p:nvPr>
        </p:nvSpPr>
        <p:spPr>
          <a:xfrm>
            <a:off x="285720" y="2357430"/>
            <a:ext cx="4038600" cy="3714776"/>
          </a:xfrm>
        </p:spPr>
        <p:txBody>
          <a:bodyPr/>
          <a:lstStyle/>
          <a:p>
            <a:pPr>
              <a:buNone/>
            </a:pPr>
            <a:r>
              <a:rPr lang="es-ES" sz="2000" dirty="0" smtClean="0"/>
              <a:t>	Tres son las partes </a:t>
            </a:r>
          </a:p>
          <a:p>
            <a:pPr>
              <a:buNone/>
            </a:pPr>
            <a:r>
              <a:rPr lang="es-ES" sz="2000" dirty="0" smtClean="0"/>
              <a:t>	fundamentales de un </a:t>
            </a:r>
          </a:p>
          <a:p>
            <a:pPr>
              <a:buNone/>
            </a:pPr>
            <a:r>
              <a:rPr lang="es-ES" sz="2000" dirty="0" smtClean="0"/>
              <a:t>      Órgano:</a:t>
            </a:r>
          </a:p>
          <a:p>
            <a:pPr>
              <a:buNone/>
            </a:pPr>
            <a:endParaRPr lang="es-ES" sz="1050" b="1" dirty="0" smtClean="0"/>
          </a:p>
          <a:p>
            <a:pPr>
              <a:buNone/>
            </a:pPr>
            <a:r>
              <a:rPr lang="es-ES" b="1" dirty="0" smtClean="0"/>
              <a:t>	    </a:t>
            </a:r>
            <a:r>
              <a:rPr lang="es-ES" sz="2400" b="1" i="1" dirty="0" smtClean="0"/>
              <a:t>1ª/ Los fuelles</a:t>
            </a:r>
          </a:p>
          <a:p>
            <a:pPr>
              <a:buNone/>
            </a:pPr>
            <a:r>
              <a:rPr lang="es-ES" sz="2400" b="1" i="1" dirty="0" smtClean="0"/>
              <a:t>	    2ª/ Las tuberías</a:t>
            </a:r>
          </a:p>
          <a:p>
            <a:pPr>
              <a:buNone/>
            </a:pPr>
            <a:r>
              <a:rPr lang="es-ES" sz="2400" b="1" i="1" dirty="0" smtClean="0"/>
              <a:t>	    3ª/ La mecánica</a:t>
            </a:r>
            <a:endParaRPr lang="es-ES" sz="2400" b="1" i="1" dirty="0"/>
          </a:p>
        </p:txBody>
      </p:sp>
      <p:pic>
        <p:nvPicPr>
          <p:cNvPr id="14" name="13 Marcador de contenido" descr="organo iglesia san andres carrión de los condes.jpg"/>
          <p:cNvPicPr>
            <a:picLocks noGrp="1" noChangeAspect="1"/>
          </p:cNvPicPr>
          <p:nvPr>
            <p:ph sz="half" idx="2"/>
          </p:nvPr>
        </p:nvPicPr>
        <p:blipFill>
          <a:blip r:embed="rId2" cstate="print"/>
          <a:stretch>
            <a:fillRect/>
          </a:stretch>
        </p:blipFill>
        <p:spPr>
          <a:xfrm>
            <a:off x="3857620" y="2505677"/>
            <a:ext cx="4815460" cy="3208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14 CuadroTexto"/>
          <p:cNvSpPr txBox="1"/>
          <p:nvPr/>
        </p:nvSpPr>
        <p:spPr>
          <a:xfrm>
            <a:off x="3857620" y="5716146"/>
            <a:ext cx="5072098" cy="215444"/>
          </a:xfrm>
          <a:prstGeom prst="rect">
            <a:avLst/>
          </a:prstGeom>
          <a:noFill/>
        </p:spPr>
        <p:txBody>
          <a:bodyPr wrap="square" rtlCol="0">
            <a:spAutoFit/>
          </a:bodyPr>
          <a:lstStyle/>
          <a:p>
            <a:r>
              <a:rPr lang="es-ES" sz="800" i="1" dirty="0" smtClean="0"/>
              <a:t>Foto:  Mecánica Órgano Iglesia S. Andrés Carrión de los Condes.             Fuente: http://www.organosdepalencia.com/</a:t>
            </a:r>
            <a:endParaRPr lang="es-ES" sz="8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1357298"/>
            <a:ext cx="8229600" cy="642942"/>
          </a:xfrm>
        </p:spPr>
        <p:txBody>
          <a:bodyPr>
            <a:normAutofit fontScale="90000"/>
          </a:bodyPr>
          <a:lstStyle/>
          <a:p>
            <a:pPr algn="l"/>
            <a:r>
              <a:rPr lang="es-ES" sz="3100" dirty="0" smtClean="0">
                <a:solidFill>
                  <a:schemeClr val="accent6">
                    <a:lumMod val="50000"/>
                  </a:schemeClr>
                </a:solidFill>
              </a:rPr>
              <a:t>    </a:t>
            </a:r>
            <a:r>
              <a:rPr lang="es-ES" sz="2700" dirty="0" smtClean="0">
                <a:solidFill>
                  <a:schemeClr val="accent6">
                    <a:lumMod val="50000"/>
                  </a:schemeClr>
                </a:solidFill>
              </a:rPr>
              <a:t>1ª/ </a:t>
            </a:r>
            <a:r>
              <a:rPr lang="es-ES" sz="2700" b="1" dirty="0" smtClean="0">
                <a:solidFill>
                  <a:schemeClr val="accent6">
                    <a:lumMod val="50000"/>
                  </a:schemeClr>
                </a:solidFill>
              </a:rPr>
              <a:t>Los Fuelles </a:t>
            </a:r>
            <a:r>
              <a:rPr lang="es-ES" sz="2700" dirty="0" smtClean="0">
                <a:solidFill>
                  <a:schemeClr val="accent6">
                    <a:lumMod val="50000"/>
                  </a:schemeClr>
                </a:solidFill>
              </a:rPr>
              <a:t>son el mecanismo generador del aire que necesita el Órgano para sonar.  Pueden ser. . . </a:t>
            </a:r>
            <a:r>
              <a:rPr lang="es-ES" sz="3100" dirty="0" smtClean="0">
                <a:solidFill>
                  <a:schemeClr val="accent6">
                    <a:lumMod val="50000"/>
                  </a:schemeClr>
                </a:solidFill>
              </a:rPr>
              <a:t/>
            </a:r>
            <a:br>
              <a:rPr lang="es-ES" sz="3100" dirty="0" smtClean="0">
                <a:solidFill>
                  <a:schemeClr val="accent6">
                    <a:lumMod val="50000"/>
                  </a:schemeClr>
                </a:solidFill>
              </a:rPr>
            </a:br>
            <a:r>
              <a:rPr lang="es-ES" sz="3100" dirty="0" smtClean="0">
                <a:solidFill>
                  <a:schemeClr val="accent6">
                    <a:lumMod val="50000"/>
                  </a:schemeClr>
                </a:solidFill>
              </a:rPr>
              <a:t>		</a:t>
            </a:r>
            <a:r>
              <a:rPr lang="es-ES" sz="2200" i="1" dirty="0" smtClean="0">
                <a:solidFill>
                  <a:schemeClr val="accent6">
                    <a:lumMod val="50000"/>
                  </a:schemeClr>
                </a:solidFill>
              </a:rPr>
              <a:t/>
            </a:r>
            <a:br>
              <a:rPr lang="es-ES" sz="2200" i="1" dirty="0" smtClean="0">
                <a:solidFill>
                  <a:schemeClr val="accent6">
                    <a:lumMod val="50000"/>
                  </a:schemeClr>
                </a:solidFill>
              </a:rPr>
            </a:br>
            <a:r>
              <a:rPr lang="es-ES" sz="2200" i="1" dirty="0" smtClean="0">
                <a:solidFill>
                  <a:schemeClr val="accent6">
                    <a:lumMod val="50000"/>
                  </a:schemeClr>
                </a:solidFill>
              </a:rPr>
              <a:t>		</a:t>
            </a:r>
            <a:r>
              <a:rPr lang="es-ES" dirty="0" smtClean="0"/>
              <a:t/>
            </a:r>
            <a:br>
              <a:rPr lang="es-ES" dirty="0" smtClean="0"/>
            </a:br>
            <a:endParaRPr lang="es-ES" dirty="0"/>
          </a:p>
        </p:txBody>
      </p:sp>
      <p:sp>
        <p:nvSpPr>
          <p:cNvPr id="11" name="10 Marcador de texto"/>
          <p:cNvSpPr>
            <a:spLocks noGrp="1"/>
          </p:cNvSpPr>
          <p:nvPr>
            <p:ph type="body" idx="1"/>
          </p:nvPr>
        </p:nvSpPr>
        <p:spPr>
          <a:xfrm rot="21183486">
            <a:off x="23474" y="2092870"/>
            <a:ext cx="4143404" cy="639762"/>
          </a:xfrm>
        </p:spPr>
        <p:txBody>
          <a:bodyPr>
            <a:normAutofit fontScale="92500" lnSpcReduction="20000"/>
          </a:bodyPr>
          <a:lstStyle/>
          <a:p>
            <a:pPr algn="ctr"/>
            <a:r>
              <a:rPr lang="es-ES" i="1" dirty="0" smtClean="0">
                <a:solidFill>
                  <a:schemeClr val="accent6">
                    <a:lumMod val="50000"/>
                  </a:schemeClr>
                </a:solidFill>
              </a:rPr>
              <a:t>. . . de pliegues paralelos </a:t>
            </a:r>
          </a:p>
          <a:p>
            <a:pPr algn="ctr"/>
            <a:r>
              <a:rPr lang="es-ES" sz="1700" i="1" dirty="0" smtClean="0">
                <a:solidFill>
                  <a:schemeClr val="accent6">
                    <a:lumMod val="50000"/>
                  </a:schemeClr>
                </a:solidFill>
              </a:rPr>
              <a:t>( más frecuentes)</a:t>
            </a:r>
            <a:endParaRPr lang="es-ES" sz="3900" dirty="0"/>
          </a:p>
        </p:txBody>
      </p:sp>
      <p:pic>
        <p:nvPicPr>
          <p:cNvPr id="8" name="7 Marcador de contenido" descr="fuelles pliegues paralelos.jpg"/>
          <p:cNvPicPr>
            <a:picLocks noGrp="1" noChangeAspect="1"/>
          </p:cNvPicPr>
          <p:nvPr>
            <p:ph sz="half" idx="2"/>
          </p:nvPr>
        </p:nvPicPr>
        <p:blipFill>
          <a:blip r:embed="rId2" cstate="print"/>
          <a:stretch>
            <a:fillRect/>
          </a:stretch>
        </p:blipFill>
        <p:spPr>
          <a:xfrm>
            <a:off x="571472" y="2980388"/>
            <a:ext cx="3503399" cy="24488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11 Marcador de texto"/>
          <p:cNvSpPr>
            <a:spLocks noGrp="1"/>
          </p:cNvSpPr>
          <p:nvPr>
            <p:ph type="body" sz="quarter" idx="3"/>
          </p:nvPr>
        </p:nvSpPr>
        <p:spPr>
          <a:xfrm>
            <a:off x="4708234" y="1844824"/>
            <a:ext cx="4041775" cy="639762"/>
          </a:xfrm>
        </p:spPr>
        <p:txBody>
          <a:bodyPr>
            <a:normAutofit fontScale="92500" lnSpcReduction="20000"/>
          </a:bodyPr>
          <a:lstStyle/>
          <a:p>
            <a:pPr algn="ctr"/>
            <a:r>
              <a:rPr lang="es-ES" i="1" dirty="0" smtClean="0">
                <a:solidFill>
                  <a:schemeClr val="accent6">
                    <a:lumMod val="50000"/>
                  </a:schemeClr>
                </a:solidFill>
              </a:rPr>
              <a:t>. . . cuneiformes </a:t>
            </a:r>
          </a:p>
          <a:p>
            <a:pPr algn="ctr"/>
            <a:r>
              <a:rPr lang="es-ES" sz="1700" i="1" dirty="0" smtClean="0">
                <a:solidFill>
                  <a:schemeClr val="accent6">
                    <a:lumMod val="50000"/>
                  </a:schemeClr>
                </a:solidFill>
              </a:rPr>
              <a:t>      (forma de cuña)</a:t>
            </a:r>
            <a:endParaRPr lang="es-ES" sz="2200" dirty="0"/>
          </a:p>
        </p:txBody>
      </p:sp>
      <p:pic>
        <p:nvPicPr>
          <p:cNvPr id="9" name="8 Marcador de contenido" descr="fuelles cuña.jpg"/>
          <p:cNvPicPr>
            <a:picLocks noGrp="1" noChangeAspect="1"/>
          </p:cNvPicPr>
          <p:nvPr>
            <p:ph sz="quarter" idx="4"/>
          </p:nvPr>
        </p:nvPicPr>
        <p:blipFill>
          <a:blip r:embed="rId3" cstate="print"/>
          <a:stretch>
            <a:fillRect/>
          </a:stretch>
        </p:blipFill>
        <p:spPr>
          <a:xfrm>
            <a:off x="4645025" y="2634853"/>
            <a:ext cx="4041775" cy="303133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5 CuadroTexto"/>
          <p:cNvSpPr txBox="1"/>
          <p:nvPr/>
        </p:nvSpPr>
        <p:spPr>
          <a:xfrm rot="21227956">
            <a:off x="682666" y="5484162"/>
            <a:ext cx="4286280" cy="215444"/>
          </a:xfrm>
          <a:prstGeom prst="rect">
            <a:avLst/>
          </a:prstGeom>
          <a:noFill/>
        </p:spPr>
        <p:txBody>
          <a:bodyPr wrap="square" rtlCol="0">
            <a:spAutoFit/>
          </a:bodyPr>
          <a:lstStyle/>
          <a:p>
            <a:r>
              <a:rPr lang="es-ES" sz="800" i="1" dirty="0" smtClean="0"/>
              <a:t>Foto: Fuelle pliegues paralelos.       Fuente: http://www.joaquinloisorganero.com</a:t>
            </a:r>
            <a:endParaRPr lang="es-ES" sz="800" i="1" dirty="0"/>
          </a:p>
        </p:txBody>
      </p:sp>
      <p:sp>
        <p:nvSpPr>
          <p:cNvPr id="10" name="9 CuadroTexto"/>
          <p:cNvSpPr txBox="1"/>
          <p:nvPr/>
        </p:nvSpPr>
        <p:spPr>
          <a:xfrm rot="621209">
            <a:off x="4774915" y="5729845"/>
            <a:ext cx="3988202" cy="215444"/>
          </a:xfrm>
          <a:prstGeom prst="rect">
            <a:avLst/>
          </a:prstGeom>
          <a:noFill/>
        </p:spPr>
        <p:txBody>
          <a:bodyPr wrap="square" rtlCol="0">
            <a:spAutoFit/>
          </a:bodyPr>
          <a:lstStyle/>
          <a:p>
            <a:r>
              <a:rPr lang="es-ES" sz="800" i="1" dirty="0" smtClean="0"/>
              <a:t>         Foto: Fuelles en cuña.      Fuente: https://es.wikipedia.org/wiki/ORGAN%C2%B2/ASLSP</a:t>
            </a:r>
            <a:endParaRPr lang="es-ES" sz="8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14356"/>
            <a:ext cx="8229600" cy="1143000"/>
          </a:xfrm>
        </p:spPr>
        <p:txBody>
          <a:bodyPr>
            <a:noAutofit/>
          </a:bodyPr>
          <a:lstStyle/>
          <a:p>
            <a:pPr algn="l"/>
            <a:r>
              <a:rPr lang="es-ES" sz="2400" dirty="0" smtClean="0">
                <a:solidFill>
                  <a:schemeClr val="accent6">
                    <a:lumMod val="50000"/>
                  </a:schemeClr>
                </a:solidFill>
              </a:rPr>
              <a:t>2ª/ </a:t>
            </a:r>
            <a:r>
              <a:rPr lang="es-ES" sz="2400" b="1" dirty="0" smtClean="0">
                <a:solidFill>
                  <a:schemeClr val="accent6">
                    <a:lumMod val="50000"/>
                  </a:schemeClr>
                </a:solidFill>
              </a:rPr>
              <a:t>Las Tuberías </a:t>
            </a:r>
            <a:r>
              <a:rPr lang="es-ES" sz="2400" dirty="0" smtClean="0">
                <a:solidFill>
                  <a:schemeClr val="accent6">
                    <a:lumMod val="50000"/>
                  </a:schemeClr>
                </a:solidFill>
              </a:rPr>
              <a:t>son los conductos sonoros por los que discurre el aire, en los que se produce la vibración sonora, y los causantes de la sonoridad final del Órgano.   </a:t>
            </a:r>
            <a:endParaRPr lang="es-ES" sz="2400" dirty="0">
              <a:solidFill>
                <a:schemeClr val="accent6">
                  <a:lumMod val="50000"/>
                </a:schemeClr>
              </a:solidFill>
            </a:endParaRPr>
          </a:p>
        </p:txBody>
      </p:sp>
      <p:sp>
        <p:nvSpPr>
          <p:cNvPr id="3" name="2 Marcador de texto"/>
          <p:cNvSpPr>
            <a:spLocks noGrp="1"/>
          </p:cNvSpPr>
          <p:nvPr>
            <p:ph type="body" idx="1"/>
          </p:nvPr>
        </p:nvSpPr>
        <p:spPr>
          <a:xfrm>
            <a:off x="500034" y="1785926"/>
            <a:ext cx="4040188" cy="639762"/>
          </a:xfrm>
        </p:spPr>
        <p:txBody>
          <a:bodyPr>
            <a:normAutofit/>
          </a:bodyPr>
          <a:lstStyle/>
          <a:p>
            <a:r>
              <a:rPr lang="es-ES" dirty="0" smtClean="0">
                <a:solidFill>
                  <a:schemeClr val="accent6">
                    <a:lumMod val="50000"/>
                  </a:schemeClr>
                </a:solidFill>
              </a:rPr>
              <a:t>Podemos hablar de . . .</a:t>
            </a:r>
            <a:endParaRPr lang="es-ES" b="0" dirty="0"/>
          </a:p>
        </p:txBody>
      </p:sp>
      <p:pic>
        <p:nvPicPr>
          <p:cNvPr id="7" name="6 Marcador de contenido" descr="tubos labiales.jpg"/>
          <p:cNvPicPr>
            <a:picLocks noGrp="1" noChangeAspect="1"/>
          </p:cNvPicPr>
          <p:nvPr>
            <p:ph sz="half" idx="2"/>
          </p:nvPr>
        </p:nvPicPr>
        <p:blipFill>
          <a:blip r:embed="rId2" cstate="print"/>
          <a:stretch>
            <a:fillRect/>
          </a:stretch>
        </p:blipFill>
        <p:spPr>
          <a:xfrm>
            <a:off x="432292" y="2786058"/>
            <a:ext cx="3956896"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Marcador de texto"/>
          <p:cNvSpPr>
            <a:spLocks noGrp="1"/>
          </p:cNvSpPr>
          <p:nvPr>
            <p:ph type="body" sz="quarter" idx="3"/>
          </p:nvPr>
        </p:nvSpPr>
        <p:spPr>
          <a:xfrm>
            <a:off x="4714876" y="2143116"/>
            <a:ext cx="4041775" cy="639762"/>
          </a:xfrm>
        </p:spPr>
        <p:txBody>
          <a:bodyPr>
            <a:noAutofit/>
          </a:bodyPr>
          <a:lstStyle/>
          <a:p>
            <a:r>
              <a:rPr lang="es-ES" sz="1400" i="1" dirty="0" smtClean="0"/>
              <a:t> </a:t>
            </a:r>
            <a:r>
              <a:rPr lang="es-ES" sz="1600" i="1" dirty="0" smtClean="0"/>
              <a:t>Tubos labiales o de boca</a:t>
            </a:r>
            <a:r>
              <a:rPr lang="es-ES" sz="1400" i="1" dirty="0" smtClean="0"/>
              <a:t>, </a:t>
            </a:r>
            <a:r>
              <a:rPr lang="es-ES" sz="1400" b="0" i="1" dirty="0" smtClean="0"/>
              <a:t>donde el aire insuflado vibra al chocar con el labio superior del mismo</a:t>
            </a:r>
            <a:r>
              <a:rPr lang="es-ES" sz="1400" b="0" dirty="0" smtClean="0"/>
              <a:t>.</a:t>
            </a:r>
          </a:p>
          <a:p>
            <a:endParaRPr lang="es-ES" sz="1400" i="1" dirty="0"/>
          </a:p>
        </p:txBody>
      </p:sp>
      <p:sp>
        <p:nvSpPr>
          <p:cNvPr id="8" name="7 CuadroTexto"/>
          <p:cNvSpPr txBox="1"/>
          <p:nvPr/>
        </p:nvSpPr>
        <p:spPr>
          <a:xfrm>
            <a:off x="428596" y="5857892"/>
            <a:ext cx="3929090" cy="215444"/>
          </a:xfrm>
          <a:prstGeom prst="rect">
            <a:avLst/>
          </a:prstGeom>
          <a:noFill/>
        </p:spPr>
        <p:txBody>
          <a:bodyPr wrap="square" rtlCol="0">
            <a:spAutoFit/>
          </a:bodyPr>
          <a:lstStyle/>
          <a:p>
            <a:r>
              <a:rPr lang="es-ES" sz="800" i="1" dirty="0" smtClean="0"/>
              <a:t>Foto: tubos labiales.                       Fuente: http://cordis.europa.eu/result/rcn/92635_es.html</a:t>
            </a:r>
            <a:endParaRPr lang="es-ES" sz="800" i="1" dirty="0"/>
          </a:p>
        </p:txBody>
      </p:sp>
      <p:pic>
        <p:nvPicPr>
          <p:cNvPr id="6" name="5 Marcador de contenido"/>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5436096" y="1844824"/>
            <a:ext cx="2460235" cy="474337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9 CuadroTexto"/>
          <p:cNvSpPr txBox="1"/>
          <p:nvPr/>
        </p:nvSpPr>
        <p:spPr>
          <a:xfrm>
            <a:off x="5220072" y="6237312"/>
            <a:ext cx="3672408" cy="338554"/>
          </a:xfrm>
          <a:prstGeom prst="rect">
            <a:avLst/>
          </a:prstGeom>
          <a:noFill/>
        </p:spPr>
        <p:txBody>
          <a:bodyPr wrap="square" rtlCol="0">
            <a:spAutoFit/>
          </a:bodyPr>
          <a:lstStyle/>
          <a:p>
            <a:r>
              <a:rPr lang="es-ES" sz="800" i="1" dirty="0" smtClean="0"/>
              <a:t>Foto. Esquema tubo labial.  Fuente: </a:t>
            </a:r>
            <a:r>
              <a:rPr lang="es-ES" sz="800" i="1" dirty="0"/>
              <a:t>http://enciclopedia.us.es/images/b/b5/Esquema_tubo_bisel.png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928670"/>
            <a:ext cx="8229600" cy="1143000"/>
          </a:xfrm>
        </p:spPr>
        <p:txBody>
          <a:bodyPr>
            <a:normAutofit fontScale="90000"/>
          </a:bodyPr>
          <a:lstStyle/>
          <a:p>
            <a:r>
              <a:rPr lang="es-ES" sz="2000" b="1" i="1" dirty="0" smtClean="0"/>
              <a:t> </a:t>
            </a:r>
            <a:r>
              <a:rPr lang="es-ES" sz="2000" b="1" i="1" dirty="0" smtClean="0">
                <a:solidFill>
                  <a:schemeClr val="accent6">
                    <a:lumMod val="50000"/>
                  </a:schemeClr>
                </a:solidFill>
              </a:rPr>
              <a:t>Y tubos de lengüeta</a:t>
            </a:r>
            <a:r>
              <a:rPr lang="es-ES" sz="2000" i="1" dirty="0" smtClean="0">
                <a:solidFill>
                  <a:schemeClr val="accent6">
                    <a:lumMod val="50000"/>
                  </a:schemeClr>
                </a:solidFill>
              </a:rPr>
              <a:t>, en los que el aire insuflado vibra gracias al contacto con ella.</a:t>
            </a:r>
            <a:r>
              <a:rPr lang="es-ES" i="1" dirty="0" smtClean="0"/>
              <a:t/>
            </a:r>
            <a:br>
              <a:rPr lang="es-ES" i="1" dirty="0" smtClean="0"/>
            </a:br>
            <a:endParaRPr lang="es-ES" dirty="0"/>
          </a:p>
        </p:txBody>
      </p:sp>
      <p:sp>
        <p:nvSpPr>
          <p:cNvPr id="3" name="2 Marcador de texto"/>
          <p:cNvSpPr>
            <a:spLocks noGrp="1"/>
          </p:cNvSpPr>
          <p:nvPr>
            <p:ph type="body" idx="1"/>
          </p:nvPr>
        </p:nvSpPr>
        <p:spPr>
          <a:xfrm>
            <a:off x="500034" y="1643050"/>
            <a:ext cx="4040188" cy="639762"/>
          </a:xfrm>
        </p:spPr>
        <p:txBody>
          <a:bodyPr>
            <a:normAutofit/>
          </a:bodyPr>
          <a:lstStyle/>
          <a:p>
            <a:r>
              <a:rPr lang="es-ES" dirty="0" smtClean="0"/>
              <a:t> </a:t>
            </a:r>
            <a:endParaRPr lang="es-ES" dirty="0"/>
          </a:p>
        </p:txBody>
      </p:sp>
      <p:pic>
        <p:nvPicPr>
          <p:cNvPr id="7" name="6 Marcador de contenido" descr="lengüeta.jpg"/>
          <p:cNvPicPr>
            <a:picLocks noGrp="1" noChangeAspect="1"/>
          </p:cNvPicPr>
          <p:nvPr>
            <p:ph sz="half" idx="2"/>
          </p:nvPr>
        </p:nvPicPr>
        <p:blipFill>
          <a:blip r:embed="rId2" cstate="print"/>
          <a:stretch>
            <a:fillRect/>
          </a:stretch>
        </p:blipFill>
        <p:spPr>
          <a:xfrm>
            <a:off x="428596" y="1960709"/>
            <a:ext cx="3546805" cy="38257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4 Marcador de texto"/>
          <p:cNvSpPr>
            <a:spLocks noGrp="1"/>
          </p:cNvSpPr>
          <p:nvPr>
            <p:ph type="body" sz="quarter" idx="3"/>
          </p:nvPr>
        </p:nvSpPr>
        <p:spPr>
          <a:xfrm>
            <a:off x="4643438" y="1500174"/>
            <a:ext cx="4041775" cy="246073"/>
          </a:xfrm>
        </p:spPr>
        <p:txBody>
          <a:bodyPr>
            <a:normAutofit fontScale="47500" lnSpcReduction="20000"/>
          </a:bodyPr>
          <a:lstStyle/>
          <a:p>
            <a:r>
              <a:rPr lang="es-ES" dirty="0" smtClean="0"/>
              <a:t> </a:t>
            </a:r>
            <a:endParaRPr lang="es-ES" dirty="0"/>
          </a:p>
        </p:txBody>
      </p:sp>
      <p:sp>
        <p:nvSpPr>
          <p:cNvPr id="9" name="8 CuadroTexto"/>
          <p:cNvSpPr txBox="1"/>
          <p:nvPr/>
        </p:nvSpPr>
        <p:spPr>
          <a:xfrm>
            <a:off x="4678724" y="5605035"/>
            <a:ext cx="3000396" cy="492443"/>
          </a:xfrm>
          <a:prstGeom prst="rect">
            <a:avLst/>
          </a:prstGeom>
          <a:noFill/>
        </p:spPr>
        <p:txBody>
          <a:bodyPr wrap="square" rtlCol="0">
            <a:spAutoFit/>
          </a:bodyPr>
          <a:lstStyle/>
          <a:p>
            <a:r>
              <a:rPr lang="es-ES" sz="800" i="1" dirty="0" smtClean="0"/>
              <a:t>Foto: Tubos de lengüeta.  </a:t>
            </a:r>
            <a:r>
              <a:rPr lang="es-ES" sz="800" i="1" dirty="0" err="1" smtClean="0"/>
              <a:t>Fuente:http</a:t>
            </a:r>
            <a:r>
              <a:rPr lang="es-ES" sz="800" i="1" dirty="0" smtClean="0"/>
              <a:t>://</a:t>
            </a:r>
            <a:r>
              <a:rPr lang="es-ES" sz="800" i="1" dirty="0" err="1" smtClean="0"/>
              <a:t>organosdepalencia.com</a:t>
            </a:r>
            <a:r>
              <a:rPr lang="es-ES" sz="800" i="1" dirty="0" smtClean="0"/>
              <a:t>/</a:t>
            </a:r>
          </a:p>
          <a:p>
            <a:endParaRPr lang="es-ES" dirty="0"/>
          </a:p>
        </p:txBody>
      </p:sp>
      <p:sp>
        <p:nvSpPr>
          <p:cNvPr id="12" name="11 CuadroTexto"/>
          <p:cNvSpPr txBox="1"/>
          <p:nvPr/>
        </p:nvSpPr>
        <p:spPr>
          <a:xfrm>
            <a:off x="395536" y="5851257"/>
            <a:ext cx="4286280" cy="584775"/>
          </a:xfrm>
          <a:prstGeom prst="rect">
            <a:avLst/>
          </a:prstGeom>
          <a:noFill/>
        </p:spPr>
        <p:txBody>
          <a:bodyPr wrap="square" rtlCol="0">
            <a:spAutoFit/>
          </a:bodyPr>
          <a:lstStyle/>
          <a:p>
            <a:r>
              <a:rPr lang="es-ES" sz="800" i="1" dirty="0" smtClean="0"/>
              <a:t>Foto: Tubo de lengüeta. </a:t>
            </a:r>
          </a:p>
          <a:p>
            <a:r>
              <a:rPr lang="es-ES" sz="800" i="1" dirty="0" smtClean="0"/>
              <a:t>Fuente: </a:t>
            </a:r>
            <a:r>
              <a:rPr lang="es-ES" sz="800" i="1" dirty="0" smtClean="0">
                <a:hlinkClick r:id="rId3"/>
              </a:rPr>
              <a:t>http://www.ikonet.com/es/diccionariovisual/arte-y-arquitectura/musica/</a:t>
            </a:r>
            <a:endParaRPr lang="es-ES" sz="800" i="1" dirty="0" smtClean="0"/>
          </a:p>
          <a:p>
            <a:r>
              <a:rPr lang="es-ES" sz="800" i="1" dirty="0" smtClean="0"/>
              <a:t>instrumentos-de-teclado/organo-2.php</a:t>
            </a:r>
          </a:p>
          <a:p>
            <a:endParaRPr lang="es-ES" sz="800" i="1" dirty="0"/>
          </a:p>
        </p:txBody>
      </p:sp>
      <p:pic>
        <p:nvPicPr>
          <p:cNvPr id="13" name="12 Marcador de contenido" descr="tubos metal.jpg"/>
          <p:cNvPicPr>
            <a:picLocks noGrp="1" noChangeAspect="1"/>
          </p:cNvPicPr>
          <p:nvPr>
            <p:ph sz="quarter" idx="4"/>
          </p:nvPr>
        </p:nvPicPr>
        <p:blipFill>
          <a:blip r:embed="rId4"/>
          <a:stretch>
            <a:fillRect/>
          </a:stretch>
        </p:blipFill>
        <p:spPr>
          <a:xfrm>
            <a:off x="3635896" y="2276872"/>
            <a:ext cx="4924834" cy="32832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dirty="0" smtClean="0">
                <a:solidFill>
                  <a:schemeClr val="accent6">
                    <a:lumMod val="50000"/>
                  </a:schemeClr>
                </a:solidFill>
              </a:rPr>
              <a:t>Pero además las tuberías también hay que diferenciarlas en función de su material de construcción. . .</a:t>
            </a:r>
            <a:endParaRPr lang="es-ES" sz="2400" dirty="0">
              <a:solidFill>
                <a:schemeClr val="accent6">
                  <a:lumMod val="50000"/>
                </a:schemeClr>
              </a:solidFill>
            </a:endParaRPr>
          </a:p>
        </p:txBody>
      </p:sp>
      <p:sp>
        <p:nvSpPr>
          <p:cNvPr id="3" name="2 Marcador de texto"/>
          <p:cNvSpPr>
            <a:spLocks noGrp="1"/>
          </p:cNvSpPr>
          <p:nvPr>
            <p:ph type="body" idx="1"/>
          </p:nvPr>
        </p:nvSpPr>
        <p:spPr>
          <a:xfrm>
            <a:off x="500034" y="1643050"/>
            <a:ext cx="4040188" cy="925514"/>
          </a:xfrm>
        </p:spPr>
        <p:txBody>
          <a:bodyPr>
            <a:noAutofit/>
          </a:bodyPr>
          <a:lstStyle/>
          <a:p>
            <a:pPr algn="ctr"/>
            <a:r>
              <a:rPr lang="es-ES" sz="1600" i="1" dirty="0" smtClean="0"/>
              <a:t>Tubos de metal, </a:t>
            </a:r>
            <a:r>
              <a:rPr lang="es-ES" sz="1600" b="0" i="1" dirty="0" smtClean="0"/>
              <a:t>habitualmente aleaciones de estaño (sonido claro y brillante) y de plomo (sonido velado y dulce).</a:t>
            </a:r>
            <a:endParaRPr lang="es-ES" sz="1600" b="0" i="1" dirty="0"/>
          </a:p>
        </p:txBody>
      </p:sp>
      <p:pic>
        <p:nvPicPr>
          <p:cNvPr id="9" name="8 Marcador de contenido" descr="Fuentes-de-Nava-San-Pedro.jpg"/>
          <p:cNvPicPr>
            <a:picLocks noGrp="1" noChangeAspect="1"/>
          </p:cNvPicPr>
          <p:nvPr>
            <p:ph sz="half" idx="2"/>
          </p:nvPr>
        </p:nvPicPr>
        <p:blipFill>
          <a:blip r:embed="rId2" cstate="print"/>
          <a:stretch>
            <a:fillRect/>
          </a:stretch>
        </p:blipFill>
        <p:spPr>
          <a:xfrm>
            <a:off x="357158" y="2643182"/>
            <a:ext cx="4611692" cy="3458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Marcador de texto"/>
          <p:cNvSpPr>
            <a:spLocks noGrp="1"/>
          </p:cNvSpPr>
          <p:nvPr>
            <p:ph type="body" sz="quarter" idx="3"/>
          </p:nvPr>
        </p:nvSpPr>
        <p:spPr>
          <a:xfrm>
            <a:off x="5000628" y="1643050"/>
            <a:ext cx="4041775" cy="639762"/>
          </a:xfrm>
        </p:spPr>
        <p:txBody>
          <a:bodyPr>
            <a:noAutofit/>
          </a:bodyPr>
          <a:lstStyle/>
          <a:p>
            <a:r>
              <a:rPr lang="es-ES" sz="1600" b="0" i="1" dirty="0" smtClean="0"/>
              <a:t>Suelen tener una sección transversal circular.</a:t>
            </a:r>
            <a:endParaRPr lang="es-ES" sz="1600" b="0" i="1" dirty="0"/>
          </a:p>
        </p:txBody>
      </p:sp>
      <p:sp>
        <p:nvSpPr>
          <p:cNvPr id="10" name="9 CuadroTexto"/>
          <p:cNvSpPr txBox="1"/>
          <p:nvPr/>
        </p:nvSpPr>
        <p:spPr>
          <a:xfrm>
            <a:off x="500034" y="6072206"/>
            <a:ext cx="4714908" cy="215444"/>
          </a:xfrm>
          <a:prstGeom prst="rect">
            <a:avLst/>
          </a:prstGeom>
          <a:noFill/>
        </p:spPr>
        <p:txBody>
          <a:bodyPr wrap="square" rtlCol="0">
            <a:spAutoFit/>
          </a:bodyPr>
          <a:lstStyle/>
          <a:p>
            <a:r>
              <a:rPr lang="es-ES" sz="800" i="1" dirty="0" smtClean="0"/>
              <a:t>Foto; Órgano Iglesia S. Pedro Fuentes de Nava (Palencia).  Fuente: http://www.organosdepalencia.com</a:t>
            </a:r>
            <a:endParaRPr lang="es-ES" sz="800" i="1" dirty="0"/>
          </a:p>
        </p:txBody>
      </p:sp>
      <p:pic>
        <p:nvPicPr>
          <p:cNvPr id="13" name="12 Marcador de contenido" descr="Tuberia-interior.jpg"/>
          <p:cNvPicPr>
            <a:picLocks noGrp="1" noChangeAspect="1"/>
          </p:cNvPicPr>
          <p:nvPr>
            <p:ph sz="quarter" idx="4"/>
          </p:nvPr>
        </p:nvPicPr>
        <p:blipFill>
          <a:blip r:embed="rId3" cstate="print"/>
          <a:stretch>
            <a:fillRect/>
          </a:stretch>
        </p:blipFill>
        <p:spPr>
          <a:xfrm>
            <a:off x="5643570" y="2881785"/>
            <a:ext cx="3004629" cy="2852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13 CuadroTexto"/>
          <p:cNvSpPr txBox="1"/>
          <p:nvPr/>
        </p:nvSpPr>
        <p:spPr>
          <a:xfrm>
            <a:off x="5643570" y="5715016"/>
            <a:ext cx="2928958" cy="338554"/>
          </a:xfrm>
          <a:prstGeom prst="rect">
            <a:avLst/>
          </a:prstGeom>
          <a:noFill/>
        </p:spPr>
        <p:txBody>
          <a:bodyPr wrap="square" rtlCol="0">
            <a:spAutoFit/>
          </a:bodyPr>
          <a:lstStyle/>
          <a:p>
            <a:r>
              <a:rPr lang="es-ES" sz="800" dirty="0" smtClean="0"/>
              <a:t>Foto: Vista cenital tubería interior  Órgano Iglesia S. Pedro </a:t>
            </a:r>
            <a:r>
              <a:rPr lang="es-ES" sz="800" dirty="0" err="1" smtClean="0"/>
              <a:t>Amusco</a:t>
            </a:r>
            <a:r>
              <a:rPr lang="es-ES" sz="800" dirty="0" smtClean="0"/>
              <a:t> (Palencia).  Fuente: http://www.organosdepalencia.com</a:t>
            </a:r>
            <a:endParaRPr lang="es-ES" sz="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000" b="1" dirty="0" smtClean="0">
                <a:solidFill>
                  <a:schemeClr val="accent6">
                    <a:lumMod val="50000"/>
                  </a:schemeClr>
                </a:solidFill>
              </a:rPr>
              <a:t>Y </a:t>
            </a:r>
            <a:r>
              <a:rPr lang="es-ES" sz="2400" b="1" dirty="0" smtClean="0">
                <a:solidFill>
                  <a:schemeClr val="accent6">
                    <a:lumMod val="50000"/>
                  </a:schemeClr>
                </a:solidFill>
              </a:rPr>
              <a:t>tubos de Madera</a:t>
            </a:r>
            <a:r>
              <a:rPr lang="es-ES" sz="2000" b="1" dirty="0" smtClean="0">
                <a:solidFill>
                  <a:schemeClr val="accent6">
                    <a:lumMod val="50000"/>
                  </a:schemeClr>
                </a:solidFill>
              </a:rPr>
              <a:t>, </a:t>
            </a:r>
            <a:r>
              <a:rPr lang="es-ES" sz="1800" dirty="0" smtClean="0">
                <a:solidFill>
                  <a:schemeClr val="accent6">
                    <a:lumMod val="50000"/>
                  </a:schemeClr>
                </a:solidFill>
              </a:rPr>
              <a:t>según las condiciones  y la humedad del lugar a ubicar.</a:t>
            </a:r>
            <a:endParaRPr lang="es-ES" sz="1800" dirty="0">
              <a:solidFill>
                <a:schemeClr val="accent6">
                  <a:lumMod val="50000"/>
                </a:schemeClr>
              </a:solidFill>
            </a:endParaRPr>
          </a:p>
        </p:txBody>
      </p:sp>
      <p:sp>
        <p:nvSpPr>
          <p:cNvPr id="3" name="2 Marcador de texto"/>
          <p:cNvSpPr>
            <a:spLocks noGrp="1"/>
          </p:cNvSpPr>
          <p:nvPr>
            <p:ph type="body" idx="1"/>
          </p:nvPr>
        </p:nvSpPr>
        <p:spPr>
          <a:xfrm>
            <a:off x="500034" y="1500174"/>
            <a:ext cx="4040188" cy="1031891"/>
          </a:xfrm>
        </p:spPr>
        <p:txBody>
          <a:bodyPr>
            <a:noAutofit/>
          </a:bodyPr>
          <a:lstStyle/>
          <a:p>
            <a:pPr algn="ctr"/>
            <a:r>
              <a:rPr lang="es-ES" sz="1600" b="0" i="1" dirty="0" smtClean="0"/>
              <a:t>Suelen ser maderas duras en el cuerpo superior pero en su sección inferior maderas más blandas para modelar mejor los labios y calibrar el chorro del aire.</a:t>
            </a:r>
            <a:endParaRPr lang="es-ES" sz="1600" b="0" i="1" dirty="0"/>
          </a:p>
        </p:txBody>
      </p:sp>
      <p:pic>
        <p:nvPicPr>
          <p:cNvPr id="7" name="6 Marcador de contenido" descr="tubos madera.jpg"/>
          <p:cNvPicPr>
            <a:picLocks noGrp="1" noChangeAspect="1"/>
          </p:cNvPicPr>
          <p:nvPr>
            <p:ph sz="half" idx="2"/>
          </p:nvPr>
        </p:nvPicPr>
        <p:blipFill>
          <a:blip r:embed="rId2"/>
          <a:stretch>
            <a:fillRect/>
          </a:stretch>
        </p:blipFill>
        <p:spPr>
          <a:xfrm>
            <a:off x="4786314" y="2428868"/>
            <a:ext cx="3929090" cy="40017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Marcador de texto"/>
          <p:cNvSpPr>
            <a:spLocks noGrp="1"/>
          </p:cNvSpPr>
          <p:nvPr>
            <p:ph type="body" sz="quarter" idx="3"/>
          </p:nvPr>
        </p:nvSpPr>
        <p:spPr/>
        <p:txBody>
          <a:bodyPr>
            <a:noAutofit/>
          </a:bodyPr>
          <a:lstStyle/>
          <a:p>
            <a:pPr algn="ctr"/>
            <a:r>
              <a:rPr lang="es-ES" sz="1600" b="0" i="1" dirty="0" smtClean="0"/>
              <a:t>Suelen tener secciones transversales cuadradas y/o rectangulares</a:t>
            </a:r>
            <a:endParaRPr lang="es-ES" sz="1600" b="0" i="1" dirty="0"/>
          </a:p>
        </p:txBody>
      </p:sp>
      <p:pic>
        <p:nvPicPr>
          <p:cNvPr id="10" name="9 Marcador de contenido" descr="Tuberia-de-madera-(Foto-San.jpg"/>
          <p:cNvPicPr>
            <a:picLocks noGrp="1" noChangeAspect="1"/>
          </p:cNvPicPr>
          <p:nvPr>
            <p:ph sz="quarter" idx="4"/>
          </p:nvPr>
        </p:nvPicPr>
        <p:blipFill>
          <a:blip r:embed="rId3"/>
          <a:stretch>
            <a:fillRect/>
          </a:stretch>
        </p:blipFill>
        <p:spPr>
          <a:xfrm>
            <a:off x="357158" y="2786058"/>
            <a:ext cx="4041775" cy="3025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8 CuadroTexto"/>
          <p:cNvSpPr txBox="1"/>
          <p:nvPr/>
        </p:nvSpPr>
        <p:spPr>
          <a:xfrm>
            <a:off x="4860032" y="6072206"/>
            <a:ext cx="3714776" cy="338554"/>
          </a:xfrm>
          <a:prstGeom prst="rect">
            <a:avLst/>
          </a:prstGeom>
          <a:noFill/>
        </p:spPr>
        <p:txBody>
          <a:bodyPr wrap="square" rtlCol="0">
            <a:spAutoFit/>
          </a:bodyPr>
          <a:lstStyle/>
          <a:p>
            <a:r>
              <a:rPr lang="es-ES" sz="800" i="1" dirty="0" smtClean="0">
                <a:solidFill>
                  <a:schemeClr val="bg1"/>
                </a:solidFill>
              </a:rPr>
              <a:t>Foto: Tubos madera Órgano Catedral S. Rafael, Iowa.  </a:t>
            </a:r>
          </a:p>
          <a:p>
            <a:r>
              <a:rPr lang="es-ES" sz="800" i="1" dirty="0" smtClean="0">
                <a:solidFill>
                  <a:schemeClr val="bg1"/>
                </a:solidFill>
              </a:rPr>
              <a:t>Fuente: https://es.wikipedia.org/wiki/Tubo_de_%C3%B3rgano </a:t>
            </a:r>
            <a:endParaRPr lang="es-ES" sz="800" i="1" dirty="0">
              <a:solidFill>
                <a:schemeClr val="bg1"/>
              </a:solidFill>
            </a:endParaRPr>
          </a:p>
        </p:txBody>
      </p:sp>
      <p:sp>
        <p:nvSpPr>
          <p:cNvPr id="11" name="10 CuadroTexto"/>
          <p:cNvSpPr txBox="1"/>
          <p:nvPr/>
        </p:nvSpPr>
        <p:spPr>
          <a:xfrm>
            <a:off x="285720" y="5786454"/>
            <a:ext cx="4000528" cy="738664"/>
          </a:xfrm>
          <a:prstGeom prst="rect">
            <a:avLst/>
          </a:prstGeom>
          <a:noFill/>
        </p:spPr>
        <p:txBody>
          <a:bodyPr wrap="square" rtlCol="0">
            <a:spAutoFit/>
          </a:bodyPr>
          <a:lstStyle/>
          <a:p>
            <a:r>
              <a:rPr lang="es-ES" sz="800" i="1" dirty="0" smtClean="0"/>
              <a:t>Foto: Órgano </a:t>
            </a:r>
            <a:r>
              <a:rPr lang="es-ES" sz="800" i="1" dirty="0" err="1" smtClean="0"/>
              <a:t>Merklin</a:t>
            </a:r>
            <a:r>
              <a:rPr lang="es-ES" sz="800" i="1" dirty="0" smtClean="0"/>
              <a:t> </a:t>
            </a:r>
            <a:r>
              <a:rPr lang="es-ES" sz="800" i="1" dirty="0" err="1" smtClean="0"/>
              <a:t>Schütze</a:t>
            </a:r>
            <a:r>
              <a:rPr lang="es-ES" sz="800" i="1" dirty="0" smtClean="0"/>
              <a:t> de la Catedral de Murcia. </a:t>
            </a:r>
          </a:p>
          <a:p>
            <a:r>
              <a:rPr lang="es-ES" sz="800" i="1" dirty="0" smtClean="0"/>
              <a:t>Fuente: http://www.regmurcia.com/servlet/s.Sl?sit=c,522,m,162&amp;r=ReP-24688-DETALLE_REPORTAJESPADRE</a:t>
            </a:r>
          </a:p>
          <a:p>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642918"/>
            <a:ext cx="8229600" cy="1143000"/>
          </a:xfrm>
        </p:spPr>
        <p:txBody>
          <a:bodyPr>
            <a:noAutofit/>
          </a:bodyPr>
          <a:lstStyle/>
          <a:p>
            <a:r>
              <a:rPr lang="es-ES" sz="2400" dirty="0" smtClean="0">
                <a:solidFill>
                  <a:schemeClr val="accent6">
                    <a:lumMod val="50000"/>
                  </a:schemeClr>
                </a:solidFill>
              </a:rPr>
              <a:t>3ª/ </a:t>
            </a:r>
            <a:r>
              <a:rPr lang="es-ES" sz="2400" b="1" dirty="0" smtClean="0">
                <a:solidFill>
                  <a:schemeClr val="accent6">
                    <a:lumMod val="50000"/>
                  </a:schemeClr>
                </a:solidFill>
              </a:rPr>
              <a:t>La mecánica</a:t>
            </a:r>
            <a:r>
              <a:rPr lang="es-ES" sz="2400" dirty="0" smtClean="0">
                <a:solidFill>
                  <a:schemeClr val="accent6">
                    <a:lumMod val="50000"/>
                  </a:schemeClr>
                </a:solidFill>
              </a:rPr>
              <a:t>, que son todas las partes del Órgano que se deben activar para que el instrumento suene, desde el teclado hasta los tubos. Podemos destacar . . .</a:t>
            </a:r>
            <a:endParaRPr lang="es-ES" sz="2400" dirty="0">
              <a:solidFill>
                <a:schemeClr val="accent6">
                  <a:lumMod val="50000"/>
                </a:schemeClr>
              </a:solidFill>
            </a:endParaRPr>
          </a:p>
        </p:txBody>
      </p:sp>
      <p:sp>
        <p:nvSpPr>
          <p:cNvPr id="7" name="6 Marcador de contenido"/>
          <p:cNvSpPr>
            <a:spLocks noGrp="1"/>
          </p:cNvSpPr>
          <p:nvPr>
            <p:ph sz="half" idx="1"/>
          </p:nvPr>
        </p:nvSpPr>
        <p:spPr>
          <a:xfrm>
            <a:off x="323528" y="2708920"/>
            <a:ext cx="2571768" cy="2857520"/>
          </a:xfrm>
        </p:spPr>
        <p:txBody>
          <a:bodyPr>
            <a:normAutofit fontScale="70000" lnSpcReduction="20000"/>
          </a:bodyPr>
          <a:lstStyle/>
          <a:p>
            <a:r>
              <a:rPr lang="es-ES" b="1" i="1" dirty="0" smtClean="0"/>
              <a:t>La Consola</a:t>
            </a:r>
            <a:r>
              <a:rPr lang="es-ES" i="1" dirty="0" smtClean="0"/>
              <a:t>, lugar central entorno al cual se sitúa el organista. </a:t>
            </a:r>
          </a:p>
          <a:p>
            <a:endParaRPr lang="es-ES" i="1" dirty="0"/>
          </a:p>
          <a:p>
            <a:pPr marL="0" indent="0">
              <a:buNone/>
            </a:pPr>
            <a:r>
              <a:rPr lang="es-ES" i="1" dirty="0"/>
              <a:t> </a:t>
            </a:r>
            <a:r>
              <a:rPr lang="es-ES" i="1" dirty="0" smtClean="0"/>
              <a:t> Podemos considerarla el cerebro del Órgano pues tiene todos los controles  de teclas  y registros.</a:t>
            </a:r>
            <a:endParaRPr lang="es-ES" i="1" dirty="0"/>
          </a:p>
        </p:txBody>
      </p:sp>
      <p:pic>
        <p:nvPicPr>
          <p:cNvPr id="9" name="8 Marcador de contenido" descr="consola.jpg"/>
          <p:cNvPicPr>
            <a:picLocks noGrp="1" noChangeAspect="1"/>
          </p:cNvPicPr>
          <p:nvPr>
            <p:ph sz="half" idx="2"/>
          </p:nvPr>
        </p:nvPicPr>
        <p:blipFill>
          <a:blip r:embed="rId2" cstate="print"/>
          <a:stretch>
            <a:fillRect/>
          </a:stretch>
        </p:blipFill>
        <p:spPr>
          <a:xfrm>
            <a:off x="3174711" y="2205020"/>
            <a:ext cx="5429737" cy="4081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CuadroTexto"/>
          <p:cNvSpPr txBox="1"/>
          <p:nvPr/>
        </p:nvSpPr>
        <p:spPr>
          <a:xfrm>
            <a:off x="3347864" y="5929330"/>
            <a:ext cx="3571900" cy="338554"/>
          </a:xfrm>
          <a:prstGeom prst="rect">
            <a:avLst/>
          </a:prstGeom>
          <a:noFill/>
        </p:spPr>
        <p:txBody>
          <a:bodyPr wrap="square" rtlCol="0">
            <a:spAutoFit/>
          </a:bodyPr>
          <a:lstStyle/>
          <a:p>
            <a:r>
              <a:rPr lang="es-ES" sz="800" dirty="0" smtClean="0">
                <a:solidFill>
                  <a:schemeClr val="bg1"/>
                </a:solidFill>
              </a:rPr>
              <a:t>Foto: Consola del Órgano de la Iglesia de las Huelgas Reales de Valladolid.  Fuente: http://asociacionmanuelmarin.es/aula-de-invierno/</a:t>
            </a:r>
            <a:endParaRPr lang="es-ES" sz="8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642942"/>
          </a:xfrm>
        </p:spPr>
        <p:txBody>
          <a:bodyPr>
            <a:noAutofit/>
          </a:bodyPr>
          <a:lstStyle/>
          <a:p>
            <a:r>
              <a:rPr lang="es-ES" sz="2400" dirty="0" smtClean="0">
                <a:solidFill>
                  <a:schemeClr val="accent6">
                    <a:lumMod val="50000"/>
                  </a:schemeClr>
                </a:solidFill>
              </a:rPr>
              <a:t>Dentro de la Consola  podemos distinguir las siguientes partes:</a:t>
            </a:r>
            <a:endParaRPr lang="es-ES" sz="2400" dirty="0">
              <a:solidFill>
                <a:schemeClr val="accent6">
                  <a:lumMod val="50000"/>
                </a:schemeClr>
              </a:solidFill>
            </a:endParaRPr>
          </a:p>
        </p:txBody>
      </p:sp>
      <p:sp>
        <p:nvSpPr>
          <p:cNvPr id="5" name="4 Marcador de texto"/>
          <p:cNvSpPr>
            <a:spLocks noGrp="1"/>
          </p:cNvSpPr>
          <p:nvPr>
            <p:ph type="body" idx="1"/>
          </p:nvPr>
        </p:nvSpPr>
        <p:spPr>
          <a:xfrm>
            <a:off x="395536" y="1700808"/>
            <a:ext cx="4040188" cy="944894"/>
          </a:xfrm>
        </p:spPr>
        <p:txBody>
          <a:bodyPr>
            <a:normAutofit fontScale="77500" lnSpcReduction="20000"/>
          </a:bodyPr>
          <a:lstStyle/>
          <a:p>
            <a:r>
              <a:rPr lang="es-ES" sz="2600" i="1" dirty="0" smtClean="0">
                <a:solidFill>
                  <a:schemeClr val="accent6">
                    <a:lumMod val="50000"/>
                  </a:schemeClr>
                </a:solidFill>
              </a:rPr>
              <a:t> 	-  El Teclado manual</a:t>
            </a:r>
          </a:p>
          <a:p>
            <a:r>
              <a:rPr lang="es-ES" sz="2600" i="1" dirty="0" smtClean="0">
                <a:solidFill>
                  <a:schemeClr val="accent6">
                    <a:lumMod val="50000"/>
                  </a:schemeClr>
                </a:solidFill>
              </a:rPr>
              <a:t>	- El pedalero</a:t>
            </a:r>
          </a:p>
          <a:p>
            <a:r>
              <a:rPr lang="es-ES" sz="2600" i="1" dirty="0" smtClean="0">
                <a:solidFill>
                  <a:schemeClr val="accent6">
                    <a:lumMod val="50000"/>
                  </a:schemeClr>
                </a:solidFill>
              </a:rPr>
              <a:t>	- Los registros</a:t>
            </a:r>
          </a:p>
          <a:p>
            <a:pPr algn="ctr"/>
            <a:endParaRPr lang="es-ES" sz="2600" i="1" dirty="0" smtClean="0">
              <a:solidFill>
                <a:schemeClr val="accent6">
                  <a:lumMod val="50000"/>
                </a:schemeClr>
              </a:solidFill>
            </a:endParaRPr>
          </a:p>
        </p:txBody>
      </p:sp>
      <p:sp>
        <p:nvSpPr>
          <p:cNvPr id="7" name="6 Marcador de texto"/>
          <p:cNvSpPr>
            <a:spLocks noGrp="1"/>
          </p:cNvSpPr>
          <p:nvPr>
            <p:ph type="body" sz="quarter" idx="3"/>
          </p:nvPr>
        </p:nvSpPr>
        <p:spPr>
          <a:xfrm>
            <a:off x="5220072" y="1556792"/>
            <a:ext cx="3528392" cy="1000132"/>
          </a:xfrm>
        </p:spPr>
        <p:txBody>
          <a:bodyPr>
            <a:noAutofit/>
          </a:bodyPr>
          <a:lstStyle/>
          <a:p>
            <a:r>
              <a:rPr lang="es-ES" sz="1800" b="0" i="1" dirty="0" smtClean="0"/>
              <a:t>Cada Órgano puede tener uno o varios </a:t>
            </a:r>
            <a:r>
              <a:rPr lang="es-ES" sz="1800" i="1" dirty="0" smtClean="0"/>
              <a:t>teclados</a:t>
            </a:r>
            <a:r>
              <a:rPr lang="es-ES" sz="1800" b="0" i="1" dirty="0" smtClean="0"/>
              <a:t>, aunque en España son más frecuentes los de un solo teclado con registración partida</a:t>
            </a:r>
            <a:endParaRPr lang="es-ES" sz="2800" b="0" dirty="0"/>
          </a:p>
        </p:txBody>
      </p:sp>
      <p:pic>
        <p:nvPicPr>
          <p:cNvPr id="9" name="8 Marcador de contenido" descr="teclado doble.jpg"/>
          <p:cNvPicPr>
            <a:picLocks noGrp="1" noChangeAspect="1"/>
          </p:cNvPicPr>
          <p:nvPr>
            <p:ph sz="quarter" idx="4"/>
          </p:nvPr>
        </p:nvPicPr>
        <p:blipFill>
          <a:blip r:embed="rId2"/>
          <a:stretch>
            <a:fillRect/>
          </a:stretch>
        </p:blipFill>
        <p:spPr>
          <a:xfrm>
            <a:off x="142844" y="2636912"/>
            <a:ext cx="4471593"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CuadroTexto"/>
          <p:cNvSpPr txBox="1"/>
          <p:nvPr/>
        </p:nvSpPr>
        <p:spPr>
          <a:xfrm>
            <a:off x="283390" y="5877272"/>
            <a:ext cx="3714776" cy="461665"/>
          </a:xfrm>
          <a:prstGeom prst="rect">
            <a:avLst/>
          </a:prstGeom>
          <a:noFill/>
        </p:spPr>
        <p:txBody>
          <a:bodyPr wrap="square" rtlCol="0">
            <a:spAutoFit/>
          </a:bodyPr>
          <a:lstStyle/>
          <a:p>
            <a:r>
              <a:rPr lang="es-ES" sz="800" i="1" dirty="0" smtClean="0">
                <a:solidFill>
                  <a:schemeClr val="bg1"/>
                </a:solidFill>
              </a:rPr>
              <a:t>Foto: Órgano de la Iglesia de La Seca (Valladolid).  </a:t>
            </a:r>
          </a:p>
          <a:p>
            <a:r>
              <a:rPr lang="es-ES" sz="800" i="1" dirty="0" smtClean="0">
                <a:solidFill>
                  <a:schemeClr val="bg1"/>
                </a:solidFill>
              </a:rPr>
              <a:t>Fuente:  </a:t>
            </a:r>
            <a:r>
              <a:rPr lang="es-ES" sz="800" i="1" dirty="0" smtClean="0">
                <a:solidFill>
                  <a:schemeClr val="bg1"/>
                </a:solidFill>
                <a:hlinkClick r:id="rId3"/>
              </a:rPr>
              <a:t>http://www.diputaciondevalladolid.es/imagenes/organo_barroco/</a:t>
            </a:r>
            <a:r>
              <a:rPr lang="es-ES" sz="800" i="1" dirty="0" smtClean="0">
                <a:solidFill>
                  <a:schemeClr val="bg1"/>
                </a:solidFill>
              </a:rPr>
              <a:t> </a:t>
            </a:r>
            <a:r>
              <a:rPr lang="es-ES" sz="800" i="1" dirty="0" err="1" smtClean="0">
                <a:solidFill>
                  <a:schemeClr val="bg1"/>
                </a:solidFill>
              </a:rPr>
              <a:t>listado_de_organos</a:t>
            </a:r>
            <a:r>
              <a:rPr lang="es-ES" sz="800" i="1" dirty="0" smtClean="0">
                <a:solidFill>
                  <a:schemeClr val="bg1"/>
                </a:solidFill>
              </a:rPr>
              <a:t>/</a:t>
            </a:r>
            <a:r>
              <a:rPr lang="es-ES" sz="800" i="1" dirty="0" err="1" smtClean="0">
                <a:solidFill>
                  <a:schemeClr val="bg1"/>
                </a:solidFill>
              </a:rPr>
              <a:t>seca_la</a:t>
            </a:r>
            <a:r>
              <a:rPr lang="es-ES" sz="800" i="1" dirty="0" smtClean="0">
                <a:solidFill>
                  <a:schemeClr val="bg1"/>
                </a:solidFill>
              </a:rPr>
              <a:t>/</a:t>
            </a:r>
            <a:r>
              <a:rPr lang="es-ES" sz="800" i="1" dirty="0" err="1" smtClean="0">
                <a:solidFill>
                  <a:schemeClr val="bg1"/>
                </a:solidFill>
              </a:rPr>
              <a:t>iglesia_asuncion</a:t>
            </a:r>
            <a:r>
              <a:rPr lang="es-ES" sz="800" i="1" dirty="0" smtClean="0">
                <a:solidFill>
                  <a:schemeClr val="bg1"/>
                </a:solidFill>
              </a:rPr>
              <a:t>/organo_4G.jpg</a:t>
            </a:r>
            <a:endParaRPr lang="es-ES" sz="800" i="1" dirty="0">
              <a:solidFill>
                <a:schemeClr val="bg1"/>
              </a:solidFill>
            </a:endParaRPr>
          </a:p>
        </p:txBody>
      </p:sp>
      <p:sp>
        <p:nvSpPr>
          <p:cNvPr id="12" name="11 CuadroTexto"/>
          <p:cNvSpPr txBox="1"/>
          <p:nvPr/>
        </p:nvSpPr>
        <p:spPr>
          <a:xfrm>
            <a:off x="4932040" y="5538718"/>
            <a:ext cx="3960440" cy="338554"/>
          </a:xfrm>
          <a:prstGeom prst="rect">
            <a:avLst/>
          </a:prstGeom>
          <a:noFill/>
        </p:spPr>
        <p:txBody>
          <a:bodyPr wrap="square" rtlCol="0">
            <a:spAutoFit/>
          </a:bodyPr>
          <a:lstStyle/>
          <a:p>
            <a:r>
              <a:rPr lang="es-ES" sz="800" i="1" dirty="0" smtClean="0"/>
              <a:t>Foto: Órgano Iglesia Abarca de Campos. </a:t>
            </a:r>
          </a:p>
          <a:p>
            <a:r>
              <a:rPr lang="es-ES" sz="800" i="1" dirty="0" smtClean="0"/>
              <a:t> Fuente: h</a:t>
            </a:r>
            <a:r>
              <a:rPr lang="es-ES" sz="800" dirty="0" smtClean="0"/>
              <a:t>ttp</a:t>
            </a:r>
            <a:r>
              <a:rPr lang="es-ES" sz="800" dirty="0"/>
              <a:t>://www.fundacionfrancischapelet.com/videoguias/ruta1/abarca/</a:t>
            </a:r>
            <a:endParaRPr lang="es-ES" sz="800" i="1" dirty="0"/>
          </a:p>
        </p:txBody>
      </p:sp>
      <p:pic>
        <p:nvPicPr>
          <p:cNvPr id="4" name="3 Marcador de contenido"/>
          <p:cNvPicPr>
            <a:picLocks noGrp="1" noChangeAspect="1"/>
          </p:cNvPicPr>
          <p:nvPr>
            <p:ph sz="half" idx="2"/>
          </p:nvPr>
        </p:nvPicPr>
        <p:blipFill>
          <a:blip r:embed="rId4">
            <a:extLst>
              <a:ext uri="{28A0092B-C50C-407E-A947-70E740481C1C}">
                <a14:useLocalDpi xmlns:a14="http://schemas.microsoft.com/office/drawing/2010/main" xmlns="" val="0"/>
              </a:ext>
            </a:extLst>
          </a:blip>
          <a:stretch>
            <a:fillRect/>
          </a:stretch>
        </p:blipFill>
        <p:spPr>
          <a:xfrm>
            <a:off x="4926868" y="3068960"/>
            <a:ext cx="3682752" cy="2461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Autofit/>
          </a:bodyPr>
          <a:lstStyle/>
          <a:p>
            <a:r>
              <a:rPr lang="es-ES" sz="2400" dirty="0" smtClean="0">
                <a:solidFill>
                  <a:schemeClr val="accent6">
                    <a:lumMod val="50000"/>
                  </a:schemeClr>
                </a:solidFill>
              </a:rPr>
              <a:t>Los Órganos también tienen un teclado tocado con los pies simultáneamente al teclado manual: se llama </a:t>
            </a:r>
            <a:r>
              <a:rPr lang="es-ES" sz="2400" b="1" dirty="0" smtClean="0">
                <a:solidFill>
                  <a:schemeClr val="accent6">
                    <a:lumMod val="50000"/>
                  </a:schemeClr>
                </a:solidFill>
              </a:rPr>
              <a:t>«pedalero»</a:t>
            </a:r>
            <a:endParaRPr lang="es-ES" sz="2400" b="1" dirty="0">
              <a:solidFill>
                <a:schemeClr val="accent6">
                  <a:lumMod val="50000"/>
                </a:schemeClr>
              </a:solidFill>
            </a:endParaRPr>
          </a:p>
        </p:txBody>
      </p:sp>
      <p:sp>
        <p:nvSpPr>
          <p:cNvPr id="3" name="2 Marcador de texto"/>
          <p:cNvSpPr>
            <a:spLocks noGrp="1"/>
          </p:cNvSpPr>
          <p:nvPr>
            <p:ph type="body" idx="1"/>
          </p:nvPr>
        </p:nvSpPr>
        <p:spPr>
          <a:xfrm>
            <a:off x="457200" y="1535113"/>
            <a:ext cx="4040188" cy="237703"/>
          </a:xfrm>
        </p:spPr>
        <p:txBody>
          <a:bodyPr>
            <a:normAutofit fontScale="47500" lnSpcReduction="20000"/>
          </a:bodyPr>
          <a:lstStyle/>
          <a:p>
            <a:r>
              <a:rPr lang="es-ES" dirty="0" smtClean="0"/>
              <a:t> </a:t>
            </a:r>
            <a:endParaRPr lang="es-ES" dirty="0"/>
          </a:p>
        </p:txBody>
      </p:sp>
      <p:pic>
        <p:nvPicPr>
          <p:cNvPr id="8" name="7 Marcador de contenido"/>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395536" y="1787663"/>
            <a:ext cx="3600400" cy="4900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Marcador de texto"/>
          <p:cNvSpPr>
            <a:spLocks noGrp="1"/>
          </p:cNvSpPr>
          <p:nvPr>
            <p:ph type="body" sz="quarter" idx="3"/>
          </p:nvPr>
        </p:nvSpPr>
        <p:spPr>
          <a:xfrm>
            <a:off x="4572000" y="1484784"/>
            <a:ext cx="4041775" cy="1101799"/>
          </a:xfrm>
        </p:spPr>
        <p:txBody>
          <a:bodyPr>
            <a:noAutofit/>
          </a:bodyPr>
          <a:lstStyle/>
          <a:p>
            <a:pPr algn="ctr"/>
            <a:r>
              <a:rPr lang="es-ES" sz="1800" i="1" dirty="0" smtClean="0"/>
              <a:t> </a:t>
            </a:r>
            <a:r>
              <a:rPr lang="es-ES" sz="1800" i="1" dirty="0"/>
              <a:t>E</a:t>
            </a:r>
            <a:r>
              <a:rPr lang="es-ES" sz="1800" i="1" dirty="0" smtClean="0"/>
              <a:t>n la foto inferior, ejemplo de teclado doble y pedalero, en el Órgano de la Iglesia de Abarca de Campos</a:t>
            </a:r>
            <a:endParaRPr lang="es-ES" sz="1800" i="1" dirty="0"/>
          </a:p>
        </p:txBody>
      </p:sp>
      <p:pic>
        <p:nvPicPr>
          <p:cNvPr id="7" name="6 Marcador de contenido"/>
          <p:cNvPicPr>
            <a:picLocks noGrp="1" noChangeAspect="1"/>
          </p:cNvPicPr>
          <p:nvPr>
            <p:ph sz="quarter" idx="4"/>
          </p:nvPr>
        </p:nvPicPr>
        <p:blipFill>
          <a:blip r:embed="rId3">
            <a:extLst>
              <a:ext uri="{28A0092B-C50C-407E-A947-70E740481C1C}">
                <a14:useLocalDpi xmlns:a14="http://schemas.microsoft.com/office/drawing/2010/main" xmlns="" val="0"/>
              </a:ext>
            </a:extLst>
          </a:blip>
          <a:stretch>
            <a:fillRect/>
          </a:stretch>
        </p:blipFill>
        <p:spPr>
          <a:xfrm>
            <a:off x="4572000" y="2780928"/>
            <a:ext cx="4157980" cy="2915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8 CuadroTexto"/>
          <p:cNvSpPr txBox="1"/>
          <p:nvPr/>
        </p:nvSpPr>
        <p:spPr>
          <a:xfrm>
            <a:off x="4572000" y="5627541"/>
            <a:ext cx="4032448" cy="461665"/>
          </a:xfrm>
          <a:prstGeom prst="rect">
            <a:avLst/>
          </a:prstGeom>
          <a:noFill/>
        </p:spPr>
        <p:txBody>
          <a:bodyPr wrap="square" rtlCol="0">
            <a:spAutoFit/>
          </a:bodyPr>
          <a:lstStyle/>
          <a:p>
            <a:r>
              <a:rPr lang="es-ES" sz="800" i="1" dirty="0" smtClean="0"/>
              <a:t>Foto: Teclados y pedalera Órgano Abarca de Campos. </a:t>
            </a:r>
          </a:p>
          <a:p>
            <a:r>
              <a:rPr lang="es-ES" sz="800" i="1" dirty="0" smtClean="0"/>
              <a:t>Fuente: </a:t>
            </a:r>
            <a:r>
              <a:rPr lang="es-ES" sz="800" i="1" dirty="0"/>
              <a:t>http://www.elnortedecastilla.es/palencia/201506/01/chapelet-crea-nuevo-organo-20150601111326.html</a:t>
            </a:r>
          </a:p>
        </p:txBody>
      </p:sp>
      <p:sp>
        <p:nvSpPr>
          <p:cNvPr id="10" name="9 CuadroTexto"/>
          <p:cNvSpPr txBox="1"/>
          <p:nvPr/>
        </p:nvSpPr>
        <p:spPr>
          <a:xfrm>
            <a:off x="467544" y="6323984"/>
            <a:ext cx="3600400" cy="338554"/>
          </a:xfrm>
          <a:prstGeom prst="rect">
            <a:avLst/>
          </a:prstGeom>
          <a:noFill/>
        </p:spPr>
        <p:txBody>
          <a:bodyPr wrap="square" rtlCol="0">
            <a:spAutoFit/>
          </a:bodyPr>
          <a:lstStyle/>
          <a:p>
            <a:r>
              <a:rPr lang="es-ES" sz="800" i="1" dirty="0" smtClean="0">
                <a:solidFill>
                  <a:schemeClr val="bg1"/>
                </a:solidFill>
              </a:rPr>
              <a:t>Foto: Órgano Catedral La Serena (Chile). Fuente: </a:t>
            </a:r>
            <a:r>
              <a:rPr lang="es-ES" sz="800" i="1" dirty="0">
                <a:solidFill>
                  <a:schemeClr val="bg1"/>
                </a:solidFill>
              </a:rPr>
              <a:t>http://www.clr.cl/Spanish-Org-Catedral_de_La_Serena.asp?crit=catastro+general+de+los+%F3rganos+de+Chile</a:t>
            </a:r>
          </a:p>
        </p:txBody>
      </p:sp>
    </p:spTree>
    <p:extLst>
      <p:ext uri="{BB962C8B-B14F-4D97-AF65-F5344CB8AC3E}">
        <p14:creationId xmlns:p14="http://schemas.microsoft.com/office/powerpoint/2010/main" xmlns="" val="3767333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dirty="0">
                <a:solidFill>
                  <a:schemeClr val="accent6">
                    <a:lumMod val="50000"/>
                  </a:schemeClr>
                </a:solidFill>
              </a:rPr>
              <a:t>Por último, </a:t>
            </a:r>
            <a:r>
              <a:rPr lang="es-ES" sz="2400" b="1" dirty="0">
                <a:solidFill>
                  <a:schemeClr val="accent6">
                    <a:lumMod val="50000"/>
                  </a:schemeClr>
                </a:solidFill>
              </a:rPr>
              <a:t>los Registros </a:t>
            </a:r>
            <a:r>
              <a:rPr lang="es-ES" sz="2400" dirty="0">
                <a:solidFill>
                  <a:schemeClr val="accent6">
                    <a:lumMod val="50000"/>
                  </a:schemeClr>
                </a:solidFill>
              </a:rPr>
              <a:t>son los botones </a:t>
            </a:r>
            <a:r>
              <a:rPr lang="es-ES" sz="2400" dirty="0" smtClean="0">
                <a:solidFill>
                  <a:schemeClr val="accent6">
                    <a:lumMod val="50000"/>
                  </a:schemeClr>
                </a:solidFill>
              </a:rPr>
              <a:t>o tiradores que </a:t>
            </a:r>
            <a:r>
              <a:rPr lang="es-ES" sz="2400" dirty="0">
                <a:solidFill>
                  <a:schemeClr val="accent6">
                    <a:lumMod val="50000"/>
                  </a:schemeClr>
                </a:solidFill>
              </a:rPr>
              <a:t>permiten cambiar la sonoridad del Órgano modificando la selección de tubos que suenan en cada caso</a:t>
            </a:r>
            <a:endParaRPr lang="es-ES" sz="2400" dirty="0"/>
          </a:p>
        </p:txBody>
      </p:sp>
      <p:sp>
        <p:nvSpPr>
          <p:cNvPr id="3" name="2 Marcador de texto"/>
          <p:cNvSpPr>
            <a:spLocks noGrp="1"/>
          </p:cNvSpPr>
          <p:nvPr>
            <p:ph type="body" idx="1"/>
          </p:nvPr>
        </p:nvSpPr>
        <p:spPr>
          <a:xfrm>
            <a:off x="395536" y="1772816"/>
            <a:ext cx="4040188" cy="639762"/>
          </a:xfrm>
        </p:spPr>
        <p:txBody>
          <a:bodyPr>
            <a:normAutofit fontScale="77500" lnSpcReduction="20000"/>
          </a:bodyPr>
          <a:lstStyle/>
          <a:p>
            <a:r>
              <a:rPr lang="es-ES" i="1" dirty="0"/>
              <a:t>Algunos de los  muchos nombres y timbres que incluyen los registros son:</a:t>
            </a:r>
          </a:p>
          <a:p>
            <a:endParaRPr lang="es-ES" dirty="0"/>
          </a:p>
        </p:txBody>
      </p:sp>
      <p:pic>
        <p:nvPicPr>
          <p:cNvPr id="7" name="6 Marcador de contenido"/>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355662" y="2708920"/>
            <a:ext cx="4040188" cy="34695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4 Marcador de texto"/>
          <p:cNvSpPr>
            <a:spLocks noGrp="1"/>
          </p:cNvSpPr>
          <p:nvPr>
            <p:ph type="body" sz="quarter" idx="3"/>
          </p:nvPr>
        </p:nvSpPr>
        <p:spPr>
          <a:xfrm>
            <a:off x="5004048" y="1700808"/>
            <a:ext cx="4041775" cy="1728192"/>
          </a:xfrm>
        </p:spPr>
        <p:txBody>
          <a:bodyPr>
            <a:normAutofit fontScale="55000" lnSpcReduction="20000"/>
          </a:bodyPr>
          <a:lstStyle/>
          <a:p>
            <a:r>
              <a:rPr lang="es-ES" sz="3200" i="1" dirty="0"/>
              <a:t> </a:t>
            </a:r>
            <a:r>
              <a:rPr lang="es-ES" i="1" dirty="0"/>
              <a:t>-   Violón		- Clarín de bajos</a:t>
            </a:r>
          </a:p>
          <a:p>
            <a:r>
              <a:rPr lang="es-ES" i="1" dirty="0"/>
              <a:t>-    Docena		- Trompeta Magna</a:t>
            </a:r>
          </a:p>
          <a:p>
            <a:r>
              <a:rPr lang="es-ES" i="1" dirty="0"/>
              <a:t>-    Nasardos IV	- Violeta</a:t>
            </a:r>
          </a:p>
          <a:p>
            <a:r>
              <a:rPr lang="es-ES" i="1" dirty="0"/>
              <a:t>-    Flautado	</a:t>
            </a:r>
            <a:r>
              <a:rPr lang="es-ES" i="1" dirty="0" smtClean="0"/>
              <a:t>	- </a:t>
            </a:r>
            <a:r>
              <a:rPr lang="es-ES" i="1" dirty="0"/>
              <a:t>Corneta Tolosana</a:t>
            </a:r>
          </a:p>
          <a:p>
            <a:r>
              <a:rPr lang="es-ES" i="1" dirty="0"/>
              <a:t>-    Octava		- </a:t>
            </a:r>
            <a:r>
              <a:rPr lang="es-ES" i="1" dirty="0" err="1"/>
              <a:t>Címbala</a:t>
            </a:r>
            <a:endParaRPr lang="es-ES" i="1" dirty="0"/>
          </a:p>
          <a:p>
            <a:r>
              <a:rPr lang="es-ES" i="1" dirty="0"/>
              <a:t>-    Corneta clara 	- Lleno</a:t>
            </a:r>
          </a:p>
          <a:p>
            <a:r>
              <a:rPr lang="es-ES" i="1" dirty="0"/>
              <a:t>-    Trompeta Real	- Tapadillo</a:t>
            </a:r>
          </a:p>
          <a:p>
            <a:r>
              <a:rPr lang="es-ES" i="1" dirty="0"/>
              <a:t>-     Bajoncillo	- Etc…</a:t>
            </a:r>
          </a:p>
          <a:p>
            <a:endParaRPr lang="es-ES" dirty="0"/>
          </a:p>
        </p:txBody>
      </p:sp>
      <p:pic>
        <p:nvPicPr>
          <p:cNvPr id="11" name="10 Marcador de contenido"/>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5220072" y="3501008"/>
            <a:ext cx="3167149" cy="236081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 name="9 CuadroTexto"/>
          <p:cNvSpPr txBox="1"/>
          <p:nvPr/>
        </p:nvSpPr>
        <p:spPr>
          <a:xfrm rot="21205855">
            <a:off x="592855" y="6084273"/>
            <a:ext cx="3960440" cy="461665"/>
          </a:xfrm>
          <a:prstGeom prst="rect">
            <a:avLst/>
          </a:prstGeom>
          <a:noFill/>
        </p:spPr>
        <p:txBody>
          <a:bodyPr wrap="square" rtlCol="0">
            <a:spAutoFit/>
          </a:bodyPr>
          <a:lstStyle/>
          <a:p>
            <a:r>
              <a:rPr lang="es-ES" sz="800" i="1" dirty="0" smtClean="0"/>
              <a:t>Foto: Botonera de registros. </a:t>
            </a:r>
          </a:p>
          <a:p>
            <a:r>
              <a:rPr lang="es-ES" sz="800" i="1" dirty="0" smtClean="0"/>
              <a:t> Fuente: </a:t>
            </a:r>
            <a:r>
              <a:rPr lang="es-ES" sz="800" i="1" dirty="0"/>
              <a:t>http://www.regmurcia.com/servlet/s.Sl?sit=c,640,m,3025&amp;r=ReP-24688-DETALLE_REPORTAJESPADRE</a:t>
            </a:r>
          </a:p>
        </p:txBody>
      </p:sp>
      <p:sp>
        <p:nvSpPr>
          <p:cNvPr id="12" name="11 CuadroTexto"/>
          <p:cNvSpPr txBox="1"/>
          <p:nvPr/>
        </p:nvSpPr>
        <p:spPr>
          <a:xfrm rot="536335">
            <a:off x="5512686" y="5732455"/>
            <a:ext cx="3168352" cy="338554"/>
          </a:xfrm>
          <a:prstGeom prst="rect">
            <a:avLst/>
          </a:prstGeom>
          <a:noFill/>
        </p:spPr>
        <p:txBody>
          <a:bodyPr wrap="square" rtlCol="0">
            <a:spAutoFit/>
          </a:bodyPr>
          <a:lstStyle/>
          <a:p>
            <a:r>
              <a:rPr lang="es-ES" sz="800" i="1" dirty="0" smtClean="0"/>
              <a:t>Foto: Tiradores de botonera.  Fuente: </a:t>
            </a:r>
            <a:r>
              <a:rPr lang="es-ES" sz="800" i="1" dirty="0"/>
              <a:t>https://villaumbrosa.files.wordpress.com/2012/04/p2080730.jpg</a:t>
            </a:r>
          </a:p>
        </p:txBody>
      </p:sp>
    </p:spTree>
    <p:extLst>
      <p:ext uri="{BB962C8B-B14F-4D97-AF65-F5344CB8AC3E}">
        <p14:creationId xmlns:p14="http://schemas.microsoft.com/office/powerpoint/2010/main" xmlns="" val="4073455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642918"/>
            <a:ext cx="8229600" cy="2011354"/>
          </a:xfrm>
        </p:spPr>
        <p:txBody>
          <a:bodyPr>
            <a:noAutofit/>
          </a:bodyPr>
          <a:lstStyle/>
          <a:p>
            <a:r>
              <a:rPr lang="es-ES" sz="2800" dirty="0" smtClean="0">
                <a:solidFill>
                  <a:schemeClr val="accent6">
                    <a:lumMod val="50000"/>
                  </a:schemeClr>
                </a:solidFill>
              </a:rPr>
              <a:t>Esta Guía de Visita sobre el Órgano de la localidad de Támara de Campos(Palencia) se estructura en tres partes complementarias y consecutivas:</a:t>
            </a:r>
            <a:endParaRPr lang="es-ES" sz="2800" dirty="0">
              <a:solidFill>
                <a:schemeClr val="accent6">
                  <a:lumMod val="50000"/>
                </a:schemeClr>
              </a:solidFill>
            </a:endParaRPr>
          </a:p>
        </p:txBody>
      </p:sp>
      <p:sp>
        <p:nvSpPr>
          <p:cNvPr id="3" name="2 Marcador de contenido"/>
          <p:cNvSpPr>
            <a:spLocks noGrp="1"/>
          </p:cNvSpPr>
          <p:nvPr>
            <p:ph idx="1"/>
          </p:nvPr>
        </p:nvSpPr>
        <p:spPr>
          <a:xfrm>
            <a:off x="571472" y="2643182"/>
            <a:ext cx="8229600" cy="3768733"/>
          </a:xfrm>
        </p:spPr>
        <p:txBody>
          <a:bodyPr>
            <a:normAutofit/>
          </a:bodyPr>
          <a:lstStyle/>
          <a:p>
            <a:endParaRPr lang="es-ES" sz="2800" dirty="0" smtClean="0"/>
          </a:p>
          <a:p>
            <a:r>
              <a:rPr lang="es-ES" sz="2000" b="1" i="1" dirty="0" smtClean="0"/>
              <a:t>1ª) Breve Introducción  histórica al Órgano como instrumento.</a:t>
            </a:r>
          </a:p>
          <a:p>
            <a:pPr>
              <a:buNone/>
            </a:pPr>
            <a:endParaRPr lang="es-ES" sz="1200" b="1" i="1" dirty="0" smtClean="0"/>
          </a:p>
          <a:p>
            <a:r>
              <a:rPr lang="es-ES" sz="2000" b="1" i="1" dirty="0" smtClean="0"/>
              <a:t>2ª) Estructura y partes de un Órgano.</a:t>
            </a:r>
          </a:p>
          <a:p>
            <a:pPr>
              <a:buNone/>
            </a:pPr>
            <a:endParaRPr lang="es-ES" sz="1200" b="1" i="1" dirty="0" smtClean="0"/>
          </a:p>
          <a:p>
            <a:r>
              <a:rPr lang="es-ES" sz="2000" b="1" i="1" dirty="0" smtClean="0"/>
              <a:t>3ª) El Órgano de Támara de Campos</a:t>
            </a:r>
            <a:endParaRPr lang="es-ES" sz="2000"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noAutofit/>
          </a:bodyPr>
          <a:lstStyle/>
          <a:p>
            <a:r>
              <a:rPr lang="es-ES" sz="2000" dirty="0">
                <a:solidFill>
                  <a:schemeClr val="accent6">
                    <a:lumMod val="50000"/>
                  </a:schemeClr>
                </a:solidFill>
              </a:rPr>
              <a:t>Una parte fundamental de la mecánica del Órgano se centra en la sección denominada el </a:t>
            </a:r>
            <a:r>
              <a:rPr lang="es-ES" sz="2000" b="1" dirty="0">
                <a:solidFill>
                  <a:schemeClr val="accent6">
                    <a:lumMod val="50000"/>
                  </a:schemeClr>
                </a:solidFill>
              </a:rPr>
              <a:t>«secreto»</a:t>
            </a:r>
            <a:r>
              <a:rPr lang="es-ES" sz="2000" dirty="0">
                <a:solidFill>
                  <a:schemeClr val="accent6">
                    <a:lumMod val="50000"/>
                  </a:schemeClr>
                </a:solidFill>
              </a:rPr>
              <a:t>, </a:t>
            </a:r>
            <a:r>
              <a:rPr lang="es-ES" sz="2000" dirty="0" smtClean="0">
                <a:solidFill>
                  <a:schemeClr val="accent6">
                    <a:lumMod val="50000"/>
                  </a:schemeClr>
                </a:solidFill>
              </a:rPr>
              <a:t>situada </a:t>
            </a:r>
            <a:r>
              <a:rPr lang="es-ES" sz="2000" dirty="0">
                <a:solidFill>
                  <a:schemeClr val="accent6">
                    <a:lumMod val="50000"/>
                  </a:schemeClr>
                </a:solidFill>
              </a:rPr>
              <a:t>encima de la consola y debajo de los tubos</a:t>
            </a:r>
            <a:endParaRPr lang="es-ES" sz="2000" dirty="0"/>
          </a:p>
        </p:txBody>
      </p:sp>
      <p:sp>
        <p:nvSpPr>
          <p:cNvPr id="3" name="2 Marcador de texto"/>
          <p:cNvSpPr>
            <a:spLocks noGrp="1"/>
          </p:cNvSpPr>
          <p:nvPr>
            <p:ph type="body" idx="1"/>
          </p:nvPr>
        </p:nvSpPr>
        <p:spPr>
          <a:xfrm>
            <a:off x="297060" y="1412776"/>
            <a:ext cx="4040188" cy="927794"/>
          </a:xfrm>
        </p:spPr>
        <p:txBody>
          <a:bodyPr>
            <a:normAutofit fontScale="55000" lnSpcReduction="20000"/>
          </a:bodyPr>
          <a:lstStyle/>
          <a:p>
            <a:pPr algn="ctr"/>
            <a:r>
              <a:rPr lang="es-ES" sz="2900" i="1" dirty="0"/>
              <a:t>Es la caja de madera forrada con piel que contiene, bajo una presión constante,  todo el aire que necesitan los tubos para sonar</a:t>
            </a:r>
          </a:p>
          <a:p>
            <a:endParaRPr lang="es-ES" dirty="0"/>
          </a:p>
        </p:txBody>
      </p:sp>
      <p:sp>
        <p:nvSpPr>
          <p:cNvPr id="5" name="4 Marcador de texto"/>
          <p:cNvSpPr>
            <a:spLocks noGrp="1"/>
          </p:cNvSpPr>
          <p:nvPr>
            <p:ph type="body" sz="quarter" idx="3"/>
          </p:nvPr>
        </p:nvSpPr>
        <p:spPr>
          <a:xfrm>
            <a:off x="4644008" y="1628800"/>
            <a:ext cx="4041775" cy="639762"/>
          </a:xfrm>
        </p:spPr>
        <p:txBody>
          <a:bodyPr>
            <a:noAutofit/>
          </a:bodyPr>
          <a:lstStyle/>
          <a:p>
            <a:pPr algn="ctr"/>
            <a:r>
              <a:rPr lang="es-ES" sz="1600" i="1" dirty="0" smtClean="0"/>
              <a:t>En el secreto está  «el </a:t>
            </a:r>
            <a:r>
              <a:rPr lang="es-ES" sz="1600" i="1" dirty="0"/>
              <a:t>arca de </a:t>
            </a:r>
            <a:r>
              <a:rPr lang="es-ES" sz="1600" i="1" dirty="0" smtClean="0"/>
              <a:t>viento» </a:t>
            </a:r>
            <a:r>
              <a:rPr lang="es-ES" sz="1600" i="1" dirty="0"/>
              <a:t>con sus canales y válvulas y en la que se apoyan los </a:t>
            </a:r>
            <a:r>
              <a:rPr lang="es-ES" sz="1600" i="1" dirty="0" smtClean="0"/>
              <a:t>tubos</a:t>
            </a:r>
            <a:endParaRPr lang="es-ES" sz="1600" i="1" dirty="0"/>
          </a:p>
        </p:txBody>
      </p:sp>
      <p:sp>
        <p:nvSpPr>
          <p:cNvPr id="8" name="7 CuadroTexto"/>
          <p:cNvSpPr txBox="1"/>
          <p:nvPr/>
        </p:nvSpPr>
        <p:spPr>
          <a:xfrm>
            <a:off x="395536" y="6285624"/>
            <a:ext cx="3941712" cy="461665"/>
          </a:xfrm>
          <a:prstGeom prst="rect">
            <a:avLst/>
          </a:prstGeom>
          <a:noFill/>
        </p:spPr>
        <p:txBody>
          <a:bodyPr wrap="square" rtlCol="0">
            <a:spAutoFit/>
          </a:bodyPr>
          <a:lstStyle/>
          <a:p>
            <a:r>
              <a:rPr lang="es-ES" sz="800" i="1" dirty="0" smtClean="0"/>
              <a:t>Foto: Secreto al descubierto sin el forro y tubos encima.  Fuente: </a:t>
            </a:r>
            <a:r>
              <a:rPr lang="es-ES" sz="800" dirty="0"/>
              <a:t>http://elblogdelacreatividadalpiano.blogspot.com.es/2011/09/visita-al-taller-del-maestro-organero.html</a:t>
            </a:r>
            <a:endParaRPr lang="es-ES" sz="800" i="1" dirty="0"/>
          </a:p>
        </p:txBody>
      </p:sp>
      <p:pic>
        <p:nvPicPr>
          <p:cNvPr id="11" name="10 Marcador de contenido"/>
          <p:cNvPicPr>
            <a:picLocks noGrp="1" noChangeAspect="1"/>
          </p:cNvPicPr>
          <p:nvPr>
            <p:ph sz="quarter" idx="4"/>
          </p:nvPr>
        </p:nvPicPr>
        <p:blipFill>
          <a:blip r:embed="rId2">
            <a:extLst>
              <a:ext uri="{28A0092B-C50C-407E-A947-70E740481C1C}">
                <a14:useLocalDpi xmlns:a14="http://schemas.microsoft.com/office/drawing/2010/main" xmlns="" val="0"/>
              </a:ext>
            </a:extLst>
          </a:blip>
          <a:stretch>
            <a:fillRect/>
          </a:stretch>
        </p:blipFill>
        <p:spPr>
          <a:xfrm>
            <a:off x="4731831" y="2397192"/>
            <a:ext cx="4041775"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CuadroTexto"/>
          <p:cNvSpPr txBox="1"/>
          <p:nvPr/>
        </p:nvSpPr>
        <p:spPr>
          <a:xfrm>
            <a:off x="4731831" y="6299604"/>
            <a:ext cx="4392488" cy="615553"/>
          </a:xfrm>
          <a:prstGeom prst="rect">
            <a:avLst/>
          </a:prstGeom>
          <a:noFill/>
        </p:spPr>
        <p:txBody>
          <a:bodyPr wrap="square" rtlCol="0">
            <a:spAutoFit/>
          </a:bodyPr>
          <a:lstStyle/>
          <a:p>
            <a:r>
              <a:rPr lang="es-ES" sz="800" i="1" dirty="0"/>
              <a:t>Foto: Tablón de conducción.  Fuente: http://www.diputaciondevalladolid.es/imagenes/organo_barroco/exposicion/mecanica2G.jpg</a:t>
            </a:r>
          </a:p>
          <a:p>
            <a:endParaRPr lang="es-ES" dirty="0"/>
          </a:p>
        </p:txBody>
      </p:sp>
      <p:pic>
        <p:nvPicPr>
          <p:cNvPr id="14" name="13 Marcador de contenido"/>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36284" y="2386564"/>
            <a:ext cx="3860216" cy="3888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139754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Autofit/>
          </a:bodyPr>
          <a:lstStyle/>
          <a:p>
            <a:pPr algn="ctr"/>
            <a:r>
              <a:rPr lang="es-ES" sz="2400" dirty="0" smtClean="0">
                <a:solidFill>
                  <a:schemeClr val="accent6">
                    <a:lumMod val="50000"/>
                  </a:schemeClr>
                </a:solidFill>
              </a:rPr>
              <a:t>Cómo funciona la mecánica de un Órgano</a:t>
            </a:r>
            <a:endParaRPr lang="es-ES" sz="2400" dirty="0">
              <a:solidFill>
                <a:schemeClr val="accent6">
                  <a:lumMod val="50000"/>
                </a:schemeClr>
              </a:solidFill>
            </a:endParaRPr>
          </a:p>
        </p:txBody>
      </p:sp>
      <p:sp>
        <p:nvSpPr>
          <p:cNvPr id="9" name="8 Marcador de texto"/>
          <p:cNvSpPr>
            <a:spLocks noGrp="1"/>
          </p:cNvSpPr>
          <p:nvPr>
            <p:ph type="body" sz="half" idx="2"/>
          </p:nvPr>
        </p:nvSpPr>
        <p:spPr>
          <a:xfrm>
            <a:off x="467544" y="1556792"/>
            <a:ext cx="3898776" cy="5090244"/>
          </a:xfrm>
        </p:spPr>
        <p:txBody>
          <a:bodyPr>
            <a:normAutofit fontScale="25000" lnSpcReduction="20000"/>
          </a:bodyPr>
          <a:lstStyle/>
          <a:p>
            <a:r>
              <a:rPr lang="es-ES" sz="5600" b="1" i="1" dirty="0" smtClean="0"/>
              <a:t>   Dentro </a:t>
            </a:r>
            <a:r>
              <a:rPr lang="es-ES" sz="5600" b="1" i="1" dirty="0"/>
              <a:t>del secreto circula aire </a:t>
            </a:r>
            <a:r>
              <a:rPr lang="es-ES" sz="5600" b="1" i="1" dirty="0" smtClean="0"/>
              <a:t>procedente del fuelle a </a:t>
            </a:r>
            <a:r>
              <a:rPr lang="es-ES" sz="5600" b="1" i="1" dirty="0"/>
              <a:t>través de unos canales o </a:t>
            </a:r>
            <a:r>
              <a:rPr lang="es-ES" sz="5600" b="1" i="1" dirty="0" smtClean="0"/>
              <a:t>pasillos –arca del viento-, </a:t>
            </a:r>
            <a:r>
              <a:rPr lang="es-ES" sz="5600" b="1" i="1" dirty="0"/>
              <a:t>cerrados </a:t>
            </a:r>
            <a:r>
              <a:rPr lang="es-ES" sz="5600" b="1" i="1" dirty="0" smtClean="0"/>
              <a:t>cada uno de ellos por </a:t>
            </a:r>
            <a:r>
              <a:rPr lang="es-ES" sz="5600" b="1" i="1" dirty="0"/>
              <a:t>una </a:t>
            </a:r>
            <a:r>
              <a:rPr lang="es-ES" sz="5600" b="1" i="1" dirty="0" smtClean="0"/>
              <a:t>válvula. </a:t>
            </a:r>
          </a:p>
          <a:p>
            <a:endParaRPr lang="es-ES" sz="2800" b="1" i="1" dirty="0"/>
          </a:p>
          <a:p>
            <a:r>
              <a:rPr lang="es-ES" sz="5600" b="1" i="1" dirty="0" smtClean="0"/>
              <a:t>   Cada válvula permanece conectada </a:t>
            </a:r>
            <a:r>
              <a:rPr lang="es-ES" sz="5600" b="1" i="1" dirty="0"/>
              <a:t>a una </a:t>
            </a:r>
            <a:r>
              <a:rPr lang="es-ES" sz="5600" b="1" i="1" dirty="0" smtClean="0"/>
              <a:t>tecla por medio de </a:t>
            </a:r>
            <a:r>
              <a:rPr lang="es-ES" sz="5600" b="1" i="1" dirty="0"/>
              <a:t>unas varillas y unos </a:t>
            </a:r>
            <a:r>
              <a:rPr lang="es-ES" sz="5600" b="1" i="1" dirty="0" smtClean="0"/>
              <a:t>molinetes. </a:t>
            </a:r>
            <a:r>
              <a:rPr lang="es-ES" sz="5600" b="1" i="1" dirty="0"/>
              <a:t>por lo que hay tantos canales como teclas en un </a:t>
            </a:r>
            <a:r>
              <a:rPr lang="es-ES" sz="5600" b="1" i="1" dirty="0" smtClean="0"/>
              <a:t>órgano.</a:t>
            </a:r>
          </a:p>
          <a:p>
            <a:endParaRPr lang="es-ES" sz="2800" b="1" i="1" dirty="0"/>
          </a:p>
          <a:p>
            <a:r>
              <a:rPr lang="es-ES" sz="5600" b="1" i="1" dirty="0" smtClean="0"/>
              <a:t>   Este </a:t>
            </a:r>
            <a:r>
              <a:rPr lang="es-ES" sz="5600" b="1" i="1" dirty="0"/>
              <a:t>aire llega a todos y cada uno de los tubos del órgano, que son colocados sobre su tapa llena de agujeros, o un poco más alejados del secreto. En este último caso, el aire viene a través de los tablones de conducción, consistentes en tablas de madera acanaladas que conducen el aire procedente de los fuelles</a:t>
            </a:r>
            <a:r>
              <a:rPr lang="es-ES" sz="5600" b="1" i="1" dirty="0" smtClean="0"/>
              <a:t>.</a:t>
            </a:r>
          </a:p>
          <a:p>
            <a:endParaRPr lang="es-ES" sz="2800" b="1" i="1" dirty="0"/>
          </a:p>
          <a:p>
            <a:r>
              <a:rPr lang="es-ES" sz="5600" b="1" i="1" dirty="0" smtClean="0"/>
              <a:t>   Para </a:t>
            </a:r>
            <a:r>
              <a:rPr lang="es-ES" sz="5600" b="1" i="1" dirty="0"/>
              <a:t>que el aire no se escape entre las uniones de todos elementos de madera (tablones, secreto) se utiliza badana (piel de oveja</a:t>
            </a:r>
            <a:r>
              <a:rPr lang="es-ES" sz="5600" b="1" i="1" dirty="0" smtClean="0"/>
              <a:t>).</a:t>
            </a:r>
          </a:p>
          <a:p>
            <a:endParaRPr lang="es-ES" sz="2800" b="1" i="1" dirty="0"/>
          </a:p>
          <a:p>
            <a:r>
              <a:rPr lang="es-ES" sz="5600" b="1" i="1" dirty="0" smtClean="0"/>
              <a:t>   Así pues, al </a:t>
            </a:r>
            <a:r>
              <a:rPr lang="es-ES" sz="5600" b="1" i="1" dirty="0"/>
              <a:t>pulsar una determinada tecla, una </a:t>
            </a:r>
            <a:r>
              <a:rPr lang="es-ES" sz="5600" b="1" i="1" dirty="0" smtClean="0"/>
              <a:t>varilla conectada con unos molinetes </a:t>
            </a:r>
            <a:r>
              <a:rPr lang="es-ES" sz="5600" b="1" i="1" dirty="0"/>
              <a:t>abre la válvula correspondiente del secreto y entra el aire en uno de los canales, que se escapará por los agujeros de las correderas que encuentre abiertos, llegando a los tubos y produciendo el sonido.</a:t>
            </a:r>
          </a:p>
          <a:p>
            <a:endParaRPr lang="es-ES" dirty="0"/>
          </a:p>
        </p:txBody>
      </p:sp>
      <p:sp>
        <p:nvSpPr>
          <p:cNvPr id="11" name="10 CuadroTexto"/>
          <p:cNvSpPr txBox="1"/>
          <p:nvPr/>
        </p:nvSpPr>
        <p:spPr>
          <a:xfrm>
            <a:off x="4644008" y="6049959"/>
            <a:ext cx="4920743" cy="338554"/>
          </a:xfrm>
          <a:prstGeom prst="rect">
            <a:avLst/>
          </a:prstGeom>
          <a:noFill/>
        </p:spPr>
        <p:txBody>
          <a:bodyPr wrap="square" rtlCol="0">
            <a:spAutoFit/>
          </a:bodyPr>
          <a:lstStyle/>
          <a:p>
            <a:r>
              <a:rPr lang="es-ES" sz="800" i="1" dirty="0" smtClean="0"/>
              <a:t>Foto: Tablón de conducción.  Fuente: </a:t>
            </a:r>
            <a:r>
              <a:rPr lang="es-ES" sz="800" i="1" dirty="0"/>
              <a:t>http://www.diputaciondevalladolid.es/imagenes/organo_barroco/exposicion/mecanica2G.jpg</a:t>
            </a:r>
          </a:p>
        </p:txBody>
      </p:sp>
      <p:pic>
        <p:nvPicPr>
          <p:cNvPr id="13" name="12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644008" y="1657471"/>
            <a:ext cx="3995505" cy="43924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055753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3008313" cy="1162050"/>
          </a:xfrm>
        </p:spPr>
        <p:txBody>
          <a:bodyPr>
            <a:noAutofit/>
          </a:bodyPr>
          <a:lstStyle/>
          <a:p>
            <a:pPr algn="ctr"/>
            <a:r>
              <a:rPr lang="es-ES" sz="2400" dirty="0" smtClean="0">
                <a:solidFill>
                  <a:schemeClr val="accent6">
                    <a:lumMod val="50000"/>
                  </a:schemeClr>
                </a:solidFill>
              </a:rPr>
              <a:t>Y la mecánica de los distintos timbres del Órgano. . .</a:t>
            </a:r>
            <a:endParaRPr lang="es-ES" sz="2400" dirty="0">
              <a:solidFill>
                <a:schemeClr val="accent6">
                  <a:lumMod val="50000"/>
                </a:schemeClr>
              </a:solidFill>
            </a:endParaRPr>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563888" y="630847"/>
            <a:ext cx="5111750" cy="5797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Marcador de texto"/>
          <p:cNvSpPr>
            <a:spLocks noGrp="1"/>
          </p:cNvSpPr>
          <p:nvPr>
            <p:ph type="body" sz="half" idx="2"/>
          </p:nvPr>
        </p:nvSpPr>
        <p:spPr>
          <a:xfrm>
            <a:off x="251520" y="1737583"/>
            <a:ext cx="3008313" cy="4691063"/>
          </a:xfrm>
        </p:spPr>
        <p:txBody>
          <a:bodyPr/>
          <a:lstStyle/>
          <a:p>
            <a:r>
              <a:rPr lang="es-ES" b="1" i="1" dirty="0" smtClean="0"/>
              <a:t>   Con respecto a la botonera de registros  colocada generalmente a ambos lados del teclado, ésta controla las diferentes familias de timbres que puede tener el Órgano según los tubos que tenga.</a:t>
            </a:r>
          </a:p>
          <a:p>
            <a:endParaRPr lang="es-ES" sz="700" b="1" i="1" dirty="0"/>
          </a:p>
          <a:p>
            <a:r>
              <a:rPr lang="es-ES" b="1" i="1" dirty="0" smtClean="0"/>
              <a:t>   Desde </a:t>
            </a:r>
            <a:r>
              <a:rPr lang="es-ES" b="1" i="1" dirty="0"/>
              <a:t>que el organista acciona el pomo de un registro ocurren una serie de movimientos mecánicos internos</a:t>
            </a:r>
            <a:r>
              <a:rPr lang="es-ES" b="1" i="1" dirty="0" smtClean="0"/>
              <a:t>:</a:t>
            </a:r>
          </a:p>
          <a:p>
            <a:endParaRPr lang="es-ES" sz="700" b="1" i="1" dirty="0"/>
          </a:p>
          <a:p>
            <a:r>
              <a:rPr lang="es-ES" b="1" i="1" dirty="0" smtClean="0"/>
              <a:t>    el </a:t>
            </a:r>
            <a:r>
              <a:rPr lang="es-ES" b="1" i="1" dirty="0"/>
              <a:t>pomo va unido a un tirador o trozo de viga de madera largo que a su vez mueve una palanca de hierro llamada árbol</a:t>
            </a:r>
            <a:r>
              <a:rPr lang="es-ES" b="1" i="1" dirty="0" smtClean="0"/>
              <a:t>.</a:t>
            </a:r>
          </a:p>
          <a:p>
            <a:endParaRPr lang="es-ES" sz="700" b="1" i="1" dirty="0"/>
          </a:p>
          <a:p>
            <a:r>
              <a:rPr lang="es-ES" b="1" i="1" dirty="0"/>
              <a:t>Este movimiento desplaza la corredera, que tapa cada una de las entradas de aire de cada familia de tubos </a:t>
            </a:r>
            <a:r>
              <a:rPr lang="es-ES" b="1" i="1" dirty="0" smtClean="0"/>
              <a:t> - y de timbres- dejando </a:t>
            </a:r>
            <a:r>
              <a:rPr lang="es-ES" b="1" i="1" dirty="0"/>
              <a:t>sus orificios en línea con los de la tapa del secreto.</a:t>
            </a:r>
          </a:p>
          <a:p>
            <a:endParaRPr lang="es-ES" dirty="0"/>
          </a:p>
        </p:txBody>
      </p:sp>
      <p:sp>
        <p:nvSpPr>
          <p:cNvPr id="6" name="5 CuadroTexto"/>
          <p:cNvSpPr txBox="1"/>
          <p:nvPr/>
        </p:nvSpPr>
        <p:spPr>
          <a:xfrm>
            <a:off x="3743400" y="6090092"/>
            <a:ext cx="5400600" cy="338554"/>
          </a:xfrm>
          <a:prstGeom prst="rect">
            <a:avLst/>
          </a:prstGeom>
          <a:noFill/>
        </p:spPr>
        <p:txBody>
          <a:bodyPr wrap="square" rtlCol="0">
            <a:spAutoFit/>
          </a:bodyPr>
          <a:lstStyle/>
          <a:p>
            <a:r>
              <a:rPr lang="es-ES" sz="800" dirty="0" smtClean="0">
                <a:solidFill>
                  <a:schemeClr val="bg1"/>
                </a:solidFill>
              </a:rPr>
              <a:t>Foto: Árboles del sistema de registros. </a:t>
            </a:r>
          </a:p>
          <a:p>
            <a:r>
              <a:rPr lang="es-ES" sz="800" dirty="0" smtClean="0">
                <a:solidFill>
                  <a:schemeClr val="bg1"/>
                </a:solidFill>
              </a:rPr>
              <a:t> Fuente: </a:t>
            </a:r>
            <a:r>
              <a:rPr lang="pt-BR" sz="800" dirty="0">
                <a:solidFill>
                  <a:schemeClr val="bg1"/>
                </a:solidFill>
              </a:rPr>
              <a:t>http://www.desmottes.org/#!Limpieza de </a:t>
            </a:r>
            <a:r>
              <a:rPr lang="pt-BR" sz="800" dirty="0" err="1">
                <a:solidFill>
                  <a:schemeClr val="bg1"/>
                </a:solidFill>
              </a:rPr>
              <a:t>los</a:t>
            </a:r>
            <a:r>
              <a:rPr lang="pt-BR" sz="800" dirty="0">
                <a:solidFill>
                  <a:schemeClr val="bg1"/>
                </a:solidFill>
              </a:rPr>
              <a:t> secretos/zoom/c12o2/image191s</a:t>
            </a:r>
            <a:endParaRPr lang="es-ES" sz="800" dirty="0">
              <a:solidFill>
                <a:schemeClr val="bg1"/>
              </a:solidFill>
            </a:endParaRPr>
          </a:p>
        </p:txBody>
      </p:sp>
    </p:spTree>
    <p:extLst>
      <p:ext uri="{BB962C8B-B14F-4D97-AF65-F5344CB8AC3E}">
        <p14:creationId xmlns:p14="http://schemas.microsoft.com/office/powerpoint/2010/main" xmlns="" val="699358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accent6">
                    <a:lumMod val="50000"/>
                  </a:schemeClr>
                </a:solidFill>
              </a:rPr>
              <a:t>El Órgano Ibérico</a:t>
            </a:r>
            <a:endParaRPr lang="es-ES" dirty="0">
              <a:solidFill>
                <a:schemeClr val="accent6">
                  <a:lumMod val="50000"/>
                </a:schemeClr>
              </a:solidFill>
            </a:endParaRPr>
          </a:p>
        </p:txBody>
      </p:sp>
      <p:sp>
        <p:nvSpPr>
          <p:cNvPr id="3" name="2 Marcador de contenido"/>
          <p:cNvSpPr>
            <a:spLocks noGrp="1"/>
          </p:cNvSpPr>
          <p:nvPr>
            <p:ph sz="half" idx="1"/>
          </p:nvPr>
        </p:nvSpPr>
        <p:spPr>
          <a:xfrm>
            <a:off x="251520" y="1556792"/>
            <a:ext cx="3744416" cy="4824536"/>
          </a:xfrm>
        </p:spPr>
        <p:txBody>
          <a:bodyPr>
            <a:normAutofit fontScale="92500" lnSpcReduction="20000"/>
          </a:bodyPr>
          <a:lstStyle/>
          <a:p>
            <a:pPr lvl="1">
              <a:buFont typeface="Arial" charset="0"/>
              <a:buChar char="•"/>
            </a:pPr>
            <a:r>
              <a:rPr lang="es-ES" sz="1500" b="1" dirty="0" smtClean="0"/>
              <a:t>Antes de entrar a analizar el Órgano de la Iglesia de S. Hipólito de Támara es necesario saber que muchos de los Órganos construidos en España mantienen algunas características peculiares que los diferencian de sus congéneres europeos:</a:t>
            </a:r>
          </a:p>
          <a:p>
            <a:pPr>
              <a:buNone/>
            </a:pPr>
            <a:endParaRPr lang="es-ES" sz="500" b="1" dirty="0" smtClean="0"/>
          </a:p>
          <a:p>
            <a:pPr lvl="1"/>
            <a:r>
              <a:rPr lang="es-ES" sz="1400" b="1" i="1" dirty="0" smtClean="0"/>
              <a:t>Secreto  (almacenaje del aire) partido, que permite distintos registros en ambas manos de un mismo teclado.</a:t>
            </a:r>
          </a:p>
          <a:p>
            <a:pPr lvl="1">
              <a:buNone/>
            </a:pPr>
            <a:endParaRPr lang="es-ES" sz="500" b="1" i="1" dirty="0" smtClean="0"/>
          </a:p>
          <a:p>
            <a:pPr lvl="1"/>
            <a:r>
              <a:rPr lang="es-ES" sz="1400" b="1" i="1" dirty="0" smtClean="0"/>
              <a:t>Empleo de un único teclado por órgano.</a:t>
            </a:r>
          </a:p>
          <a:p>
            <a:pPr lvl="1">
              <a:buNone/>
            </a:pPr>
            <a:endParaRPr lang="es-ES" sz="500" b="1" i="1" dirty="0" smtClean="0"/>
          </a:p>
          <a:p>
            <a:pPr lvl="1"/>
            <a:r>
              <a:rPr lang="es-ES" sz="1400" b="1" i="1" dirty="0" smtClean="0"/>
              <a:t>Lengüeta horizontal de batalla, es decir, tubos en horizontal en la fachada inferior del órgano, con distintas disposiciones espaciales (en alas, abanico, mitra, en Ave maría…).</a:t>
            </a:r>
          </a:p>
          <a:p>
            <a:pPr lvl="1">
              <a:buNone/>
            </a:pPr>
            <a:endParaRPr lang="es-ES" sz="500" b="1" i="1" dirty="0" smtClean="0"/>
          </a:p>
          <a:p>
            <a:pPr lvl="1"/>
            <a:r>
              <a:rPr lang="es-ES" sz="1400" b="1" i="1" dirty="0" smtClean="0"/>
              <a:t>Teclado</a:t>
            </a:r>
            <a:r>
              <a:rPr lang="es-ES" sz="1300" b="1" i="1" dirty="0" smtClean="0"/>
              <a:t> </a:t>
            </a:r>
            <a:r>
              <a:rPr lang="es-ES" sz="1400" b="1" i="1" dirty="0" smtClean="0"/>
              <a:t>con octava corta en la octava más grave del teclado, al no usarse apenas las alteraciones en notas más graves.</a:t>
            </a:r>
          </a:p>
          <a:p>
            <a:pPr lvl="1">
              <a:buNone/>
            </a:pPr>
            <a:endParaRPr lang="es-ES" sz="1400" b="1" i="1" dirty="0" smtClean="0"/>
          </a:p>
          <a:p>
            <a:pPr lvl="1">
              <a:buFont typeface="Arial" charset="0"/>
              <a:buChar char="•"/>
            </a:pPr>
            <a:r>
              <a:rPr lang="es-ES" sz="1400" b="1" dirty="0" smtClean="0"/>
              <a:t>En Tierra de Campos se ha producido la recuperación y restauración de gran parte de estos Órganos en el último medio siglo.</a:t>
            </a:r>
          </a:p>
          <a:p>
            <a:pPr lvl="1">
              <a:buFont typeface="Arial" charset="0"/>
              <a:buChar char="•"/>
            </a:pPr>
            <a:endParaRPr lang="es-ES" sz="1400" dirty="0" smtClean="0"/>
          </a:p>
          <a:p>
            <a:pPr lvl="1">
              <a:buFont typeface="Arial" charset="0"/>
              <a:buChar char="•"/>
            </a:pPr>
            <a:endParaRPr lang="es-ES" sz="1400" dirty="0" smtClean="0"/>
          </a:p>
          <a:p>
            <a:pPr lvl="1">
              <a:buNone/>
            </a:pPr>
            <a:endParaRPr lang="es-ES" sz="1400" dirty="0" smtClean="0"/>
          </a:p>
          <a:p>
            <a:pPr lvl="1">
              <a:buNone/>
            </a:pPr>
            <a:endParaRPr lang="es-ES" sz="1000" dirty="0" smtClean="0"/>
          </a:p>
          <a:p>
            <a:pPr lvl="1"/>
            <a:endParaRPr lang="es-ES" sz="1000" dirty="0"/>
          </a:p>
        </p:txBody>
      </p:sp>
      <p:pic>
        <p:nvPicPr>
          <p:cNvPr id="5" name="4 Marcador de contenido" descr="organo santoyo lengueta horizontal batalla.jpg"/>
          <p:cNvPicPr>
            <a:picLocks noGrp="1" noChangeAspect="1"/>
          </p:cNvPicPr>
          <p:nvPr>
            <p:ph sz="half" idx="2"/>
          </p:nvPr>
        </p:nvPicPr>
        <p:blipFill>
          <a:blip r:embed="rId2" cstate="print"/>
          <a:stretch>
            <a:fillRect/>
          </a:stretch>
        </p:blipFill>
        <p:spPr>
          <a:xfrm>
            <a:off x="4648200" y="2000240"/>
            <a:ext cx="4038600" cy="3377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4572000" y="5429264"/>
            <a:ext cx="4429155" cy="338554"/>
          </a:xfrm>
          <a:prstGeom prst="rect">
            <a:avLst/>
          </a:prstGeom>
          <a:noFill/>
        </p:spPr>
        <p:txBody>
          <a:bodyPr wrap="square" rtlCol="0">
            <a:spAutoFit/>
          </a:bodyPr>
          <a:lstStyle/>
          <a:p>
            <a:r>
              <a:rPr lang="es-ES" sz="800" i="1" dirty="0" smtClean="0"/>
              <a:t>Foto: Lengüetería horizontal de batalla. Órgano Iglesia S. Juan Bautista. </a:t>
            </a:r>
            <a:r>
              <a:rPr lang="es-ES" sz="800" i="1" dirty="0" err="1" smtClean="0"/>
              <a:t>Santoyo</a:t>
            </a:r>
            <a:r>
              <a:rPr lang="es-ES" sz="800" i="1" dirty="0" smtClean="0"/>
              <a:t> (Palencia). </a:t>
            </a:r>
          </a:p>
          <a:p>
            <a:r>
              <a:rPr lang="es-ES" sz="800" i="1" dirty="0" smtClean="0"/>
              <a:t>Fuente: http://santoyo.es/index.php/turismo/rutas-de-los-organos-barrocos-de-la-tierra-de-campos/</a:t>
            </a:r>
            <a:endParaRPr lang="es-ES" sz="8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95536" y="548680"/>
            <a:ext cx="8291264" cy="526380"/>
          </a:xfrm>
        </p:spPr>
        <p:txBody>
          <a:bodyPr>
            <a:normAutofit/>
          </a:bodyPr>
          <a:lstStyle/>
          <a:p>
            <a:pPr algn="ctr"/>
            <a:r>
              <a:rPr lang="es-ES" sz="2800" i="1" dirty="0">
                <a:solidFill>
                  <a:schemeClr val="accent6">
                    <a:lumMod val="50000"/>
                  </a:schemeClr>
                </a:solidFill>
              </a:rPr>
              <a:t>3ª) El Órgano de Támara de </a:t>
            </a:r>
            <a:r>
              <a:rPr lang="es-ES" sz="2800" i="1" dirty="0" smtClean="0">
                <a:solidFill>
                  <a:schemeClr val="accent6">
                    <a:lumMod val="50000"/>
                  </a:schemeClr>
                </a:solidFill>
              </a:rPr>
              <a:t>Campos</a:t>
            </a:r>
            <a:endParaRPr lang="es-ES" sz="2800" dirty="0">
              <a:solidFill>
                <a:schemeClr val="accent6">
                  <a:lumMod val="50000"/>
                </a:schemeClr>
              </a:solidFill>
            </a:endParaRPr>
          </a:p>
        </p:txBody>
      </p:sp>
      <p:pic>
        <p:nvPicPr>
          <p:cNvPr id="11" name="10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491880" y="1988840"/>
            <a:ext cx="5111750" cy="3833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Marcador de texto"/>
          <p:cNvSpPr>
            <a:spLocks noGrp="1"/>
          </p:cNvSpPr>
          <p:nvPr>
            <p:ph type="body" sz="half" idx="2"/>
          </p:nvPr>
        </p:nvSpPr>
        <p:spPr>
          <a:xfrm>
            <a:off x="395536" y="1484784"/>
            <a:ext cx="3008313" cy="4691063"/>
          </a:xfrm>
        </p:spPr>
        <p:txBody>
          <a:bodyPr>
            <a:normAutofit/>
          </a:bodyPr>
          <a:lstStyle/>
          <a:p>
            <a:endParaRPr lang="es-ES" b="1" dirty="0" smtClean="0"/>
          </a:p>
          <a:p>
            <a:r>
              <a:rPr lang="es-ES" sz="1600" b="1" i="1" dirty="0" smtClean="0"/>
              <a:t>Vamos a realizar la Visita al Órgano de Támara de Campos siguiendo  el mismo orden que empleamos para acercarnos al mundo del Órgano en la primera y segunda parte de esta Guía Didáctica. </a:t>
            </a:r>
          </a:p>
          <a:p>
            <a:endParaRPr lang="es-ES" sz="800" b="1" i="1" dirty="0"/>
          </a:p>
          <a:p>
            <a:r>
              <a:rPr lang="es-ES" sz="1600" b="1" i="1" dirty="0" smtClean="0"/>
              <a:t>Por ello en primer lugar </a:t>
            </a:r>
            <a:r>
              <a:rPr lang="es-ES" sz="1600" b="1" i="1" dirty="0"/>
              <a:t>n</a:t>
            </a:r>
            <a:r>
              <a:rPr lang="es-ES" sz="1600" b="1" i="1" dirty="0" smtClean="0"/>
              <a:t>os centraremos en averiguar  algo sobre el contexto histórico del Órgano y su arquitectura. </a:t>
            </a:r>
          </a:p>
          <a:p>
            <a:endParaRPr lang="es-ES" sz="800" b="1" i="1" dirty="0"/>
          </a:p>
          <a:p>
            <a:r>
              <a:rPr lang="es-ES" sz="1600" b="1" i="1" dirty="0" smtClean="0"/>
              <a:t>Posteriormente analizaremos las principales características  musicales del Instrumento, así como sus elementos constitutivos.</a:t>
            </a:r>
          </a:p>
        </p:txBody>
      </p:sp>
      <p:sp>
        <p:nvSpPr>
          <p:cNvPr id="12" name="11 Rectángulo"/>
          <p:cNvSpPr/>
          <p:nvPr/>
        </p:nvSpPr>
        <p:spPr>
          <a:xfrm>
            <a:off x="3491880" y="5805264"/>
            <a:ext cx="4572000" cy="215444"/>
          </a:xfrm>
          <a:prstGeom prst="rect">
            <a:avLst/>
          </a:prstGeom>
        </p:spPr>
        <p:txBody>
          <a:bodyPr>
            <a:spAutoFit/>
          </a:bodyPr>
          <a:lstStyle/>
          <a:p>
            <a:r>
              <a:rPr lang="es-ES" sz="800" i="1" dirty="0"/>
              <a:t>Foto: Órgano Iglesia Támara.  Fuente: Gregorio Diez </a:t>
            </a:r>
            <a:r>
              <a:rPr lang="es-ES" sz="800" i="1" dirty="0" err="1"/>
              <a:t>Mardomingo</a:t>
            </a:r>
            <a:endParaRPr lang="es-ES" sz="800" i="1" dirty="0"/>
          </a:p>
        </p:txBody>
      </p:sp>
    </p:spTree>
    <p:extLst>
      <p:ext uri="{BB962C8B-B14F-4D97-AF65-F5344CB8AC3E}">
        <p14:creationId xmlns:p14="http://schemas.microsoft.com/office/powerpoint/2010/main" xmlns="" val="3499444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normAutofit fontScale="90000"/>
          </a:bodyPr>
          <a:lstStyle/>
          <a:p>
            <a:r>
              <a:rPr lang="es-ES" dirty="0" smtClean="0">
                <a:solidFill>
                  <a:schemeClr val="accent6">
                    <a:lumMod val="50000"/>
                  </a:schemeClr>
                </a:solidFill>
              </a:rPr>
              <a:t>Contexto histórico y artístico</a:t>
            </a:r>
            <a:r>
              <a:rPr lang="es-ES" i="1" dirty="0">
                <a:solidFill>
                  <a:schemeClr val="accent6">
                    <a:lumMod val="50000"/>
                  </a:schemeClr>
                </a:solidFill>
              </a:rPr>
              <a:t/>
            </a:r>
            <a:br>
              <a:rPr lang="es-ES" i="1" dirty="0">
                <a:solidFill>
                  <a:schemeClr val="accent6">
                    <a:lumMod val="50000"/>
                  </a:schemeClr>
                </a:solidFill>
              </a:rPr>
            </a:br>
            <a:endParaRPr lang="es-ES" dirty="0"/>
          </a:p>
        </p:txBody>
      </p:sp>
      <p:sp>
        <p:nvSpPr>
          <p:cNvPr id="3" name="2 Marcador de contenido"/>
          <p:cNvSpPr>
            <a:spLocks noGrp="1"/>
          </p:cNvSpPr>
          <p:nvPr>
            <p:ph sz="half" idx="1"/>
          </p:nvPr>
        </p:nvSpPr>
        <p:spPr>
          <a:xfrm>
            <a:off x="457200" y="1600200"/>
            <a:ext cx="3034680" cy="4525963"/>
          </a:xfrm>
        </p:spPr>
        <p:txBody>
          <a:bodyPr>
            <a:normAutofit fontScale="92500" lnSpcReduction="20000"/>
          </a:bodyPr>
          <a:lstStyle/>
          <a:p>
            <a:pPr marL="0" indent="0">
              <a:buNone/>
            </a:pPr>
            <a:r>
              <a:rPr lang="es-ES" sz="2000" i="1" dirty="0" smtClean="0"/>
              <a:t>   El Órgano de Támara (Palencia) se localiza en su impresionante Iglesia de S. Hipólito el Real, </a:t>
            </a:r>
            <a:r>
              <a:rPr lang="es-ES" sz="2000" i="1" dirty="0"/>
              <a:t>edificio </a:t>
            </a:r>
            <a:r>
              <a:rPr lang="es-ES" sz="2000" i="1" dirty="0" smtClean="0"/>
              <a:t>gótico (</a:t>
            </a:r>
            <a:r>
              <a:rPr lang="es-ES" sz="2000" i="1" dirty="0" err="1" smtClean="0"/>
              <a:t>s.XIV</a:t>
            </a:r>
            <a:r>
              <a:rPr lang="es-ES" sz="2000" i="1" dirty="0" smtClean="0"/>
              <a:t>) </a:t>
            </a:r>
            <a:r>
              <a:rPr lang="es-ES" sz="2000" i="1" dirty="0"/>
              <a:t>con añadidos renacentistas y </a:t>
            </a:r>
            <a:r>
              <a:rPr lang="es-ES" sz="2000" i="1" dirty="0" smtClean="0"/>
              <a:t>barrocos. </a:t>
            </a:r>
          </a:p>
          <a:p>
            <a:pPr marL="0" indent="0">
              <a:buNone/>
            </a:pPr>
            <a:endParaRPr lang="es-ES" sz="700" i="1" dirty="0" smtClean="0"/>
          </a:p>
          <a:p>
            <a:pPr marL="0" indent="0">
              <a:buNone/>
            </a:pPr>
            <a:r>
              <a:rPr lang="es-ES" sz="2000" i="1" dirty="0" smtClean="0"/>
              <a:t>   Declarado Bien de Interés Cultural (BIC) y Monumento Histórico artístico, fue templo de patronato real, contando con privilegios reales – de Juan </a:t>
            </a:r>
            <a:r>
              <a:rPr lang="es-ES" sz="2000" i="1" dirty="0"/>
              <a:t>II de </a:t>
            </a:r>
            <a:r>
              <a:rPr lang="es-ES" sz="2000" i="1" dirty="0" smtClean="0"/>
              <a:t>Castilla y Alfonso XI entre otros-.</a:t>
            </a:r>
          </a:p>
          <a:p>
            <a:pPr marL="0" indent="0">
              <a:buNone/>
            </a:pPr>
            <a:endParaRPr lang="es-ES" sz="600" i="1" dirty="0"/>
          </a:p>
          <a:p>
            <a:pPr marL="0" indent="0">
              <a:buNone/>
            </a:pPr>
            <a:r>
              <a:rPr lang="es-ES" sz="2000" i="1" dirty="0" smtClean="0"/>
              <a:t>   Ello facilitó la construcción  del edificio y su riqueza interior, entre la que se encuentra su Órgano.</a:t>
            </a:r>
            <a:endParaRPr lang="es-ES" sz="2000" i="1" dirty="0"/>
          </a:p>
        </p:txBody>
      </p:sp>
      <p:pic>
        <p:nvPicPr>
          <p:cNvPr id="9" name="8 Marcador de contenido"/>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779912" y="1700808"/>
            <a:ext cx="4884904" cy="4032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CuadroTexto"/>
          <p:cNvSpPr txBox="1"/>
          <p:nvPr/>
        </p:nvSpPr>
        <p:spPr>
          <a:xfrm>
            <a:off x="611560" y="6561058"/>
            <a:ext cx="2052228" cy="215444"/>
          </a:xfrm>
          <a:prstGeom prst="rect">
            <a:avLst/>
          </a:prstGeom>
          <a:noFill/>
        </p:spPr>
        <p:txBody>
          <a:bodyPr wrap="square" rtlCol="0">
            <a:spAutoFit/>
          </a:bodyPr>
          <a:lstStyle/>
          <a:p>
            <a:r>
              <a:rPr lang="es-ES" sz="800" dirty="0" smtClean="0"/>
              <a:t>Fuente del texto: </a:t>
            </a:r>
            <a:r>
              <a:rPr lang="es-ES" sz="800" dirty="0"/>
              <a:t>https://es.wikipedia.org</a:t>
            </a:r>
          </a:p>
        </p:txBody>
      </p:sp>
      <p:sp>
        <p:nvSpPr>
          <p:cNvPr id="11" name="10 CuadroTexto"/>
          <p:cNvSpPr txBox="1"/>
          <p:nvPr/>
        </p:nvSpPr>
        <p:spPr>
          <a:xfrm>
            <a:off x="3779912" y="5733256"/>
            <a:ext cx="5256584" cy="215444"/>
          </a:xfrm>
          <a:prstGeom prst="rect">
            <a:avLst/>
          </a:prstGeom>
          <a:noFill/>
        </p:spPr>
        <p:txBody>
          <a:bodyPr wrap="square" rtlCol="0">
            <a:spAutoFit/>
          </a:bodyPr>
          <a:lstStyle/>
          <a:p>
            <a:r>
              <a:rPr lang="es-ES" sz="800" i="1" dirty="0" smtClean="0"/>
              <a:t>Foto: Iglesia S. Hipólito el Real.   Fuente: Gregorio Diez </a:t>
            </a:r>
            <a:r>
              <a:rPr lang="es-ES" sz="800" i="1" dirty="0" err="1" smtClean="0"/>
              <a:t>Mardomingo</a:t>
            </a:r>
            <a:endParaRPr lang="es-ES" sz="800" i="1" dirty="0"/>
          </a:p>
        </p:txBody>
      </p:sp>
    </p:spTree>
    <p:extLst>
      <p:ext uri="{BB962C8B-B14F-4D97-AF65-F5344CB8AC3E}">
        <p14:creationId xmlns:p14="http://schemas.microsoft.com/office/powerpoint/2010/main" xmlns="" val="3529376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332656"/>
            <a:ext cx="3456384" cy="792088"/>
          </a:xfrm>
        </p:spPr>
        <p:txBody>
          <a:bodyPr>
            <a:noAutofit/>
          </a:bodyPr>
          <a:lstStyle/>
          <a:p>
            <a:pPr algn="ctr"/>
            <a:r>
              <a:rPr lang="es-ES" sz="2400" dirty="0" smtClean="0">
                <a:solidFill>
                  <a:schemeClr val="accent6">
                    <a:lumMod val="50000"/>
                  </a:schemeClr>
                </a:solidFill>
              </a:rPr>
              <a:t>Sobre su emplazamiento e historia</a:t>
            </a:r>
            <a:endParaRPr lang="es-ES" sz="2400" dirty="0">
              <a:solidFill>
                <a:schemeClr val="accent6">
                  <a:lumMod val="50000"/>
                </a:schemeClr>
              </a:solidFill>
            </a:endParaRPr>
          </a:p>
        </p:txBody>
      </p:sp>
      <p:sp>
        <p:nvSpPr>
          <p:cNvPr id="7" name="6 Marcador de texto"/>
          <p:cNvSpPr>
            <a:spLocks noGrp="1"/>
          </p:cNvSpPr>
          <p:nvPr>
            <p:ph type="body" sz="half" idx="2"/>
          </p:nvPr>
        </p:nvSpPr>
        <p:spPr>
          <a:xfrm>
            <a:off x="323528" y="1268760"/>
            <a:ext cx="3898776" cy="5256584"/>
          </a:xfrm>
        </p:spPr>
        <p:txBody>
          <a:bodyPr>
            <a:normAutofit/>
          </a:bodyPr>
          <a:lstStyle/>
          <a:p>
            <a:r>
              <a:rPr lang="es-ES" sz="1900" i="1" dirty="0"/>
              <a:t>Es muy singular </a:t>
            </a:r>
            <a:r>
              <a:rPr lang="es-ES" sz="1900" i="1" dirty="0" smtClean="0"/>
              <a:t>su </a:t>
            </a:r>
            <a:r>
              <a:rPr lang="es-ES" sz="1900" i="1" dirty="0"/>
              <a:t>emplazamiento y </a:t>
            </a:r>
            <a:r>
              <a:rPr lang="es-ES" sz="1900" i="1" dirty="0" smtClean="0"/>
              <a:t>construcción pues está situado </a:t>
            </a:r>
            <a:r>
              <a:rPr lang="es-ES" sz="1900" i="1" dirty="0"/>
              <a:t>a los pies de la iglesia, junto al coro pero exento y colocado sobre una fina columna que a su vez sostiene la plataforma en que está ubicado. </a:t>
            </a:r>
            <a:endParaRPr lang="es-ES" sz="1900" i="1" dirty="0" smtClean="0"/>
          </a:p>
          <a:p>
            <a:endParaRPr lang="es-ES" sz="800" i="1" dirty="0" smtClean="0"/>
          </a:p>
          <a:p>
            <a:r>
              <a:rPr lang="es-ES" sz="1900" i="1" dirty="0" smtClean="0"/>
              <a:t> Sobre su capitel se abre una repisa en forma de palmera, lo suficientemente grande como para sujetar el órgano que está rodeado y protegido por una barandilla. </a:t>
            </a:r>
          </a:p>
          <a:p>
            <a:endParaRPr lang="es-ES" sz="800" i="1" dirty="0"/>
          </a:p>
          <a:p>
            <a:r>
              <a:rPr lang="es-ES" sz="1900" i="1" dirty="0" smtClean="0"/>
              <a:t>El autor de esta arquitectura es desconocido, no así la fecha de 1775 que se halla escrita entre la variedad de temas decorativos en yeso artísticamente coloreado.</a:t>
            </a:r>
          </a:p>
          <a:p>
            <a:endParaRPr lang="es-ES" sz="800" i="1" dirty="0" smtClean="0"/>
          </a:p>
          <a:p>
            <a:endParaRPr lang="es-ES" dirty="0"/>
          </a:p>
        </p:txBody>
      </p:sp>
      <p:pic>
        <p:nvPicPr>
          <p:cNvPr id="14" name="13 Marcador de contenido"/>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499992" y="476672"/>
            <a:ext cx="4389834" cy="5853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14 CuadroTexto"/>
          <p:cNvSpPr txBox="1"/>
          <p:nvPr/>
        </p:nvSpPr>
        <p:spPr>
          <a:xfrm>
            <a:off x="4644008" y="6093296"/>
            <a:ext cx="3024336" cy="215444"/>
          </a:xfrm>
          <a:prstGeom prst="rect">
            <a:avLst/>
          </a:prstGeom>
          <a:noFill/>
        </p:spPr>
        <p:txBody>
          <a:bodyPr wrap="square" rtlCol="0">
            <a:spAutoFit/>
          </a:bodyPr>
          <a:lstStyle/>
          <a:p>
            <a:r>
              <a:rPr lang="es-ES" sz="800" i="1" dirty="0" smtClean="0">
                <a:solidFill>
                  <a:schemeClr val="bg1"/>
                </a:solidFill>
              </a:rPr>
              <a:t>Foto: Órgano Iglesia Támara.  Fuente: Gregorio Diez </a:t>
            </a:r>
            <a:r>
              <a:rPr lang="es-ES" sz="800" i="1" dirty="0" err="1" smtClean="0">
                <a:solidFill>
                  <a:schemeClr val="bg1"/>
                </a:solidFill>
              </a:rPr>
              <a:t>Mardomingo</a:t>
            </a:r>
            <a:endParaRPr lang="es-ES" sz="800" i="1" dirty="0">
              <a:solidFill>
                <a:schemeClr val="bg1"/>
              </a:solidFill>
            </a:endParaRPr>
          </a:p>
        </p:txBody>
      </p:sp>
    </p:spTree>
    <p:extLst>
      <p:ext uri="{BB962C8B-B14F-4D97-AF65-F5344CB8AC3E}">
        <p14:creationId xmlns:p14="http://schemas.microsoft.com/office/powerpoint/2010/main" xmlns="" val="765889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76672"/>
            <a:ext cx="4248472" cy="886420"/>
          </a:xfrm>
        </p:spPr>
        <p:txBody>
          <a:bodyPr>
            <a:normAutofit/>
          </a:bodyPr>
          <a:lstStyle/>
          <a:p>
            <a:pPr algn="ctr"/>
            <a:r>
              <a:rPr lang="es-ES" sz="3200" dirty="0" smtClean="0">
                <a:solidFill>
                  <a:schemeClr val="accent6">
                    <a:lumMod val="50000"/>
                  </a:schemeClr>
                </a:solidFill>
              </a:rPr>
              <a:t>Sobre el Instrumento</a:t>
            </a:r>
            <a:endParaRPr lang="es-ES" sz="3200" dirty="0">
              <a:solidFill>
                <a:schemeClr val="accent6">
                  <a:lumMod val="50000"/>
                </a:schemeClr>
              </a:solidFill>
            </a:endParaRPr>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779912" y="848430"/>
            <a:ext cx="4680520" cy="48848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3 Marcador de texto"/>
          <p:cNvSpPr>
            <a:spLocks noGrp="1"/>
          </p:cNvSpPr>
          <p:nvPr>
            <p:ph type="body" sz="half" idx="2"/>
          </p:nvPr>
        </p:nvSpPr>
        <p:spPr>
          <a:xfrm>
            <a:off x="323528" y="1772816"/>
            <a:ext cx="3008313" cy="4691063"/>
          </a:xfrm>
        </p:spPr>
        <p:txBody>
          <a:bodyPr>
            <a:normAutofit/>
          </a:bodyPr>
          <a:lstStyle/>
          <a:p>
            <a:r>
              <a:rPr lang="es-ES" sz="1600" i="1" dirty="0"/>
              <a:t>El órgano es un instrumento </a:t>
            </a:r>
            <a:r>
              <a:rPr lang="es-ES" sz="1600" i="1" dirty="0" smtClean="0"/>
              <a:t>construido en los  años 1732-33 (siglo </a:t>
            </a:r>
            <a:r>
              <a:rPr lang="es-ES" sz="1600" i="1" dirty="0"/>
              <a:t>XVIII </a:t>
            </a:r>
            <a:r>
              <a:rPr lang="es-ES" sz="1600" i="1" dirty="0" smtClean="0"/>
              <a:t>)  por </a:t>
            </a:r>
            <a:r>
              <a:rPr lang="es-ES" sz="1600" i="1" dirty="0"/>
              <a:t>Pedro Merino de la Rosa, organero burgalés. </a:t>
            </a:r>
            <a:r>
              <a:rPr lang="es-ES" sz="1600" i="1" dirty="0" smtClean="0"/>
              <a:t>Es un instrumento perteneciente , así pues, al periodo barroco, como su estética confirma.</a:t>
            </a:r>
          </a:p>
          <a:p>
            <a:endParaRPr lang="es-ES" sz="700" i="1" dirty="0" smtClean="0"/>
          </a:p>
          <a:p>
            <a:r>
              <a:rPr lang="es-ES" sz="1600" i="1" dirty="0" smtClean="0"/>
              <a:t>Fue </a:t>
            </a:r>
            <a:r>
              <a:rPr lang="es-ES" sz="1600" i="1" dirty="0"/>
              <a:t>reformado </a:t>
            </a:r>
            <a:r>
              <a:rPr lang="es-ES" sz="1600" i="1" dirty="0" smtClean="0"/>
              <a:t>y restaurado </a:t>
            </a:r>
            <a:r>
              <a:rPr lang="es-ES" sz="1600" i="1" dirty="0"/>
              <a:t>posteriormente </a:t>
            </a:r>
            <a:r>
              <a:rPr lang="es-ES" sz="1600" i="1" dirty="0" smtClean="0"/>
              <a:t>y de manera más o menos parcial en diferentes ocasiones, las más destacadas en  los años 1785, por Antonio </a:t>
            </a:r>
            <a:r>
              <a:rPr lang="es-ES" sz="1600" i="1" dirty="0"/>
              <a:t>Ruiz </a:t>
            </a:r>
            <a:r>
              <a:rPr lang="es-ES" sz="1600" i="1" dirty="0" smtClean="0"/>
              <a:t>Martínez, y en </a:t>
            </a:r>
            <a:r>
              <a:rPr lang="es-ES" sz="1600" i="1" dirty="0"/>
              <a:t>1986 por el taller de Federico </a:t>
            </a:r>
            <a:r>
              <a:rPr lang="es-ES" sz="1600" i="1" dirty="0" err="1"/>
              <a:t>Acitores</a:t>
            </a:r>
            <a:r>
              <a:rPr lang="es-ES" sz="1600" i="1" dirty="0"/>
              <a:t> (maestro organero de Torquemada , en Palencia). </a:t>
            </a:r>
            <a:endParaRPr lang="es-ES" sz="1600" i="1" dirty="0" smtClean="0"/>
          </a:p>
          <a:p>
            <a:endParaRPr lang="es-ES" sz="700" i="1" dirty="0"/>
          </a:p>
          <a:p>
            <a:endParaRPr lang="es-ES" sz="1600" i="1" dirty="0"/>
          </a:p>
          <a:p>
            <a:endParaRPr lang="es-ES" sz="1600" dirty="0"/>
          </a:p>
        </p:txBody>
      </p:sp>
      <p:sp>
        <p:nvSpPr>
          <p:cNvPr id="3" name="2 Rectángulo"/>
          <p:cNvSpPr/>
          <p:nvPr/>
        </p:nvSpPr>
        <p:spPr>
          <a:xfrm>
            <a:off x="3707904" y="5301208"/>
            <a:ext cx="4572000" cy="215444"/>
          </a:xfrm>
          <a:prstGeom prst="rect">
            <a:avLst/>
          </a:prstGeom>
        </p:spPr>
        <p:txBody>
          <a:bodyPr>
            <a:spAutoFit/>
          </a:bodyPr>
          <a:lstStyle/>
          <a:p>
            <a:r>
              <a:rPr lang="es-ES" sz="800" i="1" dirty="0"/>
              <a:t>Foto: Órgano Iglesia Támara.  Fuente: Gregorio Diez </a:t>
            </a:r>
            <a:r>
              <a:rPr lang="es-ES" sz="800" i="1" dirty="0" err="1"/>
              <a:t>Mardomingo</a:t>
            </a:r>
            <a:endParaRPr lang="es-ES" sz="800" i="1" dirty="0"/>
          </a:p>
        </p:txBody>
      </p:sp>
    </p:spTree>
    <p:extLst>
      <p:ext uri="{BB962C8B-B14F-4D97-AF65-F5344CB8AC3E}">
        <p14:creationId xmlns:p14="http://schemas.microsoft.com/office/powerpoint/2010/main" xmlns="" val="1873212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Autofit/>
          </a:bodyPr>
          <a:lstStyle/>
          <a:p>
            <a:r>
              <a:rPr lang="es-ES" sz="1800" dirty="0" smtClean="0">
                <a:solidFill>
                  <a:schemeClr val="accent6">
                    <a:lumMod val="50000"/>
                  </a:schemeClr>
                </a:solidFill>
              </a:rPr>
              <a:t>La  obra «INVENTARIO </a:t>
            </a:r>
            <a:r>
              <a:rPr lang="es-ES" sz="1800" dirty="0">
                <a:solidFill>
                  <a:schemeClr val="accent6">
                    <a:lumMod val="50000"/>
                  </a:schemeClr>
                </a:solidFill>
              </a:rPr>
              <a:t>DE LOS ÓRGANOS DE LA PROVINCIA DE </a:t>
            </a:r>
            <a:r>
              <a:rPr lang="es-ES" sz="1800" dirty="0" smtClean="0">
                <a:solidFill>
                  <a:schemeClr val="accent6">
                    <a:lumMod val="50000"/>
                  </a:schemeClr>
                </a:solidFill>
              </a:rPr>
              <a:t>PALENCIA» publicada por el Grupo </a:t>
            </a:r>
            <a:r>
              <a:rPr lang="es-ES" sz="1800" dirty="0" err="1" smtClean="0">
                <a:solidFill>
                  <a:schemeClr val="accent6">
                    <a:lumMod val="50000"/>
                  </a:schemeClr>
                </a:solidFill>
              </a:rPr>
              <a:t>Araduey</a:t>
            </a:r>
            <a:r>
              <a:rPr lang="es-ES" sz="1800" dirty="0" smtClean="0">
                <a:solidFill>
                  <a:schemeClr val="accent6">
                    <a:lumMod val="50000"/>
                  </a:schemeClr>
                </a:solidFill>
              </a:rPr>
              <a:t>-Campos en 2008 nos aporta una información privilegiada de primera mano para conocer este Órgano de Támara de Campos.</a:t>
            </a:r>
            <a:endParaRPr lang="es-ES" sz="1800" dirty="0">
              <a:solidFill>
                <a:schemeClr val="accent6">
                  <a:lumMod val="50000"/>
                </a:schemeClr>
              </a:solidFill>
            </a:endParaRPr>
          </a:p>
        </p:txBody>
      </p:sp>
      <p:sp>
        <p:nvSpPr>
          <p:cNvPr id="8" name="7 Marcador de texto"/>
          <p:cNvSpPr>
            <a:spLocks noGrp="1"/>
          </p:cNvSpPr>
          <p:nvPr>
            <p:ph type="body" idx="1"/>
          </p:nvPr>
        </p:nvSpPr>
        <p:spPr>
          <a:xfrm>
            <a:off x="467544" y="1412776"/>
            <a:ext cx="7056784" cy="423738"/>
          </a:xfrm>
        </p:spPr>
        <p:txBody>
          <a:bodyPr>
            <a:noAutofit/>
          </a:bodyPr>
          <a:lstStyle/>
          <a:p>
            <a:pPr algn="ctr"/>
            <a:r>
              <a:rPr lang="es-ES" sz="1800" dirty="0" smtClean="0"/>
              <a:t>En ella se dice al respecto de su construcción y reformas . . . </a:t>
            </a:r>
            <a:endParaRPr lang="es-ES" sz="1800" dirty="0"/>
          </a:p>
        </p:txBody>
      </p:sp>
      <p:sp>
        <p:nvSpPr>
          <p:cNvPr id="6" name="5 Marcador de contenido"/>
          <p:cNvSpPr>
            <a:spLocks noGrp="1"/>
          </p:cNvSpPr>
          <p:nvPr>
            <p:ph sz="half" idx="2"/>
          </p:nvPr>
        </p:nvSpPr>
        <p:spPr>
          <a:xfrm>
            <a:off x="251520" y="2060848"/>
            <a:ext cx="4680520" cy="3951288"/>
          </a:xfrm>
        </p:spPr>
        <p:txBody>
          <a:bodyPr>
            <a:noAutofit/>
          </a:bodyPr>
          <a:lstStyle/>
          <a:p>
            <a:pPr marL="0" indent="0">
              <a:buNone/>
            </a:pPr>
            <a:r>
              <a:rPr lang="es-ES" sz="1400" dirty="0" smtClean="0"/>
              <a:t>   “</a:t>
            </a:r>
            <a:r>
              <a:rPr lang="es-ES" sz="1400" i="1" dirty="0"/>
              <a:t>Este órgano fue construido en 1732 por Pedro Merino de la Rosa, también autor del órgano de Santoyo, aprovechando algunos elementos de un instrumento anterior, obra de Gregorio Zabala en 1666. La caja actual fue realizada entonces por Lorenzo Rojo, vecino de Piña de Campos, colocada sobre el `pie de gallo` obra de Lorenzo </a:t>
            </a:r>
            <a:r>
              <a:rPr lang="es-ES" sz="1400" i="1" dirty="0" err="1"/>
              <a:t>Hortiz</a:t>
            </a:r>
            <a:r>
              <a:rPr lang="es-ES" sz="1400" i="1" dirty="0"/>
              <a:t>. En 1740, Agustín Merino de la Rosa, hijo del autor, apea la tubería y repara el secreto que presentaba algún defecto de origen. En 1785, Antonio Ruiz Martínez hace el secreto y los fuelles </a:t>
            </a:r>
            <a:r>
              <a:rPr lang="es-ES" sz="1400" i="1" dirty="0" smtClean="0"/>
              <a:t>nuevos (…)».</a:t>
            </a:r>
          </a:p>
          <a:p>
            <a:pPr marL="0" indent="0">
              <a:buNone/>
            </a:pPr>
            <a:endParaRPr lang="es-ES" sz="600" i="1" dirty="0" smtClean="0"/>
          </a:p>
          <a:p>
            <a:pPr marL="0" indent="0">
              <a:buNone/>
            </a:pPr>
            <a:r>
              <a:rPr lang="es-ES" sz="1400" i="1" dirty="0" smtClean="0"/>
              <a:t>   « (…) efectivamente</a:t>
            </a:r>
            <a:r>
              <a:rPr lang="es-ES" sz="1400" i="1" dirty="0"/>
              <a:t>, las intervenciones primero de Gregorio Zabala en 1666, de Pedro Merino de la Rosa en 1732 y las de Antonio Ruiz Martínez en 1785 fueron las que con mayor profundidad le afectaron y de las que aún hoy se puede seguir el rastro en registros y tubos. En el siglo XIX las actuaciones de Tomás Ruiz en 1806 y de “el organero de </a:t>
            </a:r>
            <a:r>
              <a:rPr lang="es-ES" sz="1400" i="1" dirty="0" err="1"/>
              <a:t>Frómista</a:t>
            </a:r>
            <a:r>
              <a:rPr lang="es-ES" sz="1400" i="1" dirty="0"/>
              <a:t>” en 1850, supusieron meros arreglos para que siguiera sonando el órgano. </a:t>
            </a:r>
            <a:r>
              <a:rPr lang="es-ES" sz="1400" i="1" dirty="0" smtClean="0"/>
              <a:t> </a:t>
            </a:r>
            <a:r>
              <a:rPr lang="es-ES" sz="1400" i="1" dirty="0"/>
              <a:t>La restauración del organero Federico </a:t>
            </a:r>
            <a:r>
              <a:rPr lang="es-ES" sz="1400" i="1" dirty="0" err="1"/>
              <a:t>Acitores</a:t>
            </a:r>
            <a:r>
              <a:rPr lang="es-ES" sz="1400" i="1" dirty="0"/>
              <a:t> en 1986, como él mismo declara, no pudo ser tampoco la que dejara este órgano perfectamente </a:t>
            </a:r>
            <a:r>
              <a:rPr lang="es-ES" sz="1400" i="1" dirty="0" smtClean="0"/>
              <a:t>restaurado.»</a:t>
            </a:r>
            <a:endParaRPr lang="es-ES" sz="1400" i="1" dirty="0"/>
          </a:p>
        </p:txBody>
      </p:sp>
      <p:sp>
        <p:nvSpPr>
          <p:cNvPr id="9" name="8 Marcador de texto"/>
          <p:cNvSpPr>
            <a:spLocks noGrp="1"/>
          </p:cNvSpPr>
          <p:nvPr>
            <p:ph type="body" sz="quarter" idx="3"/>
          </p:nvPr>
        </p:nvSpPr>
        <p:spPr/>
        <p:txBody>
          <a:bodyPr/>
          <a:lstStyle/>
          <a:p>
            <a:r>
              <a:rPr lang="es-ES" dirty="0" smtClean="0"/>
              <a:t> </a:t>
            </a:r>
            <a:endParaRPr lang="es-ES" dirty="0"/>
          </a:p>
        </p:txBody>
      </p:sp>
      <p:pic>
        <p:nvPicPr>
          <p:cNvPr id="11" name="10 Marcador de contenido"/>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5148064" y="2852936"/>
            <a:ext cx="3394521" cy="2272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CuadroTexto"/>
          <p:cNvSpPr txBox="1"/>
          <p:nvPr/>
        </p:nvSpPr>
        <p:spPr>
          <a:xfrm>
            <a:off x="5148064" y="5155223"/>
            <a:ext cx="3816424" cy="215444"/>
          </a:xfrm>
          <a:prstGeom prst="rect">
            <a:avLst/>
          </a:prstGeom>
          <a:noFill/>
        </p:spPr>
        <p:txBody>
          <a:bodyPr wrap="square" rtlCol="0">
            <a:spAutoFit/>
          </a:bodyPr>
          <a:lstStyle/>
          <a:p>
            <a:r>
              <a:rPr lang="es-ES" sz="800" i="1" dirty="0" smtClean="0"/>
              <a:t>Foto: Órgano Támara de Campos.   Fuente: Gregorio Diez </a:t>
            </a:r>
            <a:r>
              <a:rPr lang="es-ES" sz="800" i="1" dirty="0" err="1" smtClean="0"/>
              <a:t>Mardomingo</a:t>
            </a:r>
            <a:endParaRPr lang="es-ES" sz="800" i="1" dirty="0"/>
          </a:p>
        </p:txBody>
      </p:sp>
    </p:spTree>
    <p:extLst>
      <p:ext uri="{BB962C8B-B14F-4D97-AF65-F5344CB8AC3E}">
        <p14:creationId xmlns:p14="http://schemas.microsoft.com/office/powerpoint/2010/main" xmlns="" val="4108594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260648"/>
            <a:ext cx="8229600" cy="1143000"/>
          </a:xfrm>
        </p:spPr>
        <p:txBody>
          <a:bodyPr>
            <a:normAutofit/>
          </a:bodyPr>
          <a:lstStyle/>
          <a:p>
            <a:r>
              <a:rPr lang="es-ES" sz="3600" dirty="0" smtClean="0">
                <a:solidFill>
                  <a:schemeClr val="accent6">
                    <a:lumMod val="50000"/>
                  </a:schemeClr>
                </a:solidFill>
              </a:rPr>
              <a:t>Sobre sus características . . .</a:t>
            </a:r>
            <a:endParaRPr lang="es-ES" sz="3600" dirty="0">
              <a:solidFill>
                <a:schemeClr val="accent6">
                  <a:lumMod val="50000"/>
                </a:schemeClr>
              </a:solidFill>
            </a:endParaRPr>
          </a:p>
        </p:txBody>
      </p:sp>
      <p:sp>
        <p:nvSpPr>
          <p:cNvPr id="8" name="7 Marcador de texto"/>
          <p:cNvSpPr>
            <a:spLocks noGrp="1"/>
          </p:cNvSpPr>
          <p:nvPr>
            <p:ph type="body" idx="1"/>
          </p:nvPr>
        </p:nvSpPr>
        <p:spPr>
          <a:xfrm>
            <a:off x="683568" y="1412776"/>
            <a:ext cx="4040188" cy="453727"/>
          </a:xfrm>
        </p:spPr>
        <p:txBody>
          <a:bodyPr>
            <a:normAutofit lnSpcReduction="10000"/>
          </a:bodyPr>
          <a:lstStyle/>
          <a:p>
            <a:r>
              <a:rPr lang="es-ES" dirty="0" smtClean="0"/>
              <a:t>Fuelles del Órgano</a:t>
            </a:r>
            <a:endParaRPr lang="es-ES" dirty="0"/>
          </a:p>
        </p:txBody>
      </p:sp>
      <p:sp>
        <p:nvSpPr>
          <p:cNvPr id="6" name="5 Marcador de contenido"/>
          <p:cNvSpPr>
            <a:spLocks noGrp="1"/>
          </p:cNvSpPr>
          <p:nvPr>
            <p:ph sz="half" idx="2"/>
          </p:nvPr>
        </p:nvSpPr>
        <p:spPr>
          <a:xfrm>
            <a:off x="467544" y="1988840"/>
            <a:ext cx="3672408" cy="4608512"/>
          </a:xfrm>
        </p:spPr>
        <p:txBody>
          <a:bodyPr>
            <a:normAutofit fontScale="70000" lnSpcReduction="20000"/>
          </a:bodyPr>
          <a:lstStyle/>
          <a:p>
            <a:pPr marL="0" indent="0">
              <a:buNone/>
            </a:pPr>
            <a:r>
              <a:rPr lang="es-ES" dirty="0" smtClean="0"/>
              <a:t>    </a:t>
            </a:r>
            <a:r>
              <a:rPr lang="es-ES" i="1" dirty="0" smtClean="0"/>
              <a:t>Al subir por la escalera de caracol rodeando la columna, se encuentra en </a:t>
            </a:r>
            <a:r>
              <a:rPr lang="es-ES" i="1" dirty="0"/>
              <a:t>la parte baja del </a:t>
            </a:r>
            <a:r>
              <a:rPr lang="es-ES" i="1" dirty="0" smtClean="0"/>
              <a:t>mueble. </a:t>
            </a:r>
          </a:p>
          <a:p>
            <a:pPr marL="0" indent="0">
              <a:buNone/>
            </a:pPr>
            <a:endParaRPr lang="es-ES" sz="1100" i="1" dirty="0" smtClean="0"/>
          </a:p>
          <a:p>
            <a:pPr marL="0" indent="0">
              <a:buNone/>
            </a:pPr>
            <a:r>
              <a:rPr lang="es-ES" i="1" dirty="0" smtClean="0"/>
              <a:t>   Tiene </a:t>
            </a:r>
            <a:r>
              <a:rPr lang="es-ES" i="1" dirty="0"/>
              <a:t>d</a:t>
            </a:r>
            <a:r>
              <a:rPr lang="es-ES" i="1" dirty="0" smtClean="0"/>
              <a:t>os  fuelles, de </a:t>
            </a:r>
            <a:r>
              <a:rPr lang="es-ES" i="1" dirty="0"/>
              <a:t>0,87 m x 0,50 </a:t>
            </a:r>
            <a:r>
              <a:rPr lang="es-ES" i="1" dirty="0" smtClean="0"/>
              <a:t>metros de tamaño, que pertenecen a la tipología de cuña </a:t>
            </a:r>
            <a:r>
              <a:rPr lang="es-ES" i="1" dirty="0"/>
              <a:t>de dos </a:t>
            </a:r>
            <a:r>
              <a:rPr lang="es-ES" i="1" dirty="0" smtClean="0"/>
              <a:t>pliegues. </a:t>
            </a:r>
            <a:r>
              <a:rPr lang="es-ES" i="1" dirty="0"/>
              <a:t>El </a:t>
            </a:r>
            <a:r>
              <a:rPr lang="es-ES" i="1" dirty="0" smtClean="0"/>
              <a:t>antiguo </a:t>
            </a:r>
            <a:r>
              <a:rPr lang="es-ES" i="1" dirty="0"/>
              <a:t>es de abanico, de cinco hojas, con 4 bombas y zancada. Se conserva en su posición original detrás del </a:t>
            </a:r>
            <a:r>
              <a:rPr lang="es-ES" i="1" dirty="0" smtClean="0"/>
              <a:t>órgano, aunque apenas se puede apreciar.</a:t>
            </a:r>
          </a:p>
          <a:p>
            <a:pPr marL="0" indent="0">
              <a:buNone/>
            </a:pPr>
            <a:endParaRPr lang="es-ES" sz="1000" i="1" dirty="0"/>
          </a:p>
          <a:p>
            <a:pPr marL="0" indent="0">
              <a:buNone/>
            </a:pPr>
            <a:r>
              <a:rPr lang="es-ES" i="1" dirty="0" smtClean="0"/>
              <a:t>   Como en casi todos los órganos, con la llegada del motor y la electricidad, se sustituyó el fuelle antiguo manual por otro movido por un motor. En este caso también es así, de tal manera que este Órgano de Támara tiene una turbina </a:t>
            </a:r>
            <a:r>
              <a:rPr lang="es-ES" i="1" dirty="0"/>
              <a:t>eléctrica </a:t>
            </a:r>
            <a:r>
              <a:rPr lang="es-ES" i="1" dirty="0" smtClean="0"/>
              <a:t>silenciosa </a:t>
            </a:r>
            <a:r>
              <a:rPr lang="es-ES" i="1" dirty="0"/>
              <a:t>con interruptor en una columna entre el coro y el órgano.</a:t>
            </a:r>
          </a:p>
          <a:p>
            <a:endParaRPr lang="es-ES" i="1" dirty="0"/>
          </a:p>
        </p:txBody>
      </p:sp>
      <p:sp>
        <p:nvSpPr>
          <p:cNvPr id="9" name="8 Marcador de texto"/>
          <p:cNvSpPr>
            <a:spLocks noGrp="1"/>
          </p:cNvSpPr>
          <p:nvPr>
            <p:ph type="body" sz="quarter" idx="3"/>
          </p:nvPr>
        </p:nvSpPr>
        <p:spPr>
          <a:xfrm>
            <a:off x="4645025" y="1535113"/>
            <a:ext cx="4041775" cy="45719"/>
          </a:xfrm>
        </p:spPr>
        <p:txBody>
          <a:bodyPr>
            <a:normAutofit fontScale="25000" lnSpcReduction="20000"/>
          </a:bodyPr>
          <a:lstStyle/>
          <a:p>
            <a:r>
              <a:rPr lang="es-ES" dirty="0" smtClean="0"/>
              <a:t> </a:t>
            </a:r>
            <a:endParaRPr lang="es-ES" dirty="0"/>
          </a:p>
        </p:txBody>
      </p:sp>
      <p:pic>
        <p:nvPicPr>
          <p:cNvPr id="11" name="10 Marcador de contenido"/>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4211960" y="2060848"/>
            <a:ext cx="4711390" cy="3298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11 CuadroTexto"/>
          <p:cNvSpPr txBox="1"/>
          <p:nvPr/>
        </p:nvSpPr>
        <p:spPr>
          <a:xfrm>
            <a:off x="4211960" y="5373216"/>
            <a:ext cx="4680520" cy="215444"/>
          </a:xfrm>
          <a:prstGeom prst="rect">
            <a:avLst/>
          </a:prstGeom>
          <a:noFill/>
        </p:spPr>
        <p:txBody>
          <a:bodyPr wrap="square" rtlCol="0">
            <a:spAutoFit/>
          </a:bodyPr>
          <a:lstStyle/>
          <a:p>
            <a:r>
              <a:rPr lang="es-ES" sz="800" i="1" dirty="0" smtClean="0"/>
              <a:t>Foto: Fuelles del órgano, en su parte trasera.       Fuente: Gregorio Diez </a:t>
            </a:r>
            <a:r>
              <a:rPr lang="es-ES" sz="800" i="1" dirty="0" err="1" smtClean="0"/>
              <a:t>Mardomingo</a:t>
            </a:r>
            <a:endParaRPr lang="es-ES" sz="800" i="1" dirty="0"/>
          </a:p>
        </p:txBody>
      </p:sp>
    </p:spTree>
    <p:extLst>
      <p:ext uri="{BB962C8B-B14F-4D97-AF65-F5344CB8AC3E}">
        <p14:creationId xmlns:p14="http://schemas.microsoft.com/office/powerpoint/2010/main" xmlns="" val="2674849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357298"/>
            <a:ext cx="8229600" cy="1143000"/>
          </a:xfrm>
        </p:spPr>
        <p:txBody>
          <a:bodyPr>
            <a:normAutofit fontScale="90000"/>
          </a:bodyPr>
          <a:lstStyle/>
          <a:p>
            <a:r>
              <a:rPr lang="es-ES" sz="2700" b="1" i="1" dirty="0" smtClean="0">
                <a:solidFill>
                  <a:schemeClr val="accent6">
                    <a:lumMod val="50000"/>
                  </a:schemeClr>
                </a:solidFill>
              </a:rPr>
              <a:t>1ª) Breve Introducción histórica al Órgano como instrumento</a:t>
            </a:r>
            <a:r>
              <a:rPr lang="es-ES" i="1" dirty="0" smtClean="0">
                <a:solidFill>
                  <a:schemeClr val="accent6">
                    <a:lumMod val="50000"/>
                  </a:schemeClr>
                </a:solidFill>
              </a:rPr>
              <a:t/>
            </a:r>
            <a:br>
              <a:rPr lang="es-ES" i="1" dirty="0" smtClean="0">
                <a:solidFill>
                  <a:schemeClr val="accent6">
                    <a:lumMod val="50000"/>
                  </a:schemeClr>
                </a:solidFill>
              </a:rPr>
            </a:br>
            <a:r>
              <a:rPr lang="es-ES" dirty="0" smtClean="0"/>
              <a:t>  </a:t>
            </a:r>
            <a:endParaRPr lang="es-ES" dirty="0"/>
          </a:p>
        </p:txBody>
      </p:sp>
      <p:pic>
        <p:nvPicPr>
          <p:cNvPr id="7" name="6 Marcador de contenido" descr="positivo.jpg"/>
          <p:cNvPicPr>
            <a:picLocks noGrp="1" noChangeAspect="1"/>
          </p:cNvPicPr>
          <p:nvPr>
            <p:ph idx="1"/>
          </p:nvPr>
        </p:nvPicPr>
        <p:blipFill>
          <a:blip r:embed="rId2"/>
          <a:stretch>
            <a:fillRect/>
          </a:stretch>
        </p:blipFill>
        <p:spPr>
          <a:xfrm>
            <a:off x="2643174" y="2857496"/>
            <a:ext cx="3187910" cy="25807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7 CuadroTexto"/>
          <p:cNvSpPr txBox="1"/>
          <p:nvPr/>
        </p:nvSpPr>
        <p:spPr>
          <a:xfrm>
            <a:off x="2643174" y="5072074"/>
            <a:ext cx="3286148" cy="338554"/>
          </a:xfrm>
          <a:prstGeom prst="rect">
            <a:avLst/>
          </a:prstGeom>
          <a:noFill/>
        </p:spPr>
        <p:txBody>
          <a:bodyPr wrap="square" rtlCol="0">
            <a:spAutoFit/>
          </a:bodyPr>
          <a:lstStyle/>
          <a:p>
            <a:r>
              <a:rPr lang="es-ES" sz="800" i="1" dirty="0" smtClean="0">
                <a:solidFill>
                  <a:schemeClr val="bg1"/>
                </a:solidFill>
              </a:rPr>
              <a:t>Foto: Órgano positivo sobre carruaje.  </a:t>
            </a:r>
          </a:p>
          <a:p>
            <a:r>
              <a:rPr lang="es-ES" sz="800" i="1" dirty="0" smtClean="0">
                <a:solidFill>
                  <a:schemeClr val="bg1"/>
                </a:solidFill>
              </a:rPr>
              <a:t>Fuente:  http://www.march.es/musica/jovenes/guiaorgano/organo.asp</a:t>
            </a:r>
            <a:endParaRPr lang="es-ES" sz="800" i="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539552" y="404664"/>
            <a:ext cx="4258816" cy="724942"/>
          </a:xfrm>
        </p:spPr>
        <p:txBody>
          <a:bodyPr>
            <a:normAutofit/>
          </a:bodyPr>
          <a:lstStyle/>
          <a:p>
            <a:pPr algn="l"/>
            <a:r>
              <a:rPr lang="es-ES" sz="2400" b="1" dirty="0" smtClean="0">
                <a:solidFill>
                  <a:schemeClr val="accent6">
                    <a:lumMod val="50000"/>
                  </a:schemeClr>
                </a:solidFill>
              </a:rPr>
              <a:t>Tuberías del Órgano</a:t>
            </a:r>
            <a:endParaRPr lang="es-ES" sz="2400" b="1" dirty="0">
              <a:solidFill>
                <a:schemeClr val="accent6">
                  <a:lumMod val="50000"/>
                </a:schemeClr>
              </a:solidFill>
            </a:endParaRPr>
          </a:p>
        </p:txBody>
      </p:sp>
      <p:sp>
        <p:nvSpPr>
          <p:cNvPr id="8" name="7 Marcador de contenido"/>
          <p:cNvSpPr>
            <a:spLocks noGrp="1"/>
          </p:cNvSpPr>
          <p:nvPr>
            <p:ph sz="half" idx="1"/>
          </p:nvPr>
        </p:nvSpPr>
        <p:spPr>
          <a:xfrm>
            <a:off x="395536" y="1196752"/>
            <a:ext cx="8136904" cy="2016224"/>
          </a:xfrm>
        </p:spPr>
        <p:txBody>
          <a:bodyPr>
            <a:normAutofit fontScale="55000" lnSpcReduction="20000"/>
          </a:bodyPr>
          <a:lstStyle/>
          <a:p>
            <a:pPr marL="0" indent="0">
              <a:buNone/>
            </a:pPr>
            <a:r>
              <a:rPr lang="es-ES" i="1" dirty="0" smtClean="0"/>
              <a:t>    El Órgano de Támara presenta una importante tubería realizada en metal dispuesta en forma de castillos </a:t>
            </a:r>
            <a:r>
              <a:rPr lang="es-ES" i="1" dirty="0"/>
              <a:t>y torreones: </a:t>
            </a:r>
            <a:r>
              <a:rPr lang="es-ES" i="1" dirty="0" smtClean="0"/>
              <a:t>tiene </a:t>
            </a:r>
            <a:r>
              <a:rPr lang="es-ES" i="1" dirty="0"/>
              <a:t>7 castillos, los dos laterales en forma de ala y los otros 5 en forma de mitra, los dos castillos altos son de tubos canónigos. </a:t>
            </a:r>
            <a:endParaRPr lang="es-ES" i="1" dirty="0" smtClean="0"/>
          </a:p>
          <a:p>
            <a:endParaRPr lang="es-ES" sz="1100" i="1" dirty="0" smtClean="0"/>
          </a:p>
          <a:p>
            <a:pPr marL="0" indent="0">
              <a:buNone/>
            </a:pPr>
            <a:r>
              <a:rPr lang="es-ES" i="1" dirty="0" smtClean="0"/>
              <a:t>   Participa de la especificidad que ya comentamos tienen muchos órganos ibéricos de poseer lengüetería de batalla. La presenta en </a:t>
            </a:r>
            <a:r>
              <a:rPr lang="es-ES" i="1" dirty="0"/>
              <a:t>dos filas </a:t>
            </a:r>
            <a:r>
              <a:rPr lang="es-ES" i="1" dirty="0" smtClean="0"/>
              <a:t>horizontales de </a:t>
            </a:r>
            <a:r>
              <a:rPr lang="es-ES" i="1" dirty="0"/>
              <a:t>45 y 46 tubos en </a:t>
            </a:r>
            <a:r>
              <a:rPr lang="es-ES" i="1" dirty="0" smtClean="0"/>
              <a:t>forma de Ave </a:t>
            </a:r>
            <a:r>
              <a:rPr lang="es-ES" i="1" dirty="0"/>
              <a:t>María, </a:t>
            </a:r>
            <a:r>
              <a:rPr lang="es-ES" i="1" dirty="0" smtClean="0"/>
              <a:t>incluso los </a:t>
            </a:r>
            <a:r>
              <a:rPr lang="es-ES" i="1" dirty="0"/>
              <a:t>5 más grandes sobresalen por el lado izquierdo en dirección al </a:t>
            </a:r>
            <a:r>
              <a:rPr lang="es-ES" i="1" dirty="0" smtClean="0"/>
              <a:t>altar. </a:t>
            </a:r>
          </a:p>
          <a:p>
            <a:endParaRPr lang="es-ES" sz="1300" i="1" dirty="0" smtClean="0"/>
          </a:p>
          <a:p>
            <a:pPr marL="0" indent="0">
              <a:buNone/>
            </a:pPr>
            <a:r>
              <a:rPr lang="es-ES" i="1" dirty="0" smtClean="0"/>
              <a:t>   Asimismo presenta también una lengüetería cromática encima de la tapa del secreto que completa la anterior.</a:t>
            </a:r>
            <a:endParaRPr lang="es-ES" i="1" dirty="0"/>
          </a:p>
        </p:txBody>
      </p:sp>
      <p:pic>
        <p:nvPicPr>
          <p:cNvPr id="12" name="11 Marcador de contenido"/>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1295636" y="3068381"/>
            <a:ext cx="6048672" cy="33843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12 CuadroTexto"/>
          <p:cNvSpPr txBox="1"/>
          <p:nvPr/>
        </p:nvSpPr>
        <p:spPr>
          <a:xfrm>
            <a:off x="1331640" y="6237312"/>
            <a:ext cx="7128792" cy="215444"/>
          </a:xfrm>
          <a:prstGeom prst="rect">
            <a:avLst/>
          </a:prstGeom>
          <a:noFill/>
        </p:spPr>
        <p:txBody>
          <a:bodyPr wrap="square" rtlCol="0">
            <a:spAutoFit/>
          </a:bodyPr>
          <a:lstStyle/>
          <a:p>
            <a:r>
              <a:rPr lang="es-ES" sz="800" i="1" dirty="0" smtClean="0">
                <a:solidFill>
                  <a:schemeClr val="bg1"/>
                </a:solidFill>
              </a:rPr>
              <a:t>Foto: Órgano de Támara.  Fuente: </a:t>
            </a:r>
            <a:r>
              <a:rPr lang="es-ES" sz="800" i="1" dirty="0">
                <a:solidFill>
                  <a:schemeClr val="bg1"/>
                </a:solidFill>
              </a:rPr>
              <a:t>http://www.españaescultura.es/es/monumentos/</a:t>
            </a:r>
            <a:r>
              <a:rPr lang="es-ES" sz="800" i="1" dirty="0" err="1">
                <a:solidFill>
                  <a:schemeClr val="bg1"/>
                </a:solidFill>
              </a:rPr>
              <a:t>palencia</a:t>
            </a:r>
            <a:r>
              <a:rPr lang="es-ES" sz="800" i="1" dirty="0">
                <a:solidFill>
                  <a:schemeClr val="bg1"/>
                </a:solidFill>
              </a:rPr>
              <a:t>/iglesia_de_san_hipolito_de_tamara.html</a:t>
            </a:r>
          </a:p>
        </p:txBody>
      </p:sp>
    </p:spTree>
    <p:extLst>
      <p:ext uri="{BB962C8B-B14F-4D97-AF65-F5344CB8AC3E}">
        <p14:creationId xmlns:p14="http://schemas.microsoft.com/office/powerpoint/2010/main" xmlns="" val="2122643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smtClean="0">
                <a:solidFill>
                  <a:schemeClr val="accent6">
                    <a:lumMod val="50000"/>
                  </a:schemeClr>
                </a:solidFill>
              </a:rPr>
              <a:t>Y sobre los elementos mecánicos y distintas partes del Órgano . . .</a:t>
            </a:r>
            <a:endParaRPr lang="es-ES" sz="3200" dirty="0">
              <a:solidFill>
                <a:schemeClr val="accent6">
                  <a:lumMod val="50000"/>
                </a:schemeClr>
              </a:solidFill>
            </a:endParaRPr>
          </a:p>
        </p:txBody>
      </p:sp>
      <p:sp>
        <p:nvSpPr>
          <p:cNvPr id="5" name="4 Marcador de texto"/>
          <p:cNvSpPr>
            <a:spLocks noGrp="1"/>
          </p:cNvSpPr>
          <p:nvPr>
            <p:ph type="body" idx="1"/>
          </p:nvPr>
        </p:nvSpPr>
        <p:spPr/>
        <p:txBody>
          <a:bodyPr/>
          <a:lstStyle/>
          <a:p>
            <a:r>
              <a:rPr lang="es-ES" dirty="0" smtClean="0"/>
              <a:t>La Consola y sus elementos</a:t>
            </a:r>
            <a:endParaRPr lang="es-ES" dirty="0"/>
          </a:p>
        </p:txBody>
      </p:sp>
      <p:sp>
        <p:nvSpPr>
          <p:cNvPr id="6" name="5 Marcador de contenido"/>
          <p:cNvSpPr>
            <a:spLocks noGrp="1"/>
          </p:cNvSpPr>
          <p:nvPr>
            <p:ph sz="half" idx="2"/>
          </p:nvPr>
        </p:nvSpPr>
        <p:spPr>
          <a:xfrm>
            <a:off x="251520" y="2348880"/>
            <a:ext cx="3456384" cy="4248472"/>
          </a:xfrm>
        </p:spPr>
        <p:txBody>
          <a:bodyPr>
            <a:normAutofit fontScale="92500" lnSpcReduction="20000"/>
          </a:bodyPr>
          <a:lstStyle/>
          <a:p>
            <a:r>
              <a:rPr lang="es-ES" i="1" dirty="0" smtClean="0"/>
              <a:t>Tiene una tipología que se denomina «de ventana».</a:t>
            </a:r>
          </a:p>
          <a:p>
            <a:r>
              <a:rPr lang="es-ES" i="1" dirty="0" smtClean="0"/>
              <a:t>Presenta un solo teclado manual de registración partida, con botones de tiradores en los registros que se sitúan a ambas partes del teclado.</a:t>
            </a:r>
          </a:p>
          <a:p>
            <a:r>
              <a:rPr lang="es-ES" i="1" dirty="0" smtClean="0"/>
              <a:t>El pedalero tiene cinco «pisas» (una de tambor, dos </a:t>
            </a:r>
            <a:r>
              <a:rPr lang="es-ES" i="1" dirty="0"/>
              <a:t>de cascabeles y </a:t>
            </a:r>
            <a:r>
              <a:rPr lang="es-ES" i="1" dirty="0" smtClean="0"/>
              <a:t>dos </a:t>
            </a:r>
            <a:r>
              <a:rPr lang="es-ES" i="1" dirty="0"/>
              <a:t>de pajaritos) más otra pisa para la caja de </a:t>
            </a:r>
            <a:r>
              <a:rPr lang="es-ES" i="1" dirty="0" smtClean="0"/>
              <a:t>eco.</a:t>
            </a:r>
          </a:p>
          <a:p>
            <a:endParaRPr lang="es-ES" i="1" dirty="0" smtClean="0"/>
          </a:p>
        </p:txBody>
      </p:sp>
      <p:sp>
        <p:nvSpPr>
          <p:cNvPr id="7" name="6 Marcador de texto"/>
          <p:cNvSpPr>
            <a:spLocks noGrp="1"/>
          </p:cNvSpPr>
          <p:nvPr>
            <p:ph type="body" sz="quarter" idx="3"/>
          </p:nvPr>
        </p:nvSpPr>
        <p:spPr>
          <a:xfrm>
            <a:off x="8316416" y="1535113"/>
            <a:ext cx="370384" cy="639762"/>
          </a:xfrm>
        </p:spPr>
        <p:txBody>
          <a:bodyPr/>
          <a:lstStyle/>
          <a:p>
            <a:r>
              <a:rPr lang="es-ES" dirty="0" smtClean="0"/>
              <a:t> </a:t>
            </a:r>
            <a:endParaRPr lang="es-ES" dirty="0"/>
          </a:p>
        </p:txBody>
      </p:sp>
      <p:pic>
        <p:nvPicPr>
          <p:cNvPr id="9" name="8 Marcador de contenido"/>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4067944" y="2348880"/>
            <a:ext cx="4519083" cy="3749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Rectángulo"/>
          <p:cNvSpPr/>
          <p:nvPr/>
        </p:nvSpPr>
        <p:spPr>
          <a:xfrm>
            <a:off x="4067944" y="6021288"/>
            <a:ext cx="4572000" cy="215444"/>
          </a:xfrm>
          <a:prstGeom prst="rect">
            <a:avLst/>
          </a:prstGeom>
        </p:spPr>
        <p:txBody>
          <a:bodyPr>
            <a:spAutoFit/>
          </a:bodyPr>
          <a:lstStyle/>
          <a:p>
            <a:r>
              <a:rPr lang="es-ES" sz="800" i="1" dirty="0" smtClean="0"/>
              <a:t>Foto: Frontal </a:t>
            </a:r>
            <a:r>
              <a:rPr lang="es-ES" sz="800" i="1" dirty="0" err="1" smtClean="0"/>
              <a:t>Örgano</a:t>
            </a:r>
            <a:r>
              <a:rPr lang="es-ES" sz="800" i="1" dirty="0" smtClean="0"/>
              <a:t> Támara con la consola y tiradores .  Fuente: Gregorio Diez </a:t>
            </a:r>
            <a:r>
              <a:rPr lang="es-ES" sz="800" i="1" dirty="0" err="1" smtClean="0"/>
              <a:t>Mardomingo</a:t>
            </a:r>
            <a:endParaRPr lang="es-ES" sz="800" i="1" dirty="0"/>
          </a:p>
        </p:txBody>
      </p:sp>
    </p:spTree>
    <p:extLst>
      <p:ext uri="{BB962C8B-B14F-4D97-AF65-F5344CB8AC3E}">
        <p14:creationId xmlns:p14="http://schemas.microsoft.com/office/powerpoint/2010/main" xmlns="" val="2807664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764704"/>
            <a:ext cx="8229600" cy="418058"/>
          </a:xfrm>
        </p:spPr>
        <p:txBody>
          <a:bodyPr>
            <a:normAutofit fontScale="90000"/>
          </a:bodyPr>
          <a:lstStyle/>
          <a:p>
            <a:r>
              <a:rPr lang="es-ES" dirty="0" smtClean="0"/>
              <a:t> </a:t>
            </a:r>
            <a:endParaRPr lang="es-ES" dirty="0"/>
          </a:p>
        </p:txBody>
      </p:sp>
      <p:sp>
        <p:nvSpPr>
          <p:cNvPr id="3" name="2 Marcador de texto"/>
          <p:cNvSpPr>
            <a:spLocks noGrp="1"/>
          </p:cNvSpPr>
          <p:nvPr>
            <p:ph type="body" idx="1"/>
          </p:nvPr>
        </p:nvSpPr>
        <p:spPr>
          <a:xfrm>
            <a:off x="880267" y="548680"/>
            <a:ext cx="2304256" cy="639762"/>
          </a:xfrm>
        </p:spPr>
        <p:txBody>
          <a:bodyPr>
            <a:normAutofit/>
          </a:bodyPr>
          <a:lstStyle/>
          <a:p>
            <a:r>
              <a:rPr lang="es-ES" sz="2800" dirty="0" smtClean="0">
                <a:solidFill>
                  <a:schemeClr val="accent6">
                    <a:lumMod val="50000"/>
                  </a:schemeClr>
                </a:solidFill>
              </a:rPr>
              <a:t>El teclado</a:t>
            </a:r>
            <a:endParaRPr lang="es-ES" sz="2800" dirty="0">
              <a:solidFill>
                <a:schemeClr val="accent6">
                  <a:lumMod val="50000"/>
                </a:schemeClr>
              </a:solidFill>
            </a:endParaRPr>
          </a:p>
        </p:txBody>
      </p:sp>
      <p:sp>
        <p:nvSpPr>
          <p:cNvPr id="4" name="3 Marcador de contenido"/>
          <p:cNvSpPr>
            <a:spLocks noGrp="1"/>
          </p:cNvSpPr>
          <p:nvPr>
            <p:ph sz="half" idx="2"/>
          </p:nvPr>
        </p:nvSpPr>
        <p:spPr>
          <a:xfrm>
            <a:off x="467544" y="1268760"/>
            <a:ext cx="8136904" cy="2232248"/>
          </a:xfrm>
        </p:spPr>
        <p:txBody>
          <a:bodyPr>
            <a:normAutofit fontScale="85000" lnSpcReduction="20000"/>
          </a:bodyPr>
          <a:lstStyle/>
          <a:p>
            <a:r>
              <a:rPr lang="es-ES" i="1" dirty="0"/>
              <a:t>El teclado manual tiene un total de 45 notas, con la primera octava corta, especificidad también del Órgano </a:t>
            </a:r>
            <a:r>
              <a:rPr lang="es-ES" i="1" dirty="0" smtClean="0"/>
              <a:t>Ibérico. </a:t>
            </a:r>
          </a:p>
          <a:p>
            <a:pPr marL="0" indent="0">
              <a:buNone/>
            </a:pPr>
            <a:endParaRPr lang="es-ES" sz="800" i="1" dirty="0" smtClean="0"/>
          </a:p>
          <a:p>
            <a:r>
              <a:rPr lang="es-ES" i="1" dirty="0"/>
              <a:t>Las </a:t>
            </a:r>
            <a:r>
              <a:rPr lang="es-ES" i="1" dirty="0" smtClean="0"/>
              <a:t>teclas son naturales </a:t>
            </a:r>
            <a:r>
              <a:rPr lang="es-ES" i="1" dirty="0"/>
              <a:t>de madera de boj y los sostenidos de nogal con dos rayas de boj. </a:t>
            </a:r>
            <a:r>
              <a:rPr lang="es-ES" i="1" dirty="0" smtClean="0"/>
              <a:t>Los testeros están </a:t>
            </a:r>
            <a:r>
              <a:rPr lang="es-ES" i="1" dirty="0"/>
              <a:t>labrados</a:t>
            </a:r>
            <a:r>
              <a:rPr lang="es-ES" i="1" dirty="0" smtClean="0"/>
              <a:t>.</a:t>
            </a:r>
          </a:p>
          <a:p>
            <a:pPr marL="0" indent="0">
              <a:buNone/>
            </a:pPr>
            <a:endParaRPr lang="es-ES" sz="800" i="1" dirty="0" smtClean="0"/>
          </a:p>
          <a:p>
            <a:r>
              <a:rPr lang="es-ES" i="1" dirty="0" smtClean="0"/>
              <a:t>La transmisión del teclado al secreto es de tipo mecánico (no eléctrico) con un sistema de </a:t>
            </a:r>
            <a:r>
              <a:rPr lang="es-ES" i="1" dirty="0"/>
              <a:t>varillas redondas de madera de pino y tabla de reducción.</a:t>
            </a:r>
          </a:p>
          <a:p>
            <a:endParaRPr lang="es-ES" dirty="0"/>
          </a:p>
        </p:txBody>
      </p:sp>
      <p:sp>
        <p:nvSpPr>
          <p:cNvPr id="5" name="4 Marcador de texto"/>
          <p:cNvSpPr>
            <a:spLocks noGrp="1"/>
          </p:cNvSpPr>
          <p:nvPr>
            <p:ph type="body" sz="quarter" idx="3"/>
          </p:nvPr>
        </p:nvSpPr>
        <p:spPr>
          <a:xfrm flipH="1">
            <a:off x="8613775" y="3068960"/>
            <a:ext cx="530225" cy="639762"/>
          </a:xfrm>
        </p:spPr>
        <p:txBody>
          <a:bodyPr/>
          <a:lstStyle/>
          <a:p>
            <a:r>
              <a:rPr lang="es-ES" dirty="0" smtClean="0"/>
              <a:t> </a:t>
            </a:r>
            <a:endParaRPr lang="es-ES" dirty="0"/>
          </a:p>
        </p:txBody>
      </p:sp>
      <p:pic>
        <p:nvPicPr>
          <p:cNvPr id="40" name="39 Marcador de contenido"/>
          <p:cNvPicPr>
            <a:picLocks noGrp="1" noChangeAspect="1"/>
          </p:cNvPicPr>
          <p:nvPr>
            <p:ph sz="quarter" idx="4"/>
          </p:nvPr>
        </p:nvPicPr>
        <p:blipFill>
          <a:blip r:embed="rId2">
            <a:extLst>
              <a:ext uri="{28A0092B-C50C-407E-A947-70E740481C1C}">
                <a14:useLocalDpi xmlns:a14="http://schemas.microsoft.com/office/drawing/2010/main" xmlns="" val="0"/>
              </a:ext>
            </a:extLst>
          </a:blip>
          <a:stretch>
            <a:fillRect/>
          </a:stretch>
        </p:blipFill>
        <p:spPr>
          <a:xfrm>
            <a:off x="1691680" y="3501008"/>
            <a:ext cx="5976664" cy="30528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1" name="40 CuadroTexto"/>
          <p:cNvSpPr txBox="1"/>
          <p:nvPr/>
        </p:nvSpPr>
        <p:spPr>
          <a:xfrm>
            <a:off x="1691680" y="6347801"/>
            <a:ext cx="6840760" cy="215444"/>
          </a:xfrm>
          <a:prstGeom prst="rect">
            <a:avLst/>
          </a:prstGeom>
          <a:noFill/>
        </p:spPr>
        <p:txBody>
          <a:bodyPr wrap="square" rtlCol="0">
            <a:spAutoFit/>
          </a:bodyPr>
          <a:lstStyle/>
          <a:p>
            <a:r>
              <a:rPr lang="es-ES" sz="800" i="1" dirty="0" smtClean="0">
                <a:solidFill>
                  <a:schemeClr val="bg1"/>
                </a:solidFill>
              </a:rPr>
              <a:t>Foto: Teclado Órgano Támara.  Fuente: </a:t>
            </a:r>
            <a:r>
              <a:rPr lang="es-ES" sz="800" i="1" dirty="0">
                <a:solidFill>
                  <a:schemeClr val="bg1"/>
                </a:solidFill>
              </a:rPr>
              <a:t>http://www.organosdepalencia.com/fichasOrganos/tamara.html</a:t>
            </a:r>
          </a:p>
        </p:txBody>
      </p:sp>
    </p:spTree>
    <p:extLst>
      <p:ext uri="{BB962C8B-B14F-4D97-AF65-F5344CB8AC3E}">
        <p14:creationId xmlns:p14="http://schemas.microsoft.com/office/powerpoint/2010/main" xmlns="" val="2105402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p:txBody>
          <a:bodyPr/>
          <a:lstStyle/>
          <a:p>
            <a:r>
              <a:rPr lang="es-ES" dirty="0" smtClean="0">
                <a:solidFill>
                  <a:schemeClr val="accent6">
                    <a:lumMod val="50000"/>
                  </a:schemeClr>
                </a:solidFill>
              </a:rPr>
              <a:t>Los registros</a:t>
            </a:r>
            <a:endParaRPr lang="es-ES" dirty="0">
              <a:solidFill>
                <a:schemeClr val="accent6">
                  <a:lumMod val="50000"/>
                </a:schemeClr>
              </a:solidFill>
            </a:endParaRPr>
          </a:p>
        </p:txBody>
      </p:sp>
      <p:sp>
        <p:nvSpPr>
          <p:cNvPr id="11" name="10 Marcador de contenido"/>
          <p:cNvSpPr>
            <a:spLocks noGrp="1"/>
          </p:cNvSpPr>
          <p:nvPr>
            <p:ph sz="half" idx="1"/>
          </p:nvPr>
        </p:nvSpPr>
        <p:spPr>
          <a:xfrm>
            <a:off x="323528" y="1556792"/>
            <a:ext cx="4038600" cy="4525963"/>
          </a:xfrm>
        </p:spPr>
        <p:txBody>
          <a:bodyPr>
            <a:normAutofit fontScale="92500" lnSpcReduction="10000"/>
          </a:bodyPr>
          <a:lstStyle/>
          <a:p>
            <a:r>
              <a:rPr lang="es-ES" sz="2200" i="1" dirty="0"/>
              <a:t>El Órgano </a:t>
            </a:r>
            <a:r>
              <a:rPr lang="es-ES" sz="2200" i="1" dirty="0" smtClean="0"/>
              <a:t>tiene una amplia variedad de registros mediante tiradores de </a:t>
            </a:r>
            <a:r>
              <a:rPr lang="es-ES" sz="2200" i="1" dirty="0"/>
              <a:t>madera de pino </a:t>
            </a:r>
            <a:r>
              <a:rPr lang="es-ES" sz="2200" i="1" dirty="0" smtClean="0"/>
              <a:t>de sección </a:t>
            </a:r>
            <a:r>
              <a:rPr lang="es-ES" sz="2200" i="1" dirty="0"/>
              <a:t>cuadrada, con pomos torneados en madera de </a:t>
            </a:r>
            <a:r>
              <a:rPr lang="es-ES" sz="2200" i="1" dirty="0" smtClean="0"/>
              <a:t>frutal. </a:t>
            </a:r>
          </a:p>
          <a:p>
            <a:pPr marL="0" indent="0">
              <a:buNone/>
            </a:pPr>
            <a:endParaRPr lang="es-ES" sz="800" i="1" dirty="0" smtClean="0"/>
          </a:p>
          <a:p>
            <a:r>
              <a:rPr lang="es-ES" sz="2200" i="1" dirty="0" smtClean="0"/>
              <a:t>Se disponen a ambos lados del teclado en series pareadas de 24 tiradores.</a:t>
            </a:r>
          </a:p>
          <a:p>
            <a:pPr marL="0" indent="0">
              <a:buNone/>
            </a:pPr>
            <a:endParaRPr lang="es-ES" sz="800" i="1" dirty="0" smtClean="0"/>
          </a:p>
          <a:p>
            <a:r>
              <a:rPr lang="es-ES" sz="2200" i="1" dirty="0" smtClean="0"/>
              <a:t>La transmisión de los registros al secreto es de tipo mecánico también (no eléctrica), con </a:t>
            </a:r>
            <a:r>
              <a:rPr lang="es-ES" sz="2200" i="1" dirty="0"/>
              <a:t>árboles de hierro </a:t>
            </a:r>
            <a:r>
              <a:rPr lang="es-ES" sz="2200" i="1" dirty="0" smtClean="0"/>
              <a:t>forjado.</a:t>
            </a:r>
          </a:p>
          <a:p>
            <a:pPr marL="0" indent="0">
              <a:buNone/>
            </a:pPr>
            <a:endParaRPr lang="es-ES" sz="800" i="1" dirty="0" smtClean="0"/>
          </a:p>
          <a:p>
            <a:r>
              <a:rPr lang="es-ES" sz="2200" i="1" dirty="0" smtClean="0"/>
              <a:t>Algunos delos timbres que permiten los registros son:</a:t>
            </a:r>
          </a:p>
          <a:p>
            <a:endParaRPr lang="es-ES" dirty="0"/>
          </a:p>
        </p:txBody>
      </p:sp>
      <p:graphicFrame>
        <p:nvGraphicFramePr>
          <p:cNvPr id="13" name="12 Marcador de contenido"/>
          <p:cNvGraphicFramePr>
            <a:graphicFrameLocks noGrp="1"/>
          </p:cNvGraphicFramePr>
          <p:nvPr>
            <p:ph sz="half" idx="2"/>
            <p:extLst>
              <p:ext uri="{D42A27DB-BD31-4B8C-83A1-F6EECF244321}">
                <p14:modId xmlns:p14="http://schemas.microsoft.com/office/powerpoint/2010/main" xmlns="" val="4177929696"/>
              </p:ext>
            </p:extLst>
          </p:nvPr>
        </p:nvGraphicFramePr>
        <p:xfrm>
          <a:off x="4648200" y="1844824"/>
          <a:ext cx="4172272" cy="3873034"/>
        </p:xfrm>
        <a:graphic>
          <a:graphicData uri="http://schemas.openxmlformats.org/drawingml/2006/table">
            <a:tbl>
              <a:tblPr>
                <a:tableStyleId>{08FB837D-C827-4EFA-A057-4D05807E0F7C}</a:tableStyleId>
              </a:tblPr>
              <a:tblGrid>
                <a:gridCol w="2019300"/>
                <a:gridCol w="2152972"/>
              </a:tblGrid>
              <a:tr h="136195">
                <a:tc>
                  <a:txBody>
                    <a:bodyPr/>
                    <a:lstStyle/>
                    <a:p>
                      <a:pPr algn="l"/>
                      <a:r>
                        <a:rPr lang="es-ES" sz="1500" u="sng" dirty="0"/>
                        <a:t>Mano izquierda</a:t>
                      </a:r>
                      <a:endParaRPr lang="es-ES" sz="1500" dirty="0"/>
                    </a:p>
                  </a:txBody>
                  <a:tcPr marL="77541" marR="77541" marT="38771" marB="38771" anchor="ctr"/>
                </a:tc>
                <a:tc>
                  <a:txBody>
                    <a:bodyPr/>
                    <a:lstStyle/>
                    <a:p>
                      <a:pPr algn="l"/>
                      <a:r>
                        <a:rPr lang="es-ES" sz="1500" u="sng" dirty="0"/>
                        <a:t>Mano derecha</a:t>
                      </a:r>
                      <a:endParaRPr lang="es-ES" sz="1500" dirty="0"/>
                    </a:p>
                  </a:txBody>
                  <a:tcPr marL="77541" marR="77541" marT="38771" marB="38771" anchor="ctr"/>
                </a:tc>
              </a:tr>
              <a:tr h="3566892">
                <a:tc>
                  <a:txBody>
                    <a:bodyPr/>
                    <a:lstStyle/>
                    <a:p>
                      <a:pPr algn="l"/>
                      <a:r>
                        <a:rPr lang="es-ES" sz="1500" dirty="0"/>
                        <a:t>Flautado</a:t>
                      </a:r>
                      <a:br>
                        <a:rPr lang="es-ES" sz="1500" dirty="0"/>
                      </a:br>
                      <a:r>
                        <a:rPr lang="es-ES" sz="1500" dirty="0"/>
                        <a:t>Octava</a:t>
                      </a:r>
                      <a:br>
                        <a:rPr lang="es-ES" sz="1500" dirty="0"/>
                      </a:br>
                      <a:r>
                        <a:rPr lang="es-ES" sz="1500" dirty="0"/>
                        <a:t>Tapadillo </a:t>
                      </a:r>
                      <a:br>
                        <a:rPr lang="es-ES" sz="1500" dirty="0"/>
                      </a:br>
                      <a:r>
                        <a:rPr lang="es-ES" sz="1500" dirty="0"/>
                        <a:t>Docena </a:t>
                      </a:r>
                      <a:br>
                        <a:rPr lang="es-ES" sz="1500" dirty="0"/>
                      </a:br>
                      <a:r>
                        <a:rPr lang="es-ES" sz="1500" dirty="0"/>
                        <a:t>Quincena </a:t>
                      </a:r>
                      <a:br>
                        <a:rPr lang="es-ES" sz="1500" dirty="0"/>
                      </a:br>
                      <a:r>
                        <a:rPr lang="es-ES" sz="1500" dirty="0" err="1"/>
                        <a:t>Decinovena</a:t>
                      </a:r>
                      <a:r>
                        <a:rPr lang="es-ES" sz="1500" dirty="0"/>
                        <a:t> </a:t>
                      </a:r>
                      <a:br>
                        <a:rPr lang="es-ES" sz="1500" dirty="0"/>
                      </a:br>
                      <a:r>
                        <a:rPr lang="es-ES" sz="1500" dirty="0"/>
                        <a:t>Lleno III </a:t>
                      </a:r>
                      <a:br>
                        <a:rPr lang="es-ES" sz="1500" dirty="0"/>
                      </a:br>
                      <a:r>
                        <a:rPr lang="es-ES" sz="1500" dirty="0" err="1"/>
                        <a:t>Címbala</a:t>
                      </a:r>
                      <a:r>
                        <a:rPr lang="es-ES" sz="1500" dirty="0"/>
                        <a:t> III </a:t>
                      </a:r>
                      <a:br>
                        <a:rPr lang="es-ES" sz="1500" dirty="0"/>
                      </a:br>
                      <a:r>
                        <a:rPr lang="es-ES" sz="1500" dirty="0"/>
                        <a:t>Trompeta Real</a:t>
                      </a:r>
                      <a:br>
                        <a:rPr lang="es-ES" sz="1500" dirty="0"/>
                      </a:br>
                      <a:r>
                        <a:rPr lang="es-ES" sz="1500" dirty="0"/>
                        <a:t>Clarín de bajos (por rodillera)</a:t>
                      </a:r>
                      <a:br>
                        <a:rPr lang="es-ES" sz="1500" dirty="0"/>
                      </a:br>
                      <a:r>
                        <a:rPr lang="es-ES" sz="1500" dirty="0"/>
                        <a:t>Bajoncillo </a:t>
                      </a:r>
                      <a:br>
                        <a:rPr lang="es-ES" sz="1500" dirty="0"/>
                      </a:br>
                      <a:r>
                        <a:rPr lang="es-ES" sz="1500" dirty="0"/>
                        <a:t>Violeta </a:t>
                      </a:r>
                    </a:p>
                  </a:txBody>
                  <a:tcPr marL="77541" marR="77541" marT="38771" marB="38771"/>
                </a:tc>
                <a:tc>
                  <a:txBody>
                    <a:bodyPr/>
                    <a:lstStyle/>
                    <a:p>
                      <a:pPr algn="l"/>
                      <a:r>
                        <a:rPr lang="es-ES" sz="1500" dirty="0"/>
                        <a:t>Flautado</a:t>
                      </a:r>
                      <a:br>
                        <a:rPr lang="es-ES" sz="1500" dirty="0"/>
                      </a:br>
                      <a:r>
                        <a:rPr lang="es-ES" sz="1500" dirty="0"/>
                        <a:t>Octava</a:t>
                      </a:r>
                      <a:br>
                        <a:rPr lang="es-ES" sz="1500" dirty="0"/>
                      </a:br>
                      <a:r>
                        <a:rPr lang="es-ES" sz="1500" dirty="0"/>
                        <a:t>Tapadillo</a:t>
                      </a:r>
                      <a:br>
                        <a:rPr lang="es-ES" sz="1500" dirty="0"/>
                      </a:br>
                      <a:r>
                        <a:rPr lang="es-ES" sz="1500" dirty="0"/>
                        <a:t>Docena</a:t>
                      </a:r>
                      <a:br>
                        <a:rPr lang="es-ES" sz="1500" dirty="0"/>
                      </a:br>
                      <a:r>
                        <a:rPr lang="es-ES" sz="1500" dirty="0"/>
                        <a:t>Quincena</a:t>
                      </a:r>
                      <a:br>
                        <a:rPr lang="es-ES" sz="1500" dirty="0"/>
                      </a:br>
                      <a:r>
                        <a:rPr lang="es-ES" sz="1500" dirty="0" err="1"/>
                        <a:t>Decinovena</a:t>
                      </a:r>
                      <a:r>
                        <a:rPr lang="es-ES" sz="1500" dirty="0"/>
                        <a:t/>
                      </a:r>
                      <a:br>
                        <a:rPr lang="es-ES" sz="1500" dirty="0"/>
                      </a:br>
                      <a:r>
                        <a:rPr lang="es-ES" sz="1500" dirty="0"/>
                        <a:t>Lleno III</a:t>
                      </a:r>
                      <a:br>
                        <a:rPr lang="es-ES" sz="1500" dirty="0"/>
                      </a:br>
                      <a:r>
                        <a:rPr lang="es-ES" sz="1500" dirty="0" err="1"/>
                        <a:t>Címbala</a:t>
                      </a:r>
                      <a:r>
                        <a:rPr lang="es-ES" sz="1500" dirty="0"/>
                        <a:t> III</a:t>
                      </a:r>
                      <a:br>
                        <a:rPr lang="es-ES" sz="1500" dirty="0"/>
                      </a:br>
                      <a:r>
                        <a:rPr lang="es-ES" sz="1500" dirty="0"/>
                        <a:t>Clarín de eco</a:t>
                      </a:r>
                      <a:br>
                        <a:rPr lang="es-ES" sz="1500" dirty="0"/>
                      </a:br>
                      <a:r>
                        <a:rPr lang="es-ES" sz="1500" dirty="0"/>
                        <a:t>Corneta</a:t>
                      </a:r>
                      <a:br>
                        <a:rPr lang="es-ES" sz="1500" dirty="0"/>
                      </a:br>
                      <a:r>
                        <a:rPr lang="es-ES" sz="1500" dirty="0"/>
                        <a:t>Trompeta Real</a:t>
                      </a:r>
                      <a:br>
                        <a:rPr lang="es-ES" sz="1500" dirty="0"/>
                      </a:br>
                      <a:r>
                        <a:rPr lang="es-ES" sz="1500" dirty="0"/>
                        <a:t>Trompeta Magna</a:t>
                      </a:r>
                      <a:br>
                        <a:rPr lang="es-ES" sz="1500" dirty="0"/>
                      </a:br>
                      <a:r>
                        <a:rPr lang="es-ES" sz="1500" dirty="0"/>
                        <a:t>Clarín claro (por rodillera)</a:t>
                      </a:r>
                      <a:br>
                        <a:rPr lang="es-ES" sz="1500" dirty="0"/>
                      </a:br>
                      <a:r>
                        <a:rPr lang="es-ES" sz="1500" dirty="0"/>
                        <a:t>Clarinete </a:t>
                      </a:r>
                    </a:p>
                  </a:txBody>
                  <a:tcPr marL="77541" marR="77541" marT="38771" marB="38771" anchor="ctr"/>
                </a:tc>
              </a:tr>
            </a:tbl>
          </a:graphicData>
        </a:graphic>
      </p:graphicFrame>
      <p:sp>
        <p:nvSpPr>
          <p:cNvPr id="14" name="Rectangle 1"/>
          <p:cNvSpPr>
            <a:spLocks noChangeArrowheads="1"/>
          </p:cNvSpPr>
          <p:nvPr/>
        </p:nvSpPr>
        <p:spPr bwMode="auto">
          <a:xfrm>
            <a:off x="4648200" y="192405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pitchFamily="34" charset="0"/>
                <a:cs typeface="Arial" pitchFamily="34" charset="0"/>
              </a:rPr>
              <a:t/>
            </a:r>
            <a:br>
              <a:rPr kumimoji="0" lang="es-ES" sz="1800" b="0" i="0" u="none" strike="noStrike" cap="none" normalizeH="0" baseline="0" smtClean="0">
                <a:ln>
                  <a:noFill/>
                </a:ln>
                <a:solidFill>
                  <a:schemeClr val="tx1"/>
                </a:solidFill>
                <a:effectLst/>
                <a:latin typeface="Arial" pitchFamily="34" charset="0"/>
                <a:cs typeface="Arial"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031603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30026"/>
          </a:xfrm>
        </p:spPr>
        <p:txBody>
          <a:bodyPr>
            <a:normAutofit fontScale="90000"/>
          </a:bodyPr>
          <a:lstStyle/>
          <a:p>
            <a:r>
              <a:rPr lang="es-ES" dirty="0" smtClean="0"/>
              <a:t> </a:t>
            </a:r>
            <a:endParaRPr lang="es-ES" dirty="0"/>
          </a:p>
        </p:txBody>
      </p:sp>
      <p:sp>
        <p:nvSpPr>
          <p:cNvPr id="5" name="4 Marcador de texto"/>
          <p:cNvSpPr>
            <a:spLocks noGrp="1"/>
          </p:cNvSpPr>
          <p:nvPr>
            <p:ph type="body" idx="1"/>
          </p:nvPr>
        </p:nvSpPr>
        <p:spPr>
          <a:xfrm>
            <a:off x="395536" y="620688"/>
            <a:ext cx="4968552" cy="639762"/>
          </a:xfrm>
        </p:spPr>
        <p:txBody>
          <a:bodyPr>
            <a:noAutofit/>
          </a:bodyPr>
          <a:lstStyle/>
          <a:p>
            <a:r>
              <a:rPr lang="es-ES" dirty="0">
                <a:solidFill>
                  <a:schemeClr val="accent6">
                    <a:lumMod val="50000"/>
                  </a:schemeClr>
                </a:solidFill>
              </a:rPr>
              <a:t>El secreto . . </a:t>
            </a:r>
            <a:r>
              <a:rPr lang="es-ES" dirty="0" smtClean="0">
                <a:solidFill>
                  <a:schemeClr val="accent6">
                    <a:lumMod val="50000"/>
                  </a:schemeClr>
                </a:solidFill>
              </a:rPr>
              <a:t>.y las restauraciones</a:t>
            </a:r>
            <a:endParaRPr lang="es-ES" dirty="0">
              <a:solidFill>
                <a:schemeClr val="accent6">
                  <a:lumMod val="50000"/>
                </a:schemeClr>
              </a:solidFill>
            </a:endParaRPr>
          </a:p>
        </p:txBody>
      </p:sp>
      <p:sp>
        <p:nvSpPr>
          <p:cNvPr id="3" name="2 Marcador de contenido"/>
          <p:cNvSpPr>
            <a:spLocks noGrp="1"/>
          </p:cNvSpPr>
          <p:nvPr>
            <p:ph sz="half" idx="2"/>
          </p:nvPr>
        </p:nvSpPr>
        <p:spPr>
          <a:xfrm>
            <a:off x="251520" y="1603764"/>
            <a:ext cx="2808312" cy="5256584"/>
          </a:xfrm>
        </p:spPr>
        <p:txBody>
          <a:bodyPr>
            <a:normAutofit fontScale="62500" lnSpcReduction="20000"/>
          </a:bodyPr>
          <a:lstStyle/>
          <a:p>
            <a:r>
              <a:rPr lang="es-ES" sz="2600" i="1" dirty="0" smtClean="0"/>
              <a:t>El secreto es de correderas. Al disponer el órgano de un solo teclado, el secreto permite la duplicación de registros. De esta manera el secreto para la mano izquierda mano izquierda</a:t>
            </a:r>
            <a:r>
              <a:rPr lang="es-ES" sz="2600" i="1" dirty="0"/>
              <a:t> </a:t>
            </a:r>
            <a:r>
              <a:rPr lang="es-ES" sz="2600" i="1" dirty="0" smtClean="0"/>
              <a:t>mide </a:t>
            </a:r>
            <a:r>
              <a:rPr lang="es-ES" sz="2600" i="1" dirty="0"/>
              <a:t>0,82 m. x 1,20 m</a:t>
            </a:r>
            <a:r>
              <a:rPr lang="es-ES" sz="2600" i="1" dirty="0" smtClean="0"/>
              <a:t>. y prácticamente lo mismo el de la mano derecha: </a:t>
            </a:r>
            <a:r>
              <a:rPr lang="es-ES" sz="2600" i="1" dirty="0"/>
              <a:t>0,83 m. x 1,20 m. </a:t>
            </a:r>
            <a:endParaRPr lang="es-ES" sz="2600" i="1" dirty="0" smtClean="0"/>
          </a:p>
          <a:p>
            <a:pPr marL="0" indent="0">
              <a:buNone/>
            </a:pPr>
            <a:endParaRPr lang="es-ES" sz="1600" i="1" dirty="0" smtClean="0"/>
          </a:p>
          <a:p>
            <a:r>
              <a:rPr lang="es-ES" sz="2600" i="1" dirty="0"/>
              <a:t>La restauración </a:t>
            </a:r>
            <a:r>
              <a:rPr lang="es-ES" sz="2600" i="1" dirty="0" smtClean="0"/>
              <a:t>de Federico </a:t>
            </a:r>
            <a:r>
              <a:rPr lang="es-ES" sz="2600" i="1" dirty="0" err="1"/>
              <a:t>Acitores</a:t>
            </a:r>
            <a:r>
              <a:rPr lang="es-ES" sz="2600" i="1" dirty="0"/>
              <a:t> en </a:t>
            </a:r>
            <a:r>
              <a:rPr lang="es-ES" sz="2600" i="1" dirty="0" smtClean="0"/>
              <a:t>1986 afectó </a:t>
            </a:r>
            <a:r>
              <a:rPr lang="es-ES" sz="2600" i="1" dirty="0"/>
              <a:t>a la tubería y la </a:t>
            </a:r>
            <a:r>
              <a:rPr lang="es-ES" sz="2600" i="1" dirty="0" smtClean="0"/>
              <a:t>mecánica, pero no pudo dejar </a:t>
            </a:r>
            <a:r>
              <a:rPr lang="es-ES" sz="2600" i="1" dirty="0"/>
              <a:t>este órgano perfectamente </a:t>
            </a:r>
            <a:r>
              <a:rPr lang="es-ES" sz="2600" i="1" dirty="0" smtClean="0"/>
              <a:t>restaurado </a:t>
            </a:r>
            <a:r>
              <a:rPr lang="es-ES" sz="2600" i="1" dirty="0"/>
              <a:t>por falta de </a:t>
            </a:r>
            <a:r>
              <a:rPr lang="es-ES" sz="2600" i="1" dirty="0" smtClean="0"/>
              <a:t>fondos. Esta limitación afectó al secreto, que no </a:t>
            </a:r>
            <a:r>
              <a:rPr lang="es-ES" sz="2600" i="1" dirty="0"/>
              <a:t>fue apeado ni </a:t>
            </a:r>
            <a:r>
              <a:rPr lang="es-ES" sz="2600" i="1" dirty="0" smtClean="0"/>
              <a:t>restaurado. </a:t>
            </a:r>
            <a:r>
              <a:rPr lang="es-ES" sz="2600" i="1" dirty="0"/>
              <a:t>Por esta razón, presenta algunas anomalías funcionales (repasos de viento, cada vez más importantes). </a:t>
            </a:r>
          </a:p>
        </p:txBody>
      </p:sp>
      <p:sp>
        <p:nvSpPr>
          <p:cNvPr id="6" name="5 Marcador de texto"/>
          <p:cNvSpPr>
            <a:spLocks noGrp="1"/>
          </p:cNvSpPr>
          <p:nvPr>
            <p:ph type="body" sz="quarter" idx="3"/>
          </p:nvPr>
        </p:nvSpPr>
        <p:spPr>
          <a:xfrm>
            <a:off x="7596336" y="188640"/>
            <a:ext cx="1513593" cy="288032"/>
          </a:xfrm>
        </p:spPr>
        <p:txBody>
          <a:bodyPr>
            <a:normAutofit fontScale="62500" lnSpcReduction="20000"/>
          </a:bodyPr>
          <a:lstStyle/>
          <a:p>
            <a:r>
              <a:rPr lang="es-ES" dirty="0" smtClean="0"/>
              <a:t> </a:t>
            </a:r>
            <a:endParaRPr lang="es-ES" dirty="0"/>
          </a:p>
        </p:txBody>
      </p:sp>
      <p:pic>
        <p:nvPicPr>
          <p:cNvPr id="10" name="9 Marcador de contenido"/>
          <p:cNvPicPr>
            <a:picLocks noGrp="1" noChangeAspect="1"/>
          </p:cNvPicPr>
          <p:nvPr>
            <p:ph sz="quarter" idx="4"/>
          </p:nvPr>
        </p:nvPicPr>
        <p:blipFill>
          <a:blip r:embed="rId2">
            <a:extLst>
              <a:ext uri="{28A0092B-C50C-407E-A947-70E740481C1C}">
                <a14:useLocalDpi xmlns:a14="http://schemas.microsoft.com/office/drawing/2010/main" xmlns="" val="0"/>
              </a:ext>
            </a:extLst>
          </a:blip>
          <a:stretch>
            <a:fillRect/>
          </a:stretch>
        </p:blipFill>
        <p:spPr>
          <a:xfrm>
            <a:off x="3419872" y="1988840"/>
            <a:ext cx="5266928" cy="40036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10 CuadroTexto"/>
          <p:cNvSpPr txBox="1"/>
          <p:nvPr/>
        </p:nvSpPr>
        <p:spPr>
          <a:xfrm>
            <a:off x="3419872" y="6021288"/>
            <a:ext cx="5328592" cy="215444"/>
          </a:xfrm>
          <a:prstGeom prst="rect">
            <a:avLst/>
          </a:prstGeom>
          <a:noFill/>
        </p:spPr>
        <p:txBody>
          <a:bodyPr wrap="square" rtlCol="0">
            <a:spAutoFit/>
          </a:bodyPr>
          <a:lstStyle/>
          <a:p>
            <a:r>
              <a:rPr lang="es-ES" sz="800" i="1" dirty="0" smtClean="0"/>
              <a:t>Foto: Tubería restaurada Órgano Támara.  Fuente: </a:t>
            </a:r>
            <a:r>
              <a:rPr lang="es-ES" sz="800" i="1" dirty="0"/>
              <a:t>http://www.organosdepalencia.com/fichasOrganos/tamara.html</a:t>
            </a:r>
          </a:p>
        </p:txBody>
      </p:sp>
    </p:spTree>
    <p:extLst>
      <p:ext uri="{BB962C8B-B14F-4D97-AF65-F5344CB8AC3E}">
        <p14:creationId xmlns:p14="http://schemas.microsoft.com/office/powerpoint/2010/main" xmlns="" val="3587819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64704"/>
            <a:ext cx="7920880" cy="1162050"/>
          </a:xfrm>
        </p:spPr>
        <p:txBody>
          <a:bodyPr>
            <a:noAutofit/>
          </a:bodyPr>
          <a:lstStyle/>
          <a:p>
            <a:pPr algn="ctr"/>
            <a:r>
              <a:rPr lang="es-ES" sz="1500" dirty="0" smtClean="0">
                <a:solidFill>
                  <a:schemeClr val="accent6">
                    <a:lumMod val="50000"/>
                  </a:schemeClr>
                </a:solidFill>
              </a:rPr>
              <a:t>Después de conocer algo sobre su historia y características, te invitamos a que no termines esta Guía de Visita sin dejar de escucharlo.</a:t>
            </a:r>
            <a:br>
              <a:rPr lang="es-ES" sz="1500" dirty="0" smtClean="0">
                <a:solidFill>
                  <a:schemeClr val="accent6">
                    <a:lumMod val="50000"/>
                  </a:schemeClr>
                </a:solidFill>
              </a:rPr>
            </a:br>
            <a:r>
              <a:rPr lang="es-ES" sz="1500" dirty="0" smtClean="0">
                <a:solidFill>
                  <a:schemeClr val="accent6">
                    <a:lumMod val="50000"/>
                  </a:schemeClr>
                </a:solidFill>
              </a:rPr>
              <a:t/>
            </a:r>
            <a:br>
              <a:rPr lang="es-ES" sz="1500" dirty="0" smtClean="0">
                <a:solidFill>
                  <a:schemeClr val="accent6">
                    <a:lumMod val="50000"/>
                  </a:schemeClr>
                </a:solidFill>
              </a:rPr>
            </a:br>
            <a:r>
              <a:rPr lang="es-ES" sz="1500" dirty="0" smtClean="0">
                <a:solidFill>
                  <a:schemeClr val="accent6">
                    <a:lumMod val="50000"/>
                  </a:schemeClr>
                </a:solidFill>
              </a:rPr>
              <a:t>Para ello nos gustaría que visionases el siguiente video, en una interpretación realizada por el maestro  Francis </a:t>
            </a:r>
            <a:r>
              <a:rPr lang="es-ES" sz="1500" dirty="0" err="1" smtClean="0">
                <a:solidFill>
                  <a:schemeClr val="accent6">
                    <a:lumMod val="50000"/>
                  </a:schemeClr>
                </a:solidFill>
              </a:rPr>
              <a:t>Chapelet</a:t>
            </a:r>
            <a:r>
              <a:rPr lang="es-ES" sz="1500" dirty="0" smtClean="0">
                <a:solidFill>
                  <a:schemeClr val="accent6">
                    <a:lumMod val="50000"/>
                  </a:schemeClr>
                </a:solidFill>
              </a:rPr>
              <a:t>, a quien tanto debemos en la restauración y cuidado de los órganos de Tierra de Campos entre otros.  Para ello pincha en la imagen.</a:t>
            </a:r>
            <a:endParaRPr lang="es-ES" sz="1500" dirty="0">
              <a:solidFill>
                <a:schemeClr val="accent6">
                  <a:lumMod val="50000"/>
                </a:schemeClr>
              </a:solidFill>
            </a:endParaRPr>
          </a:p>
        </p:txBody>
      </p:sp>
      <p:pic>
        <p:nvPicPr>
          <p:cNvPr id="5" name="4 Marcador de contenido">
            <a:hlinkClick r:id="rId2"/>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475657" y="2074174"/>
            <a:ext cx="5760640" cy="43204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3 Marcador de texto"/>
          <p:cNvSpPr>
            <a:spLocks noGrp="1"/>
          </p:cNvSpPr>
          <p:nvPr>
            <p:ph type="body" sz="half" idx="2"/>
          </p:nvPr>
        </p:nvSpPr>
        <p:spPr>
          <a:xfrm>
            <a:off x="457201" y="3068960"/>
            <a:ext cx="586408" cy="3057203"/>
          </a:xfrm>
        </p:spPr>
        <p:txBody>
          <a:bodyPr/>
          <a:lstStyle/>
          <a:p>
            <a:r>
              <a:rPr lang="es-ES" dirty="0" smtClean="0"/>
              <a:t> </a:t>
            </a:r>
            <a:endParaRPr lang="es-ES" dirty="0"/>
          </a:p>
        </p:txBody>
      </p:sp>
      <p:sp>
        <p:nvSpPr>
          <p:cNvPr id="7" name="6 CuadroTexto"/>
          <p:cNvSpPr txBox="1"/>
          <p:nvPr/>
        </p:nvSpPr>
        <p:spPr>
          <a:xfrm>
            <a:off x="2267744" y="6021288"/>
            <a:ext cx="5760640" cy="338554"/>
          </a:xfrm>
          <a:prstGeom prst="rect">
            <a:avLst/>
          </a:prstGeom>
          <a:noFill/>
        </p:spPr>
        <p:txBody>
          <a:bodyPr wrap="square" rtlCol="0">
            <a:spAutoFit/>
          </a:bodyPr>
          <a:lstStyle/>
          <a:p>
            <a:r>
              <a:rPr lang="es-ES" sz="800" i="1" dirty="0" smtClean="0">
                <a:solidFill>
                  <a:schemeClr val="bg1"/>
                </a:solidFill>
              </a:rPr>
              <a:t>Foto: Órgano Támara de Campos.  </a:t>
            </a:r>
          </a:p>
          <a:p>
            <a:r>
              <a:rPr lang="es-ES" sz="800" i="1" dirty="0" smtClean="0">
                <a:solidFill>
                  <a:schemeClr val="bg1"/>
                </a:solidFill>
              </a:rPr>
              <a:t>Fuente: </a:t>
            </a:r>
            <a:r>
              <a:rPr lang="es-ES" sz="800" i="1" dirty="0">
                <a:solidFill>
                  <a:schemeClr val="bg1"/>
                </a:solidFill>
              </a:rPr>
              <a:t>https://es.wikipedia.org/wiki/Iglesia_de_San_Hip%C3%B3lito_el_Real_(T%C3%A1mara_de_Campos</a:t>
            </a:r>
            <a:r>
              <a:rPr lang="es-ES" sz="800" i="1" dirty="0"/>
              <a:t>)</a:t>
            </a:r>
          </a:p>
        </p:txBody>
      </p:sp>
    </p:spTree>
    <p:extLst>
      <p:ext uri="{BB962C8B-B14F-4D97-AF65-F5344CB8AC3E}">
        <p14:creationId xmlns:p14="http://schemas.microsoft.com/office/powerpoint/2010/main" xmlns="" val="841667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92696"/>
            <a:ext cx="3096344" cy="1512168"/>
          </a:xfrm>
        </p:spPr>
        <p:txBody>
          <a:bodyPr>
            <a:noAutofit/>
          </a:bodyPr>
          <a:lstStyle/>
          <a:p>
            <a:r>
              <a:rPr lang="es-ES" sz="4000" dirty="0" smtClean="0">
                <a:solidFill>
                  <a:schemeClr val="accent6">
                    <a:lumMod val="50000"/>
                  </a:schemeClr>
                </a:solidFill>
              </a:rPr>
              <a:t>ACTIVIDADES</a:t>
            </a:r>
            <a:endParaRPr lang="es-ES" sz="4000" dirty="0">
              <a:solidFill>
                <a:schemeClr val="accent6">
                  <a:lumMod val="50000"/>
                </a:schemeClr>
              </a:solidFill>
            </a:endParaRPr>
          </a:p>
        </p:txBody>
      </p:sp>
      <p:sp>
        <p:nvSpPr>
          <p:cNvPr id="3" name="2 Marcador de contenido"/>
          <p:cNvSpPr>
            <a:spLocks noGrp="1"/>
          </p:cNvSpPr>
          <p:nvPr>
            <p:ph idx="1"/>
          </p:nvPr>
        </p:nvSpPr>
        <p:spPr>
          <a:xfrm>
            <a:off x="3635896" y="908720"/>
            <a:ext cx="5111750" cy="5853113"/>
          </a:xfrm>
        </p:spPr>
        <p:txBody>
          <a:bodyPr>
            <a:normAutofit/>
          </a:bodyPr>
          <a:lstStyle/>
          <a:p>
            <a:pPr marL="0" indent="0" algn="ctr">
              <a:buNone/>
            </a:pPr>
            <a:r>
              <a:rPr lang="es-ES" sz="2400" i="1" dirty="0"/>
              <a:t> </a:t>
            </a:r>
            <a:r>
              <a:rPr lang="es-ES" sz="2400" i="1" dirty="0" smtClean="0"/>
              <a:t>  1ª</a:t>
            </a:r>
            <a:r>
              <a:rPr lang="es-ES" sz="2400" i="1" dirty="0"/>
              <a:t>) </a:t>
            </a:r>
            <a:r>
              <a:rPr lang="es-ES" sz="2400" i="1" dirty="0" smtClean="0"/>
              <a:t>Buscar en un mapa dónde se sitúa la comarca de Tierra de Campos, dónde está Támara de Campos dentro de ella, y cómo se puede llegar desde el punto de residencia del alumno.</a:t>
            </a:r>
          </a:p>
          <a:p>
            <a:pPr>
              <a:buFontTx/>
              <a:buChar char="-"/>
            </a:pPr>
            <a:endParaRPr lang="es-ES" sz="2400" i="1" dirty="0" smtClean="0"/>
          </a:p>
          <a:p>
            <a:pPr marL="0" indent="0">
              <a:buNone/>
            </a:pPr>
            <a:endParaRPr lang="es-ES" sz="2400" i="1" dirty="0" smtClean="0"/>
          </a:p>
          <a:p>
            <a:pPr marL="0" indent="0" algn="ctr">
              <a:buNone/>
            </a:pPr>
            <a:r>
              <a:rPr lang="es-ES" sz="2400" i="1" dirty="0" smtClean="0"/>
              <a:t>   2ª) Después de visionar esta Guía de Visita hacer un resumen sobre la misma, incluyendo algunos datos básicos sobre su evolución histórica y las partes principales que tiene el Órgano  como instrumento.</a:t>
            </a:r>
          </a:p>
        </p:txBody>
      </p:sp>
      <p:sp>
        <p:nvSpPr>
          <p:cNvPr id="4" name="3 Marcador de texto"/>
          <p:cNvSpPr>
            <a:spLocks noGrp="1"/>
          </p:cNvSpPr>
          <p:nvPr>
            <p:ph type="body" sz="half" idx="2"/>
          </p:nvPr>
        </p:nvSpPr>
        <p:spPr>
          <a:xfrm>
            <a:off x="457200" y="3356992"/>
            <a:ext cx="3008313" cy="2769171"/>
          </a:xfrm>
        </p:spPr>
        <p:txBody>
          <a:bodyPr>
            <a:normAutofit/>
          </a:bodyPr>
          <a:lstStyle/>
          <a:p>
            <a:r>
              <a:rPr lang="es-ES" sz="2400" b="1" i="1" dirty="0" smtClean="0"/>
              <a:t>Previas a la visita (I)</a:t>
            </a:r>
            <a:endParaRPr lang="es-ES" sz="2400" b="1" i="1" dirty="0"/>
          </a:p>
        </p:txBody>
      </p:sp>
    </p:spTree>
    <p:extLst>
      <p:ext uri="{BB962C8B-B14F-4D97-AF65-F5344CB8AC3E}">
        <p14:creationId xmlns:p14="http://schemas.microsoft.com/office/powerpoint/2010/main" xmlns="" val="2236850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a:t>
            </a:r>
            <a:endParaRPr lang="es-ES" dirty="0"/>
          </a:p>
        </p:txBody>
      </p:sp>
      <p:sp>
        <p:nvSpPr>
          <p:cNvPr id="3" name="2 Marcador de contenido"/>
          <p:cNvSpPr>
            <a:spLocks noGrp="1"/>
          </p:cNvSpPr>
          <p:nvPr>
            <p:ph idx="1"/>
          </p:nvPr>
        </p:nvSpPr>
        <p:spPr>
          <a:xfrm>
            <a:off x="3563888" y="1124744"/>
            <a:ext cx="5111750" cy="4452094"/>
          </a:xfrm>
        </p:spPr>
        <p:txBody>
          <a:bodyPr>
            <a:normAutofit/>
          </a:bodyPr>
          <a:lstStyle/>
          <a:p>
            <a:pPr marL="0" indent="0" algn="ctr">
              <a:buNone/>
            </a:pPr>
            <a:r>
              <a:rPr lang="es-ES" sz="2400" i="1" dirty="0" smtClean="0"/>
              <a:t>   3ª) Responder a qué se refieren los siguientes términos vinculados con el Órgano como instrumento:</a:t>
            </a:r>
          </a:p>
          <a:p>
            <a:endParaRPr lang="es-ES" sz="1200" dirty="0"/>
          </a:p>
          <a:p>
            <a:pPr lvl="4">
              <a:buFontTx/>
              <a:buChar char="-"/>
            </a:pPr>
            <a:r>
              <a:rPr lang="es-ES" i="1" dirty="0" smtClean="0">
                <a:solidFill>
                  <a:schemeClr val="accent6">
                    <a:lumMod val="50000"/>
                  </a:schemeClr>
                </a:solidFill>
              </a:rPr>
              <a:t>Secreto</a:t>
            </a:r>
          </a:p>
          <a:p>
            <a:pPr lvl="4">
              <a:buFontTx/>
              <a:buChar char="-"/>
            </a:pPr>
            <a:r>
              <a:rPr lang="es-ES" i="1" dirty="0" smtClean="0">
                <a:solidFill>
                  <a:schemeClr val="accent6">
                    <a:lumMod val="50000"/>
                  </a:schemeClr>
                </a:solidFill>
              </a:rPr>
              <a:t>Pedalera</a:t>
            </a:r>
          </a:p>
          <a:p>
            <a:pPr lvl="4">
              <a:buFontTx/>
              <a:buChar char="-"/>
            </a:pPr>
            <a:r>
              <a:rPr lang="es-ES" i="1" dirty="0" smtClean="0">
                <a:solidFill>
                  <a:schemeClr val="accent6">
                    <a:lumMod val="50000"/>
                  </a:schemeClr>
                </a:solidFill>
              </a:rPr>
              <a:t>Tubo labial</a:t>
            </a:r>
          </a:p>
          <a:p>
            <a:pPr lvl="4">
              <a:buFontTx/>
              <a:buChar char="-"/>
            </a:pPr>
            <a:r>
              <a:rPr lang="es-ES" i="1" dirty="0" smtClean="0">
                <a:solidFill>
                  <a:schemeClr val="accent6">
                    <a:lumMod val="50000"/>
                  </a:schemeClr>
                </a:solidFill>
              </a:rPr>
              <a:t>Fuelle cuneiforme</a:t>
            </a:r>
          </a:p>
          <a:p>
            <a:pPr lvl="4">
              <a:buFontTx/>
              <a:buChar char="-"/>
            </a:pPr>
            <a:r>
              <a:rPr lang="es-ES" i="1" dirty="0" smtClean="0">
                <a:solidFill>
                  <a:schemeClr val="accent6">
                    <a:lumMod val="50000"/>
                  </a:schemeClr>
                </a:solidFill>
              </a:rPr>
              <a:t>Registros</a:t>
            </a:r>
          </a:p>
          <a:p>
            <a:pPr lvl="4">
              <a:buFontTx/>
              <a:buChar char="-"/>
            </a:pPr>
            <a:r>
              <a:rPr lang="es-ES" i="1" dirty="0" smtClean="0">
                <a:solidFill>
                  <a:schemeClr val="accent6">
                    <a:lumMod val="50000"/>
                  </a:schemeClr>
                </a:solidFill>
              </a:rPr>
              <a:t>Octava corta</a:t>
            </a:r>
          </a:p>
          <a:p>
            <a:pPr lvl="4">
              <a:buFontTx/>
              <a:buChar char="-"/>
            </a:pPr>
            <a:r>
              <a:rPr lang="es-ES" i="1" dirty="0" smtClean="0">
                <a:solidFill>
                  <a:schemeClr val="accent6">
                    <a:lumMod val="50000"/>
                  </a:schemeClr>
                </a:solidFill>
              </a:rPr>
              <a:t>Arca de viento </a:t>
            </a:r>
            <a:endParaRPr lang="es-ES" i="1" dirty="0">
              <a:solidFill>
                <a:schemeClr val="accent6">
                  <a:lumMod val="50000"/>
                </a:schemeClr>
              </a:solidFill>
            </a:endParaRPr>
          </a:p>
          <a:p>
            <a:endParaRPr lang="es-ES" dirty="0"/>
          </a:p>
        </p:txBody>
      </p:sp>
      <p:sp>
        <p:nvSpPr>
          <p:cNvPr id="4" name="3 Marcador de texto"/>
          <p:cNvSpPr>
            <a:spLocks noGrp="1"/>
          </p:cNvSpPr>
          <p:nvPr>
            <p:ph type="body" sz="half" idx="2"/>
          </p:nvPr>
        </p:nvSpPr>
        <p:spPr>
          <a:xfrm>
            <a:off x="457200" y="2564904"/>
            <a:ext cx="3008313" cy="3561259"/>
          </a:xfrm>
        </p:spPr>
        <p:txBody>
          <a:bodyPr/>
          <a:lstStyle/>
          <a:p>
            <a:r>
              <a:rPr lang="es-ES" sz="2400" b="1" i="1" dirty="0"/>
              <a:t>Previas a la visita (</a:t>
            </a:r>
            <a:r>
              <a:rPr lang="es-ES" sz="2400" b="1" i="1" dirty="0" smtClean="0"/>
              <a:t>II)</a:t>
            </a:r>
            <a:endParaRPr lang="es-ES" sz="2400" b="1" i="1" dirty="0"/>
          </a:p>
          <a:p>
            <a:endParaRPr lang="es-ES" dirty="0"/>
          </a:p>
        </p:txBody>
      </p:sp>
    </p:spTree>
    <p:extLst>
      <p:ext uri="{BB962C8B-B14F-4D97-AF65-F5344CB8AC3E}">
        <p14:creationId xmlns:p14="http://schemas.microsoft.com/office/powerpoint/2010/main" xmlns="" val="32735818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solidFill>
                  <a:schemeClr val="accent6">
                    <a:lumMod val="50000"/>
                  </a:schemeClr>
                </a:solidFill>
              </a:rPr>
              <a:t>ACTIVIDADES</a:t>
            </a:r>
            <a:endParaRPr lang="es-ES" sz="3200" dirty="0"/>
          </a:p>
        </p:txBody>
      </p:sp>
      <p:sp>
        <p:nvSpPr>
          <p:cNvPr id="3" name="2 Marcador de contenido"/>
          <p:cNvSpPr>
            <a:spLocks noGrp="1"/>
          </p:cNvSpPr>
          <p:nvPr>
            <p:ph idx="1"/>
          </p:nvPr>
        </p:nvSpPr>
        <p:spPr>
          <a:xfrm>
            <a:off x="3563888" y="764704"/>
            <a:ext cx="5111750" cy="5532214"/>
          </a:xfrm>
        </p:spPr>
        <p:txBody>
          <a:bodyPr>
            <a:normAutofit/>
          </a:bodyPr>
          <a:lstStyle/>
          <a:p>
            <a:pPr marL="0" indent="0" algn="ctr">
              <a:buNone/>
            </a:pPr>
            <a:r>
              <a:rPr lang="es-ES" sz="2400" i="1" dirty="0" smtClean="0"/>
              <a:t>   1ª) Señala, empleando el lenguaje más técnico posible, los principales elementos arquitectónicos que sustentan el Órgano de la Iglesia de S. Hipólito el Real de Támara.</a:t>
            </a:r>
          </a:p>
          <a:p>
            <a:pPr marL="0" indent="0">
              <a:buNone/>
            </a:pPr>
            <a:endParaRPr lang="es-ES" sz="2400" i="1" dirty="0"/>
          </a:p>
          <a:p>
            <a:pPr marL="0" indent="0" algn="ctr">
              <a:buNone/>
            </a:pPr>
            <a:r>
              <a:rPr lang="es-ES" sz="2400" i="1" dirty="0" smtClean="0"/>
              <a:t>   2ª) Localiza y fotografía en el Órgano de Támara las siguientes partes:</a:t>
            </a:r>
          </a:p>
          <a:p>
            <a:pPr marL="0" indent="0">
              <a:buNone/>
            </a:pPr>
            <a:endParaRPr lang="es-ES" sz="1050" i="1" dirty="0"/>
          </a:p>
          <a:p>
            <a:pPr lvl="3">
              <a:buFontTx/>
              <a:buChar char="-"/>
            </a:pPr>
            <a:r>
              <a:rPr lang="es-ES" i="1" dirty="0" smtClean="0">
                <a:solidFill>
                  <a:schemeClr val="accent6">
                    <a:lumMod val="50000"/>
                  </a:schemeClr>
                </a:solidFill>
              </a:rPr>
              <a:t>Lengüetería de Batalla</a:t>
            </a:r>
          </a:p>
          <a:p>
            <a:pPr lvl="3">
              <a:buFontTx/>
              <a:buChar char="-"/>
            </a:pPr>
            <a:r>
              <a:rPr lang="es-ES" i="1" dirty="0" smtClean="0">
                <a:solidFill>
                  <a:schemeClr val="accent6">
                    <a:lumMod val="50000"/>
                  </a:schemeClr>
                </a:solidFill>
              </a:rPr>
              <a:t>Consola</a:t>
            </a:r>
          </a:p>
          <a:p>
            <a:pPr lvl="3">
              <a:buFontTx/>
              <a:buChar char="-"/>
            </a:pPr>
            <a:r>
              <a:rPr lang="es-ES" i="1" dirty="0" smtClean="0">
                <a:solidFill>
                  <a:schemeClr val="accent6">
                    <a:lumMod val="50000"/>
                  </a:schemeClr>
                </a:solidFill>
              </a:rPr>
              <a:t>Tubos de metal cónicos</a:t>
            </a:r>
          </a:p>
          <a:p>
            <a:pPr lvl="3">
              <a:buFontTx/>
              <a:buChar char="-"/>
            </a:pPr>
            <a:r>
              <a:rPr lang="es-ES" i="1" dirty="0" smtClean="0">
                <a:solidFill>
                  <a:schemeClr val="accent6">
                    <a:lumMod val="50000"/>
                  </a:schemeClr>
                </a:solidFill>
              </a:rPr>
              <a:t>Fuelles</a:t>
            </a:r>
          </a:p>
          <a:p>
            <a:pPr lvl="3">
              <a:buFontTx/>
              <a:buChar char="-"/>
            </a:pPr>
            <a:r>
              <a:rPr lang="es-ES" i="1" dirty="0" smtClean="0">
                <a:solidFill>
                  <a:schemeClr val="accent6">
                    <a:lumMod val="50000"/>
                  </a:schemeClr>
                </a:solidFill>
              </a:rPr>
              <a:t>Registros</a:t>
            </a:r>
            <a:endParaRPr lang="es-ES" i="1" dirty="0">
              <a:solidFill>
                <a:schemeClr val="accent6">
                  <a:lumMod val="50000"/>
                </a:schemeClr>
              </a:solidFill>
            </a:endParaRPr>
          </a:p>
        </p:txBody>
      </p:sp>
      <p:sp>
        <p:nvSpPr>
          <p:cNvPr id="4" name="3 Marcador de texto"/>
          <p:cNvSpPr>
            <a:spLocks noGrp="1"/>
          </p:cNvSpPr>
          <p:nvPr>
            <p:ph type="body" sz="half" idx="2"/>
          </p:nvPr>
        </p:nvSpPr>
        <p:spPr>
          <a:xfrm>
            <a:off x="457200" y="2852936"/>
            <a:ext cx="3008313" cy="3273227"/>
          </a:xfrm>
        </p:spPr>
        <p:txBody>
          <a:bodyPr/>
          <a:lstStyle/>
          <a:p>
            <a:r>
              <a:rPr lang="es-ES" sz="2400" b="1" i="1" dirty="0" smtClean="0"/>
              <a:t>A realizar durante la visita </a:t>
            </a:r>
            <a:r>
              <a:rPr lang="es-ES" sz="2400" b="1" i="1" dirty="0"/>
              <a:t>(</a:t>
            </a:r>
            <a:r>
              <a:rPr lang="es-ES" sz="2400" b="1" i="1" dirty="0" smtClean="0"/>
              <a:t>I)</a:t>
            </a:r>
            <a:endParaRPr lang="es-ES" sz="2400" b="1" i="1" dirty="0"/>
          </a:p>
          <a:p>
            <a:endParaRPr lang="es-ES" dirty="0"/>
          </a:p>
        </p:txBody>
      </p:sp>
    </p:spTree>
    <p:extLst>
      <p:ext uri="{BB962C8B-B14F-4D97-AF65-F5344CB8AC3E}">
        <p14:creationId xmlns:p14="http://schemas.microsoft.com/office/powerpoint/2010/main" xmlns="" val="13660074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851694"/>
          </a:xfrm>
        </p:spPr>
        <p:txBody>
          <a:bodyPr/>
          <a:lstStyle/>
          <a:p>
            <a:r>
              <a:rPr lang="es-ES" dirty="0" smtClean="0"/>
              <a:t> </a:t>
            </a:r>
            <a:endParaRPr lang="es-ES" dirty="0"/>
          </a:p>
        </p:txBody>
      </p:sp>
      <p:sp>
        <p:nvSpPr>
          <p:cNvPr id="3" name="2 Marcador de contenido"/>
          <p:cNvSpPr>
            <a:spLocks noGrp="1"/>
          </p:cNvSpPr>
          <p:nvPr>
            <p:ph idx="1"/>
          </p:nvPr>
        </p:nvSpPr>
        <p:spPr>
          <a:xfrm>
            <a:off x="3851920" y="1196752"/>
            <a:ext cx="5111750" cy="4896544"/>
          </a:xfrm>
        </p:spPr>
        <p:txBody>
          <a:bodyPr>
            <a:normAutofit/>
          </a:bodyPr>
          <a:lstStyle/>
          <a:p>
            <a:pPr marL="0" indent="0" algn="ctr">
              <a:buNone/>
            </a:pPr>
            <a:r>
              <a:rPr lang="es-ES" sz="2400" i="1" dirty="0" smtClean="0"/>
              <a:t>   3ª) Haz un croquis de la planta de la  Iglesia situando el emplazamiento del Órgano dentro de ella.</a:t>
            </a:r>
          </a:p>
          <a:p>
            <a:pPr marL="0" indent="0">
              <a:buNone/>
            </a:pPr>
            <a:endParaRPr lang="es-ES" sz="2400" i="1" dirty="0" smtClean="0"/>
          </a:p>
          <a:p>
            <a:pPr marL="0" indent="0">
              <a:buNone/>
            </a:pPr>
            <a:endParaRPr lang="es-ES" sz="2400" i="1" dirty="0"/>
          </a:p>
          <a:p>
            <a:pPr marL="0" indent="0" algn="ctr">
              <a:buNone/>
            </a:pPr>
            <a:r>
              <a:rPr lang="es-ES" sz="2400" i="1" dirty="0" smtClean="0"/>
              <a:t>   4ª) Busca en los elementos arquitectónicos que sustentan el Órgano dónde está inscrita la fecha de construcción de su plataforma, y de qué año se trata.</a:t>
            </a:r>
            <a:endParaRPr lang="es-ES" sz="2400" i="1" dirty="0"/>
          </a:p>
        </p:txBody>
      </p:sp>
      <p:sp>
        <p:nvSpPr>
          <p:cNvPr id="4" name="3 Marcador de texto"/>
          <p:cNvSpPr>
            <a:spLocks noGrp="1"/>
          </p:cNvSpPr>
          <p:nvPr>
            <p:ph type="body" sz="half" idx="2"/>
          </p:nvPr>
        </p:nvSpPr>
        <p:spPr>
          <a:xfrm>
            <a:off x="323528" y="2348880"/>
            <a:ext cx="3008313" cy="3777283"/>
          </a:xfrm>
        </p:spPr>
        <p:txBody>
          <a:bodyPr/>
          <a:lstStyle/>
          <a:p>
            <a:r>
              <a:rPr lang="es-ES" sz="2400" b="1" i="1" dirty="0"/>
              <a:t>A realizar durante la visita (</a:t>
            </a:r>
            <a:r>
              <a:rPr lang="es-ES" sz="2400" b="1" i="1" dirty="0" smtClean="0"/>
              <a:t>II)</a:t>
            </a:r>
            <a:endParaRPr lang="es-ES" sz="2400" b="1" i="1" dirty="0"/>
          </a:p>
          <a:p>
            <a:endParaRPr lang="es-ES" dirty="0"/>
          </a:p>
        </p:txBody>
      </p:sp>
    </p:spTree>
    <p:extLst>
      <p:ext uri="{BB962C8B-B14F-4D97-AF65-F5344CB8AC3E}">
        <p14:creationId xmlns:p14="http://schemas.microsoft.com/office/powerpoint/2010/main" xmlns="" val="3901863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85720" y="500042"/>
            <a:ext cx="8501122" cy="1143000"/>
          </a:xfrm>
        </p:spPr>
        <p:txBody>
          <a:bodyPr>
            <a:noAutofit/>
          </a:bodyPr>
          <a:lstStyle/>
          <a:p>
            <a:r>
              <a:rPr lang="es-ES" sz="2700" dirty="0" smtClean="0"/>
              <a:t>Tierra de Campos es una comarca donde el Órgano Ibérico y su música han tenido históricamente un gran desarrollo</a:t>
            </a:r>
            <a:endParaRPr lang="es-ES" sz="2700" dirty="0"/>
          </a:p>
        </p:txBody>
      </p:sp>
      <p:sp>
        <p:nvSpPr>
          <p:cNvPr id="5" name="4 Marcador de contenido"/>
          <p:cNvSpPr>
            <a:spLocks noGrp="1"/>
          </p:cNvSpPr>
          <p:nvPr>
            <p:ph sz="half" idx="1"/>
          </p:nvPr>
        </p:nvSpPr>
        <p:spPr>
          <a:xfrm>
            <a:off x="428596" y="2857496"/>
            <a:ext cx="4038600" cy="2828932"/>
          </a:xfrm>
        </p:spPr>
        <p:txBody>
          <a:bodyPr>
            <a:normAutofit/>
          </a:bodyPr>
          <a:lstStyle/>
          <a:p>
            <a:pPr algn="ctr">
              <a:buNone/>
            </a:pPr>
            <a:r>
              <a:rPr lang="es-ES" sz="2400" i="1" dirty="0" smtClean="0"/>
              <a:t>     </a:t>
            </a:r>
            <a:r>
              <a:rPr lang="es-ES" sz="2400" i="1" dirty="0" smtClean="0">
                <a:solidFill>
                  <a:schemeClr val="accent6">
                    <a:lumMod val="50000"/>
                  </a:schemeClr>
                </a:solidFill>
              </a:rPr>
              <a:t>Muchas de sus localidades mantienen desde hace siglos Órganos para la interpretación musical dignos de ser conocidos y estudiados</a:t>
            </a:r>
            <a:endParaRPr lang="es-ES" sz="2400" i="1" dirty="0">
              <a:solidFill>
                <a:schemeClr val="accent6">
                  <a:lumMod val="50000"/>
                </a:schemeClr>
              </a:solidFill>
            </a:endParaRPr>
          </a:p>
        </p:txBody>
      </p:sp>
      <p:pic>
        <p:nvPicPr>
          <p:cNvPr id="7" name="6 Marcador de contenido" descr="Frómista.jpg"/>
          <p:cNvPicPr>
            <a:picLocks noGrp="1" noChangeAspect="1"/>
          </p:cNvPicPr>
          <p:nvPr>
            <p:ph sz="half" idx="2"/>
          </p:nvPr>
        </p:nvPicPr>
        <p:blipFill>
          <a:blip r:embed="rId2" cstate="print"/>
          <a:stretch>
            <a:fillRect/>
          </a:stretch>
        </p:blipFill>
        <p:spPr>
          <a:xfrm>
            <a:off x="5072066" y="1857364"/>
            <a:ext cx="3214710" cy="4286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8 CuadroTexto"/>
          <p:cNvSpPr txBox="1"/>
          <p:nvPr/>
        </p:nvSpPr>
        <p:spPr>
          <a:xfrm>
            <a:off x="5000628" y="6215082"/>
            <a:ext cx="3643338" cy="215444"/>
          </a:xfrm>
          <a:prstGeom prst="rect">
            <a:avLst/>
          </a:prstGeom>
          <a:noFill/>
        </p:spPr>
        <p:txBody>
          <a:bodyPr wrap="square" rtlCol="0">
            <a:spAutoFit/>
          </a:bodyPr>
          <a:lstStyle/>
          <a:p>
            <a:r>
              <a:rPr lang="es-ES" sz="800" i="1" dirty="0" smtClean="0"/>
              <a:t>Foto: Órgano Ibérico de San Pedro (</a:t>
            </a:r>
            <a:r>
              <a:rPr lang="es-ES" sz="800" i="1" dirty="0" err="1" smtClean="0"/>
              <a:t>Frómista</a:t>
            </a:r>
            <a:r>
              <a:rPr lang="es-ES" sz="800" i="1" dirty="0" smtClean="0"/>
              <a:t>) .   Fuente: http://www.fromista.com</a:t>
            </a:r>
            <a:endParaRPr lang="es-ES" sz="800"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203622"/>
          </a:xfrm>
        </p:spPr>
        <p:txBody>
          <a:bodyPr>
            <a:normAutofit fontScale="90000"/>
          </a:bodyPr>
          <a:lstStyle/>
          <a:p>
            <a:r>
              <a:rPr lang="es-ES" dirty="0" smtClean="0"/>
              <a:t> </a:t>
            </a:r>
            <a:endParaRPr lang="es-ES" dirty="0"/>
          </a:p>
        </p:txBody>
      </p:sp>
      <p:sp>
        <p:nvSpPr>
          <p:cNvPr id="3" name="2 Marcador de contenido"/>
          <p:cNvSpPr>
            <a:spLocks noGrp="1"/>
          </p:cNvSpPr>
          <p:nvPr>
            <p:ph idx="1"/>
          </p:nvPr>
        </p:nvSpPr>
        <p:spPr>
          <a:xfrm>
            <a:off x="3563888" y="764704"/>
            <a:ext cx="5111750" cy="5532214"/>
          </a:xfrm>
        </p:spPr>
        <p:txBody>
          <a:bodyPr>
            <a:normAutofit lnSpcReduction="10000"/>
          </a:bodyPr>
          <a:lstStyle/>
          <a:p>
            <a:pPr marL="0" indent="0">
              <a:buNone/>
            </a:pPr>
            <a:r>
              <a:rPr lang="es-ES" sz="2400" i="1" dirty="0" smtClean="0"/>
              <a:t>   1ª</a:t>
            </a:r>
            <a:r>
              <a:rPr lang="es-ES" sz="2400" i="1" dirty="0"/>
              <a:t>) </a:t>
            </a:r>
            <a:r>
              <a:rPr lang="es-ES" sz="2400" i="1" dirty="0" smtClean="0"/>
              <a:t>Indagar a </a:t>
            </a:r>
            <a:r>
              <a:rPr lang="es-ES" sz="2400" i="1" dirty="0"/>
              <a:t>través de internet sobre </a:t>
            </a:r>
            <a:r>
              <a:rPr lang="es-ES" sz="2400" i="1" dirty="0" smtClean="0"/>
              <a:t>la riqueza patrimonial de los Órganos en Tierra de Campos.</a:t>
            </a:r>
          </a:p>
          <a:p>
            <a:pPr marL="0" indent="0">
              <a:buNone/>
            </a:pPr>
            <a:endParaRPr lang="es-ES" sz="2400" i="1" dirty="0"/>
          </a:p>
          <a:p>
            <a:pPr marL="0" indent="0">
              <a:buNone/>
            </a:pPr>
            <a:r>
              <a:rPr lang="es-ES" sz="2400" i="1" dirty="0" smtClean="0"/>
              <a:t>2ª) Diseña una ruta turística por Tierra de Campos que incluya la Visita al Órgano de Támara (Palencia) y a algún otro elemento patrimonial de la comarca.</a:t>
            </a:r>
          </a:p>
          <a:p>
            <a:pPr marL="0" indent="0">
              <a:buNone/>
            </a:pPr>
            <a:endParaRPr lang="es-ES" sz="2400" i="1" dirty="0"/>
          </a:p>
          <a:p>
            <a:pPr marL="0" indent="0">
              <a:buNone/>
            </a:pPr>
            <a:r>
              <a:rPr lang="es-ES" sz="2400" i="1" dirty="0" smtClean="0"/>
              <a:t>3ª) Reflexiona sobre cómo se podría difundir en mayor medida el patrimonio </a:t>
            </a:r>
            <a:r>
              <a:rPr lang="es-ES" sz="2400" i="1" dirty="0" err="1" smtClean="0"/>
              <a:t>organístico</a:t>
            </a:r>
            <a:r>
              <a:rPr lang="es-ES" sz="2400" i="1" dirty="0" smtClean="0"/>
              <a:t> de Tierra de Campos -incluido el Órgano de Támara- y qué iniciativas se  podrían poner en marcha.</a:t>
            </a:r>
            <a:endParaRPr lang="es-ES" sz="2400" i="1" dirty="0"/>
          </a:p>
          <a:p>
            <a:endParaRPr lang="es-ES" dirty="0"/>
          </a:p>
        </p:txBody>
      </p:sp>
      <p:sp>
        <p:nvSpPr>
          <p:cNvPr id="4" name="3 Marcador de texto"/>
          <p:cNvSpPr>
            <a:spLocks noGrp="1"/>
          </p:cNvSpPr>
          <p:nvPr>
            <p:ph type="body" sz="half" idx="2"/>
          </p:nvPr>
        </p:nvSpPr>
        <p:spPr>
          <a:xfrm>
            <a:off x="467544" y="2492896"/>
            <a:ext cx="3008313" cy="1777876"/>
          </a:xfrm>
        </p:spPr>
        <p:txBody>
          <a:bodyPr/>
          <a:lstStyle/>
          <a:p>
            <a:r>
              <a:rPr lang="es-ES" sz="2400" b="1" i="1" dirty="0" smtClean="0"/>
              <a:t>Para después de la visita </a:t>
            </a:r>
            <a:endParaRPr lang="es-ES" sz="2400" b="1" i="1" dirty="0"/>
          </a:p>
          <a:p>
            <a:endParaRPr lang="es-ES" dirty="0"/>
          </a:p>
        </p:txBody>
      </p:sp>
    </p:spTree>
    <p:extLst>
      <p:ext uri="{BB962C8B-B14F-4D97-AF65-F5344CB8AC3E}">
        <p14:creationId xmlns:p14="http://schemas.microsoft.com/office/powerpoint/2010/main" xmlns="" val="3629517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Bibliografía</a:t>
            </a:r>
            <a:endParaRPr lang="es-ES" dirty="0"/>
          </a:p>
        </p:txBody>
      </p:sp>
      <p:sp>
        <p:nvSpPr>
          <p:cNvPr id="6" name="5 Marcador de contenido"/>
          <p:cNvSpPr>
            <a:spLocks noGrp="1"/>
          </p:cNvSpPr>
          <p:nvPr>
            <p:ph idx="1"/>
          </p:nvPr>
        </p:nvSpPr>
        <p:spPr>
          <a:xfrm>
            <a:off x="467544" y="1412776"/>
            <a:ext cx="8229600" cy="4824536"/>
          </a:xfrm>
        </p:spPr>
        <p:txBody>
          <a:bodyPr>
            <a:normAutofit fontScale="92500" lnSpcReduction="10000"/>
          </a:bodyPr>
          <a:lstStyle/>
          <a:p>
            <a:pPr marL="0" indent="0">
              <a:buNone/>
            </a:pPr>
            <a:r>
              <a:rPr lang="es-ES" sz="1800" dirty="0">
                <a:solidFill>
                  <a:schemeClr val="accent6">
                    <a:lumMod val="50000"/>
                  </a:schemeClr>
                </a:solidFill>
              </a:rPr>
              <a:t> </a:t>
            </a:r>
            <a:r>
              <a:rPr lang="es-ES" sz="1800" dirty="0" smtClean="0">
                <a:solidFill>
                  <a:schemeClr val="accent6">
                    <a:lumMod val="50000"/>
                  </a:schemeClr>
                </a:solidFill>
              </a:rPr>
              <a:t>       </a:t>
            </a:r>
            <a:r>
              <a:rPr lang="es-ES" sz="2600" dirty="0" smtClean="0">
                <a:solidFill>
                  <a:schemeClr val="accent6">
                    <a:lumMod val="50000"/>
                  </a:schemeClr>
                </a:solidFill>
              </a:rPr>
              <a:t>Publicaciones</a:t>
            </a:r>
          </a:p>
          <a:p>
            <a:endParaRPr lang="es-ES" sz="1100" dirty="0" smtClean="0">
              <a:solidFill>
                <a:schemeClr val="accent6">
                  <a:lumMod val="50000"/>
                </a:schemeClr>
              </a:solidFill>
            </a:endParaRPr>
          </a:p>
          <a:p>
            <a:r>
              <a:rPr lang="es-ES" sz="1800" i="1" dirty="0" smtClean="0"/>
              <a:t>Fuente </a:t>
            </a:r>
            <a:r>
              <a:rPr lang="es-ES" sz="1800" i="1" dirty="0"/>
              <a:t>Gallardo, M.ª Concepción de la: San Hipólito de Támara. Ediciones Cálamo, S.L. 3.ª edición, 2007</a:t>
            </a:r>
            <a:r>
              <a:rPr lang="es-ES" sz="1800" i="1" dirty="0" smtClean="0"/>
              <a:t>.</a:t>
            </a:r>
          </a:p>
          <a:p>
            <a:pPr marL="0" indent="0">
              <a:buNone/>
            </a:pPr>
            <a:endParaRPr lang="es-ES" sz="900" i="1" dirty="0" smtClean="0"/>
          </a:p>
          <a:p>
            <a:r>
              <a:rPr lang="es-ES" sz="1800" i="1" dirty="0" err="1"/>
              <a:t>Acitores</a:t>
            </a:r>
            <a:r>
              <a:rPr lang="es-ES" sz="1800" i="1" dirty="0"/>
              <a:t>, Federico. Ficha realizada con motivo de la restauración practicada por este organero. Organaria.net. Órgano de Támara.</a:t>
            </a:r>
            <a:endParaRPr lang="es-ES" sz="1800" i="1" dirty="0" smtClean="0"/>
          </a:p>
          <a:p>
            <a:endParaRPr lang="es-ES" sz="2400" dirty="0">
              <a:solidFill>
                <a:schemeClr val="accent6">
                  <a:lumMod val="50000"/>
                </a:schemeClr>
              </a:solidFill>
            </a:endParaRPr>
          </a:p>
          <a:p>
            <a:pPr marL="0" indent="0">
              <a:buNone/>
            </a:pPr>
            <a:r>
              <a:rPr lang="es-ES" sz="2600" dirty="0">
                <a:solidFill>
                  <a:schemeClr val="accent6">
                    <a:lumMod val="50000"/>
                  </a:schemeClr>
                </a:solidFill>
              </a:rPr>
              <a:t> </a:t>
            </a:r>
            <a:r>
              <a:rPr lang="es-ES" sz="2600" dirty="0" smtClean="0">
                <a:solidFill>
                  <a:schemeClr val="accent6">
                    <a:lumMod val="50000"/>
                  </a:schemeClr>
                </a:solidFill>
              </a:rPr>
              <a:t>     Recursos </a:t>
            </a:r>
            <a:r>
              <a:rPr lang="es-ES" sz="2600" dirty="0" err="1" smtClean="0">
                <a:solidFill>
                  <a:schemeClr val="accent6">
                    <a:lumMod val="50000"/>
                  </a:schemeClr>
                </a:solidFill>
              </a:rPr>
              <a:t>On</a:t>
            </a:r>
            <a:r>
              <a:rPr lang="es-ES" sz="2600" dirty="0" smtClean="0">
                <a:solidFill>
                  <a:schemeClr val="accent6">
                    <a:lumMod val="50000"/>
                  </a:schemeClr>
                </a:solidFill>
              </a:rPr>
              <a:t> Line</a:t>
            </a:r>
          </a:p>
          <a:p>
            <a:pPr marL="0" indent="0">
              <a:buNone/>
            </a:pPr>
            <a:endParaRPr lang="es-ES" sz="1100" dirty="0" smtClean="0">
              <a:solidFill>
                <a:schemeClr val="accent6">
                  <a:lumMod val="50000"/>
                </a:schemeClr>
              </a:solidFill>
            </a:endParaRPr>
          </a:p>
          <a:p>
            <a:r>
              <a:rPr lang="es-ES" sz="1800" i="1" dirty="0">
                <a:hlinkClick r:id="rId3"/>
              </a:rPr>
              <a:t>Inventario de los Órganos de Palencia. Órgano de la Iglesia S. Hipólito el </a:t>
            </a:r>
            <a:r>
              <a:rPr lang="es-ES" sz="1800" i="1" dirty="0" smtClean="0">
                <a:hlinkClick r:id="rId3"/>
              </a:rPr>
              <a:t>Real</a:t>
            </a:r>
            <a:endParaRPr lang="es-ES" sz="1800" i="1" dirty="0" smtClean="0"/>
          </a:p>
          <a:p>
            <a:pPr marL="0" indent="0">
              <a:buNone/>
            </a:pPr>
            <a:endParaRPr lang="es-ES" sz="800" i="1" dirty="0" smtClean="0"/>
          </a:p>
          <a:p>
            <a:r>
              <a:rPr lang="es-ES" sz="1800" i="1" dirty="0" smtClean="0">
                <a:hlinkClick r:id="rId4"/>
              </a:rPr>
              <a:t>Órgano de la Iglesia de S. Hipólito de Támara (Palencia)</a:t>
            </a:r>
            <a:endParaRPr lang="es-ES" sz="1800" i="1" dirty="0" smtClean="0"/>
          </a:p>
          <a:p>
            <a:pPr marL="0" indent="0">
              <a:buNone/>
            </a:pPr>
            <a:endParaRPr lang="es-ES" sz="900" i="1" dirty="0" smtClean="0"/>
          </a:p>
          <a:p>
            <a:r>
              <a:rPr lang="es-ES" sz="1800" i="1" dirty="0" smtClean="0">
                <a:hlinkClick r:id="rId5"/>
              </a:rPr>
              <a:t>Asociación de Amigos de los Órganos de Palencia: Órgano de Támara</a:t>
            </a:r>
            <a:endParaRPr lang="es-ES" sz="1800" i="1" dirty="0"/>
          </a:p>
          <a:p>
            <a:pPr marL="0" indent="0">
              <a:buNone/>
            </a:pPr>
            <a:endParaRPr lang="es-ES" sz="900" i="1" dirty="0"/>
          </a:p>
          <a:p>
            <a:r>
              <a:rPr lang="es-ES" sz="1800" i="1" dirty="0" smtClean="0">
                <a:hlinkClick r:id="rId6"/>
              </a:rPr>
              <a:t>Inventario de los Órganos de la Provincia de Palencia</a:t>
            </a:r>
            <a:endParaRPr lang="es-ES" sz="1800" i="1" dirty="0" smtClean="0"/>
          </a:p>
          <a:p>
            <a:endParaRPr lang="es-ES" sz="1100" i="1" dirty="0" smtClean="0"/>
          </a:p>
          <a:p>
            <a:r>
              <a:rPr lang="es-ES" sz="1800" i="1" dirty="0">
                <a:hlinkClick r:id="rId7"/>
              </a:rPr>
              <a:t>Iglesia de San Hipólito el Real (Támara de Campos)</a:t>
            </a:r>
            <a:endParaRPr lang="es-ES" sz="1800" i="1" dirty="0"/>
          </a:p>
        </p:txBody>
      </p:sp>
    </p:spTree>
    <p:extLst>
      <p:ext uri="{BB962C8B-B14F-4D97-AF65-F5344CB8AC3E}">
        <p14:creationId xmlns:p14="http://schemas.microsoft.com/office/powerpoint/2010/main" xmlns="" val="1003657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1800" dirty="0" smtClean="0"/>
              <a:t>  Para poder sacar provecho de la posterior Visita al Órgano de la localidad palentina de Támara de Campos, es necesario que conozcamos algunos detalles sobre la evolución histórica de estos instrumentos musicales tan interesantes</a:t>
            </a:r>
            <a:endParaRPr lang="es-ES" sz="1800" dirty="0"/>
          </a:p>
        </p:txBody>
      </p:sp>
      <p:pic>
        <p:nvPicPr>
          <p:cNvPr id="5" name="4 Marcador de contenido" descr="hydraulis.jpg"/>
          <p:cNvPicPr>
            <a:picLocks noGrp="1" noChangeAspect="1"/>
          </p:cNvPicPr>
          <p:nvPr>
            <p:ph sz="half" idx="1"/>
          </p:nvPr>
        </p:nvPicPr>
        <p:blipFill>
          <a:blip r:embed="rId2" cstate="print"/>
          <a:stretch>
            <a:fillRect/>
          </a:stretch>
        </p:blipFill>
        <p:spPr>
          <a:xfrm>
            <a:off x="988457" y="1988840"/>
            <a:ext cx="2700067" cy="3265621"/>
          </a:xfrm>
          <a:prstGeom prst="ellipse">
            <a:avLst/>
          </a:prstGeom>
          <a:ln>
            <a:noFill/>
          </a:ln>
          <a:effectLst>
            <a:softEdge rad="112500"/>
          </a:effectLst>
        </p:spPr>
      </p:pic>
      <p:sp>
        <p:nvSpPr>
          <p:cNvPr id="4" name="3 Marcador de contenido"/>
          <p:cNvSpPr>
            <a:spLocks noGrp="1"/>
          </p:cNvSpPr>
          <p:nvPr>
            <p:ph sz="half" idx="2"/>
          </p:nvPr>
        </p:nvSpPr>
        <p:spPr>
          <a:xfrm>
            <a:off x="4643438" y="1643050"/>
            <a:ext cx="4286280" cy="4643470"/>
          </a:xfrm>
        </p:spPr>
        <p:txBody>
          <a:bodyPr>
            <a:normAutofit fontScale="40000" lnSpcReduction="20000"/>
          </a:bodyPr>
          <a:lstStyle/>
          <a:p>
            <a:r>
              <a:rPr lang="es-ES" sz="4300" i="1" dirty="0" smtClean="0">
                <a:solidFill>
                  <a:schemeClr val="accent6">
                    <a:lumMod val="50000"/>
                  </a:schemeClr>
                </a:solidFill>
              </a:rPr>
              <a:t>   Aunque la mayor parte de los órganos que existen en España – y en Tierra de Campos – pertenecen a la época barroca (ss. </a:t>
            </a:r>
            <a:r>
              <a:rPr lang="es-ES" sz="3700" i="1" dirty="0" smtClean="0">
                <a:solidFill>
                  <a:schemeClr val="accent6">
                    <a:lumMod val="50000"/>
                  </a:schemeClr>
                </a:solidFill>
              </a:rPr>
              <a:t>XVII</a:t>
            </a:r>
            <a:r>
              <a:rPr lang="es-ES" sz="4300" i="1" dirty="0" smtClean="0">
                <a:solidFill>
                  <a:schemeClr val="accent6">
                    <a:lumMod val="50000"/>
                  </a:schemeClr>
                </a:solidFill>
              </a:rPr>
              <a:t> y </a:t>
            </a:r>
            <a:r>
              <a:rPr lang="es-ES" sz="3700" i="1" dirty="0" smtClean="0">
                <a:solidFill>
                  <a:schemeClr val="accent6">
                    <a:lumMod val="50000"/>
                  </a:schemeClr>
                </a:solidFill>
              </a:rPr>
              <a:t>XVIII</a:t>
            </a:r>
            <a:r>
              <a:rPr lang="es-ES" sz="4300" i="1" dirty="0" smtClean="0">
                <a:solidFill>
                  <a:schemeClr val="accent6">
                    <a:lumMod val="50000"/>
                  </a:schemeClr>
                </a:solidFill>
              </a:rPr>
              <a:t>), los antecedentes de este instrumento son muy anteriores en el tiempo.</a:t>
            </a:r>
          </a:p>
          <a:p>
            <a:pPr>
              <a:buNone/>
            </a:pPr>
            <a:endParaRPr lang="es-ES" sz="2300" i="1" dirty="0" smtClean="0">
              <a:solidFill>
                <a:schemeClr val="accent6">
                  <a:lumMod val="50000"/>
                </a:schemeClr>
              </a:solidFill>
            </a:endParaRPr>
          </a:p>
          <a:p>
            <a:r>
              <a:rPr lang="es-ES" sz="4300" i="1" dirty="0" smtClean="0">
                <a:solidFill>
                  <a:schemeClr val="accent6">
                    <a:lumMod val="50000"/>
                  </a:schemeClr>
                </a:solidFill>
              </a:rPr>
              <a:t>  Su </a:t>
            </a:r>
            <a:r>
              <a:rPr lang="es-ES" sz="4300" b="1" i="1" dirty="0" smtClean="0">
                <a:solidFill>
                  <a:schemeClr val="accent6">
                    <a:lumMod val="50000"/>
                  </a:schemeClr>
                </a:solidFill>
              </a:rPr>
              <a:t>invención</a:t>
            </a:r>
            <a:r>
              <a:rPr lang="es-ES" sz="4300" i="1" dirty="0" smtClean="0">
                <a:solidFill>
                  <a:schemeClr val="accent6">
                    <a:lumMod val="50000"/>
                  </a:schemeClr>
                </a:solidFill>
              </a:rPr>
              <a:t> se atribuye a </a:t>
            </a:r>
            <a:r>
              <a:rPr lang="es-ES" sz="4300" i="1" dirty="0" err="1" smtClean="0">
                <a:solidFill>
                  <a:schemeClr val="accent6">
                    <a:lumMod val="50000"/>
                  </a:schemeClr>
                </a:solidFill>
              </a:rPr>
              <a:t>Ctesibius</a:t>
            </a:r>
            <a:r>
              <a:rPr lang="es-ES" sz="4300" i="1" dirty="0" smtClean="0">
                <a:solidFill>
                  <a:schemeClr val="accent6">
                    <a:lumMod val="50000"/>
                  </a:schemeClr>
                </a:solidFill>
              </a:rPr>
              <a:t> de Alejandría (s. III a. C.) y era un tipo de Órgano llamado “</a:t>
            </a:r>
            <a:r>
              <a:rPr lang="es-ES" sz="4300" i="1" dirty="0" err="1" smtClean="0">
                <a:solidFill>
                  <a:schemeClr val="accent6">
                    <a:lumMod val="50000"/>
                  </a:schemeClr>
                </a:solidFill>
              </a:rPr>
              <a:t>hydraulis</a:t>
            </a:r>
            <a:r>
              <a:rPr lang="es-ES" sz="4300" i="1" dirty="0" smtClean="0">
                <a:solidFill>
                  <a:schemeClr val="accent6">
                    <a:lumMod val="50000"/>
                  </a:schemeClr>
                </a:solidFill>
              </a:rPr>
              <a:t>” con tubos, teclas o llaves movidos por agua que conseguían llevar y mantener aire a presión.</a:t>
            </a:r>
          </a:p>
          <a:p>
            <a:pPr>
              <a:buNone/>
            </a:pPr>
            <a:endParaRPr lang="es-ES" sz="2200" i="1" dirty="0">
              <a:solidFill>
                <a:schemeClr val="accent6">
                  <a:lumMod val="50000"/>
                </a:schemeClr>
              </a:solidFill>
            </a:endParaRPr>
          </a:p>
          <a:p>
            <a:r>
              <a:rPr lang="es-ES" sz="4300" i="1" dirty="0" smtClean="0">
                <a:solidFill>
                  <a:schemeClr val="accent6">
                    <a:lumMod val="50000"/>
                  </a:schemeClr>
                </a:solidFill>
              </a:rPr>
              <a:t>   Ya en la </a:t>
            </a:r>
            <a:r>
              <a:rPr lang="es-ES" sz="4300" b="1" i="1" dirty="0" smtClean="0">
                <a:solidFill>
                  <a:schemeClr val="accent6">
                    <a:lumMod val="50000"/>
                  </a:schemeClr>
                </a:solidFill>
              </a:rPr>
              <a:t>Grecia clásica </a:t>
            </a:r>
            <a:r>
              <a:rPr lang="es-ES" sz="4300" i="1" dirty="0" smtClean="0">
                <a:solidFill>
                  <a:schemeClr val="accent6">
                    <a:lumMod val="50000"/>
                  </a:schemeClr>
                </a:solidFill>
              </a:rPr>
              <a:t>se habla del órgano como una herramienta equiparable a una o varias clases de instrumentos musicales, disponiendo del tipo de órgano hidráulico.</a:t>
            </a:r>
          </a:p>
          <a:p>
            <a:pPr>
              <a:buNone/>
            </a:pPr>
            <a:endParaRPr lang="es-ES" sz="2300" i="1" dirty="0" smtClean="0">
              <a:solidFill>
                <a:schemeClr val="accent6">
                  <a:lumMod val="50000"/>
                </a:schemeClr>
              </a:solidFill>
            </a:endParaRPr>
          </a:p>
          <a:p>
            <a:r>
              <a:rPr lang="es-ES" sz="4300" i="1" dirty="0" smtClean="0">
                <a:solidFill>
                  <a:schemeClr val="accent6">
                    <a:lumMod val="50000"/>
                  </a:schemeClr>
                </a:solidFill>
              </a:rPr>
              <a:t>   En la </a:t>
            </a:r>
            <a:r>
              <a:rPr lang="es-ES" sz="4300" b="1" i="1" dirty="0" smtClean="0">
                <a:solidFill>
                  <a:schemeClr val="accent6">
                    <a:lumMod val="50000"/>
                  </a:schemeClr>
                </a:solidFill>
              </a:rPr>
              <a:t>Roma clásica </a:t>
            </a:r>
            <a:r>
              <a:rPr lang="es-ES" sz="4300" i="1" dirty="0" smtClean="0">
                <a:solidFill>
                  <a:schemeClr val="accent6">
                    <a:lumMod val="50000"/>
                  </a:schemeClr>
                </a:solidFill>
              </a:rPr>
              <a:t>su uso se extendió por el Imperio en teatros y actos públicos.</a:t>
            </a:r>
          </a:p>
          <a:p>
            <a:pPr>
              <a:buNone/>
            </a:pPr>
            <a:endParaRPr lang="es-ES" sz="2200" i="1" dirty="0" smtClean="0">
              <a:solidFill>
                <a:schemeClr val="accent6">
                  <a:lumMod val="50000"/>
                </a:schemeClr>
              </a:solidFill>
            </a:endParaRPr>
          </a:p>
          <a:p>
            <a:pPr>
              <a:buNone/>
            </a:pPr>
            <a:endParaRPr lang="es-ES" sz="2200" i="1" dirty="0" smtClean="0">
              <a:solidFill>
                <a:schemeClr val="accent6">
                  <a:lumMod val="50000"/>
                </a:schemeClr>
              </a:solidFill>
            </a:endParaRPr>
          </a:p>
          <a:p>
            <a:endParaRPr lang="es-ES" sz="1600" dirty="0" smtClean="0"/>
          </a:p>
          <a:p>
            <a:endParaRPr lang="es-ES" sz="1600" dirty="0"/>
          </a:p>
        </p:txBody>
      </p:sp>
      <p:sp>
        <p:nvSpPr>
          <p:cNvPr id="8" name="7 CuadroTexto"/>
          <p:cNvSpPr txBox="1"/>
          <p:nvPr/>
        </p:nvSpPr>
        <p:spPr>
          <a:xfrm>
            <a:off x="1547664" y="5085184"/>
            <a:ext cx="2584110" cy="338554"/>
          </a:xfrm>
          <a:prstGeom prst="rect">
            <a:avLst/>
          </a:prstGeom>
          <a:noFill/>
        </p:spPr>
        <p:txBody>
          <a:bodyPr wrap="square" rtlCol="0">
            <a:spAutoFit/>
          </a:bodyPr>
          <a:lstStyle/>
          <a:p>
            <a:r>
              <a:rPr lang="es-ES" sz="800" i="1" dirty="0" smtClean="0"/>
              <a:t>Foto: </a:t>
            </a:r>
            <a:r>
              <a:rPr lang="es-ES" sz="800" i="1" dirty="0" err="1" smtClean="0"/>
              <a:t>Hydraulis</a:t>
            </a:r>
            <a:r>
              <a:rPr lang="es-ES" sz="800" i="1" dirty="0" smtClean="0"/>
              <a:t> antiguo.          </a:t>
            </a:r>
          </a:p>
          <a:p>
            <a:r>
              <a:rPr lang="es-ES" sz="800" i="1" dirty="0" smtClean="0"/>
              <a:t>Fuente: organohammond.blogspot.com</a:t>
            </a:r>
            <a:endParaRPr lang="es-ES" sz="8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96842"/>
          </a:xfrm>
        </p:spPr>
        <p:txBody>
          <a:bodyPr>
            <a:normAutofit fontScale="90000"/>
          </a:bodyPr>
          <a:lstStyle/>
          <a:p>
            <a:r>
              <a:rPr lang="es-ES" dirty="0" smtClean="0"/>
              <a:t> </a:t>
            </a:r>
            <a:endParaRPr lang="es-ES" dirty="0"/>
          </a:p>
        </p:txBody>
      </p:sp>
      <p:sp>
        <p:nvSpPr>
          <p:cNvPr id="3" name="2 Marcador de contenido"/>
          <p:cNvSpPr>
            <a:spLocks noGrp="1"/>
          </p:cNvSpPr>
          <p:nvPr>
            <p:ph sz="half" idx="1"/>
          </p:nvPr>
        </p:nvSpPr>
        <p:spPr>
          <a:xfrm>
            <a:off x="428596" y="857232"/>
            <a:ext cx="4038600" cy="4714907"/>
          </a:xfrm>
        </p:spPr>
        <p:txBody>
          <a:bodyPr>
            <a:normAutofit fontScale="25000" lnSpcReduction="20000"/>
          </a:bodyPr>
          <a:lstStyle/>
          <a:p>
            <a:r>
              <a:rPr lang="es-ES" sz="6400" b="1" i="1" dirty="0" smtClean="0">
                <a:solidFill>
                  <a:schemeClr val="accent6">
                    <a:lumMod val="50000"/>
                  </a:schemeClr>
                </a:solidFill>
              </a:rPr>
              <a:t>  </a:t>
            </a:r>
            <a:r>
              <a:rPr lang="es-ES" sz="6800" b="1" i="1" dirty="0" smtClean="0">
                <a:solidFill>
                  <a:schemeClr val="accent6">
                    <a:lumMod val="50000"/>
                  </a:schemeClr>
                </a:solidFill>
              </a:rPr>
              <a:t>San Agustín </a:t>
            </a:r>
            <a:r>
              <a:rPr lang="es-ES" sz="6800" i="1" dirty="0" smtClean="0">
                <a:solidFill>
                  <a:schemeClr val="accent6">
                    <a:lumMod val="50000"/>
                  </a:schemeClr>
                </a:solidFill>
              </a:rPr>
              <a:t>habla del “</a:t>
            </a:r>
            <a:r>
              <a:rPr lang="es-ES" sz="6800" i="1" dirty="0" err="1" smtClean="0">
                <a:solidFill>
                  <a:schemeClr val="accent6">
                    <a:lumMod val="50000"/>
                  </a:schemeClr>
                </a:solidFill>
              </a:rPr>
              <a:t>organum</a:t>
            </a:r>
            <a:r>
              <a:rPr lang="es-ES" sz="6800" i="1" dirty="0" smtClean="0">
                <a:solidFill>
                  <a:schemeClr val="accent6">
                    <a:lumMod val="50000"/>
                  </a:schemeClr>
                </a:solidFill>
              </a:rPr>
              <a:t>”, nombre general que se daba en su época </a:t>
            </a:r>
            <a:r>
              <a:rPr lang="es-ES" sz="6400" i="1" dirty="0" smtClean="0">
                <a:solidFill>
                  <a:schemeClr val="accent6">
                    <a:lumMod val="50000"/>
                  </a:schemeClr>
                </a:solidFill>
              </a:rPr>
              <a:t>(s. IV </a:t>
            </a:r>
            <a:r>
              <a:rPr lang="es-ES" sz="6400" i="1" dirty="0" err="1" smtClean="0">
                <a:solidFill>
                  <a:schemeClr val="accent6">
                    <a:lumMod val="50000"/>
                  </a:schemeClr>
                </a:solidFill>
              </a:rPr>
              <a:t>d.C</a:t>
            </a:r>
            <a:r>
              <a:rPr lang="es-ES" sz="6400" i="1" dirty="0" smtClean="0">
                <a:solidFill>
                  <a:schemeClr val="accent6">
                    <a:lumMod val="50000"/>
                  </a:schemeClr>
                </a:solidFill>
              </a:rPr>
              <a:t>) </a:t>
            </a:r>
            <a:r>
              <a:rPr lang="es-ES" sz="6800" i="1" dirty="0" smtClean="0">
                <a:solidFill>
                  <a:schemeClr val="accent6">
                    <a:lumMod val="50000"/>
                  </a:schemeClr>
                </a:solidFill>
              </a:rPr>
              <a:t>a todos los instrumentos de la familia del viento metal.</a:t>
            </a:r>
          </a:p>
          <a:p>
            <a:pPr>
              <a:buNone/>
            </a:pPr>
            <a:endParaRPr lang="es-ES" sz="3600" i="1" dirty="0" smtClean="0">
              <a:solidFill>
                <a:schemeClr val="accent6">
                  <a:lumMod val="50000"/>
                </a:schemeClr>
              </a:solidFill>
            </a:endParaRPr>
          </a:p>
          <a:p>
            <a:r>
              <a:rPr lang="es-ES" sz="6800" b="1" i="1" dirty="0" smtClean="0">
                <a:solidFill>
                  <a:schemeClr val="accent6">
                    <a:lumMod val="50000"/>
                  </a:schemeClr>
                </a:solidFill>
              </a:rPr>
              <a:t>Desde el </a:t>
            </a:r>
            <a:r>
              <a:rPr lang="es-ES" sz="6400" b="1" i="1" dirty="0" smtClean="0">
                <a:solidFill>
                  <a:schemeClr val="accent6">
                    <a:lumMod val="50000"/>
                  </a:schemeClr>
                </a:solidFill>
              </a:rPr>
              <a:t>s. IV d.C</a:t>
            </a:r>
            <a:r>
              <a:rPr lang="es-ES" sz="6400" i="1" dirty="0" smtClean="0">
                <a:solidFill>
                  <a:schemeClr val="accent6">
                    <a:lumMod val="50000"/>
                  </a:schemeClr>
                </a:solidFill>
              </a:rPr>
              <a:t>. </a:t>
            </a:r>
            <a:r>
              <a:rPr lang="es-ES" sz="6800" i="1" dirty="0" smtClean="0">
                <a:solidFill>
                  <a:schemeClr val="accent6">
                    <a:lumMod val="50000"/>
                  </a:schemeClr>
                </a:solidFill>
              </a:rPr>
              <a:t>el sistema del </a:t>
            </a:r>
            <a:r>
              <a:rPr lang="es-ES" sz="6800" i="1" dirty="0" err="1" smtClean="0">
                <a:solidFill>
                  <a:schemeClr val="accent6">
                    <a:lumMod val="50000"/>
                  </a:schemeClr>
                </a:solidFill>
              </a:rPr>
              <a:t>hydraulis</a:t>
            </a:r>
            <a:r>
              <a:rPr lang="es-ES" sz="6800" i="1" dirty="0" smtClean="0">
                <a:solidFill>
                  <a:schemeClr val="accent6">
                    <a:lumMod val="50000"/>
                  </a:schemeClr>
                </a:solidFill>
              </a:rPr>
              <a:t> del órgano convivió con otro de fuelles de aire para alimentar al instrumento. En el s. XIII el </a:t>
            </a:r>
            <a:r>
              <a:rPr lang="es-ES" sz="6800" i="1" dirty="0" err="1" smtClean="0">
                <a:solidFill>
                  <a:schemeClr val="accent6">
                    <a:lumMod val="50000"/>
                  </a:schemeClr>
                </a:solidFill>
              </a:rPr>
              <a:t>Hydraulis</a:t>
            </a:r>
            <a:r>
              <a:rPr lang="es-ES" sz="6800" i="1" dirty="0" smtClean="0">
                <a:solidFill>
                  <a:schemeClr val="accent6">
                    <a:lumMod val="50000"/>
                  </a:schemeClr>
                </a:solidFill>
              </a:rPr>
              <a:t> dejará de usarse.</a:t>
            </a:r>
          </a:p>
          <a:p>
            <a:pPr>
              <a:buNone/>
            </a:pPr>
            <a:endParaRPr lang="es-ES" sz="3600" i="1" dirty="0" smtClean="0">
              <a:solidFill>
                <a:schemeClr val="accent6">
                  <a:lumMod val="50000"/>
                </a:schemeClr>
              </a:solidFill>
            </a:endParaRPr>
          </a:p>
          <a:p>
            <a:r>
              <a:rPr lang="es-ES" sz="6800" i="1" dirty="0" smtClean="0">
                <a:solidFill>
                  <a:schemeClr val="accent6">
                    <a:lumMod val="50000"/>
                  </a:schemeClr>
                </a:solidFill>
              </a:rPr>
              <a:t>En </a:t>
            </a:r>
            <a:r>
              <a:rPr lang="es-ES" sz="6800" b="1" i="1" dirty="0" smtClean="0">
                <a:solidFill>
                  <a:schemeClr val="accent6">
                    <a:lumMod val="50000"/>
                  </a:schemeClr>
                </a:solidFill>
              </a:rPr>
              <a:t>Bizancio</a:t>
            </a:r>
            <a:r>
              <a:rPr lang="es-ES" sz="6800" i="1" dirty="0" smtClean="0">
                <a:solidFill>
                  <a:schemeClr val="accent6">
                    <a:lumMod val="50000"/>
                  </a:schemeClr>
                </a:solidFill>
              </a:rPr>
              <a:t> se sigue usando el Órgano como instrumento de pompa en la Corte en la vida secular (banquetes, bodas, procesiones, carreras de </a:t>
            </a:r>
            <a:r>
              <a:rPr lang="es-ES" sz="6800" i="1" dirty="0" err="1" smtClean="0">
                <a:solidFill>
                  <a:schemeClr val="accent6">
                    <a:lumMod val="50000"/>
                  </a:schemeClr>
                </a:solidFill>
              </a:rPr>
              <a:t>cuádrigas</a:t>
            </a:r>
            <a:r>
              <a:rPr lang="es-ES" sz="6800" i="1" dirty="0" smtClean="0">
                <a:solidFill>
                  <a:schemeClr val="accent6">
                    <a:lumMod val="50000"/>
                  </a:schemeClr>
                </a:solidFill>
              </a:rPr>
              <a:t>…). De hecho el Órgano era usado como símbolo de poder y regalo diplomático, y era decorado con oro o similares.</a:t>
            </a:r>
          </a:p>
          <a:p>
            <a:pPr>
              <a:buNone/>
            </a:pPr>
            <a:endParaRPr lang="es-ES" sz="3600" i="1" dirty="0" smtClean="0">
              <a:solidFill>
                <a:schemeClr val="accent6">
                  <a:lumMod val="50000"/>
                </a:schemeClr>
              </a:solidFill>
            </a:endParaRPr>
          </a:p>
          <a:p>
            <a:r>
              <a:rPr lang="es-ES" sz="6800" i="1" dirty="0" smtClean="0">
                <a:solidFill>
                  <a:schemeClr val="accent6">
                    <a:lumMod val="50000"/>
                  </a:schemeClr>
                </a:solidFill>
              </a:rPr>
              <a:t>En la </a:t>
            </a:r>
            <a:r>
              <a:rPr lang="es-ES" sz="6800" b="1" i="1" dirty="0" smtClean="0">
                <a:solidFill>
                  <a:schemeClr val="accent6">
                    <a:lumMod val="50000"/>
                  </a:schemeClr>
                </a:solidFill>
              </a:rPr>
              <a:t>Edad Media </a:t>
            </a:r>
            <a:r>
              <a:rPr lang="es-ES" sz="6800" i="1" dirty="0" smtClean="0">
                <a:solidFill>
                  <a:schemeClr val="accent6">
                    <a:lumMod val="50000"/>
                  </a:schemeClr>
                </a:solidFill>
              </a:rPr>
              <a:t>y en la Europa Occidental el Órgano fue usado casi exclusivamente por la Iglesia (sobre todo entre los ss. X al XIII).</a:t>
            </a:r>
          </a:p>
          <a:p>
            <a:pPr>
              <a:buNone/>
            </a:pPr>
            <a:endParaRPr lang="es-ES" sz="6800" i="1" dirty="0" smtClean="0">
              <a:solidFill>
                <a:schemeClr val="accent6">
                  <a:lumMod val="50000"/>
                </a:schemeClr>
              </a:solidFill>
            </a:endParaRPr>
          </a:p>
        </p:txBody>
      </p:sp>
      <p:pic>
        <p:nvPicPr>
          <p:cNvPr id="5" name="4 Marcador de contenido" descr="organo portativo.jpg"/>
          <p:cNvPicPr>
            <a:picLocks noGrp="1" noChangeAspect="1"/>
          </p:cNvPicPr>
          <p:nvPr>
            <p:ph sz="half" idx="2"/>
          </p:nvPr>
        </p:nvPicPr>
        <p:blipFill>
          <a:blip r:embed="rId2" cstate="print"/>
          <a:stretch>
            <a:fillRect/>
          </a:stretch>
        </p:blipFill>
        <p:spPr>
          <a:xfrm>
            <a:off x="4714876" y="1214422"/>
            <a:ext cx="3786214" cy="418899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5 Rectángulo"/>
          <p:cNvSpPr/>
          <p:nvPr/>
        </p:nvSpPr>
        <p:spPr>
          <a:xfrm>
            <a:off x="4643438" y="5500702"/>
            <a:ext cx="4000528" cy="215444"/>
          </a:xfrm>
          <a:prstGeom prst="rect">
            <a:avLst/>
          </a:prstGeom>
        </p:spPr>
        <p:txBody>
          <a:bodyPr wrap="square">
            <a:spAutoFit/>
          </a:bodyPr>
          <a:lstStyle/>
          <a:p>
            <a:r>
              <a:rPr lang="es-ES" sz="800" i="1" dirty="0" smtClean="0"/>
              <a:t>    Foto: Órgano </a:t>
            </a:r>
            <a:r>
              <a:rPr lang="es-ES" sz="800" i="1" dirty="0" err="1" smtClean="0"/>
              <a:t>portativo</a:t>
            </a:r>
            <a:r>
              <a:rPr lang="es-ES" sz="800" i="1" dirty="0" smtClean="0"/>
              <a:t> medieval.             Fuente: educarex.es/</a:t>
            </a:r>
            <a:r>
              <a:rPr lang="es-ES" sz="800" i="1" dirty="0" err="1" smtClean="0"/>
              <a:t>Educacion_Artistica</a:t>
            </a:r>
            <a:r>
              <a:rPr lang="es-ES" sz="800" i="1" dirty="0" smtClean="0"/>
              <a:t>/</a:t>
            </a:r>
            <a:r>
              <a:rPr lang="es-ES" sz="800" i="1" dirty="0" err="1" smtClean="0"/>
              <a:t>Musica</a:t>
            </a:r>
            <a:r>
              <a:rPr lang="es-ES" sz="800" i="1" dirty="0" smtClean="0"/>
              <a:t>/</a:t>
            </a:r>
            <a:endParaRPr lang="es-ES" sz="8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142984"/>
            <a:ext cx="8229600" cy="1143000"/>
          </a:xfrm>
        </p:spPr>
        <p:txBody>
          <a:bodyPr>
            <a:normAutofit fontScale="90000"/>
          </a:bodyPr>
          <a:lstStyle/>
          <a:p>
            <a:pPr algn="l"/>
            <a:r>
              <a:rPr lang="es-ES" sz="1900" i="1" dirty="0" smtClean="0">
                <a:solidFill>
                  <a:schemeClr val="accent6">
                    <a:lumMod val="50000"/>
                  </a:schemeClr>
                </a:solidFill>
              </a:rPr>
              <a:t>En el </a:t>
            </a:r>
            <a:r>
              <a:rPr lang="es-ES" sz="1900" b="1" i="1" dirty="0" smtClean="0">
                <a:solidFill>
                  <a:schemeClr val="accent6">
                    <a:lumMod val="50000"/>
                  </a:schemeClr>
                </a:solidFill>
              </a:rPr>
              <a:t>Renacimiento </a:t>
            </a:r>
            <a:r>
              <a:rPr lang="es-ES" sz="1900" i="1" dirty="0" smtClean="0">
                <a:solidFill>
                  <a:schemeClr val="accent6">
                    <a:lumMod val="50000"/>
                  </a:schemeClr>
                </a:solidFill>
              </a:rPr>
              <a:t>(</a:t>
            </a:r>
            <a:r>
              <a:rPr lang="es-ES" sz="1900" i="1" dirty="0" err="1" smtClean="0">
                <a:solidFill>
                  <a:schemeClr val="accent6">
                    <a:lumMod val="50000"/>
                  </a:schemeClr>
                </a:solidFill>
              </a:rPr>
              <a:t>ss.XV</a:t>
            </a:r>
            <a:r>
              <a:rPr lang="es-ES" sz="1900" i="1" dirty="0" smtClean="0">
                <a:solidFill>
                  <a:schemeClr val="accent6">
                    <a:lumMod val="50000"/>
                  </a:schemeClr>
                </a:solidFill>
              </a:rPr>
              <a:t>/XVI) el Órgano incorpora nuevos registros -lengüetas cortas, largas, diferentes flautados -, surgiendo una amplia tipología:</a:t>
            </a:r>
            <a:r>
              <a:rPr lang="es-ES" sz="1800" i="1" dirty="0" smtClean="0">
                <a:solidFill>
                  <a:schemeClr val="accent6">
                    <a:lumMod val="50000"/>
                  </a:schemeClr>
                </a:solidFill>
              </a:rPr>
              <a:t/>
            </a:r>
            <a:br>
              <a:rPr lang="es-ES" sz="1800" i="1" dirty="0" smtClean="0">
                <a:solidFill>
                  <a:schemeClr val="accent6">
                    <a:lumMod val="50000"/>
                  </a:schemeClr>
                </a:solidFill>
              </a:rPr>
            </a:br>
            <a:r>
              <a:rPr lang="es-ES" sz="1800" i="1" dirty="0" smtClean="0">
                <a:solidFill>
                  <a:schemeClr val="accent6">
                    <a:lumMod val="50000"/>
                  </a:schemeClr>
                </a:solidFill>
              </a:rPr>
              <a:t/>
            </a:r>
            <a:br>
              <a:rPr lang="es-ES" sz="1800" i="1" dirty="0" smtClean="0">
                <a:solidFill>
                  <a:schemeClr val="accent6">
                    <a:lumMod val="50000"/>
                  </a:schemeClr>
                </a:solidFill>
              </a:rPr>
            </a:br>
            <a:r>
              <a:rPr lang="es-ES" sz="1800" i="1" dirty="0" smtClean="0">
                <a:solidFill>
                  <a:schemeClr val="accent6">
                    <a:lumMod val="50000"/>
                  </a:schemeClr>
                </a:solidFill>
              </a:rPr>
              <a:t>	</a:t>
            </a:r>
            <a:r>
              <a:rPr lang="es-ES" sz="1600" i="1" dirty="0" smtClean="0">
                <a:solidFill>
                  <a:schemeClr val="accent6">
                    <a:lumMod val="50000"/>
                  </a:schemeClr>
                </a:solidFill>
              </a:rPr>
              <a:t>- Órgano </a:t>
            </a:r>
            <a:r>
              <a:rPr lang="es-ES" sz="1600" i="1" dirty="0" err="1" smtClean="0">
                <a:solidFill>
                  <a:schemeClr val="accent6">
                    <a:lumMod val="50000"/>
                  </a:schemeClr>
                </a:solidFill>
              </a:rPr>
              <a:t>portativo</a:t>
            </a:r>
            <a:r>
              <a:rPr lang="es-ES" sz="1600" i="1" dirty="0" smtClean="0">
                <a:solidFill>
                  <a:schemeClr val="accent6">
                    <a:lumMod val="50000"/>
                  </a:schemeClr>
                </a:solidFill>
              </a:rPr>
              <a:t> o procesional.</a:t>
            </a:r>
            <a:br>
              <a:rPr lang="es-ES" sz="1600" i="1" dirty="0" smtClean="0">
                <a:solidFill>
                  <a:schemeClr val="accent6">
                    <a:lumMod val="50000"/>
                  </a:schemeClr>
                </a:solidFill>
              </a:rPr>
            </a:br>
            <a:r>
              <a:rPr lang="es-ES" sz="1600" i="1" dirty="0" smtClean="0">
                <a:solidFill>
                  <a:schemeClr val="accent6">
                    <a:lumMod val="50000"/>
                  </a:schemeClr>
                </a:solidFill>
              </a:rPr>
              <a:t>	- Claviórgano</a:t>
            </a:r>
            <a:br>
              <a:rPr lang="es-ES" sz="1600" i="1" dirty="0" smtClean="0">
                <a:solidFill>
                  <a:schemeClr val="accent6">
                    <a:lumMod val="50000"/>
                  </a:schemeClr>
                </a:solidFill>
              </a:rPr>
            </a:br>
            <a:r>
              <a:rPr lang="es-ES" sz="1600" i="1" dirty="0" smtClean="0">
                <a:solidFill>
                  <a:schemeClr val="accent6">
                    <a:lumMod val="50000"/>
                  </a:schemeClr>
                </a:solidFill>
              </a:rPr>
              <a:t>	- Realejo o positivo, que se movía pero había que “depositarlo” para tocarlo.</a:t>
            </a:r>
            <a:r>
              <a:rPr lang="es-ES" sz="4000" i="1" dirty="0" smtClean="0">
                <a:solidFill>
                  <a:schemeClr val="accent6">
                    <a:lumMod val="50000"/>
                  </a:schemeClr>
                </a:solidFill>
              </a:rPr>
              <a:t/>
            </a:r>
            <a:br>
              <a:rPr lang="es-ES" sz="4000" i="1" dirty="0" smtClean="0">
                <a:solidFill>
                  <a:schemeClr val="accent6">
                    <a:lumMod val="50000"/>
                  </a:schemeClr>
                </a:solidFill>
              </a:rPr>
            </a:br>
            <a:r>
              <a:rPr lang="es-ES" dirty="0" smtClean="0"/>
              <a:t> </a:t>
            </a:r>
            <a:endParaRPr lang="es-ES" dirty="0"/>
          </a:p>
        </p:txBody>
      </p:sp>
      <p:sp>
        <p:nvSpPr>
          <p:cNvPr id="3" name="2 Marcador de contenido"/>
          <p:cNvSpPr>
            <a:spLocks noGrp="1"/>
          </p:cNvSpPr>
          <p:nvPr>
            <p:ph sz="half" idx="1"/>
          </p:nvPr>
        </p:nvSpPr>
        <p:spPr>
          <a:xfrm>
            <a:off x="357158" y="2285992"/>
            <a:ext cx="4038600" cy="4286280"/>
          </a:xfrm>
        </p:spPr>
        <p:txBody>
          <a:bodyPr>
            <a:normAutofit fontScale="92500" lnSpcReduction="20000"/>
          </a:bodyPr>
          <a:lstStyle/>
          <a:p>
            <a:endParaRPr lang="es-ES" sz="1000" i="1" dirty="0" smtClean="0">
              <a:solidFill>
                <a:schemeClr val="accent6">
                  <a:lumMod val="50000"/>
                </a:schemeClr>
              </a:solidFill>
            </a:endParaRPr>
          </a:p>
          <a:p>
            <a:r>
              <a:rPr lang="es-ES" sz="1800" i="1" dirty="0" smtClean="0">
                <a:solidFill>
                  <a:schemeClr val="accent6">
                    <a:lumMod val="50000"/>
                  </a:schemeClr>
                </a:solidFill>
              </a:rPr>
              <a:t>En el </a:t>
            </a:r>
            <a:r>
              <a:rPr lang="es-ES" sz="1800" b="1" i="1" dirty="0" smtClean="0">
                <a:solidFill>
                  <a:schemeClr val="accent6">
                    <a:lumMod val="50000"/>
                  </a:schemeClr>
                </a:solidFill>
              </a:rPr>
              <a:t>Barroco</a:t>
            </a:r>
            <a:r>
              <a:rPr lang="es-ES" sz="1800" i="1" dirty="0" smtClean="0">
                <a:solidFill>
                  <a:schemeClr val="accent6">
                    <a:lumMod val="50000"/>
                  </a:schemeClr>
                </a:solidFill>
              </a:rPr>
              <a:t> ( ss. XVII y XVIII) alcanza su esplendor, gran tamaño, mostrando variedades regionales y distintas escuelas.</a:t>
            </a:r>
          </a:p>
          <a:p>
            <a:pPr>
              <a:buNone/>
            </a:pPr>
            <a:endParaRPr lang="es-ES" sz="1000" i="1" dirty="0" smtClean="0">
              <a:solidFill>
                <a:schemeClr val="accent6">
                  <a:lumMod val="50000"/>
                </a:schemeClr>
              </a:solidFill>
            </a:endParaRPr>
          </a:p>
          <a:p>
            <a:r>
              <a:rPr lang="es-ES" sz="1800" i="1" dirty="0" smtClean="0">
                <a:solidFill>
                  <a:schemeClr val="accent6">
                    <a:lumMod val="50000"/>
                  </a:schemeClr>
                </a:solidFill>
              </a:rPr>
              <a:t>En el </a:t>
            </a:r>
            <a:r>
              <a:rPr lang="es-ES" sz="1800" b="1" i="1" dirty="0" smtClean="0">
                <a:solidFill>
                  <a:schemeClr val="accent6">
                    <a:lumMod val="50000"/>
                  </a:schemeClr>
                </a:solidFill>
              </a:rPr>
              <a:t>Romanticismo </a:t>
            </a:r>
            <a:r>
              <a:rPr lang="es-ES" sz="1800" i="1" dirty="0" smtClean="0">
                <a:solidFill>
                  <a:schemeClr val="accent6">
                    <a:lumMod val="50000"/>
                  </a:schemeClr>
                </a:solidFill>
              </a:rPr>
              <a:t>(S. XIX) el órgano introduce cajas neogóticas y amplía sus recursos gracias a las nuevas tecnologías de la Revolución Industrial, logrando grandes sonoridades: es el Órgano Sinfónico.</a:t>
            </a:r>
          </a:p>
          <a:p>
            <a:endParaRPr lang="es-ES" sz="1000" i="1" dirty="0" smtClean="0">
              <a:solidFill>
                <a:schemeClr val="accent6">
                  <a:lumMod val="50000"/>
                </a:schemeClr>
              </a:solidFill>
            </a:endParaRPr>
          </a:p>
          <a:p>
            <a:r>
              <a:rPr lang="es-ES" sz="1800" i="1" dirty="0" smtClean="0">
                <a:solidFill>
                  <a:schemeClr val="accent6">
                    <a:lumMod val="50000"/>
                  </a:schemeClr>
                </a:solidFill>
              </a:rPr>
              <a:t>En esta época incorpora los tubos ordenados por alturas, los secretos cromáticos, un pedal de expresión para las intensidades, y un sistema de lengüetas libres (sin tubo), como en el armonio.</a:t>
            </a:r>
          </a:p>
          <a:p>
            <a:endParaRPr lang="es-ES" sz="1700" i="1" dirty="0" smtClean="0">
              <a:solidFill>
                <a:schemeClr val="accent6">
                  <a:lumMod val="50000"/>
                </a:schemeClr>
              </a:solidFill>
            </a:endParaRPr>
          </a:p>
          <a:p>
            <a:endParaRPr lang="es-ES" i="1" dirty="0" smtClean="0">
              <a:solidFill>
                <a:schemeClr val="accent6">
                  <a:lumMod val="50000"/>
                </a:schemeClr>
              </a:solidFill>
            </a:endParaRPr>
          </a:p>
          <a:p>
            <a:endParaRPr lang="es-ES" sz="800" i="1" dirty="0" smtClean="0">
              <a:solidFill>
                <a:schemeClr val="accent6">
                  <a:lumMod val="50000"/>
                </a:schemeClr>
              </a:solidFill>
            </a:endParaRPr>
          </a:p>
          <a:p>
            <a:endParaRPr lang="es-ES" dirty="0"/>
          </a:p>
        </p:txBody>
      </p:sp>
      <p:pic>
        <p:nvPicPr>
          <p:cNvPr id="5" name="4 Marcador de contenido" descr="Fuentes-de-Nava-San-Pedro.jpg"/>
          <p:cNvPicPr>
            <a:picLocks noGrp="1" noChangeAspect="1"/>
          </p:cNvPicPr>
          <p:nvPr>
            <p:ph sz="half" idx="2"/>
          </p:nvPr>
        </p:nvPicPr>
        <p:blipFill>
          <a:blip r:embed="rId2"/>
          <a:stretch>
            <a:fillRect/>
          </a:stretch>
        </p:blipFill>
        <p:spPr>
          <a:xfrm>
            <a:off x="4803323" y="2500306"/>
            <a:ext cx="3758617" cy="3143272"/>
          </a:xfrm>
        </p:spPr>
      </p:pic>
      <p:sp>
        <p:nvSpPr>
          <p:cNvPr id="6" name="5 CuadroTexto"/>
          <p:cNvSpPr txBox="1"/>
          <p:nvPr/>
        </p:nvSpPr>
        <p:spPr>
          <a:xfrm>
            <a:off x="4929190" y="5643578"/>
            <a:ext cx="4429156" cy="338554"/>
          </a:xfrm>
          <a:prstGeom prst="rect">
            <a:avLst/>
          </a:prstGeom>
          <a:noFill/>
        </p:spPr>
        <p:txBody>
          <a:bodyPr wrap="square" rtlCol="0">
            <a:spAutoFit/>
          </a:bodyPr>
          <a:lstStyle/>
          <a:p>
            <a:r>
              <a:rPr lang="es-ES" sz="800" i="1" dirty="0" smtClean="0"/>
              <a:t>Foto: Órgano Basílica </a:t>
            </a:r>
            <a:r>
              <a:rPr lang="es-ES" sz="800" i="1" dirty="0" err="1" smtClean="0"/>
              <a:t>Ntra</a:t>
            </a:r>
            <a:r>
              <a:rPr lang="es-ES" sz="800" i="1" dirty="0" smtClean="0"/>
              <a:t> Sra. Sion (Suiza).  Siglo XV. </a:t>
            </a:r>
          </a:p>
          <a:p>
            <a:r>
              <a:rPr lang="es-ES" sz="800" i="1" dirty="0" smtClean="0"/>
              <a:t>Fuente: https://es.wikipedia.org/wiki/Bas%C3%ADlica_de_Val%C3%A8re</a:t>
            </a:r>
            <a:endParaRPr lang="es-ES" sz="8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5719"/>
          </a:xfrm>
        </p:spPr>
        <p:txBody>
          <a:bodyPr>
            <a:normAutofit fontScale="90000"/>
          </a:bodyPr>
          <a:lstStyle/>
          <a:p>
            <a:r>
              <a:rPr lang="es-ES" dirty="0" smtClean="0"/>
              <a:t> </a:t>
            </a:r>
            <a:endParaRPr lang="es-ES" dirty="0"/>
          </a:p>
        </p:txBody>
      </p:sp>
      <p:sp>
        <p:nvSpPr>
          <p:cNvPr id="3" name="2 Marcador de contenido"/>
          <p:cNvSpPr>
            <a:spLocks noGrp="1"/>
          </p:cNvSpPr>
          <p:nvPr>
            <p:ph sz="half" idx="1"/>
          </p:nvPr>
        </p:nvSpPr>
        <p:spPr>
          <a:xfrm>
            <a:off x="285720" y="500042"/>
            <a:ext cx="4181476" cy="5268931"/>
          </a:xfrm>
        </p:spPr>
        <p:txBody>
          <a:bodyPr>
            <a:noAutofit/>
          </a:bodyPr>
          <a:lstStyle/>
          <a:p>
            <a:endParaRPr lang="es-ES" sz="700" i="1" dirty="0" smtClean="0">
              <a:solidFill>
                <a:schemeClr val="accent6">
                  <a:lumMod val="50000"/>
                </a:schemeClr>
              </a:solidFill>
            </a:endParaRPr>
          </a:p>
          <a:p>
            <a:r>
              <a:rPr lang="es-ES" sz="1700" i="1" dirty="0" smtClean="0">
                <a:solidFill>
                  <a:schemeClr val="accent6">
                    <a:lumMod val="50000"/>
                  </a:schemeClr>
                </a:solidFill>
              </a:rPr>
              <a:t>En España – y también en Tierra de Campos-  la mayor parte de los órganos son de la época barroca. </a:t>
            </a:r>
          </a:p>
          <a:p>
            <a:pPr>
              <a:buNone/>
            </a:pPr>
            <a:endParaRPr lang="es-ES" sz="900" i="1" dirty="0" smtClean="0">
              <a:solidFill>
                <a:schemeClr val="accent6">
                  <a:lumMod val="50000"/>
                </a:schemeClr>
              </a:solidFill>
            </a:endParaRPr>
          </a:p>
          <a:p>
            <a:r>
              <a:rPr lang="es-ES" sz="1700" i="1" dirty="0" smtClean="0">
                <a:solidFill>
                  <a:schemeClr val="accent6">
                    <a:lumMod val="50000"/>
                  </a:schemeClr>
                </a:solidFill>
              </a:rPr>
              <a:t>Éstos no se reemplazaron por otros más modernos con posterioridad al Barroco debido a las siguientes causas:</a:t>
            </a:r>
          </a:p>
          <a:p>
            <a:pPr>
              <a:buNone/>
            </a:pPr>
            <a:endParaRPr lang="es-ES" sz="300" i="1" dirty="0" smtClean="0">
              <a:solidFill>
                <a:schemeClr val="accent6">
                  <a:lumMod val="50000"/>
                </a:schemeClr>
              </a:solidFill>
            </a:endParaRPr>
          </a:p>
          <a:p>
            <a:pPr lvl="1"/>
            <a:r>
              <a:rPr lang="es-ES" sz="1700" i="1" dirty="0" smtClean="0">
                <a:solidFill>
                  <a:schemeClr val="accent6">
                    <a:lumMod val="50000"/>
                  </a:schemeClr>
                </a:solidFill>
              </a:rPr>
              <a:t> Difícil situación económica en la España del  s. XIX.</a:t>
            </a:r>
          </a:p>
          <a:p>
            <a:pPr lvl="1"/>
            <a:r>
              <a:rPr lang="es-ES" sz="1700" i="1" dirty="0" smtClean="0">
                <a:solidFill>
                  <a:schemeClr val="accent6">
                    <a:lumMod val="50000"/>
                  </a:schemeClr>
                </a:solidFill>
              </a:rPr>
              <a:t>Las desamortizaciones sufridas por la Iglesia y su consiguiente declive.</a:t>
            </a:r>
          </a:p>
          <a:p>
            <a:pPr lvl="1"/>
            <a:r>
              <a:rPr lang="es-ES" sz="1700" i="1" dirty="0" smtClean="0">
                <a:solidFill>
                  <a:schemeClr val="accent6">
                    <a:lumMod val="50000"/>
                  </a:schemeClr>
                </a:solidFill>
              </a:rPr>
              <a:t>La decadencia  de la cultura musical en  el mundo rural.</a:t>
            </a:r>
          </a:p>
          <a:p>
            <a:pPr lvl="1"/>
            <a:r>
              <a:rPr lang="es-ES" sz="1700" i="1" dirty="0" smtClean="0">
                <a:solidFill>
                  <a:schemeClr val="accent6">
                    <a:lumMod val="50000"/>
                  </a:schemeClr>
                </a:solidFill>
              </a:rPr>
              <a:t>El deterioro de los instrumentos y de la cultura del órgano durante el s. XIX y parte del s. XX.</a:t>
            </a:r>
          </a:p>
          <a:p>
            <a:pPr lvl="1">
              <a:buNone/>
            </a:pPr>
            <a:endParaRPr lang="es-ES" sz="900" i="1" dirty="0" smtClean="0">
              <a:solidFill>
                <a:schemeClr val="accent6">
                  <a:lumMod val="50000"/>
                </a:schemeClr>
              </a:solidFill>
            </a:endParaRPr>
          </a:p>
          <a:p>
            <a:pPr lvl="1">
              <a:buFont typeface="Arial" charset="0"/>
              <a:buChar char="•"/>
            </a:pPr>
            <a:r>
              <a:rPr lang="es-ES" sz="1700" i="1" dirty="0" smtClean="0">
                <a:solidFill>
                  <a:schemeClr val="accent6">
                    <a:lumMod val="50000"/>
                  </a:schemeClr>
                </a:solidFill>
              </a:rPr>
              <a:t>El Órgano de la Iglesia de S. Hipólito  de Tamara de Campos es un ejemplo de órgano del barroco del s. XVIII.</a:t>
            </a:r>
          </a:p>
          <a:p>
            <a:pPr lvl="1">
              <a:buFont typeface="Arial" charset="0"/>
              <a:buChar char="•"/>
            </a:pPr>
            <a:endParaRPr lang="es-ES" sz="1700" i="1" dirty="0" smtClean="0">
              <a:solidFill>
                <a:schemeClr val="accent6">
                  <a:lumMod val="50000"/>
                </a:schemeClr>
              </a:solidFill>
            </a:endParaRPr>
          </a:p>
          <a:p>
            <a:pPr lvl="1">
              <a:buFont typeface="Arial" charset="0"/>
              <a:buChar char="•"/>
            </a:pPr>
            <a:endParaRPr lang="es-ES" sz="1700" i="1" dirty="0" smtClean="0">
              <a:solidFill>
                <a:schemeClr val="accent6">
                  <a:lumMod val="50000"/>
                </a:schemeClr>
              </a:solidFill>
            </a:endParaRPr>
          </a:p>
          <a:p>
            <a:pPr lvl="1">
              <a:buFont typeface="Arial" charset="0"/>
              <a:buChar char="•"/>
            </a:pPr>
            <a:endParaRPr lang="es-ES" sz="1700" i="1" dirty="0">
              <a:solidFill>
                <a:schemeClr val="accent6">
                  <a:lumMod val="50000"/>
                </a:schemeClr>
              </a:solidFill>
            </a:endParaRPr>
          </a:p>
        </p:txBody>
      </p:sp>
      <p:pic>
        <p:nvPicPr>
          <p:cNvPr id="10" name="9 Marcador de contenido" descr="119.jpg"/>
          <p:cNvPicPr>
            <a:picLocks noGrp="1" noChangeAspect="1"/>
          </p:cNvPicPr>
          <p:nvPr>
            <p:ph sz="half" idx="2"/>
          </p:nvPr>
        </p:nvPicPr>
        <p:blipFill>
          <a:blip r:embed="rId2" cstate="print"/>
          <a:stretch>
            <a:fillRect/>
          </a:stretch>
        </p:blipFill>
        <p:spPr>
          <a:xfrm>
            <a:off x="4714876" y="857232"/>
            <a:ext cx="3898119" cy="51974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10 CuadroTexto"/>
          <p:cNvSpPr txBox="1"/>
          <p:nvPr/>
        </p:nvSpPr>
        <p:spPr>
          <a:xfrm>
            <a:off x="4929190" y="5857892"/>
            <a:ext cx="3571900" cy="215444"/>
          </a:xfrm>
          <a:prstGeom prst="rect">
            <a:avLst/>
          </a:prstGeom>
          <a:noFill/>
        </p:spPr>
        <p:txBody>
          <a:bodyPr wrap="square" rtlCol="0">
            <a:spAutoFit/>
          </a:bodyPr>
          <a:lstStyle/>
          <a:p>
            <a:r>
              <a:rPr lang="es-ES" sz="800" i="1" dirty="0" smtClean="0">
                <a:solidFill>
                  <a:schemeClr val="bg1"/>
                </a:solidFill>
              </a:rPr>
              <a:t>Foto:  Iglesia de Támara de Campos.           Fuente: Gregorio Diez </a:t>
            </a:r>
            <a:r>
              <a:rPr lang="es-ES" sz="800" i="1" dirty="0" err="1" smtClean="0">
                <a:solidFill>
                  <a:schemeClr val="bg1"/>
                </a:solidFill>
              </a:rPr>
              <a:t>Mardomingo</a:t>
            </a:r>
            <a:r>
              <a:rPr lang="es-ES" sz="800" i="1" dirty="0" smtClean="0">
                <a:solidFill>
                  <a:schemeClr val="bg1"/>
                </a:solidFill>
              </a:rPr>
              <a:t>.</a:t>
            </a:r>
            <a:endParaRPr lang="es-ES" sz="800" i="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1214422"/>
            <a:ext cx="8229600" cy="1143000"/>
          </a:xfrm>
        </p:spPr>
        <p:txBody>
          <a:bodyPr>
            <a:normAutofit/>
          </a:bodyPr>
          <a:lstStyle/>
          <a:p>
            <a:r>
              <a:rPr lang="es-ES" sz="2400" b="1" i="1" dirty="0" smtClean="0">
                <a:solidFill>
                  <a:schemeClr val="accent6">
                    <a:lumMod val="50000"/>
                  </a:schemeClr>
                </a:solidFill>
              </a:rPr>
              <a:t>2ª) Estructura y partes de un Órgano</a:t>
            </a:r>
          </a:p>
        </p:txBody>
      </p:sp>
      <p:pic>
        <p:nvPicPr>
          <p:cNvPr id="6" name="5 Marcador de contenido" descr="partes organo.jpg"/>
          <p:cNvPicPr>
            <a:picLocks noGrp="1" noChangeAspect="1"/>
          </p:cNvPicPr>
          <p:nvPr>
            <p:ph idx="1"/>
          </p:nvPr>
        </p:nvPicPr>
        <p:blipFill>
          <a:blip r:embed="rId2"/>
          <a:stretch>
            <a:fillRect/>
          </a:stretch>
        </p:blipFill>
        <p:spPr>
          <a:xfrm>
            <a:off x="2000233" y="2626908"/>
            <a:ext cx="4714908" cy="29277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6 CuadroTexto"/>
          <p:cNvSpPr txBox="1"/>
          <p:nvPr/>
        </p:nvSpPr>
        <p:spPr>
          <a:xfrm>
            <a:off x="2285984" y="5421137"/>
            <a:ext cx="4071966" cy="215444"/>
          </a:xfrm>
          <a:prstGeom prst="rect">
            <a:avLst/>
          </a:prstGeom>
          <a:noFill/>
        </p:spPr>
        <p:txBody>
          <a:bodyPr wrap="square" rtlCol="0">
            <a:spAutoFit/>
          </a:bodyPr>
          <a:lstStyle/>
          <a:p>
            <a:r>
              <a:rPr lang="es-ES" sz="800" i="1" dirty="0" smtClean="0"/>
              <a:t>Foto: Estructura Órgano barroco.  Fuente: http://musicabarrocaorgano.blogspot.com.es/</a:t>
            </a:r>
            <a:endParaRPr lang="es-ES" sz="8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2052</TotalTime>
  <Words>4044</Words>
  <Application>Microsoft Office PowerPoint</Application>
  <PresentationFormat>Presentación en pantalla (4:3)</PresentationFormat>
  <Paragraphs>332</Paragraphs>
  <Slides>41</Slides>
  <Notes>2</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El Órgano de Támara (Palencia)</vt:lpstr>
      <vt:lpstr>Esta Guía de Visita sobre el Órgano de la localidad de Támara de Campos(Palencia) se estructura en tres partes complementarias y consecutivas:</vt:lpstr>
      <vt:lpstr>1ª) Breve Introducción histórica al Órgano como instrumento   </vt:lpstr>
      <vt:lpstr>Tierra de Campos es una comarca donde el Órgano Ibérico y su música han tenido históricamente un gran desarrollo</vt:lpstr>
      <vt:lpstr>  Para poder sacar provecho de la posterior Visita al Órgano de la localidad palentina de Támara de Campos, es necesario que conozcamos algunos detalles sobre la evolución histórica de estos instrumentos musicales tan interesantes</vt:lpstr>
      <vt:lpstr> </vt:lpstr>
      <vt:lpstr>En el Renacimiento (ss.XV/XVI) el Órgano incorpora nuevos registros -lengüetas cortas, largas, diferentes flautados -, surgiendo una amplia tipología:   - Órgano portativo o procesional.  - Claviórgano  - Realejo o positivo, que se movía pero había que “depositarlo” para tocarlo.  </vt:lpstr>
      <vt:lpstr> </vt:lpstr>
      <vt:lpstr>2ª) Estructura y partes de un Órgano</vt:lpstr>
      <vt:lpstr>En cuanto a la estructura del Órgano como instrumento, es necesario e interesante conocer las principales partes del mismo y su funcionamiento, para poder después reconocerlas en el Órgano de la Iglesia de Támara de Campos.</vt:lpstr>
      <vt:lpstr>    1ª/ Los Fuelles son el mecanismo generador del aire que necesita el Órgano para sonar.  Pueden ser. . .        </vt:lpstr>
      <vt:lpstr>2ª/ Las Tuberías son los conductos sonoros por los que discurre el aire, en los que se produce la vibración sonora, y los causantes de la sonoridad final del Órgano.   </vt:lpstr>
      <vt:lpstr> Y tubos de lengüeta, en los que el aire insuflado vibra gracias al contacto con ella. </vt:lpstr>
      <vt:lpstr>Pero además las tuberías también hay que diferenciarlas en función de su material de construcción. . .</vt:lpstr>
      <vt:lpstr>Y tubos de Madera, según las condiciones  y la humedad del lugar a ubicar.</vt:lpstr>
      <vt:lpstr>3ª/ La mecánica, que son todas las partes del Órgano que se deben activar para que el instrumento suene, desde el teclado hasta los tubos. Podemos destacar . . .</vt:lpstr>
      <vt:lpstr>Dentro de la Consola  podemos distinguir las siguientes partes:</vt:lpstr>
      <vt:lpstr>Los Órganos también tienen un teclado tocado con los pies simultáneamente al teclado manual: se llama «pedalero»</vt:lpstr>
      <vt:lpstr>Por último, los Registros son los botones o tiradores que permiten cambiar la sonoridad del Órgano modificando la selección de tubos que suenan en cada caso</vt:lpstr>
      <vt:lpstr>Una parte fundamental de la mecánica del Órgano se centra en la sección denominada el «secreto», situada encima de la consola y debajo de los tubos</vt:lpstr>
      <vt:lpstr>Cómo funciona la mecánica de un Órgano</vt:lpstr>
      <vt:lpstr>Y la mecánica de los distintos timbres del Órgano. . .</vt:lpstr>
      <vt:lpstr>El Órgano Ibérico</vt:lpstr>
      <vt:lpstr>3ª) El Órgano de Támara de Campos</vt:lpstr>
      <vt:lpstr>Contexto histórico y artístico </vt:lpstr>
      <vt:lpstr>Sobre su emplazamiento e historia</vt:lpstr>
      <vt:lpstr>Sobre el Instrumento</vt:lpstr>
      <vt:lpstr>La  obra «INVENTARIO DE LOS ÓRGANOS DE LA PROVINCIA DE PALENCIA» publicada por el Grupo Araduey-Campos en 2008 nos aporta una información privilegiada de primera mano para conocer este Órgano de Támara de Campos.</vt:lpstr>
      <vt:lpstr>Sobre sus características . . .</vt:lpstr>
      <vt:lpstr>Tuberías del Órgano</vt:lpstr>
      <vt:lpstr>Y sobre los elementos mecánicos y distintas partes del Órgano . . .</vt:lpstr>
      <vt:lpstr> </vt:lpstr>
      <vt:lpstr>Los registros</vt:lpstr>
      <vt:lpstr> </vt:lpstr>
      <vt:lpstr>Después de conocer algo sobre su historia y características, te invitamos a que no termines esta Guía de Visita sin dejar de escucharlo.  Para ello nos gustaría que visionases el siguiente video, en una interpretación realizada por el maestro  Francis Chapelet, a quien tanto debemos en la restauración y cuidado de los órganos de Tierra de Campos entre otros.  Para ello pincha en la imagen.</vt:lpstr>
      <vt:lpstr>ACTIVIDADES</vt:lpstr>
      <vt:lpstr> </vt:lpstr>
      <vt:lpstr>ACTIVIDADES</vt:lpstr>
      <vt:lpstr> </vt:lpstr>
      <vt:lpstr> </vt:lpstr>
      <vt:lpstr>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Órgano de Támara (Palencia)</dc:title>
  <dc:creator>Usuario</dc:creator>
  <cp:lastModifiedBy>WinuE</cp:lastModifiedBy>
  <cp:revision>135</cp:revision>
  <dcterms:created xsi:type="dcterms:W3CDTF">2015-12-09T08:39:54Z</dcterms:created>
  <dcterms:modified xsi:type="dcterms:W3CDTF">2015-12-13T18:27:11Z</dcterms:modified>
</cp:coreProperties>
</file>