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9" r:id="rId28"/>
    <p:sldId id="297" r:id="rId29"/>
    <p:sldId id="298" r:id="rId30"/>
    <p:sldId id="305" r:id="rId31"/>
    <p:sldId id="300" r:id="rId32"/>
    <p:sldId id="301" r:id="rId33"/>
    <p:sldId id="304" r:id="rId34"/>
    <p:sldId id="307" r:id="rId35"/>
    <p:sldId id="303" r:id="rId36"/>
    <p:sldId id="302" r:id="rId37"/>
    <p:sldId id="306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0EF7E-1F10-4937-92E7-AF4E8C0BA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52A7C4-135E-4259-8A1F-134EBD0C1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301D95-6B78-490C-8058-F7BBF896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5CE806-2E66-4A2F-91FE-8027FD7F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0FACA6-B73C-4FF8-B246-588D008E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72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4E23C-2B49-41B0-B63B-24DA2CA2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5A0FC7-3D43-467C-A8EB-2140634B4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7C37CE-645F-45AA-9D77-8455BFA8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93DDC5-F5F5-493D-B2D6-5700E7B40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462244-27F9-4CC4-8550-1DC4BE39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1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662151-7B99-4F16-9325-FB75FE6E0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3FA505-F148-4DE7-A6AE-DA12E1FF8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EAE419-CDFB-471A-939A-AE33BF73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CB33A7-2566-4BAA-8B5D-BCA76A29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655522-784F-4D10-B103-75E34708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658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B0332-D302-4FAE-AFF1-BE497D69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0ED721-DFBB-48E4-A6B5-4BFD50702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9C626-8340-48CE-8195-E96D5D83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A07DFE-F74B-4A0C-97E0-13A9E329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4F3173-CE12-4A94-B5AA-8277C1D9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9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C0E4D6-9E49-4A78-9349-2C1F83A50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FDD4A7-0D27-4D7E-8775-FCAD07AAE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D5382F-DBC5-41EE-BA3D-7F97DEC0F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DE09EA-267D-4355-83E7-F4449798F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672F06-030E-4739-8A00-260440DF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27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55FEC-E63C-4249-B016-56DB2940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2E1886-4C76-41D8-8B20-D3468ADE9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C25CA2-638B-46CB-9691-A2831C094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B68BC2-220F-49C6-A47D-9A8E426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F4F03-6F23-4F77-A969-B7E2158CB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94A6CC-4F1A-466E-BF8A-ED7CD9D2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6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9D5EC-3CAD-45C3-B70A-440CE97F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87DEA3-0FA0-4EEA-9307-C50A6E5C7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88592E-678D-4D16-906B-4AD385576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016C7A-D024-4F0E-BF3D-09CFF109C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A78166-EBB4-4B3A-9938-D44CC2E0C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CB40DD3-F09B-4D49-8787-B589B141C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947C1F2-0A6F-4CCA-A6F5-94946DD4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4182099-51D7-4E51-A7D9-8391020A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35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5A340-B8F6-43F5-AE33-F4ADE306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32CBE4-B689-4E69-8864-9CE06863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1D8A48-DFA8-49C1-9F88-9B106857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C65333-CE20-46A8-979F-11AE3481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62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9C52EF-AB65-4898-89AA-0FDC76C9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EAC057-B64B-4421-A225-2ACB90A6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64D06E-E2FE-4312-9EE3-F9A103CD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06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8B234-085C-41E4-9711-89AB946C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9E1556-1A3F-4536-89AA-EFE9E8341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6BB249-725D-4104-AE92-E1421599E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4E719-D773-4698-8440-A3C44E75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81A667-BC6C-4F58-B705-4E17E4F8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D726B1-0E11-49ED-92C9-8DCFE6C7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6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88EA0-29FB-4875-9997-5886E26C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F19253-22BB-4571-A8A7-E603CB69F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E268BC-78BA-4B43-9FF7-31983295F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65C999-5FF0-4A3C-BE25-AF9996F7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3CAC74-655D-49A1-9CA5-6D2AFA4A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75FDC5-AA1B-4FE0-A4EF-1E23104F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8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7B5D41D-F110-4924-BF6F-529A8F48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503AA3-16BB-4600-BAA8-A0CC1D005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530B04-1081-4DA9-B3B7-9E216E687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7445A-E29E-4E61-B5B6-F7B89827E6B2}" type="datetimeFigureOut">
              <a:rPr lang="es-ES" smtClean="0"/>
              <a:t>10/05/2022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D556A7-3F3E-489A-8565-1FDBBA218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444F73-C6A6-45D4-9C1F-578F07A4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E1DB5-811B-4450-A64D-8755E812664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24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Creative_Commons_Semaforoa.svg" TargetMode="External"/><Relationship Id="rId4" Type="http://schemas.openxmlformats.org/officeDocument/2006/relationships/hyperlink" Target="https://es.wikipedia.org/wiki/Copyrigh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-zPHbthU8E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creativecommons.org/choose/?lang=es_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hyperlink" Target="https://steemit.com/spanish/@amigoponc/imagenes-gifs-y-video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U4m9GA3ocI?start=1&amp;feature=oembed" TargetMode="External"/><Relationship Id="rId6" Type="http://schemas.openxmlformats.org/officeDocument/2006/relationships/image" Target="../media/image80.jpeg"/><Relationship Id="rId5" Type="http://schemas.openxmlformats.org/officeDocument/2006/relationships/hyperlink" Target="https://www.freepik.es/" TargetMode="External"/><Relationship Id="rId4" Type="http://schemas.openxmlformats.org/officeDocument/2006/relationships/hyperlink" Target="https://agenciaseomarketingonline.es/blog/bancos-de-sonido-gratis-y-musica-sin-copyrigh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FC86E-66DB-480F-AAA3-4CD903996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120" y="1021081"/>
            <a:ext cx="9042400" cy="2219959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/>
              <a:t>CENTRO DE RECURSOS ONLINE</a:t>
            </a:r>
            <a:br>
              <a:rPr lang="es-ES" b="1" dirty="0"/>
            </a:br>
            <a:br>
              <a:rPr lang="es-ES" b="1" dirty="0"/>
            </a:br>
            <a:r>
              <a:rPr lang="es-ES" b="1" dirty="0"/>
              <a:t>CROL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6D621E-4C47-4EBD-98F1-9A825E78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658" y="4271963"/>
            <a:ext cx="6872061" cy="16749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AF612C-7CC7-4493-852C-456206A2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7" y="5428592"/>
            <a:ext cx="1752558" cy="10331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A7F356-7417-4B15-BA8A-62F990E39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063" y="5656234"/>
            <a:ext cx="1677233" cy="6937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309657D-4F7B-45F2-894E-DF066A645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303" y="2179574"/>
            <a:ext cx="1313843" cy="212293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9FBF0CDF-83A4-419B-BFE7-3561BD430862}"/>
              </a:ext>
            </a:extLst>
          </p:cNvPr>
          <p:cNvSpPr txBox="1"/>
          <p:nvPr/>
        </p:nvSpPr>
        <p:spPr>
          <a:xfrm>
            <a:off x="9424003" y="2690336"/>
            <a:ext cx="28577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Jesús Gómez Fuentes</a:t>
            </a:r>
          </a:p>
          <a:p>
            <a:endParaRPr lang="es-ES" dirty="0"/>
          </a:p>
          <a:p>
            <a:r>
              <a:rPr lang="es-ES" dirty="0"/>
              <a:t>@jesusgofu</a:t>
            </a:r>
          </a:p>
          <a:p>
            <a:endParaRPr lang="es-ES" dirty="0"/>
          </a:p>
          <a:p>
            <a:r>
              <a:rPr lang="es-ES" dirty="0"/>
              <a:t>jesus.gomfue@educa.jcyl.es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7F2CDD-D894-A52F-A67C-49C84641F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987" y="3318231"/>
            <a:ext cx="304826" cy="2987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3D84E7C-78EC-1E45-807B-1F5C6E6FB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273" y="3834312"/>
            <a:ext cx="298730" cy="2987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C7F17E-D708-EAE9-8EDB-CF576A5B5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0579" y="6349999"/>
            <a:ext cx="1009448" cy="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AB9F72-51FD-4577-87CB-CD56AF5B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56" y="2758440"/>
            <a:ext cx="5079999" cy="134112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9442FA-11ED-427B-A0D0-BB2085CE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519" y="4483120"/>
            <a:ext cx="4524736" cy="191266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ACA521-8F7F-4202-95CC-184F6B2E1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26" y="4866662"/>
            <a:ext cx="6003916" cy="15291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04D1C8-57C8-4332-BCEB-CBB92B569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26" y="3068320"/>
            <a:ext cx="5984061" cy="134112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70CC9E-B754-428F-86BA-D93DD6387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15" y="1558856"/>
            <a:ext cx="571529" cy="11875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93ADF16-38BD-4466-9C75-F17B919F7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26" y="273828"/>
            <a:ext cx="3840813" cy="103641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3E267-6A16-4E81-AFB8-4E0F98CA484F}"/>
              </a:ext>
            </a:extLst>
          </p:cNvPr>
          <p:cNvSpPr txBox="1"/>
          <p:nvPr/>
        </p:nvSpPr>
        <p:spPr>
          <a:xfrm>
            <a:off x="6858000" y="510168"/>
            <a:ext cx="4353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/>
              <a:t>ICONOGRAFÍA</a:t>
            </a:r>
          </a:p>
          <a:p>
            <a:pPr algn="ctr"/>
            <a:r>
              <a:rPr lang="es-ES" sz="4800" b="1" dirty="0"/>
              <a:t>POR CATEGORÍA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00B7078-546A-4CC3-B92F-F75B107E7E26}"/>
              </a:ext>
            </a:extLst>
          </p:cNvPr>
          <p:cNvSpPr txBox="1"/>
          <p:nvPr/>
        </p:nvSpPr>
        <p:spPr>
          <a:xfrm>
            <a:off x="1403761" y="1690946"/>
            <a:ext cx="10245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PDF</a:t>
            </a:r>
          </a:p>
          <a:p>
            <a:endParaRPr lang="es-ES" b="1" dirty="0"/>
          </a:p>
          <a:p>
            <a:r>
              <a:rPr lang="es-ES" b="1" dirty="0"/>
              <a:t>ENLACES</a:t>
            </a:r>
          </a:p>
        </p:txBody>
      </p:sp>
    </p:spTree>
    <p:extLst>
      <p:ext uri="{BB962C8B-B14F-4D97-AF65-F5344CB8AC3E}">
        <p14:creationId xmlns:p14="http://schemas.microsoft.com/office/powerpoint/2010/main" val="1733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B58942-AB61-4A8A-ACAF-D2FFC017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13" y="340315"/>
            <a:ext cx="3840813" cy="10364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7C6212-E9C1-4215-A5FC-0B8160974B71}"/>
              </a:ext>
            </a:extLst>
          </p:cNvPr>
          <p:cNvSpPr txBox="1"/>
          <p:nvPr/>
        </p:nvSpPr>
        <p:spPr>
          <a:xfrm>
            <a:off x="4704080" y="145242"/>
            <a:ext cx="6945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/>
              <a:t>ARCHIVOS ENCONTRADOS</a:t>
            </a:r>
          </a:p>
          <a:p>
            <a:pPr algn="ctr"/>
            <a:r>
              <a:rPr lang="es-ES" sz="4800" b="1" dirty="0"/>
              <a:t>FORMATO DE PÁGINA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0AC1F2-1B75-4395-BEE5-63D996883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71" y="1885694"/>
            <a:ext cx="11830658" cy="497230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71627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2F95BD-7F30-46A0-864D-9DBBD3887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36" y="360635"/>
            <a:ext cx="3840813" cy="10364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FBEF2B1-BE86-4741-92CC-B6FB20C17331}"/>
              </a:ext>
            </a:extLst>
          </p:cNvPr>
          <p:cNvSpPr txBox="1"/>
          <p:nvPr/>
        </p:nvSpPr>
        <p:spPr>
          <a:xfrm>
            <a:off x="5211929" y="277752"/>
            <a:ext cx="6025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¿CÓMO SUBIR RECURSOS A CROL?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296AFF-05ED-47D8-A4AE-B8C36192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618" y="2169712"/>
            <a:ext cx="9556301" cy="424631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124FCB4-1968-44C7-AF47-13FA13281948}"/>
              </a:ext>
            </a:extLst>
          </p:cNvPr>
          <p:cNvSpPr/>
          <p:nvPr/>
        </p:nvSpPr>
        <p:spPr>
          <a:xfrm>
            <a:off x="5090160" y="2895600"/>
            <a:ext cx="1757680" cy="711200"/>
          </a:xfrm>
          <a:custGeom>
            <a:avLst/>
            <a:gdLst>
              <a:gd name="connsiteX0" fmla="*/ 0 w 1757680"/>
              <a:gd name="connsiteY0" fmla="*/ 355600 h 711200"/>
              <a:gd name="connsiteX1" fmla="*/ 878840 w 1757680"/>
              <a:gd name="connsiteY1" fmla="*/ 0 h 711200"/>
              <a:gd name="connsiteX2" fmla="*/ 1757680 w 1757680"/>
              <a:gd name="connsiteY2" fmla="*/ 355600 h 711200"/>
              <a:gd name="connsiteX3" fmla="*/ 878840 w 1757680"/>
              <a:gd name="connsiteY3" fmla="*/ 711200 h 711200"/>
              <a:gd name="connsiteX4" fmla="*/ 0 w 1757680"/>
              <a:gd name="connsiteY4" fmla="*/ 3556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680" h="711200" extrusionOk="0">
                <a:moveTo>
                  <a:pt x="0" y="355600"/>
                </a:moveTo>
                <a:cubicBezTo>
                  <a:pt x="-9379" y="215966"/>
                  <a:pt x="394374" y="40028"/>
                  <a:pt x="878840" y="0"/>
                </a:cubicBezTo>
                <a:cubicBezTo>
                  <a:pt x="1379439" y="-8066"/>
                  <a:pt x="1781552" y="147539"/>
                  <a:pt x="1757680" y="355600"/>
                </a:cubicBezTo>
                <a:cubicBezTo>
                  <a:pt x="1860471" y="528852"/>
                  <a:pt x="1362685" y="745901"/>
                  <a:pt x="878840" y="711200"/>
                </a:cubicBezTo>
                <a:cubicBezTo>
                  <a:pt x="402403" y="725351"/>
                  <a:pt x="-17405" y="534019"/>
                  <a:pt x="0" y="35560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46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349B62-3F9C-4726-A3E6-F3E2EC60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1" y="1503642"/>
            <a:ext cx="10118909" cy="157483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C25250C-B8E6-47B8-B7F6-DE2B7D9E5BD8}"/>
              </a:ext>
            </a:extLst>
          </p:cNvPr>
          <p:cNvSpPr/>
          <p:nvPr/>
        </p:nvSpPr>
        <p:spPr>
          <a:xfrm>
            <a:off x="843280" y="2438400"/>
            <a:ext cx="670560" cy="64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382478-FF6F-47A9-905E-AF2D4E0A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1" y="208235"/>
            <a:ext cx="3840813" cy="10364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49E0373-DB04-402C-826D-4E792D237F75}"/>
              </a:ext>
            </a:extLst>
          </p:cNvPr>
          <p:cNvSpPr txBox="1"/>
          <p:nvPr/>
        </p:nvSpPr>
        <p:spPr>
          <a:xfrm>
            <a:off x="5699985" y="372497"/>
            <a:ext cx="453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SUBIDA DE RECURSO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26DDCF-7C30-4CBB-A219-8A43ED7A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3" y="3566289"/>
            <a:ext cx="4135857" cy="291343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CD11F9C-3F0D-4908-A48E-B48840F68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341" y="3597698"/>
            <a:ext cx="7315834" cy="288365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C2C22F78-433D-49A8-8368-3CEB0833BA58}"/>
              </a:ext>
            </a:extLst>
          </p:cNvPr>
          <p:cNvSpPr/>
          <p:nvPr/>
        </p:nvSpPr>
        <p:spPr>
          <a:xfrm>
            <a:off x="4283485" y="4627880"/>
            <a:ext cx="547856" cy="5181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68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E319D5-75A0-43C9-8EE0-E389AB7E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3" y="340315"/>
            <a:ext cx="3840813" cy="10364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AE6474D-6918-4AAC-B80B-3CCACCBE67CD}"/>
              </a:ext>
            </a:extLst>
          </p:cNvPr>
          <p:cNvSpPr txBox="1"/>
          <p:nvPr/>
        </p:nvSpPr>
        <p:spPr>
          <a:xfrm>
            <a:off x="4490720" y="340315"/>
            <a:ext cx="7448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EJEMPLO DE RECURSO PARA SUBIR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5BBBF5-CBA7-4241-81EF-7BED43B6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52" y="1559471"/>
            <a:ext cx="3444407" cy="479221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90421B5-844E-448A-92F6-8F1172A32B57}"/>
              </a:ext>
            </a:extLst>
          </p:cNvPr>
          <p:cNvCxnSpPr/>
          <p:nvPr/>
        </p:nvCxnSpPr>
        <p:spPr>
          <a:xfrm>
            <a:off x="3942080" y="2143760"/>
            <a:ext cx="8839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6D5CAE3-4841-49FF-AD88-6BA98F9BFC2D}"/>
              </a:ext>
            </a:extLst>
          </p:cNvPr>
          <p:cNvCxnSpPr/>
          <p:nvPr/>
        </p:nvCxnSpPr>
        <p:spPr>
          <a:xfrm>
            <a:off x="2021840" y="2905760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4CC9A3C-3F11-46A8-B9CA-7B2ADCEAFAEA}"/>
              </a:ext>
            </a:extLst>
          </p:cNvPr>
          <p:cNvCxnSpPr/>
          <p:nvPr/>
        </p:nvCxnSpPr>
        <p:spPr>
          <a:xfrm>
            <a:off x="2021840" y="3145276"/>
            <a:ext cx="27280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7A6664E7-9746-483D-BD13-977A0CD6ECA7}"/>
              </a:ext>
            </a:extLst>
          </p:cNvPr>
          <p:cNvCxnSpPr>
            <a:cxnSpLocks/>
          </p:cNvCxnSpPr>
          <p:nvPr/>
        </p:nvCxnSpPr>
        <p:spPr>
          <a:xfrm>
            <a:off x="1564640" y="3515360"/>
            <a:ext cx="360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6AB403F-2AF4-4507-B699-61F340BB12E7}"/>
              </a:ext>
            </a:extLst>
          </p:cNvPr>
          <p:cNvCxnSpPr>
            <a:cxnSpLocks/>
          </p:cNvCxnSpPr>
          <p:nvPr/>
        </p:nvCxnSpPr>
        <p:spPr>
          <a:xfrm>
            <a:off x="1290320" y="3749040"/>
            <a:ext cx="82092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7B648A9E-A4FD-4F15-8DC8-39FDB052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976" y="2811730"/>
            <a:ext cx="819192" cy="97795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E070AE7-4DFF-4B95-8FBE-02758818E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36" y="2253693"/>
            <a:ext cx="1047804" cy="170188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579AA16B-5FD6-49A8-BC26-69DBADCA8B8C}"/>
              </a:ext>
            </a:extLst>
          </p:cNvPr>
          <p:cNvCxnSpPr>
            <a:cxnSpLocks/>
          </p:cNvCxnSpPr>
          <p:nvPr/>
        </p:nvCxnSpPr>
        <p:spPr>
          <a:xfrm>
            <a:off x="1386838" y="4004335"/>
            <a:ext cx="9596122" cy="82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A04B431-D165-4C15-BE1B-21921B9C887D}"/>
              </a:ext>
            </a:extLst>
          </p:cNvPr>
          <p:cNvCxnSpPr/>
          <p:nvPr/>
        </p:nvCxnSpPr>
        <p:spPr>
          <a:xfrm>
            <a:off x="1127760" y="4338320"/>
            <a:ext cx="31700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>
            <a:extLst>
              <a:ext uri="{FF2B5EF4-FFF2-40B4-BE49-F238E27FC236}">
                <a16:creationId xmlns:a16="http://schemas.microsoft.com/office/drawing/2014/main" id="{723D8804-1630-4574-9FAD-0F0965264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656" y="4090992"/>
            <a:ext cx="4063831" cy="133815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326C8BA5-04D0-494A-82D3-F0B73B4C10C3}"/>
              </a:ext>
            </a:extLst>
          </p:cNvPr>
          <p:cNvCxnSpPr>
            <a:cxnSpLocks/>
          </p:cNvCxnSpPr>
          <p:nvPr/>
        </p:nvCxnSpPr>
        <p:spPr>
          <a:xfrm>
            <a:off x="1386838" y="4920601"/>
            <a:ext cx="63830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AF44CB39-5192-4505-A9A8-2DC891BCAE52}"/>
              </a:ext>
            </a:extLst>
          </p:cNvPr>
          <p:cNvCxnSpPr>
            <a:cxnSpLocks/>
          </p:cNvCxnSpPr>
          <p:nvPr/>
        </p:nvCxnSpPr>
        <p:spPr>
          <a:xfrm>
            <a:off x="1564640" y="5679440"/>
            <a:ext cx="59537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DB337C45-D641-4936-AD7E-4A48FE6A0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612" y="5066633"/>
            <a:ext cx="2724290" cy="122561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3AA945A-7374-417D-88B4-3E341AEA8C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0278" y="5520684"/>
            <a:ext cx="1543129" cy="99700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A80B3B22-24E2-4FAA-B8E0-B6BB76A6DF1B}"/>
              </a:ext>
            </a:extLst>
          </p:cNvPr>
          <p:cNvCxnSpPr>
            <a:cxnSpLocks/>
          </p:cNvCxnSpPr>
          <p:nvPr/>
        </p:nvCxnSpPr>
        <p:spPr>
          <a:xfrm>
            <a:off x="1544959" y="5429142"/>
            <a:ext cx="256040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E873A5E-93B9-49FF-A504-0A7A1D0604BD}"/>
              </a:ext>
            </a:extLst>
          </p:cNvPr>
          <p:cNvSpPr txBox="1"/>
          <p:nvPr/>
        </p:nvSpPr>
        <p:spPr>
          <a:xfrm>
            <a:off x="4826000" y="1930530"/>
            <a:ext cx="238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NOMBRE DEL RECURSO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EAE39A91-8B41-4ECB-8EEF-43A61A617C75}"/>
              </a:ext>
            </a:extLst>
          </p:cNvPr>
          <p:cNvSpPr txBox="1"/>
          <p:nvPr/>
        </p:nvSpPr>
        <p:spPr>
          <a:xfrm>
            <a:off x="4391521" y="2682477"/>
            <a:ext cx="218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AUTOR DEL RECURSO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84B3915-EC14-47D8-9B98-E8ABD01B9A84}"/>
              </a:ext>
            </a:extLst>
          </p:cNvPr>
          <p:cNvSpPr txBox="1"/>
          <p:nvPr/>
        </p:nvSpPr>
        <p:spPr>
          <a:xfrm>
            <a:off x="4695386" y="2992323"/>
            <a:ext cx="376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PALABRAS PARA FACILITAR BÚSQUEDA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D0AD430-4DB3-4583-87DF-C172775E2B6B}"/>
              </a:ext>
            </a:extLst>
          </p:cNvPr>
          <p:cNvSpPr txBox="1"/>
          <p:nvPr/>
        </p:nvSpPr>
        <p:spPr>
          <a:xfrm>
            <a:off x="5136147" y="3322690"/>
            <a:ext cx="332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PEQUEÑA O MEDIA DESCRIPCIÓN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46A77CE9-719A-47EA-A37D-148868BEC5E7}"/>
              </a:ext>
            </a:extLst>
          </p:cNvPr>
          <p:cNvSpPr txBox="1"/>
          <p:nvPr/>
        </p:nvSpPr>
        <p:spPr>
          <a:xfrm>
            <a:off x="4328326" y="4153654"/>
            <a:ext cx="219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AÑADIR ENLACE WEB</a:t>
            </a:r>
          </a:p>
        </p:txBody>
      </p:sp>
    </p:spTree>
    <p:extLst>
      <p:ext uri="{BB962C8B-B14F-4D97-AF65-F5344CB8AC3E}">
        <p14:creationId xmlns:p14="http://schemas.microsoft.com/office/powerpoint/2010/main" val="80320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27FFA6-1ADC-45BB-8D8A-82BC57E81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3" y="345395"/>
            <a:ext cx="3840813" cy="10364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3BBDC22-435F-4DAB-8F5A-C3EAE6972433}"/>
              </a:ext>
            </a:extLst>
          </p:cNvPr>
          <p:cNvSpPr txBox="1"/>
          <p:nvPr/>
        </p:nvSpPr>
        <p:spPr>
          <a:xfrm>
            <a:off x="6360160" y="448101"/>
            <a:ext cx="2792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LICENCIAS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C10276-4C77-4675-AC4C-A67C97CA50D6}"/>
              </a:ext>
            </a:extLst>
          </p:cNvPr>
          <p:cNvSpPr txBox="1"/>
          <p:nvPr/>
        </p:nvSpPr>
        <p:spPr>
          <a:xfrm>
            <a:off x="3667760" y="2287563"/>
            <a:ext cx="3734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¿QUÉ ES UNA LICENCIA?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8C2652-33D8-4E4A-8F3D-52724A3B078B}"/>
              </a:ext>
            </a:extLst>
          </p:cNvPr>
          <p:cNvSpPr txBox="1"/>
          <p:nvPr/>
        </p:nvSpPr>
        <p:spPr>
          <a:xfrm>
            <a:off x="2486906" y="3613835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srgbClr val="202124"/>
                </a:solidFill>
                <a:latin typeface="arial" panose="020B0604020202020204" pitchFamily="34" charset="0"/>
              </a:rPr>
              <a:t>D</a:t>
            </a:r>
            <a:r>
              <a:rPr lang="es-ES" sz="4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ocumento en el que consta la concesión de la autorización o permiso para la utilización de algo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82161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3E036B-F829-4500-8F84-777D549F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53" y="380955"/>
            <a:ext cx="3840813" cy="10364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E39CB6A-2224-4AC2-92CD-30900496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250" y="4028440"/>
            <a:ext cx="8625685" cy="207772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3F6B73-4F7E-421A-BFFA-2FDB3608D67B}"/>
              </a:ext>
            </a:extLst>
          </p:cNvPr>
          <p:cNvSpPr txBox="1"/>
          <p:nvPr/>
        </p:nvSpPr>
        <p:spPr>
          <a:xfrm>
            <a:off x="2885440" y="218501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uso de las obras intelectuales está protegido mediante las licencias, ya que nos indican si se pueden modificar, distribuir, reutilizar... y en qué condiciones.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5FC396-98CB-4490-A5EA-9BE26B1523BD}"/>
              </a:ext>
            </a:extLst>
          </p:cNvPr>
          <p:cNvSpPr txBox="1"/>
          <p:nvPr/>
        </p:nvSpPr>
        <p:spPr>
          <a:xfrm flipH="1">
            <a:off x="5496560" y="463979"/>
            <a:ext cx="575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/>
              <a:t>TIPOS DE LICENCIAS</a:t>
            </a:r>
          </a:p>
        </p:txBody>
      </p:sp>
    </p:spTree>
    <p:extLst>
      <p:ext uri="{BB962C8B-B14F-4D97-AF65-F5344CB8AC3E}">
        <p14:creationId xmlns:p14="http://schemas.microsoft.com/office/powerpoint/2010/main" val="260411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8DD9E1-51B2-4004-8C74-91138FC8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63" y="2601852"/>
            <a:ext cx="2859272" cy="285317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9C1F94-46AD-4192-8FD6-9DB1A74B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93" y="449027"/>
            <a:ext cx="3840813" cy="10425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2CCD7A-3B4D-47BA-921B-F9858D207F90}"/>
              </a:ext>
            </a:extLst>
          </p:cNvPr>
          <p:cNvSpPr txBox="1"/>
          <p:nvPr/>
        </p:nvSpPr>
        <p:spPr>
          <a:xfrm>
            <a:off x="5036437" y="2027891"/>
            <a:ext cx="60960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Esta 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licencia es la más restrictiva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 de las que existen y, con ella, 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únicamente el autor de la obra tiene derecho a utilizarla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La obra no se podrá transformar, ni plagiar, ni se podrán sacar beneficios económicos a su costa  y,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 si se desea hacer uso de la misma, se tendrá  que pagar al autor y solicitarle permiso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Según la legislación española, el 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autor de una obra ostenta todos los derechos de la misma durante su vida y hasta 70 años después de su muerte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 o declaración del fallecimiento. Posteriormente, ésta pasa a ser de dominio público y entonces, puede ser utilizada por cualquiera.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01B3B3-5DDC-4885-9479-570EBCEB696F}"/>
              </a:ext>
            </a:extLst>
          </p:cNvPr>
          <p:cNvSpPr txBox="1"/>
          <p:nvPr/>
        </p:nvSpPr>
        <p:spPr>
          <a:xfrm>
            <a:off x="6624320" y="554781"/>
            <a:ext cx="3161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943649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9C1F94-46AD-4192-8FD6-9DB1A74B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93" y="449027"/>
            <a:ext cx="3840813" cy="10425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01B3B3-5DDC-4885-9479-570EBCEB696F}"/>
              </a:ext>
            </a:extLst>
          </p:cNvPr>
          <p:cNvSpPr txBox="1"/>
          <p:nvPr/>
        </p:nvSpPr>
        <p:spPr>
          <a:xfrm>
            <a:off x="6624320" y="554781"/>
            <a:ext cx="271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COPYLEFT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00CD1B-78CF-4ED9-9644-0B3B570DB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63" y="2510017"/>
            <a:ext cx="2857500" cy="28575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A608F03-227E-45A9-8603-CDE641A036BC}"/>
              </a:ext>
            </a:extLst>
          </p:cNvPr>
          <p:cNvSpPr txBox="1"/>
          <p:nvPr/>
        </p:nvSpPr>
        <p:spPr>
          <a:xfrm>
            <a:off x="4853557" y="3007549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Con el uso de esta licencia el autor decide ceder algunos de sus derechos sobre su creación.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Existe un gran abanico de posibilidades para concretar cómo el autor quiere y en qué términos se utiliza su obra.</a:t>
            </a:r>
          </a:p>
        </p:txBody>
      </p:sp>
    </p:spTree>
    <p:extLst>
      <p:ext uri="{BB962C8B-B14F-4D97-AF65-F5344CB8AC3E}">
        <p14:creationId xmlns:p14="http://schemas.microsoft.com/office/powerpoint/2010/main" val="210649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9C1F94-46AD-4192-8FD6-9DB1A74B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93" y="449027"/>
            <a:ext cx="3840813" cy="10425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01B3B3-5DDC-4885-9479-570EBCEB696F}"/>
              </a:ext>
            </a:extLst>
          </p:cNvPr>
          <p:cNvSpPr txBox="1"/>
          <p:nvPr/>
        </p:nvSpPr>
        <p:spPr>
          <a:xfrm>
            <a:off x="5482630" y="1987"/>
            <a:ext cx="5674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prstClr val="black"/>
                </a:solidFill>
                <a:latin typeface="Calibri" panose="020F0502020204030204"/>
              </a:rPr>
              <a:t>LICENCIAS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CREATIVE COMMO</a:t>
            </a:r>
            <a:r>
              <a:rPr lang="es-ES" sz="4800" b="1" dirty="0">
                <a:solidFill>
                  <a:prstClr val="black"/>
                </a:solidFill>
                <a:latin typeface="Calibri" panose="020F0502020204030204"/>
              </a:rPr>
              <a:t>NS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DDC987-55DA-478E-A430-7C3EFAAEA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9" y="2371312"/>
            <a:ext cx="2857500" cy="28575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404530-6508-4548-92C5-468BA4B70BD1}"/>
              </a:ext>
            </a:extLst>
          </p:cNvPr>
          <p:cNvSpPr txBox="1"/>
          <p:nvPr/>
        </p:nvSpPr>
        <p:spPr>
          <a:xfrm>
            <a:off x="4526804" y="1553659"/>
            <a:ext cx="749449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Creative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Commons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(CC) es la licencia Copyleft más extendida. 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Con las Licencias Creative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Commons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el autor permite su copia y distribución pero con unas limitaciones que determina el mismo.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lang="es-ES" sz="2000" b="1" i="0" dirty="0">
                <a:solidFill>
                  <a:srgbClr val="202124"/>
                </a:solidFill>
                <a:effectLst/>
              </a:rPr>
              <a:t>Creative </a:t>
            </a:r>
            <a:r>
              <a:rPr lang="es-ES" sz="2000" b="1" i="0" dirty="0" err="1">
                <a:solidFill>
                  <a:srgbClr val="202124"/>
                </a:solidFill>
                <a:effectLst/>
              </a:rPr>
              <a:t>Commons</a:t>
            </a:r>
            <a:r>
              <a:rPr lang="es-ES" sz="2000" b="0" i="0" dirty="0">
                <a:solidFill>
                  <a:srgbClr val="202124"/>
                </a:solidFill>
                <a:effectLst/>
              </a:rPr>
              <a:t> es un tipo de licencia que se rige bajo el concepto de </a:t>
            </a:r>
            <a:r>
              <a:rPr lang="es-ES" sz="2000" b="1" i="0" dirty="0">
                <a:solidFill>
                  <a:srgbClr val="202124"/>
                </a:solidFill>
                <a:effectLst/>
              </a:rPr>
              <a:t>Copyleft</a:t>
            </a:r>
            <a:r>
              <a:rPr lang="es-ES" sz="2000" b="0" i="0" dirty="0">
                <a:solidFill>
                  <a:srgbClr val="202124"/>
                </a:solidFill>
                <a:effectLst/>
              </a:rPr>
              <a:t>, es decir, que el autor permite el uso total o parcial de su obra, pero bajo unas condiciones especificadas por el propio autor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BA1259-88F7-457B-945F-53FA9CCB8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93" y="4170258"/>
            <a:ext cx="6992718" cy="254834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33888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06AF04F-7112-4471-9AD2-0FEBF80CE083}"/>
              </a:ext>
            </a:extLst>
          </p:cNvPr>
          <p:cNvSpPr txBox="1"/>
          <p:nvPr/>
        </p:nvSpPr>
        <p:spPr>
          <a:xfrm>
            <a:off x="1457960" y="2001520"/>
            <a:ext cx="92760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CURSO: CENTRO DE RECURSOS ONLINE (CROL)</a:t>
            </a:r>
          </a:p>
          <a:p>
            <a:endParaRPr lang="es-ES" dirty="0"/>
          </a:p>
          <a:p>
            <a:endParaRPr lang="es-ES" dirty="0"/>
          </a:p>
          <a:p>
            <a:pPr algn="ctr"/>
            <a:r>
              <a:rPr lang="es-ES" u="sng" dirty="0"/>
              <a:t>ORGANIZACIÓN</a:t>
            </a:r>
          </a:p>
          <a:p>
            <a:pPr algn="ctr"/>
            <a:endParaRPr lang="es-ES" u="sng" dirty="0"/>
          </a:p>
          <a:p>
            <a:endParaRPr lang="es-ES" dirty="0"/>
          </a:p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DÍA 10/05        </a:t>
            </a:r>
            <a:r>
              <a:rPr lang="es-ES" sz="2000" dirty="0"/>
              <a:t>PRESENTACIÓN CROL</a:t>
            </a:r>
          </a:p>
          <a:p>
            <a:endParaRPr lang="es-ES" sz="2000" dirty="0"/>
          </a:p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DÍA 12/05        </a:t>
            </a:r>
            <a:r>
              <a:rPr lang="es-ES" sz="2000" dirty="0"/>
              <a:t>CREACIÓN DE CONTENIDOS (INFOGRAFÍA: GENIALLY)</a:t>
            </a:r>
          </a:p>
          <a:p>
            <a:endParaRPr lang="es-ES" sz="2000" dirty="0"/>
          </a:p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DÍA 17/05        </a:t>
            </a:r>
            <a:r>
              <a:rPr lang="es-ES" sz="2000" dirty="0"/>
              <a:t>CREACIÓN DE CONTENIDOS (RETOQUE FOTOGRÁFICO: GIMP)</a:t>
            </a:r>
          </a:p>
          <a:p>
            <a:endParaRPr lang="es-ES" sz="2000" dirty="0"/>
          </a:p>
          <a:p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DÍA 19/05        </a:t>
            </a:r>
            <a:r>
              <a:rPr lang="es-ES" sz="2000" dirty="0"/>
              <a:t>CREACIÓN DE CONTENIDOS (EDICIÓN DE VÍDEO: CLIMPCHAMP)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92A8EF-28B6-4B73-BF17-E7E7A509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82" y="411437"/>
            <a:ext cx="418831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89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0CEDF6-74CC-45E9-8725-5CD4513E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3" y="418547"/>
            <a:ext cx="3840813" cy="10425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94734D9-53CE-40E4-BE98-8181AA06E0D5}"/>
              </a:ext>
            </a:extLst>
          </p:cNvPr>
          <p:cNvSpPr txBox="1"/>
          <p:nvPr/>
        </p:nvSpPr>
        <p:spPr>
          <a:xfrm>
            <a:off x="6238240" y="524301"/>
            <a:ext cx="3776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CONDICIONES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76AEE4-FA2C-41E4-B3AA-079799847B3C}"/>
              </a:ext>
            </a:extLst>
          </p:cNvPr>
          <p:cNvSpPr txBox="1"/>
          <p:nvPr/>
        </p:nvSpPr>
        <p:spPr>
          <a:xfrm>
            <a:off x="1615440" y="1915095"/>
            <a:ext cx="8585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/>
              <a:t>El uso de las </a:t>
            </a:r>
            <a:r>
              <a:rPr lang="es-ES" sz="2800" b="1" dirty="0"/>
              <a:t>Licencias Creative </a:t>
            </a:r>
            <a:r>
              <a:rPr lang="es-ES" sz="2800" b="1" dirty="0" err="1"/>
              <a:t>Commons</a:t>
            </a:r>
            <a:r>
              <a:rPr lang="es-ES" sz="2800" dirty="0"/>
              <a:t> ofrece algunos derechos a terceras personas bajo ciertas condiciones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0DDA21-8377-49B5-ABB6-72013EE4DB1C}"/>
              </a:ext>
            </a:extLst>
          </p:cNvPr>
          <p:cNvSpPr txBox="1"/>
          <p:nvPr/>
        </p:nvSpPr>
        <p:spPr>
          <a:xfrm>
            <a:off x="904240" y="3429000"/>
            <a:ext cx="10007600" cy="28623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Reconocimiento (</a:t>
            </a:r>
            <a:r>
              <a:rPr lang="es-ES" b="1" dirty="0" err="1"/>
              <a:t>Attribution</a:t>
            </a:r>
            <a:r>
              <a:rPr lang="es-ES" b="1" dirty="0"/>
              <a:t>)</a:t>
            </a:r>
            <a:r>
              <a:rPr lang="es-ES" dirty="0"/>
              <a:t>: en cualquier explotación de la obra autorizada por licencia hará falta reconocer la autoría.</a:t>
            </a:r>
          </a:p>
          <a:p>
            <a:pPr algn="just"/>
            <a:endParaRPr lang="es-ES" dirty="0"/>
          </a:p>
          <a:p>
            <a:pPr algn="just"/>
            <a:r>
              <a:rPr lang="es-ES" b="1" dirty="0"/>
              <a:t>No Comercial (Non </a:t>
            </a:r>
            <a:r>
              <a:rPr lang="es-ES" b="1" dirty="0" err="1"/>
              <a:t>Commercial</a:t>
            </a:r>
            <a:r>
              <a:rPr lang="es-ES" b="1" dirty="0"/>
              <a:t>)</a:t>
            </a:r>
            <a:r>
              <a:rPr lang="es-ES" dirty="0"/>
              <a:t>: la explotación de la obra queda limitada a usos no comerciales.</a:t>
            </a:r>
          </a:p>
          <a:p>
            <a:pPr algn="just"/>
            <a:endParaRPr lang="es-ES" dirty="0"/>
          </a:p>
          <a:p>
            <a:pPr algn="just"/>
            <a:r>
              <a:rPr lang="es-ES" b="1" dirty="0"/>
              <a:t>Sin obras derivadas (No </a:t>
            </a:r>
            <a:r>
              <a:rPr lang="es-ES" b="1" dirty="0" err="1"/>
              <a:t>Derivate</a:t>
            </a:r>
            <a:r>
              <a:rPr lang="es-ES" b="1" dirty="0"/>
              <a:t> Works)</a:t>
            </a:r>
            <a:r>
              <a:rPr lang="es-ES" dirty="0"/>
              <a:t>: la autorización para explotar la obra no incluye la transformación para crear una obra derivada.</a:t>
            </a:r>
          </a:p>
          <a:p>
            <a:pPr algn="just"/>
            <a:endParaRPr lang="es-ES" dirty="0"/>
          </a:p>
          <a:p>
            <a:pPr algn="just"/>
            <a:r>
              <a:rPr lang="es-ES" b="1" dirty="0"/>
              <a:t>Compartir Igual (Share </a:t>
            </a:r>
            <a:r>
              <a:rPr lang="es-ES" b="1" dirty="0" err="1"/>
              <a:t>alike</a:t>
            </a:r>
            <a:r>
              <a:rPr lang="es-ES" b="1" dirty="0"/>
              <a:t>):</a:t>
            </a:r>
            <a:r>
              <a:rPr lang="es-ES" dirty="0"/>
              <a:t> La explotación autorizada incluye la creación de obras derivadas siempre que mantenga la misma licencia al ser divulgadas.</a:t>
            </a:r>
          </a:p>
        </p:txBody>
      </p:sp>
    </p:spTree>
    <p:extLst>
      <p:ext uri="{BB962C8B-B14F-4D97-AF65-F5344CB8AC3E}">
        <p14:creationId xmlns:p14="http://schemas.microsoft.com/office/powerpoint/2010/main" val="355099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0CEDF6-74CC-45E9-8725-5CD4513E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3" y="418547"/>
            <a:ext cx="3840813" cy="10425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0709CB-6C93-421A-B4B6-3D8A3400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601" y="1870000"/>
            <a:ext cx="2140558" cy="19839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DE33DF9A-A56E-45C8-B175-7AF86E8C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480" y="1874153"/>
            <a:ext cx="2021315" cy="20213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4BB141-C01B-445A-B62C-25C254A44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601" y="4262879"/>
            <a:ext cx="2140558" cy="20213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E80CC37F-8FD5-459A-8DAE-709219F1A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480" y="4262879"/>
            <a:ext cx="2021315" cy="20213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0CBB12-80BD-4A74-A008-8E691559D654}"/>
              </a:ext>
            </a:extLst>
          </p:cNvPr>
          <p:cNvSpPr txBox="1"/>
          <p:nvPr/>
        </p:nvSpPr>
        <p:spPr>
          <a:xfrm>
            <a:off x="4992038" y="423627"/>
            <a:ext cx="6659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SÍMBOLOS LICENCIAS CREATIVE COMMONS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B3276B-0C3A-42FA-9D37-2480DB00934D}"/>
              </a:ext>
            </a:extLst>
          </p:cNvPr>
          <p:cNvSpPr txBox="1"/>
          <p:nvPr/>
        </p:nvSpPr>
        <p:spPr>
          <a:xfrm>
            <a:off x="477353" y="2330961"/>
            <a:ext cx="2346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Reconocimiento­ (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Attribution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0F169C7-E391-4E4C-8C0F-B202E932AD4D}"/>
              </a:ext>
            </a:extLst>
          </p:cNvPr>
          <p:cNvSpPr txBox="1"/>
          <p:nvPr/>
        </p:nvSpPr>
        <p:spPr>
          <a:xfrm>
            <a:off x="8827073" y="2330961"/>
            <a:ext cx="2501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No Comercial (Non </a:t>
            </a:r>
            <a:r>
              <a:rPr lang="es-ES" sz="2400" dirty="0" err="1"/>
              <a:t>Commercial</a:t>
            </a:r>
            <a:r>
              <a:rPr lang="es-ES" sz="1800" dirty="0"/>
              <a:t>)­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77551B-7C68-447C-899F-E0A96038D841}"/>
              </a:ext>
            </a:extLst>
          </p:cNvPr>
          <p:cNvSpPr txBox="1"/>
          <p:nvPr/>
        </p:nvSpPr>
        <p:spPr>
          <a:xfrm>
            <a:off x="269072" y="4858037"/>
            <a:ext cx="2763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Sin obras derivadas (No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Derivate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Works)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1ADFC56-E292-4FE3-9B8B-C28BE6B13896}"/>
              </a:ext>
            </a:extLst>
          </p:cNvPr>
          <p:cNvSpPr txBox="1"/>
          <p:nvPr/>
        </p:nvSpPr>
        <p:spPr>
          <a:xfrm>
            <a:off x="8952471" y="4858037"/>
            <a:ext cx="2661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Compartir Igual (Share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alike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)­</a:t>
            </a:r>
          </a:p>
        </p:txBody>
      </p:sp>
    </p:spTree>
    <p:extLst>
      <p:ext uri="{BB962C8B-B14F-4D97-AF65-F5344CB8AC3E}">
        <p14:creationId xmlns:p14="http://schemas.microsoft.com/office/powerpoint/2010/main" val="106536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0FA8B8-BC7F-4643-B97D-CAFC8C31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93" y="449027"/>
            <a:ext cx="3840813" cy="10425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FDD893-8D0C-462F-B9D9-73316D49A2B5}"/>
              </a:ext>
            </a:extLst>
          </p:cNvPr>
          <p:cNvSpPr txBox="1"/>
          <p:nvPr/>
        </p:nvSpPr>
        <p:spPr>
          <a:xfrm>
            <a:off x="883920" y="2554255"/>
            <a:ext cx="999743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2800" dirty="0"/>
              <a:t>Con estas 4 condiciones se generan las </a:t>
            </a:r>
            <a:r>
              <a:rPr lang="es-ES" sz="2800" b="1" dirty="0"/>
              <a:t>seis combinaciones </a:t>
            </a:r>
            <a:r>
              <a:rPr lang="es-ES" sz="2800" dirty="0"/>
              <a:t>que componen las Licencias Creative </a:t>
            </a:r>
            <a:r>
              <a:rPr lang="es-ES" sz="2800" dirty="0" err="1"/>
              <a:t>Commons</a:t>
            </a:r>
            <a:r>
              <a:rPr lang="es-ES" sz="2800" dirty="0"/>
              <a:t>: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3E7455-FB4A-4163-8FF6-B97B35EB12BE}"/>
              </a:ext>
            </a:extLst>
          </p:cNvPr>
          <p:cNvSpPr txBox="1"/>
          <p:nvPr/>
        </p:nvSpPr>
        <p:spPr>
          <a:xfrm>
            <a:off x="5262881" y="245931"/>
            <a:ext cx="6231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COMBINACIONES DE LICENCIAS CREATIVE COMMONS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FC48BF4-38AA-4D07-8EBE-CE500226A166}"/>
              </a:ext>
            </a:extLst>
          </p:cNvPr>
          <p:cNvSpPr txBox="1"/>
          <p:nvPr/>
        </p:nvSpPr>
        <p:spPr>
          <a:xfrm>
            <a:off x="1121454" y="3785361"/>
            <a:ext cx="10373360" cy="26776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/>
              <a:t>1. Reconocimiento (</a:t>
            </a:r>
            <a:r>
              <a:rPr lang="es-ES" sz="2800" dirty="0" err="1"/>
              <a:t>by</a:t>
            </a:r>
            <a:r>
              <a:rPr lang="es-ES" sz="2800" dirty="0"/>
              <a:t>)</a:t>
            </a:r>
          </a:p>
          <a:p>
            <a:r>
              <a:rPr lang="es-ES" sz="2800" dirty="0"/>
              <a:t>2. Reconocimiento-</a:t>
            </a:r>
            <a:r>
              <a:rPr lang="es-ES" sz="2800" dirty="0" err="1"/>
              <a:t>NoComercial</a:t>
            </a:r>
            <a:r>
              <a:rPr lang="es-ES" sz="2800" dirty="0"/>
              <a:t> (</a:t>
            </a:r>
            <a:r>
              <a:rPr lang="es-ES" sz="2800" dirty="0" err="1"/>
              <a:t>by-nc</a:t>
            </a:r>
            <a:r>
              <a:rPr lang="es-ES" sz="2800" dirty="0"/>
              <a:t>)</a:t>
            </a:r>
          </a:p>
          <a:p>
            <a:r>
              <a:rPr lang="es-ES" sz="2800" dirty="0"/>
              <a:t>3. Reconocimiento-</a:t>
            </a:r>
            <a:r>
              <a:rPr lang="es-ES" sz="2800" dirty="0" err="1"/>
              <a:t>NoComercial</a:t>
            </a:r>
            <a:r>
              <a:rPr lang="es-ES" sz="2800" dirty="0"/>
              <a:t>-</a:t>
            </a:r>
            <a:r>
              <a:rPr lang="es-ES" sz="2800" dirty="0" err="1"/>
              <a:t>CompartirIgual</a:t>
            </a:r>
            <a:r>
              <a:rPr lang="es-ES" sz="2800" dirty="0"/>
              <a:t> (</a:t>
            </a:r>
            <a:r>
              <a:rPr lang="es-ES" sz="2800" dirty="0" err="1"/>
              <a:t>by-nc-sa</a:t>
            </a:r>
            <a:r>
              <a:rPr lang="es-ES" sz="2800" dirty="0"/>
              <a:t>)</a:t>
            </a:r>
          </a:p>
          <a:p>
            <a:r>
              <a:rPr lang="es-ES" sz="2800" dirty="0"/>
              <a:t>4. Reconocimiento-</a:t>
            </a:r>
            <a:r>
              <a:rPr lang="es-ES" sz="2800" dirty="0" err="1"/>
              <a:t>NoComercial</a:t>
            </a:r>
            <a:r>
              <a:rPr lang="es-ES" sz="2800" dirty="0"/>
              <a:t>-</a:t>
            </a:r>
            <a:r>
              <a:rPr lang="es-ES" sz="2800" dirty="0" err="1"/>
              <a:t>SinObraDerivada</a:t>
            </a:r>
            <a:r>
              <a:rPr lang="es-ES" sz="2800" dirty="0"/>
              <a:t> (</a:t>
            </a:r>
            <a:r>
              <a:rPr lang="es-ES" sz="2800" dirty="0" err="1"/>
              <a:t>by-nc-nd</a:t>
            </a:r>
            <a:r>
              <a:rPr lang="es-ES" sz="2800" dirty="0"/>
              <a:t>)</a:t>
            </a:r>
          </a:p>
          <a:p>
            <a:r>
              <a:rPr lang="es-ES" sz="2800" dirty="0"/>
              <a:t>5. Reconocimiento-</a:t>
            </a:r>
            <a:r>
              <a:rPr lang="es-ES" sz="2800" dirty="0" err="1"/>
              <a:t>CompartirIgual</a:t>
            </a:r>
            <a:r>
              <a:rPr lang="es-ES" sz="2800" dirty="0"/>
              <a:t> (</a:t>
            </a:r>
            <a:r>
              <a:rPr lang="es-ES" sz="2800" dirty="0" err="1"/>
              <a:t>by-sa</a:t>
            </a:r>
            <a:r>
              <a:rPr lang="es-ES" sz="2800" dirty="0"/>
              <a:t>)</a:t>
            </a:r>
          </a:p>
          <a:p>
            <a:r>
              <a:rPr lang="es-ES" sz="2800" dirty="0"/>
              <a:t>6. Reconocimiento-</a:t>
            </a:r>
            <a:r>
              <a:rPr lang="es-ES" sz="2800" dirty="0" err="1"/>
              <a:t>SinObraDerivada</a:t>
            </a:r>
            <a:r>
              <a:rPr lang="es-ES" sz="2800" dirty="0"/>
              <a:t> (</a:t>
            </a:r>
            <a:r>
              <a:rPr lang="es-ES" sz="2800" dirty="0" err="1"/>
              <a:t>by-nd</a:t>
            </a:r>
            <a:r>
              <a:rPr lang="es-E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6908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B22852-5276-4011-B18F-2C143B0F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3" y="438867"/>
            <a:ext cx="3840813" cy="10425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79D78D-754E-435D-8C61-6843DD6F64E6}"/>
              </a:ext>
            </a:extLst>
          </p:cNvPr>
          <p:cNvSpPr txBox="1"/>
          <p:nvPr/>
        </p:nvSpPr>
        <p:spPr>
          <a:xfrm>
            <a:off x="5791200" y="544621"/>
            <a:ext cx="4637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COMBINACIONES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4EBB18-EC60-4BEE-B45C-8CA22539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59" y="2278172"/>
            <a:ext cx="2947482" cy="10383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DD19A3-07B9-4059-B49E-AE21DA945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59" y="4438522"/>
            <a:ext cx="2947482" cy="103831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4FEC16A-6F1A-4E32-B34F-2B93405D58C1}"/>
              </a:ext>
            </a:extLst>
          </p:cNvPr>
          <p:cNvSpPr txBox="1"/>
          <p:nvPr/>
        </p:nvSpPr>
        <p:spPr>
          <a:xfrm>
            <a:off x="4561840" y="1981723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 permite cualquier explotación de la obra, incluyendo una finalidad comercial, así como la creación de obras derivadas, la distribución de las cuales también está permitida sin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ningula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restricción.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E28921-6E91-4AAF-8658-18E081F38232}"/>
              </a:ext>
            </a:extLst>
          </p:cNvPr>
          <p:cNvSpPr txBox="1"/>
          <p:nvPr/>
        </p:nvSpPr>
        <p:spPr>
          <a:xfrm>
            <a:off x="4561840" y="4252855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NoComercial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nc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 permite la generación de obras derivadas siempre que no haya un uso comercial. Tampoco se puede utilizar la obra original con finalidades comerciales.­</a:t>
            </a:r>
          </a:p>
        </p:txBody>
      </p:sp>
    </p:spTree>
    <p:extLst>
      <p:ext uri="{BB962C8B-B14F-4D97-AF65-F5344CB8AC3E}">
        <p14:creationId xmlns:p14="http://schemas.microsoft.com/office/powerpoint/2010/main" val="462368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B22852-5276-4011-B18F-2C143B0F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3" y="438867"/>
            <a:ext cx="3840813" cy="10425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79D78D-754E-435D-8C61-6843DD6F64E6}"/>
              </a:ext>
            </a:extLst>
          </p:cNvPr>
          <p:cNvSpPr txBox="1"/>
          <p:nvPr/>
        </p:nvSpPr>
        <p:spPr>
          <a:xfrm>
            <a:off x="5791200" y="544621"/>
            <a:ext cx="4637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COMBINACIONES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EF714A-596E-465E-A4F2-ED4B0CD4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98" y="2278172"/>
            <a:ext cx="2947482" cy="10383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F86D8F-73F5-420B-AF03-6205AA436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98" y="4555761"/>
            <a:ext cx="2947482" cy="103831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D738FAB-33C1-4EEA-BF01-655B5E29545B}"/>
              </a:ext>
            </a:extLst>
          </p:cNvPr>
          <p:cNvSpPr txBox="1"/>
          <p:nvPr/>
        </p:nvSpPr>
        <p:spPr>
          <a:xfrm>
            <a:off x="4561840" y="1987213"/>
            <a:ext cx="60960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NoComercial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CompartirIgual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 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nc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se permite un uso comercial de la obra original ni de las posibles obras derivadas, la distribución de las cuales se debe hacer con un licencia igual a la que regula la obra original.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478836C-6601-4193-AEB9-C328696E7FD2}"/>
              </a:ext>
            </a:extLst>
          </p:cNvPr>
          <p:cNvSpPr txBox="1"/>
          <p:nvPr/>
        </p:nvSpPr>
        <p:spPr>
          <a:xfrm>
            <a:off x="4561840" y="4397812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NoComercial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SinObraDerivada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by-nc-nd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 se permite un uso comercial de la obra original ni la generación de obras derivadas.</a:t>
            </a:r>
          </a:p>
        </p:txBody>
      </p:sp>
    </p:spTree>
    <p:extLst>
      <p:ext uri="{BB962C8B-B14F-4D97-AF65-F5344CB8AC3E}">
        <p14:creationId xmlns:p14="http://schemas.microsoft.com/office/powerpoint/2010/main" val="395780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6B22852-5276-4011-B18F-2C143B0F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33" y="438867"/>
            <a:ext cx="3840813" cy="10425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79D78D-754E-435D-8C61-6843DD6F64E6}"/>
              </a:ext>
            </a:extLst>
          </p:cNvPr>
          <p:cNvSpPr txBox="1"/>
          <p:nvPr/>
        </p:nvSpPr>
        <p:spPr>
          <a:xfrm>
            <a:off x="5791200" y="544621"/>
            <a:ext cx="4637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COMBINACIONES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6B83F21-3BCC-43E7-A158-646AE4B1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698" y="2302239"/>
            <a:ext cx="2947482" cy="10383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1857567-ABF2-4224-8C23-4608577EA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98" y="4713711"/>
            <a:ext cx="2947482" cy="103831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9F33287-935A-4BB3-ACBD-BC8AC47CA5F4}"/>
              </a:ext>
            </a:extLst>
          </p:cNvPr>
          <p:cNvSpPr txBox="1"/>
          <p:nvPr/>
        </p:nvSpPr>
        <p:spPr>
          <a:xfrm>
            <a:off x="4551680" y="449900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 –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SinObraDerivada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 permite el uso comercial de la obra pero no la generación de obras derivadas.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5BA2EF-AFA4-41BA-9C8E-871DF2CF23D2}"/>
              </a:ext>
            </a:extLst>
          </p:cNvPr>
          <p:cNvSpPr txBox="1"/>
          <p:nvPr/>
        </p:nvSpPr>
        <p:spPr>
          <a:xfrm>
            <a:off x="4551680" y="2196431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Reconocimiento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CompartirIgual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by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-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):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 permite el uso comercial de la obra y de las posibles derivadas, la distribución de las cuales se debe hacer con una licencia igual a la que regula la obra original.</a:t>
            </a:r>
          </a:p>
        </p:txBody>
      </p:sp>
    </p:spTree>
    <p:extLst>
      <p:ext uri="{BB962C8B-B14F-4D97-AF65-F5344CB8AC3E}">
        <p14:creationId xmlns:p14="http://schemas.microsoft.com/office/powerpoint/2010/main" val="1494520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763C41-DB05-4A73-AD68-126D617AC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4" y="2309782"/>
            <a:ext cx="3067050" cy="107632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722A55-F9FC-4E08-B215-8009F88C0796}"/>
              </a:ext>
            </a:extLst>
          </p:cNvPr>
          <p:cNvSpPr txBox="1"/>
          <p:nvPr/>
        </p:nvSpPr>
        <p:spPr>
          <a:xfrm>
            <a:off x="5892800" y="585261"/>
            <a:ext cx="4965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DOMINIO</a:t>
            </a:r>
            <a:r>
              <a:rPr lang="es-ES" dirty="0"/>
              <a:t> </a:t>
            </a:r>
            <a:r>
              <a:rPr lang="es-ES" sz="4800" b="1" dirty="0"/>
              <a:t>PÚBLICO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4D84FC-10CA-4D8F-A36B-8BD383C4E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3" y="479507"/>
            <a:ext cx="3840813" cy="10425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669A87B-E138-46B5-A193-BC2E3CAF8166}"/>
              </a:ext>
            </a:extLst>
          </p:cNvPr>
          <p:cNvSpPr txBox="1"/>
          <p:nvPr/>
        </p:nvSpPr>
        <p:spPr>
          <a:xfrm>
            <a:off x="4917440" y="2272328"/>
            <a:ext cx="609600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 obra no tiene restricciones, el autor renuncia a todos los derechos sobre la obra en la medida que la ley de su país se lo permita.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Este tipo de licencia se suele dar  por dos situaciones: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Termina el periodo de vigencia de su protección por el derecho de autor, es decir, termina 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 el periodo de protección de los derechos patrimoniales del autor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 (en España 70 años tras la muerte del autor), 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esa creación queda disponible para el público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 y puede ser utilizada libremente respetando la premisa de citar el nombre del autor.</a:t>
            </a:r>
          </a:p>
          <a:p>
            <a:pPr marL="18288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El 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autor renuncia 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 al Copyright.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E98295-F083-46E5-ABBC-8EA96525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357" y="3996025"/>
            <a:ext cx="838243" cy="116211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03575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E8710B84-DA86-419B-8630-EE30D7838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391" y="1440733"/>
            <a:ext cx="4679618" cy="467961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8A2E57B-18F0-4B1E-A5FD-74688F2A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3" y="535387"/>
            <a:ext cx="3840813" cy="104250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BCD263D-21E5-4600-9F8B-A6117A8DCA55}"/>
              </a:ext>
            </a:extLst>
          </p:cNvPr>
          <p:cNvSpPr txBox="1"/>
          <p:nvPr/>
        </p:nvSpPr>
        <p:spPr>
          <a:xfrm>
            <a:off x="294640" y="2861846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400" b="1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Rojo: </a:t>
            </a:r>
            <a: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  <a:hlinkClick r:id="rId4" tooltip="Copyrigh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Copyright</a:t>
            </a:r>
            <a: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 todos los derechos reservados</a:t>
            </a:r>
          </a:p>
          <a:p>
            <a:b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s-ES" sz="2400" b="1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Amarillo: </a:t>
            </a:r>
            <a: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Licencias de </a:t>
            </a:r>
            <a:r>
              <a:rPr kumimoji="0" lang="es-ES" sz="2400" b="0" i="1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Creative </a:t>
            </a:r>
            <a:r>
              <a:rPr kumimoji="0" lang="es-ES" sz="2400" b="0" i="1" u="none" strike="noStrike" kern="1200" cap="none" spc="-6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Commons</a:t>
            </a:r>
            <a: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 restrictivas</a:t>
            </a:r>
          </a:p>
          <a:p>
            <a:b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</a:br>
            <a:r>
              <a:rPr kumimoji="0" lang="es-ES" sz="2400" b="1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Verde: </a:t>
            </a:r>
            <a: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Licencias </a:t>
            </a:r>
            <a:r>
              <a:rPr kumimoji="0" lang="es-ES" sz="2400" b="0" i="1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Creative </a:t>
            </a:r>
            <a:r>
              <a:rPr kumimoji="0" lang="es-ES" sz="2400" b="0" i="1" u="none" strike="noStrike" kern="1200" cap="none" spc="-6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Commons</a:t>
            </a:r>
            <a:r>
              <a:rPr kumimoji="0" lang="es-ES" sz="24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 abiertas y declaración CC0</a:t>
            </a:r>
            <a:endParaRPr lang="es-ES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998E6C-A7B2-4104-9FEE-56ED14B8833C}"/>
              </a:ext>
            </a:extLst>
          </p:cNvPr>
          <p:cNvSpPr txBox="1"/>
          <p:nvPr/>
        </p:nvSpPr>
        <p:spPr>
          <a:xfrm>
            <a:off x="6573520" y="63963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5"/>
              </a:rPr>
              <a:t>https://commons.wikimedia.org/wiki/File:Creative_Commons_Semaforoa.svg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Autor: Marko Txopitea "Txopi"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AAC9C7-AA8E-48EF-AD3A-B872C29AA952}"/>
              </a:ext>
            </a:extLst>
          </p:cNvPr>
          <p:cNvSpPr txBox="1"/>
          <p:nvPr/>
        </p:nvSpPr>
        <p:spPr>
          <a:xfrm>
            <a:off x="5486400" y="225643"/>
            <a:ext cx="5197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RESUMEN GRÁFICO</a:t>
            </a:r>
          </a:p>
        </p:txBody>
      </p:sp>
    </p:spTree>
    <p:extLst>
      <p:ext uri="{BB962C8B-B14F-4D97-AF65-F5344CB8AC3E}">
        <p14:creationId xmlns:p14="http://schemas.microsoft.com/office/powerpoint/2010/main" val="2472152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CE7E43-26AE-4759-9A6B-B84DC10C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61" y="257270"/>
            <a:ext cx="3606800" cy="16652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99C820-C3A3-4CD0-B4D9-B19D8392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93" y="259590"/>
            <a:ext cx="3840813" cy="10425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0422AA-2DDC-44F7-BBB7-7BF00EAF0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194" y="2149431"/>
            <a:ext cx="6741326" cy="44512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30F5E75-7197-479C-8126-1893AEDEAA1B}"/>
              </a:ext>
            </a:extLst>
          </p:cNvPr>
          <p:cNvSpPr txBox="1"/>
          <p:nvPr/>
        </p:nvSpPr>
        <p:spPr>
          <a:xfrm>
            <a:off x="4602480" y="305082"/>
            <a:ext cx="266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¿CÓMO LO VEMOS EN CROL?</a:t>
            </a:r>
          </a:p>
        </p:txBody>
      </p:sp>
    </p:spTree>
    <p:extLst>
      <p:ext uri="{BB962C8B-B14F-4D97-AF65-F5344CB8AC3E}">
        <p14:creationId xmlns:p14="http://schemas.microsoft.com/office/powerpoint/2010/main" val="2379864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1D0B15-1FF4-4287-BA5E-CB18185D3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3" y="398227"/>
            <a:ext cx="3840813" cy="10425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71292F-8179-40B1-B913-031FA10262D4}"/>
              </a:ext>
            </a:extLst>
          </p:cNvPr>
          <p:cNvSpPr txBox="1"/>
          <p:nvPr/>
        </p:nvSpPr>
        <p:spPr>
          <a:xfrm>
            <a:off x="91440" y="1726981"/>
            <a:ext cx="6096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https://www.youtube.com/watch?v=z-zPHbthU8E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lt"/>
                <a:cs typeface="+mn-lt"/>
                <a:hlinkClick r:id="rId4"/>
              </a:rPr>
              <a:t>https://creativecommons.org/choose/?lang=es_ES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lt"/>
              <a:cs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0EECFB-129C-41CA-8587-9BEA1A842FE2}"/>
              </a:ext>
            </a:extLst>
          </p:cNvPr>
          <p:cNvSpPr txBox="1"/>
          <p:nvPr/>
        </p:nvSpPr>
        <p:spPr>
          <a:xfrm>
            <a:off x="6096000" y="238432"/>
            <a:ext cx="5801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/>
              <a:t>¿CÓMO CREAR UNA LICENCIA CREATIVE COMMONS?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194A24-2065-4963-A8C2-E67F6A18E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592" y="2790727"/>
            <a:ext cx="2919464" cy="371938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F4C41E-39CB-41AA-BBB1-4F2FC26EF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550102"/>
            <a:ext cx="5497882" cy="2033789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6B931019-59E7-4609-BB98-EA259904EC8F}"/>
              </a:ext>
            </a:extLst>
          </p:cNvPr>
          <p:cNvSpPr/>
          <p:nvPr/>
        </p:nvSpPr>
        <p:spPr>
          <a:xfrm>
            <a:off x="4582160" y="4196080"/>
            <a:ext cx="1168400" cy="8002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866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00B1F-9E33-402C-8025-AEDB8AB54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320" y="2955301"/>
            <a:ext cx="7856728" cy="3428781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br>
              <a:rPr lang="es-ES" sz="4000" dirty="0"/>
            </a:br>
            <a:r>
              <a:rPr lang="es-ES" sz="4000" dirty="0"/>
              <a:t>		</a:t>
            </a:r>
            <a:r>
              <a:rPr lang="es-ES" sz="4000" dirty="0">
                <a:latin typeface="+mn-lt"/>
              </a:rPr>
              <a:t>	</a:t>
            </a:r>
            <a:r>
              <a:rPr lang="es-ES" sz="5300" b="1" dirty="0">
                <a:latin typeface="+mn-lt"/>
              </a:rPr>
              <a:t>¿Qué es?</a:t>
            </a:r>
            <a:br>
              <a:rPr lang="es-ES" sz="4000" dirty="0"/>
            </a:br>
            <a:br>
              <a:rPr lang="es-ES" sz="4000" dirty="0"/>
            </a:br>
            <a:br>
              <a:rPr lang="es-ES" sz="1400" dirty="0"/>
            </a:br>
            <a:r>
              <a:rPr lang="es-ES" sz="2700" b="1" dirty="0"/>
              <a:t>- </a:t>
            </a:r>
            <a:r>
              <a:rPr lang="es-ES" sz="2700" b="1" dirty="0">
                <a:ea typeface="+mj-lt"/>
                <a:cs typeface="+mj-lt"/>
              </a:rPr>
              <a:t>Espacio web con recursos educativos organizados curricularmente y espacios temáticos diferenciados.</a:t>
            </a:r>
            <a:endParaRPr lang="es-ES" sz="2700" b="1" dirty="0"/>
          </a:p>
          <a:p>
            <a:pPr>
              <a:lnSpc>
                <a:spcPct val="200000"/>
              </a:lnSpc>
            </a:pPr>
            <a:r>
              <a:rPr lang="es-ES" sz="2700" b="1" dirty="0">
                <a:ea typeface="+mj-lt"/>
                <a:cs typeface="+mj-lt"/>
              </a:rPr>
              <a:t>- Todos los recursos alojados en esta web son para su difusión y para compartir con la Comunidad Educativa (</a:t>
            </a:r>
            <a:r>
              <a:rPr lang="es-ES" sz="2700" b="1" dirty="0" err="1">
                <a:ea typeface="+mj-lt"/>
                <a:cs typeface="+mj-lt"/>
              </a:rPr>
              <a:t>educayl</a:t>
            </a:r>
            <a:r>
              <a:rPr lang="es-ES" sz="2700" b="1" dirty="0">
                <a:ea typeface="+mj-lt"/>
                <a:cs typeface="+mj-lt"/>
              </a:rPr>
              <a:t>)</a:t>
            </a:r>
            <a:endParaRPr lang="es-ES" sz="2700" b="1" dirty="0"/>
          </a:p>
          <a:p>
            <a:pPr>
              <a:lnSpc>
                <a:spcPct val="200000"/>
              </a:lnSpc>
            </a:pPr>
            <a:r>
              <a:rPr lang="es-ES" sz="2700" b="1" dirty="0">
                <a:ea typeface="+mj-lt"/>
                <a:cs typeface="+mj-lt"/>
              </a:rPr>
              <a:t>- No se reconocen como publicaciones al no disponer de ISBN.</a:t>
            </a:r>
            <a:endParaRPr lang="es-ES" sz="2700" b="1" dirty="0"/>
          </a:p>
          <a:p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DB1574-8B4A-4943-9294-2BD675DD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53" y="473919"/>
            <a:ext cx="4186968" cy="97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28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535D80-D5B3-4FC2-9288-49C7565F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3" y="316947"/>
            <a:ext cx="3840813" cy="10425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22474C-D735-492D-83E0-A56BAD65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" y="1737360"/>
            <a:ext cx="3246786" cy="480369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E893D2-5FD3-4F49-8C39-1E192404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333" y="100520"/>
            <a:ext cx="5389012" cy="23378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2BEE9A-55FE-4D51-870F-A96850E59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721" y="2572099"/>
            <a:ext cx="3048157" cy="396895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4A29BB2-2EF6-467A-836A-AF55ED5F85BD}"/>
              </a:ext>
            </a:extLst>
          </p:cNvPr>
          <p:cNvSpPr txBox="1"/>
          <p:nvPr/>
        </p:nvSpPr>
        <p:spPr>
          <a:xfrm>
            <a:off x="10058400" y="4709159"/>
            <a:ext cx="192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En este apartado podemos generar el código para incrustarlo en nuestro blog/web…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6F5BE7-46E2-4D3E-8FA6-6191F7BE1EB5}"/>
              </a:ext>
            </a:extLst>
          </p:cNvPr>
          <p:cNvSpPr txBox="1"/>
          <p:nvPr/>
        </p:nvSpPr>
        <p:spPr>
          <a:xfrm>
            <a:off x="10027920" y="2505670"/>
            <a:ext cx="1788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 aquí ya podemos coger el logotipo y pegarlo en nuestro recurso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5E16BB1-5EC7-4EA4-971E-D3BDD5B82BC9}"/>
              </a:ext>
            </a:extLst>
          </p:cNvPr>
          <p:cNvSpPr/>
          <p:nvPr/>
        </p:nvSpPr>
        <p:spPr>
          <a:xfrm>
            <a:off x="7701280" y="3586480"/>
            <a:ext cx="955040" cy="39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9D4BBA5-13B2-400A-B62A-DD4A5F4CE2AC}"/>
              </a:ext>
            </a:extLst>
          </p:cNvPr>
          <p:cNvCxnSpPr/>
          <p:nvPr/>
        </p:nvCxnSpPr>
        <p:spPr>
          <a:xfrm flipV="1">
            <a:off x="8656320" y="3429000"/>
            <a:ext cx="1402080" cy="279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C851C0FB-7247-4F59-8E65-B8C0BCE85A59}"/>
              </a:ext>
            </a:extLst>
          </p:cNvPr>
          <p:cNvSpPr/>
          <p:nvPr/>
        </p:nvSpPr>
        <p:spPr>
          <a:xfrm>
            <a:off x="6868160" y="4631730"/>
            <a:ext cx="2346960" cy="14845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42568B4D-DA94-4804-90E1-914F6836E4E9}"/>
              </a:ext>
            </a:extLst>
          </p:cNvPr>
          <p:cNvCxnSpPr/>
          <p:nvPr/>
        </p:nvCxnSpPr>
        <p:spPr>
          <a:xfrm>
            <a:off x="2875280" y="2505670"/>
            <a:ext cx="14428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1BF5C36-3EC5-49EF-88F5-657C3DB339A9}"/>
              </a:ext>
            </a:extLst>
          </p:cNvPr>
          <p:cNvSpPr txBox="1"/>
          <p:nvPr/>
        </p:nvSpPr>
        <p:spPr>
          <a:xfrm>
            <a:off x="4225793" y="2231072"/>
            <a:ext cx="1788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Parte opcional para aportar más datos que aparezcan en la licencia</a:t>
            </a:r>
          </a:p>
        </p:txBody>
      </p:sp>
    </p:spTree>
    <p:extLst>
      <p:ext uri="{BB962C8B-B14F-4D97-AF65-F5344CB8AC3E}">
        <p14:creationId xmlns:p14="http://schemas.microsoft.com/office/powerpoint/2010/main" val="343522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0E4650-5E1E-4E90-B929-7DD447C3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33" y="388067"/>
            <a:ext cx="3840813" cy="10425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B7D36BB-A209-40BB-A21C-4B118DE383BB}"/>
              </a:ext>
            </a:extLst>
          </p:cNvPr>
          <p:cNvSpPr txBox="1"/>
          <p:nvPr/>
        </p:nvSpPr>
        <p:spPr>
          <a:xfrm>
            <a:off x="5080166" y="388067"/>
            <a:ext cx="58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BÚSQUEDA DE RECURSOS LIBRES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BC972C-F663-4E6F-9463-1AC5691B4B8A}"/>
              </a:ext>
            </a:extLst>
          </p:cNvPr>
          <p:cNvSpPr txBox="1"/>
          <p:nvPr/>
        </p:nvSpPr>
        <p:spPr>
          <a:xfrm>
            <a:off x="5557686" y="2802096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Bancos de sonido gratis y música sin copyright</a:t>
            </a:r>
          </a:p>
          <a:p>
            <a:endParaRPr lang="es-ES" dirty="0"/>
          </a:p>
          <a:p>
            <a:r>
              <a:rPr lang="es-ES" dirty="0">
                <a:hlinkClick r:id="rId4"/>
              </a:rPr>
              <a:t>https://agenciaseomarketingonline.es/blog/bancos-de-sonido-gratis-y-musica-sin-copyright/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BANCO DE IMÁGENES GRATIS Y FREE</a:t>
            </a:r>
          </a:p>
          <a:p>
            <a:endParaRPr lang="es-ES" dirty="0"/>
          </a:p>
          <a:p>
            <a:r>
              <a:rPr lang="es-ES" dirty="0">
                <a:hlinkClick r:id="rId5"/>
              </a:rPr>
              <a:t>https://www.freepik.es/</a:t>
            </a:r>
            <a:endParaRPr lang="es-ES" dirty="0"/>
          </a:p>
        </p:txBody>
      </p:sp>
      <p:pic>
        <p:nvPicPr>
          <p:cNvPr id="4" name="Elementos multimedia en línea 3" title="Tutoriales EducaInternet - Búsqueda de recursos libres">
            <a:hlinkClick r:id="" action="ppaction://media"/>
            <a:extLst>
              <a:ext uri="{FF2B5EF4-FFF2-40B4-BE49-F238E27FC236}">
                <a16:creationId xmlns:a16="http://schemas.microsoft.com/office/drawing/2014/main" id="{0155B906-3558-4385-9321-5162AF4BD7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3120" y="2168201"/>
            <a:ext cx="3840813" cy="217005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1124F84-F001-4F03-9577-6E3A5A670A38}"/>
              </a:ext>
            </a:extLst>
          </p:cNvPr>
          <p:cNvSpPr txBox="1"/>
          <p:nvPr/>
        </p:nvSpPr>
        <p:spPr>
          <a:xfrm>
            <a:off x="1173646" y="5202753"/>
            <a:ext cx="31597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7"/>
              </a:rPr>
              <a:t>𝑺𝑰𝑵 𝑫𝑬𝑹𝑬𝑪𝑯𝑶𝑺 𝑫𝑬 𝑨𝑼𝑻𝑶𝑹: imágenes, gifs y vídeos. — </a:t>
            </a:r>
            <a:r>
              <a:rPr lang="es-ES" dirty="0" err="1">
                <a:hlinkClick r:id="rId7"/>
              </a:rPr>
              <a:t>Steemit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290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B9E0E1-D13C-4D15-A451-748D6E8D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266147"/>
            <a:ext cx="3840813" cy="10425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09F6F2-6A7E-42B9-A241-B04EC155CC6F}"/>
              </a:ext>
            </a:extLst>
          </p:cNvPr>
          <p:cNvSpPr txBox="1"/>
          <p:nvPr/>
        </p:nvSpPr>
        <p:spPr>
          <a:xfrm>
            <a:off x="5283200" y="33785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BÚSQUEDA DE RECURSOS LIBRES</a:t>
            </a:r>
          </a:p>
        </p:txBody>
      </p:sp>
      <p:pic>
        <p:nvPicPr>
          <p:cNvPr id="5" name="Imagen 4" descr="Interfaz de usuario gráfica, Texto, Correo electrónico&#10;&#10;Descripción generada automáticamente">
            <a:extLst>
              <a:ext uri="{FF2B5EF4-FFF2-40B4-BE49-F238E27FC236}">
                <a16:creationId xmlns:a16="http://schemas.microsoft.com/office/drawing/2014/main" id="{03CE22F1-4F92-4C94-9A92-61DF60ABB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208" y="2367420"/>
            <a:ext cx="8335923" cy="382992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FC9C81-5ED1-4399-902D-728649E270FD}"/>
              </a:ext>
            </a:extLst>
          </p:cNvPr>
          <p:cNvSpPr txBox="1"/>
          <p:nvPr/>
        </p:nvSpPr>
        <p:spPr>
          <a:xfrm>
            <a:off x="314208" y="4101515"/>
            <a:ext cx="2510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Hacer una búsqueda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Utilizar los filtros</a:t>
            </a:r>
          </a:p>
        </p:txBody>
      </p:sp>
      <p:pic>
        <p:nvPicPr>
          <p:cNvPr id="1026" name="Picture 2" descr="youtube-logo | cc-by-nc-sa Lambdachialpha. Youtube.com gunea… | Flickr">
            <a:extLst>
              <a:ext uri="{FF2B5EF4-FFF2-40B4-BE49-F238E27FC236}">
                <a16:creationId xmlns:a16="http://schemas.microsoft.com/office/drawing/2014/main" id="{A2CBACB9-7553-4A30-813E-051E60D7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8" y="2133600"/>
            <a:ext cx="2529087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18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B9E0E1-D13C-4D15-A451-748D6E8D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266147"/>
            <a:ext cx="3840813" cy="10425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F196DA-31A7-48E0-884C-422EC887D746}"/>
              </a:ext>
            </a:extLst>
          </p:cNvPr>
          <p:cNvSpPr txBox="1"/>
          <p:nvPr/>
        </p:nvSpPr>
        <p:spPr>
          <a:xfrm>
            <a:off x="4957916" y="52382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BÚSQUEDA DE RECURSOS LIBRES</a:t>
            </a:r>
          </a:p>
        </p:txBody>
      </p:sp>
      <p:pic>
        <p:nvPicPr>
          <p:cNvPr id="7" name="Imagen 1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4B4DF6-128B-4706-8737-398908C3B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952" y="2251735"/>
            <a:ext cx="6682596" cy="426231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D22872F-1CC5-4A38-93CC-6E9BD3450B6D}"/>
              </a:ext>
            </a:extLst>
          </p:cNvPr>
          <p:cNvSpPr txBox="1"/>
          <p:nvPr/>
        </p:nvSpPr>
        <p:spPr>
          <a:xfrm>
            <a:off x="210292" y="4145895"/>
            <a:ext cx="43718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Hacer una búsqueda (Google imágenes)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Herramientas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Utilizar los filtros (derechos de uso)</a:t>
            </a:r>
          </a:p>
        </p:txBody>
      </p:sp>
      <p:pic>
        <p:nvPicPr>
          <p:cNvPr id="2050" name="Picture 2" descr="Google Logo Motor De Búsqueda - Gráficos vectoriales gratis en Pixabay">
            <a:extLst>
              <a:ext uri="{FF2B5EF4-FFF2-40B4-BE49-F238E27FC236}">
                <a16:creationId xmlns:a16="http://schemas.microsoft.com/office/drawing/2014/main" id="{41D642D7-C8EA-48E5-89DC-30BBF87D7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251735"/>
            <a:ext cx="3220720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51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B9E0E1-D13C-4D15-A451-748D6E8D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266147"/>
            <a:ext cx="3840813" cy="10425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0EC531-5BB5-482C-AA45-C01FA08963A3}"/>
              </a:ext>
            </a:extLst>
          </p:cNvPr>
          <p:cNvSpPr txBox="1"/>
          <p:nvPr/>
        </p:nvSpPr>
        <p:spPr>
          <a:xfrm>
            <a:off x="5181600" y="52382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BÚSQUEDA DE RECURSOS LIBRES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D00075-ECBE-4013-9266-04C985E14819}"/>
              </a:ext>
            </a:extLst>
          </p:cNvPr>
          <p:cNvSpPr txBox="1"/>
          <p:nvPr/>
        </p:nvSpPr>
        <p:spPr>
          <a:xfrm>
            <a:off x="294472" y="3342956"/>
            <a:ext cx="3103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dirty="0" err="1">
                <a:solidFill>
                  <a:srgbClr val="000000"/>
                </a:solidFill>
                <a:latin typeface="Corbel" panose="020B0503020204020204"/>
              </a:rPr>
              <a:t>Login</a:t>
            </a:r>
            <a:endParaRPr lang="es-ES" dirty="0">
              <a:solidFill>
                <a:srgbClr val="000000"/>
              </a:solidFill>
              <a:latin typeface="Corbel" panose="020B0503020204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Hacer una búsqueda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dirty="0">
                <a:solidFill>
                  <a:srgbClr val="000000"/>
                </a:solidFill>
                <a:latin typeface="Corbel" panose="020B0503020204020204"/>
              </a:rPr>
              <a:t>Gratis / premium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DD9489-F1A0-D5B6-08CF-0451DA8D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2" y="1669378"/>
            <a:ext cx="3103824" cy="1042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BE87F22-B4B7-15BC-0BB7-E7880366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815" y="3342956"/>
            <a:ext cx="8847378" cy="255465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004506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B9E0E1-D13C-4D15-A451-748D6E8D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266147"/>
            <a:ext cx="3840813" cy="10425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0EC531-5BB5-482C-AA45-C01FA08963A3}"/>
              </a:ext>
            </a:extLst>
          </p:cNvPr>
          <p:cNvSpPr txBox="1"/>
          <p:nvPr/>
        </p:nvSpPr>
        <p:spPr>
          <a:xfrm>
            <a:off x="5181600" y="52382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BÚSQUEDA DE RECURSOS LIBRES</a:t>
            </a:r>
          </a:p>
        </p:txBody>
      </p:sp>
      <p:pic>
        <p:nvPicPr>
          <p:cNvPr id="5" name="Imagen 1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CDA9C8FA-F139-47B3-8222-D734CAAE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86" y="2453568"/>
            <a:ext cx="7315200" cy="332309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D00075-ECBE-4013-9266-04C985E14819}"/>
              </a:ext>
            </a:extLst>
          </p:cNvPr>
          <p:cNvSpPr txBox="1"/>
          <p:nvPr/>
        </p:nvSpPr>
        <p:spPr>
          <a:xfrm>
            <a:off x="690714" y="41151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Hacer una búsqueda</a:t>
            </a:r>
          </a:p>
        </p:txBody>
      </p:sp>
      <p:pic>
        <p:nvPicPr>
          <p:cNvPr id="3074" name="Picture 2" descr="Pixaba Pronto Logo - Imagen gratis en Pixabay">
            <a:extLst>
              <a:ext uri="{FF2B5EF4-FFF2-40B4-BE49-F238E27FC236}">
                <a16:creationId xmlns:a16="http://schemas.microsoft.com/office/drawing/2014/main" id="{F3B2E5E2-AF34-4A8B-9C7B-6DA45FE3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093483"/>
            <a:ext cx="1595120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041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B9E0E1-D13C-4D15-A451-748D6E8D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266147"/>
            <a:ext cx="3840813" cy="10425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3CA4764-7792-44B2-8C41-0024B7D7CA58}"/>
              </a:ext>
            </a:extLst>
          </p:cNvPr>
          <p:cNvSpPr txBox="1"/>
          <p:nvPr/>
        </p:nvSpPr>
        <p:spPr>
          <a:xfrm>
            <a:off x="5212080" y="52382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BÚSQUEDA DE RECURSOS LIBRES</a:t>
            </a:r>
          </a:p>
        </p:txBody>
      </p:sp>
      <p:pic>
        <p:nvPicPr>
          <p:cNvPr id="5" name="Imagen 1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4146897-4E8B-42EC-826D-8CFB9E5E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86" y="2744475"/>
            <a:ext cx="7315200" cy="329184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FCA17FB-6EF0-4817-AEFB-5BC5BF2BFE24}"/>
              </a:ext>
            </a:extLst>
          </p:cNvPr>
          <p:cNvSpPr txBox="1"/>
          <p:nvPr/>
        </p:nvSpPr>
        <p:spPr>
          <a:xfrm>
            <a:off x="995680" y="3979595"/>
            <a:ext cx="252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Hacer una búsqueda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 licencia</a:t>
            </a:r>
          </a:p>
        </p:txBody>
      </p:sp>
      <p:pic>
        <p:nvPicPr>
          <p:cNvPr id="4098" name="Picture 2" descr="Contáctenos - Fotos gratis &amp; Imagenes gratis - PxHere">
            <a:extLst>
              <a:ext uri="{FF2B5EF4-FFF2-40B4-BE49-F238E27FC236}">
                <a16:creationId xmlns:a16="http://schemas.microsoft.com/office/drawing/2014/main" id="{A0E0AEA4-15C0-4B05-97E0-2DE34518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0" y="2336149"/>
            <a:ext cx="179832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38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, Pizarra&#10;&#10;Descripción generada automáticamente">
            <a:extLst>
              <a:ext uri="{FF2B5EF4-FFF2-40B4-BE49-F238E27FC236}">
                <a16:creationId xmlns:a16="http://schemas.microsoft.com/office/drawing/2014/main" id="{04090705-6F3C-46D4-ACBB-0943DF4F3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94" y="0"/>
            <a:ext cx="959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7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F91983-C264-4A81-AB5E-CF7A8D80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3" y="231595"/>
            <a:ext cx="3835657" cy="10384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BE408A-7820-4AE3-A71E-569642556AD7}"/>
              </a:ext>
            </a:extLst>
          </p:cNvPr>
          <p:cNvSpPr txBox="1"/>
          <p:nvPr/>
        </p:nvSpPr>
        <p:spPr>
          <a:xfrm>
            <a:off x="4917440" y="335298"/>
            <a:ext cx="655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¿Dónde lo encontramos?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4AC2E2-89AB-4CB8-8EBA-A12684F30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33" y="1884237"/>
            <a:ext cx="3821547" cy="437283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31B9FA-5309-4AC4-95E7-1512C216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557" y="2890708"/>
            <a:ext cx="4725751" cy="336589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4F0DA9-9271-480C-A222-33866B9AB3AA}"/>
              </a:ext>
            </a:extLst>
          </p:cNvPr>
          <p:cNvSpPr txBox="1"/>
          <p:nvPr/>
        </p:nvSpPr>
        <p:spPr>
          <a:xfrm>
            <a:off x="7033531" y="1884237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00B0F0"/>
                </a:solidFill>
              </a:rPr>
              <a:t>OPCIÓN 1</a:t>
            </a:r>
          </a:p>
        </p:txBody>
      </p:sp>
    </p:spTree>
    <p:extLst>
      <p:ext uri="{BB962C8B-B14F-4D97-AF65-F5344CB8AC3E}">
        <p14:creationId xmlns:p14="http://schemas.microsoft.com/office/powerpoint/2010/main" val="247575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F91983-C264-4A81-AB5E-CF7A8D80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3" y="231595"/>
            <a:ext cx="3835657" cy="103840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BE408A-7820-4AE3-A71E-569642556AD7}"/>
              </a:ext>
            </a:extLst>
          </p:cNvPr>
          <p:cNvSpPr txBox="1"/>
          <p:nvPr/>
        </p:nvSpPr>
        <p:spPr>
          <a:xfrm>
            <a:off x="4917440" y="335298"/>
            <a:ext cx="6551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¿Dónde lo encontramos?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4F0DA9-9271-480C-A222-33866B9AB3AA}"/>
              </a:ext>
            </a:extLst>
          </p:cNvPr>
          <p:cNvSpPr txBox="1"/>
          <p:nvPr/>
        </p:nvSpPr>
        <p:spPr>
          <a:xfrm>
            <a:off x="7944133" y="1729381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OPCIÓN 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299CB6-30C8-4835-8575-8EB07964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3" y="2129491"/>
            <a:ext cx="6204393" cy="414922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1688D39-3CC6-41F3-879B-1A0C3FB0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801" y="2766989"/>
            <a:ext cx="3029106" cy="351173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03943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45FD6F-6644-4796-8947-31E3E62E0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3" y="159406"/>
            <a:ext cx="3840813" cy="10364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F8D58C-463E-40F6-B0D0-869823806A0F}"/>
              </a:ext>
            </a:extLst>
          </p:cNvPr>
          <p:cNvSpPr txBox="1"/>
          <p:nvPr/>
        </p:nvSpPr>
        <p:spPr>
          <a:xfrm>
            <a:off x="5242560" y="159406"/>
            <a:ext cx="6350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¿Qué nos encontramos?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A2307C-8A93-4F88-AA7B-2F1F61F5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115438"/>
            <a:ext cx="8605520" cy="550888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DF1424A-E665-40F8-9147-6E5EC0C78BD4}"/>
              </a:ext>
            </a:extLst>
          </p:cNvPr>
          <p:cNvCxnSpPr/>
          <p:nvPr/>
        </p:nvCxnSpPr>
        <p:spPr>
          <a:xfrm flipH="1">
            <a:off x="807720" y="2151848"/>
            <a:ext cx="2265680" cy="650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2DF4B8A-3EF2-4DCB-9259-F7381EDE79C9}"/>
              </a:ext>
            </a:extLst>
          </p:cNvPr>
          <p:cNvSpPr txBox="1"/>
          <p:nvPr/>
        </p:nvSpPr>
        <p:spPr>
          <a:xfrm>
            <a:off x="182713" y="2802088"/>
            <a:ext cx="1117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Buscador de recursos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4618E3F-F5A9-470A-83BD-98DA80979B12}"/>
              </a:ext>
            </a:extLst>
          </p:cNvPr>
          <p:cNvSpPr/>
          <p:nvPr/>
        </p:nvSpPr>
        <p:spPr>
          <a:xfrm>
            <a:off x="1645920" y="1595120"/>
            <a:ext cx="3149600" cy="556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C61DBBC-2B67-4594-AB28-4DCFDDD3561D}"/>
              </a:ext>
            </a:extLst>
          </p:cNvPr>
          <p:cNvSpPr/>
          <p:nvPr/>
        </p:nvSpPr>
        <p:spPr>
          <a:xfrm>
            <a:off x="5242560" y="1595120"/>
            <a:ext cx="1381760" cy="5567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7EC5F61-6DDC-47B3-A396-B38003EFE620}"/>
              </a:ext>
            </a:extLst>
          </p:cNvPr>
          <p:cNvCxnSpPr/>
          <p:nvPr/>
        </p:nvCxnSpPr>
        <p:spPr>
          <a:xfrm>
            <a:off x="6624320" y="1869440"/>
            <a:ext cx="4124960" cy="548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FD9468A4-5E41-48DD-82B1-55357C834622}"/>
              </a:ext>
            </a:extLst>
          </p:cNvPr>
          <p:cNvSpPr/>
          <p:nvPr/>
        </p:nvSpPr>
        <p:spPr>
          <a:xfrm>
            <a:off x="1808480" y="5476240"/>
            <a:ext cx="3881120" cy="5567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29AE1C5-3298-4A65-B8A2-02DE51B351A4}"/>
              </a:ext>
            </a:extLst>
          </p:cNvPr>
          <p:cNvSpPr/>
          <p:nvPr/>
        </p:nvSpPr>
        <p:spPr>
          <a:xfrm>
            <a:off x="6035040" y="5476240"/>
            <a:ext cx="361696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C5F87FF-C548-408B-B362-D72612571F34}"/>
              </a:ext>
            </a:extLst>
          </p:cNvPr>
          <p:cNvSpPr/>
          <p:nvPr/>
        </p:nvSpPr>
        <p:spPr>
          <a:xfrm>
            <a:off x="2743200" y="2802088"/>
            <a:ext cx="6532880" cy="1983272"/>
          </a:xfrm>
          <a:custGeom>
            <a:avLst/>
            <a:gdLst>
              <a:gd name="connsiteX0" fmla="*/ 0 w 6532880"/>
              <a:gd name="connsiteY0" fmla="*/ 0 h 1983272"/>
              <a:gd name="connsiteX1" fmla="*/ 659227 w 6532880"/>
              <a:gd name="connsiteY1" fmla="*/ 0 h 1983272"/>
              <a:gd name="connsiteX2" fmla="*/ 1383783 w 6532880"/>
              <a:gd name="connsiteY2" fmla="*/ 0 h 1983272"/>
              <a:gd name="connsiteX3" fmla="*/ 2108339 w 6532880"/>
              <a:gd name="connsiteY3" fmla="*/ 0 h 1983272"/>
              <a:gd name="connsiteX4" fmla="*/ 2636908 w 6532880"/>
              <a:gd name="connsiteY4" fmla="*/ 0 h 1983272"/>
              <a:gd name="connsiteX5" fmla="*/ 3361464 w 6532880"/>
              <a:gd name="connsiteY5" fmla="*/ 0 h 1983272"/>
              <a:gd name="connsiteX6" fmla="*/ 3890033 w 6532880"/>
              <a:gd name="connsiteY6" fmla="*/ 0 h 1983272"/>
              <a:gd name="connsiteX7" fmla="*/ 4614589 w 6532880"/>
              <a:gd name="connsiteY7" fmla="*/ 0 h 1983272"/>
              <a:gd name="connsiteX8" fmla="*/ 5143158 w 6532880"/>
              <a:gd name="connsiteY8" fmla="*/ 0 h 1983272"/>
              <a:gd name="connsiteX9" fmla="*/ 5802385 w 6532880"/>
              <a:gd name="connsiteY9" fmla="*/ 0 h 1983272"/>
              <a:gd name="connsiteX10" fmla="*/ 6532880 w 6532880"/>
              <a:gd name="connsiteY10" fmla="*/ 0 h 1983272"/>
              <a:gd name="connsiteX11" fmla="*/ 6532880 w 6532880"/>
              <a:gd name="connsiteY11" fmla="*/ 475985 h 1983272"/>
              <a:gd name="connsiteX12" fmla="*/ 6532880 w 6532880"/>
              <a:gd name="connsiteY12" fmla="*/ 991636 h 1983272"/>
              <a:gd name="connsiteX13" fmla="*/ 6532880 w 6532880"/>
              <a:gd name="connsiteY13" fmla="*/ 1507287 h 1983272"/>
              <a:gd name="connsiteX14" fmla="*/ 6532880 w 6532880"/>
              <a:gd name="connsiteY14" fmla="*/ 1983272 h 1983272"/>
              <a:gd name="connsiteX15" fmla="*/ 5873653 w 6532880"/>
              <a:gd name="connsiteY15" fmla="*/ 1983272 h 1983272"/>
              <a:gd name="connsiteX16" fmla="*/ 5345084 w 6532880"/>
              <a:gd name="connsiteY16" fmla="*/ 1983272 h 1983272"/>
              <a:gd name="connsiteX17" fmla="*/ 4751185 w 6532880"/>
              <a:gd name="connsiteY17" fmla="*/ 1983272 h 1983272"/>
              <a:gd name="connsiteX18" fmla="*/ 4026630 w 6532880"/>
              <a:gd name="connsiteY18" fmla="*/ 1983272 h 1983272"/>
              <a:gd name="connsiteX19" fmla="*/ 3563389 w 6532880"/>
              <a:gd name="connsiteY19" fmla="*/ 1983272 h 1983272"/>
              <a:gd name="connsiteX20" fmla="*/ 2838833 w 6532880"/>
              <a:gd name="connsiteY20" fmla="*/ 1983272 h 1983272"/>
              <a:gd name="connsiteX21" fmla="*/ 2179606 w 6532880"/>
              <a:gd name="connsiteY21" fmla="*/ 1983272 h 1983272"/>
              <a:gd name="connsiteX22" fmla="*/ 1716366 w 6532880"/>
              <a:gd name="connsiteY22" fmla="*/ 1983272 h 1983272"/>
              <a:gd name="connsiteX23" fmla="*/ 991810 w 6532880"/>
              <a:gd name="connsiteY23" fmla="*/ 1983272 h 1983272"/>
              <a:gd name="connsiteX24" fmla="*/ 0 w 6532880"/>
              <a:gd name="connsiteY24" fmla="*/ 1983272 h 1983272"/>
              <a:gd name="connsiteX25" fmla="*/ 0 w 6532880"/>
              <a:gd name="connsiteY25" fmla="*/ 1507287 h 1983272"/>
              <a:gd name="connsiteX26" fmla="*/ 0 w 6532880"/>
              <a:gd name="connsiteY26" fmla="*/ 1031301 h 1983272"/>
              <a:gd name="connsiteX27" fmla="*/ 0 w 6532880"/>
              <a:gd name="connsiteY27" fmla="*/ 495818 h 1983272"/>
              <a:gd name="connsiteX28" fmla="*/ 0 w 6532880"/>
              <a:gd name="connsiteY28" fmla="*/ 0 h 198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32880" h="1983272" extrusionOk="0">
                <a:moveTo>
                  <a:pt x="0" y="0"/>
                </a:moveTo>
                <a:cubicBezTo>
                  <a:pt x="328839" y="-1333"/>
                  <a:pt x="509481" y="38030"/>
                  <a:pt x="659227" y="0"/>
                </a:cubicBezTo>
                <a:cubicBezTo>
                  <a:pt x="808973" y="-38030"/>
                  <a:pt x="1045517" y="26619"/>
                  <a:pt x="1383783" y="0"/>
                </a:cubicBezTo>
                <a:cubicBezTo>
                  <a:pt x="1722049" y="-26619"/>
                  <a:pt x="1761763" y="17970"/>
                  <a:pt x="2108339" y="0"/>
                </a:cubicBezTo>
                <a:cubicBezTo>
                  <a:pt x="2454915" y="-17970"/>
                  <a:pt x="2403073" y="1890"/>
                  <a:pt x="2636908" y="0"/>
                </a:cubicBezTo>
                <a:cubicBezTo>
                  <a:pt x="2870743" y="-1890"/>
                  <a:pt x="3000227" y="79779"/>
                  <a:pt x="3361464" y="0"/>
                </a:cubicBezTo>
                <a:cubicBezTo>
                  <a:pt x="3722701" y="-79779"/>
                  <a:pt x="3765221" y="3581"/>
                  <a:pt x="3890033" y="0"/>
                </a:cubicBezTo>
                <a:cubicBezTo>
                  <a:pt x="4014845" y="-3581"/>
                  <a:pt x="4258335" y="78375"/>
                  <a:pt x="4614589" y="0"/>
                </a:cubicBezTo>
                <a:cubicBezTo>
                  <a:pt x="4970843" y="-78375"/>
                  <a:pt x="5014884" y="42722"/>
                  <a:pt x="5143158" y="0"/>
                </a:cubicBezTo>
                <a:cubicBezTo>
                  <a:pt x="5271432" y="-42722"/>
                  <a:pt x="5561312" y="45517"/>
                  <a:pt x="5802385" y="0"/>
                </a:cubicBezTo>
                <a:cubicBezTo>
                  <a:pt x="6043458" y="-45517"/>
                  <a:pt x="6227725" y="69615"/>
                  <a:pt x="6532880" y="0"/>
                </a:cubicBezTo>
                <a:cubicBezTo>
                  <a:pt x="6587038" y="163580"/>
                  <a:pt x="6498691" y="298368"/>
                  <a:pt x="6532880" y="475985"/>
                </a:cubicBezTo>
                <a:cubicBezTo>
                  <a:pt x="6567069" y="653603"/>
                  <a:pt x="6522862" y="884934"/>
                  <a:pt x="6532880" y="991636"/>
                </a:cubicBezTo>
                <a:cubicBezTo>
                  <a:pt x="6542898" y="1098338"/>
                  <a:pt x="6512374" y="1251335"/>
                  <a:pt x="6532880" y="1507287"/>
                </a:cubicBezTo>
                <a:cubicBezTo>
                  <a:pt x="6553386" y="1763239"/>
                  <a:pt x="6498999" y="1776584"/>
                  <a:pt x="6532880" y="1983272"/>
                </a:cubicBezTo>
                <a:cubicBezTo>
                  <a:pt x="6332008" y="2061269"/>
                  <a:pt x="6090017" y="1924741"/>
                  <a:pt x="5873653" y="1983272"/>
                </a:cubicBezTo>
                <a:cubicBezTo>
                  <a:pt x="5657289" y="2041803"/>
                  <a:pt x="5450891" y="1946593"/>
                  <a:pt x="5345084" y="1983272"/>
                </a:cubicBezTo>
                <a:cubicBezTo>
                  <a:pt x="5239277" y="2019951"/>
                  <a:pt x="4896559" y="1944575"/>
                  <a:pt x="4751185" y="1983272"/>
                </a:cubicBezTo>
                <a:cubicBezTo>
                  <a:pt x="4605811" y="2021969"/>
                  <a:pt x="4367074" y="1903191"/>
                  <a:pt x="4026630" y="1983272"/>
                </a:cubicBezTo>
                <a:cubicBezTo>
                  <a:pt x="3686186" y="2063353"/>
                  <a:pt x="3694063" y="1944969"/>
                  <a:pt x="3563389" y="1983272"/>
                </a:cubicBezTo>
                <a:cubicBezTo>
                  <a:pt x="3432715" y="2021575"/>
                  <a:pt x="3116597" y="1971741"/>
                  <a:pt x="2838833" y="1983272"/>
                </a:cubicBezTo>
                <a:cubicBezTo>
                  <a:pt x="2561069" y="1994803"/>
                  <a:pt x="2383369" y="1969938"/>
                  <a:pt x="2179606" y="1983272"/>
                </a:cubicBezTo>
                <a:cubicBezTo>
                  <a:pt x="1975843" y="1996606"/>
                  <a:pt x="1835382" y="1964305"/>
                  <a:pt x="1716366" y="1983272"/>
                </a:cubicBezTo>
                <a:cubicBezTo>
                  <a:pt x="1597350" y="2002239"/>
                  <a:pt x="1303257" y="1898042"/>
                  <a:pt x="991810" y="1983272"/>
                </a:cubicBezTo>
                <a:cubicBezTo>
                  <a:pt x="680363" y="2068502"/>
                  <a:pt x="475923" y="1865151"/>
                  <a:pt x="0" y="1983272"/>
                </a:cubicBezTo>
                <a:cubicBezTo>
                  <a:pt x="-46227" y="1836483"/>
                  <a:pt x="50634" y="1631810"/>
                  <a:pt x="0" y="1507287"/>
                </a:cubicBezTo>
                <a:cubicBezTo>
                  <a:pt x="-50634" y="1382764"/>
                  <a:pt x="53942" y="1246411"/>
                  <a:pt x="0" y="1031301"/>
                </a:cubicBezTo>
                <a:cubicBezTo>
                  <a:pt x="-53942" y="816191"/>
                  <a:pt x="37577" y="603439"/>
                  <a:pt x="0" y="495818"/>
                </a:cubicBezTo>
                <a:cubicBezTo>
                  <a:pt x="-37577" y="388197"/>
                  <a:pt x="26433" y="11204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31254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FEFEE11-81BA-41E8-B53A-B59EE6B8CE80}"/>
              </a:ext>
            </a:extLst>
          </p:cNvPr>
          <p:cNvCxnSpPr/>
          <p:nvPr/>
        </p:nvCxnSpPr>
        <p:spPr>
          <a:xfrm flipH="1">
            <a:off x="817880" y="5850088"/>
            <a:ext cx="1092200" cy="3657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A946B2D4-B23C-43DE-878C-BB3164595117}"/>
              </a:ext>
            </a:extLst>
          </p:cNvPr>
          <p:cNvCxnSpPr/>
          <p:nvPr/>
        </p:nvCxnSpPr>
        <p:spPr>
          <a:xfrm>
            <a:off x="9652000" y="5754604"/>
            <a:ext cx="944880" cy="1788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59193841-E7A8-4F07-BFB9-AD51C3EF2F59}"/>
              </a:ext>
            </a:extLst>
          </p:cNvPr>
          <p:cNvCxnSpPr>
            <a:cxnSpLocks/>
          </p:cNvCxnSpPr>
          <p:nvPr/>
        </p:nvCxnSpPr>
        <p:spPr>
          <a:xfrm flipV="1">
            <a:off x="9276080" y="3651905"/>
            <a:ext cx="1463040" cy="788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50E98D9-3539-43BA-8C2C-5A09D3F41EE1}"/>
              </a:ext>
            </a:extLst>
          </p:cNvPr>
          <p:cNvCxnSpPr>
            <a:cxnSpLocks/>
          </p:cNvCxnSpPr>
          <p:nvPr/>
        </p:nvCxnSpPr>
        <p:spPr>
          <a:xfrm>
            <a:off x="9123680" y="2885440"/>
            <a:ext cx="1615440" cy="6831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C0A3C2F-9E83-46B7-B2B8-3872DC3F2355}"/>
              </a:ext>
            </a:extLst>
          </p:cNvPr>
          <p:cNvSpPr txBox="1"/>
          <p:nvPr/>
        </p:nvSpPr>
        <p:spPr>
          <a:xfrm>
            <a:off x="10800080" y="3424392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Categorías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2C50FC6-0C11-46FA-A551-558925706A52}"/>
              </a:ext>
            </a:extLst>
          </p:cNvPr>
          <p:cNvSpPr txBox="1"/>
          <p:nvPr/>
        </p:nvSpPr>
        <p:spPr>
          <a:xfrm>
            <a:off x="10617208" y="5835989"/>
            <a:ext cx="119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Valoración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D5F22C0-049E-4761-AB88-BDA16D70082E}"/>
              </a:ext>
            </a:extLst>
          </p:cNvPr>
          <p:cNvSpPr txBox="1"/>
          <p:nvPr/>
        </p:nvSpPr>
        <p:spPr>
          <a:xfrm>
            <a:off x="79857" y="6205321"/>
            <a:ext cx="150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Actualización</a:t>
            </a:r>
            <a:r>
              <a:rPr lang="es-ES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CE8E2C-216A-1CB2-85CF-7EFCE6FE8D4C}"/>
              </a:ext>
            </a:extLst>
          </p:cNvPr>
          <p:cNvSpPr txBox="1"/>
          <p:nvPr/>
        </p:nvSpPr>
        <p:spPr>
          <a:xfrm>
            <a:off x="10800080" y="2292302"/>
            <a:ext cx="95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Publicar</a:t>
            </a:r>
          </a:p>
        </p:txBody>
      </p:sp>
    </p:spTree>
    <p:extLst>
      <p:ext uri="{BB962C8B-B14F-4D97-AF65-F5344CB8AC3E}">
        <p14:creationId xmlns:p14="http://schemas.microsoft.com/office/powerpoint/2010/main" val="199738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40AEE3-83CE-4E56-92A1-DBBC6EB93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75" y="2296763"/>
            <a:ext cx="9030504" cy="304739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9571B1-03D5-4596-B3F5-3E8D7E475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53" y="390008"/>
            <a:ext cx="3840813" cy="103641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B1F1690-812E-40EA-927D-418EC33E7A04}"/>
              </a:ext>
            </a:extLst>
          </p:cNvPr>
          <p:cNvSpPr txBox="1"/>
          <p:nvPr/>
        </p:nvSpPr>
        <p:spPr>
          <a:xfrm>
            <a:off x="4270969" y="390008"/>
            <a:ext cx="7758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¿Cómo buscamos un recurso?</a:t>
            </a:r>
          </a:p>
        </p:txBody>
      </p:sp>
    </p:spTree>
    <p:extLst>
      <p:ext uri="{BB962C8B-B14F-4D97-AF65-F5344CB8AC3E}">
        <p14:creationId xmlns:p14="http://schemas.microsoft.com/office/powerpoint/2010/main" val="369304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A14960-E148-4173-8265-08A73CF5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3" y="269195"/>
            <a:ext cx="3840813" cy="10364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4DA156-9222-4A3A-83C5-740F49A74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1" y="3822676"/>
            <a:ext cx="10876203" cy="14808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F2ED5A-2128-4D34-B102-F060A717C310}"/>
              </a:ext>
            </a:extLst>
          </p:cNvPr>
          <p:cNvSpPr txBox="1"/>
          <p:nvPr/>
        </p:nvSpPr>
        <p:spPr>
          <a:xfrm>
            <a:off x="2032000" y="2369314"/>
            <a:ext cx="7693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BÚSQUEDA POR CATEGORÍAS</a:t>
            </a:r>
          </a:p>
        </p:txBody>
      </p:sp>
    </p:spTree>
    <p:extLst>
      <p:ext uri="{BB962C8B-B14F-4D97-AF65-F5344CB8AC3E}">
        <p14:creationId xmlns:p14="http://schemas.microsoft.com/office/powerpoint/2010/main" val="7631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42B43D-98FA-409D-A33C-64B830BF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32" y="408841"/>
            <a:ext cx="3840813" cy="10364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3CD606-C168-4547-8370-847EC9194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4" y="2738790"/>
            <a:ext cx="8590836" cy="371036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47A530-2264-4988-B88A-57A053731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756" y="319995"/>
            <a:ext cx="4188606" cy="334206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456581-BF49-4D60-A806-F4F4E7727B03}"/>
              </a:ext>
            </a:extLst>
          </p:cNvPr>
          <p:cNvSpPr txBox="1"/>
          <p:nvPr/>
        </p:nvSpPr>
        <p:spPr>
          <a:xfrm>
            <a:off x="964551" y="1632099"/>
            <a:ext cx="6074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FILTROS DE BÚSQUEDA</a:t>
            </a:r>
          </a:p>
        </p:txBody>
      </p:sp>
    </p:spTree>
    <p:extLst>
      <p:ext uri="{BB962C8B-B14F-4D97-AF65-F5344CB8AC3E}">
        <p14:creationId xmlns:p14="http://schemas.microsoft.com/office/powerpoint/2010/main" val="1804960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1248</Words>
  <Application>Microsoft Office PowerPoint</Application>
  <PresentationFormat>Panorámica</PresentationFormat>
  <Paragraphs>149</Paragraphs>
  <Slides>37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</vt:lpstr>
      <vt:lpstr>Calibri</vt:lpstr>
      <vt:lpstr>Calibri Light</vt:lpstr>
      <vt:lpstr>Corbel</vt:lpstr>
      <vt:lpstr>Wingdings 2</vt:lpstr>
      <vt:lpstr>Tema de Office</vt:lpstr>
      <vt:lpstr>CENTRO DE RECURSOS ONLINE  CROL</vt:lpstr>
      <vt:lpstr>Presentación de PowerPoint</vt:lpstr>
      <vt:lpstr>    ¿Qué es?   - Espacio web con recursos educativos organizados curricularmente y espacios temáticos diferenciados. - Todos los recursos alojados en esta web son para su difusión y para compartir con la Comunidad Educativa (educayl) - No se reconocen como publicaciones al no disponer de ISBN.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DE RECURSOS ONLINE  CROL</dc:title>
  <dc:creator>JESUS GOMEZ FUENTES</dc:creator>
  <cp:lastModifiedBy>JESUS GOMEZ FUENTES</cp:lastModifiedBy>
  <cp:revision>13</cp:revision>
  <dcterms:created xsi:type="dcterms:W3CDTF">2022-04-28T10:16:39Z</dcterms:created>
  <dcterms:modified xsi:type="dcterms:W3CDTF">2022-05-10T11:46:01Z</dcterms:modified>
</cp:coreProperties>
</file>