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72" r:id="rId7"/>
    <p:sldId id="268" r:id="rId8"/>
    <p:sldId id="269" r:id="rId9"/>
    <p:sldId id="270" r:id="rId10"/>
    <p:sldId id="271" r:id="rId11"/>
    <p:sldId id="260" r:id="rId12"/>
    <p:sldId id="266" r:id="rId13"/>
    <p:sldId id="261" r:id="rId14"/>
    <p:sldId id="262" r:id="rId15"/>
    <p:sldId id="263" r:id="rId16"/>
    <p:sldId id="264" r:id="rId17"/>
    <p:sldId id="265"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1BECC6-A12E-4DCE-9F34-DC6A42B2E03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5EDB3F2-AC57-4F54-87AB-5B7C9620A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0BAAF1E-DE0F-4883-864C-430B7AB5F17C}"/>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5" name="Marcador de pie de página 4">
            <a:extLst>
              <a:ext uri="{FF2B5EF4-FFF2-40B4-BE49-F238E27FC236}">
                <a16:creationId xmlns:a16="http://schemas.microsoft.com/office/drawing/2014/main" id="{6557ABB8-E8DE-4D0F-AC16-473E51E12C7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256F78F-39F5-4C17-B9DB-2CE45B127FC0}"/>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3131264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CBED55-A262-421A-8CBD-5FC4BE1FD62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A40B6E8-1D9C-4B2A-B4A1-27403AB4EF5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4A51E9-ABC7-4240-BE5B-63E61C294F43}"/>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5" name="Marcador de pie de página 4">
            <a:extLst>
              <a:ext uri="{FF2B5EF4-FFF2-40B4-BE49-F238E27FC236}">
                <a16:creationId xmlns:a16="http://schemas.microsoft.com/office/drawing/2014/main" id="{A0F18E5D-1CEA-4F1E-91AE-0541A5136E02}"/>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062AFB61-73CB-4CB9-88FE-D3BB0403F4CE}"/>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352139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F1EB78-B037-4403-954A-7B4B74302BF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843403-C16A-451B-90DE-1DB9D125BA9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02E513-F6B1-44D4-B491-93799FBF1933}"/>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5" name="Marcador de pie de página 4">
            <a:extLst>
              <a:ext uri="{FF2B5EF4-FFF2-40B4-BE49-F238E27FC236}">
                <a16:creationId xmlns:a16="http://schemas.microsoft.com/office/drawing/2014/main" id="{ADE0E50E-8F81-437A-8C9F-D1A702F96F80}"/>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CC1B759-4DDF-4517-B8C6-A59E9FEDF1E0}"/>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3438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B50B4-0273-44E2-B0DB-5B7E11A6BAA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6589DC3-A2A9-4C87-B77B-33B228D0FDB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E3094A-E4A1-4E6F-8291-F06ACA951740}"/>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5" name="Marcador de pie de página 4">
            <a:extLst>
              <a:ext uri="{FF2B5EF4-FFF2-40B4-BE49-F238E27FC236}">
                <a16:creationId xmlns:a16="http://schemas.microsoft.com/office/drawing/2014/main" id="{56759F61-E0A8-4C7F-B224-2899FFA5840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A6401ED-B704-4871-8575-2BA00C149EA7}"/>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279534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5319-8AE8-40E4-9E0A-0615D636E17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C97BC4-C745-4575-8B9F-DA5B3F7FF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F33E1-87B6-413E-841B-9F4E45FE9EE2}"/>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5" name="Marcador de pie de página 4">
            <a:extLst>
              <a:ext uri="{FF2B5EF4-FFF2-40B4-BE49-F238E27FC236}">
                <a16:creationId xmlns:a16="http://schemas.microsoft.com/office/drawing/2014/main" id="{AF47D54F-0842-4E2E-A2F9-9BB8AAE699A2}"/>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B0D8EF0-1853-46FC-8D63-A35BAE443611}"/>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321724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D0ABBD-5F56-4168-818A-7C1CD60FBC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B8343C7-DFB8-4EE1-869D-26EB4CBDFCB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D632AB2-717D-4CA6-830F-C9FBDBC01C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D53E420-49FF-49E6-9878-AA08633392C9}"/>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6" name="Marcador de pie de página 5">
            <a:extLst>
              <a:ext uri="{FF2B5EF4-FFF2-40B4-BE49-F238E27FC236}">
                <a16:creationId xmlns:a16="http://schemas.microsoft.com/office/drawing/2014/main" id="{AF3495E0-C15E-4CF3-9D33-2208CD67E88A}"/>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7CCEB1FA-C8C0-4862-A63F-8282D2454959}"/>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282385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4DA03-7649-47AA-B0D8-698AAB90690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2B6BF7-679E-4579-9B90-DFF1CFC1A9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8F5E02-E44D-4EB1-AF7E-F8D9E602AB5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10158EB-F093-43B8-8AC7-11F004BB4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965C7C2-3717-426D-97F1-7FAFA8F3B3B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352C0D8-5E41-456C-8E86-996584A9B30B}"/>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8" name="Marcador de pie de página 7">
            <a:extLst>
              <a:ext uri="{FF2B5EF4-FFF2-40B4-BE49-F238E27FC236}">
                <a16:creationId xmlns:a16="http://schemas.microsoft.com/office/drawing/2014/main" id="{DA44B85B-AF0C-416B-B25A-D60D408D5109}"/>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C1D7C6F2-7516-43A5-8FF4-87161699337B}"/>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281598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4AD09-6535-40A4-9719-C02C7E1715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F106303-F857-4CCD-A88D-3DEBE91F2013}"/>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4" name="Marcador de pie de página 3">
            <a:extLst>
              <a:ext uri="{FF2B5EF4-FFF2-40B4-BE49-F238E27FC236}">
                <a16:creationId xmlns:a16="http://schemas.microsoft.com/office/drawing/2014/main" id="{C9E7D4E4-501D-4103-A83B-A66BF4BD6F8C}"/>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24771A2B-26CB-4A9F-AB80-B641A83410A4}"/>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342550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46EA2D-0E6A-4933-9449-A1F6C6AC9D23}"/>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3" name="Marcador de pie de página 2">
            <a:extLst>
              <a:ext uri="{FF2B5EF4-FFF2-40B4-BE49-F238E27FC236}">
                <a16:creationId xmlns:a16="http://schemas.microsoft.com/office/drawing/2014/main" id="{C86F7F04-15FE-41FF-BF69-CA92F01F1452}"/>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93847DEF-CA17-44DF-A425-88B712B12786}"/>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38921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DDBF5-8A46-476C-93E0-BB7E5FD593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7F879E6-F851-479C-AA3C-C34A9DAAA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03E1BB-2451-4171-A2C8-CB103C7CF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2E85B7-9579-4D44-8FD2-05C767DFD47A}"/>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6" name="Marcador de pie de página 5">
            <a:extLst>
              <a:ext uri="{FF2B5EF4-FFF2-40B4-BE49-F238E27FC236}">
                <a16:creationId xmlns:a16="http://schemas.microsoft.com/office/drawing/2014/main" id="{53F6B63E-E9A1-4F51-A96F-B0CEAE246258}"/>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701118D1-2EC8-4D6E-BC97-8948EDF4BDC0}"/>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242522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A5395-3703-4B17-8750-2C29044CF6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F2B235D-DC02-4A32-A1D5-DD347DCEEA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87DD56B-9F3F-4E2A-AD94-40267A8D2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CA2B0D-FAD6-4340-9A80-1F76B7CCEE8A}"/>
              </a:ext>
            </a:extLst>
          </p:cNvPr>
          <p:cNvSpPr>
            <a:spLocks noGrp="1"/>
          </p:cNvSpPr>
          <p:nvPr>
            <p:ph type="dt" sz="half" idx="10"/>
          </p:nvPr>
        </p:nvSpPr>
        <p:spPr/>
        <p:txBody>
          <a:bodyPr/>
          <a:lstStyle/>
          <a:p>
            <a:fld id="{6FE7B2C0-04F2-42AF-A475-F901EC79CDE1}" type="datetimeFigureOut">
              <a:rPr lang="es-ES" smtClean="0"/>
              <a:t>23/03/2021</a:t>
            </a:fld>
            <a:endParaRPr lang="es-ES" dirty="0"/>
          </a:p>
        </p:txBody>
      </p:sp>
      <p:sp>
        <p:nvSpPr>
          <p:cNvPr id="6" name="Marcador de pie de página 5">
            <a:extLst>
              <a:ext uri="{FF2B5EF4-FFF2-40B4-BE49-F238E27FC236}">
                <a16:creationId xmlns:a16="http://schemas.microsoft.com/office/drawing/2014/main" id="{AC4434B6-0113-4F34-AF17-67CA70C57E20}"/>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D998203-9057-4518-B30C-312A05C23BB8}"/>
              </a:ext>
            </a:extLst>
          </p:cNvPr>
          <p:cNvSpPr>
            <a:spLocks noGrp="1"/>
          </p:cNvSpPr>
          <p:nvPr>
            <p:ph type="sldNum" sz="quarter" idx="12"/>
          </p:nvPr>
        </p:nvSpPr>
        <p:spPr/>
        <p:txBody>
          <a:bodyPr/>
          <a:lstStyle/>
          <a:p>
            <a:fld id="{55D7AA39-BEFA-4C83-BEE3-8BD1AF495809}" type="slidenum">
              <a:rPr lang="es-ES" smtClean="0"/>
              <a:t>‹Nº›</a:t>
            </a:fld>
            <a:endParaRPr lang="es-ES" dirty="0"/>
          </a:p>
        </p:txBody>
      </p:sp>
    </p:spTree>
    <p:extLst>
      <p:ext uri="{BB962C8B-B14F-4D97-AF65-F5344CB8AC3E}">
        <p14:creationId xmlns:p14="http://schemas.microsoft.com/office/powerpoint/2010/main" val="383681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06CCBA2-60F0-47E8-98BA-4632E4E5A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08E8B0-5D02-4576-A433-64FABC7E9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151F33B-14A1-4428-8E1A-04E114E51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7B2C0-04F2-42AF-A475-F901EC79CDE1}" type="datetimeFigureOut">
              <a:rPr lang="es-ES" smtClean="0"/>
              <a:t>23/03/2021</a:t>
            </a:fld>
            <a:endParaRPr lang="es-ES" dirty="0"/>
          </a:p>
        </p:txBody>
      </p:sp>
      <p:sp>
        <p:nvSpPr>
          <p:cNvPr id="5" name="Marcador de pie de página 4">
            <a:extLst>
              <a:ext uri="{FF2B5EF4-FFF2-40B4-BE49-F238E27FC236}">
                <a16:creationId xmlns:a16="http://schemas.microsoft.com/office/drawing/2014/main" id="{175E688F-A4B9-4762-88D5-4743B5B0C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1703A3EA-F222-4842-9262-FBC4BF9F4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7AA39-BEFA-4C83-BEE3-8BD1AF495809}" type="slidenum">
              <a:rPr lang="es-ES" smtClean="0"/>
              <a:t>‹Nº›</a:t>
            </a:fld>
            <a:endParaRPr lang="es-ES" dirty="0"/>
          </a:p>
        </p:txBody>
      </p:sp>
    </p:spTree>
    <p:extLst>
      <p:ext uri="{BB962C8B-B14F-4D97-AF65-F5344CB8AC3E}">
        <p14:creationId xmlns:p14="http://schemas.microsoft.com/office/powerpoint/2010/main" val="2415559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comunista.net/2017/11/10/los-batallones-de-la-muerte-las-mujeres-rusas-en-la-primera-guerra-mundial/" TargetMode="External"/><Relationship Id="rId7" Type="http://schemas.openxmlformats.org/officeDocument/2006/relationships/hyperlink" Target="https://www.buzzfeed.com/gabrielsanchez/fotos-mujeres-primera-guerra-mundial"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simag.com/es/cultura/39033-medicos-de-combate-venezolanos"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ussianlover.site/el-batallon-de-la-muerte-la-furia-de-las-mujeres-rusas/"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ocultosenlahistoria.blogspot.com/2018/02/el-batallon-de-la-muerte-de-mujeres.html" TargetMode="External"/><Relationship Id="rId7" Type="http://schemas.openxmlformats.org/officeDocument/2006/relationships/hyperlink" Target="https://www.pinterest.com/pin/426575395949951940/"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s://fdra-historia.blogspot.com/2016/08/pgm-batallon-de-la-muerte-de-mujeres.html" TargetMode="External"/><Relationship Id="rId4" Type="http://schemas.openxmlformats.org/officeDocument/2006/relationships/image" Target="../media/image16.jpg"/><Relationship Id="rId9" Type="http://schemas.openxmlformats.org/officeDocument/2006/relationships/hyperlink" Target="https://blogdelviejotopo.blogspot.com/2014/11/mujeres-fusiles-y-resistencias-4.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cultosenlahistoria.blogspot.com/2018/02/el-batallon-de-la-muerte-de-mujeres.html" TargetMode="External"/><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greatbritishwomen.blogspot.com/2014/02/dorothy-lawrence-1896-1964.html" TargetMode="External"/><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Flora_Sandes" TargetMode="External"/><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vintagenews.com/2017/05/02/ecaterina-teodoroiu-the-romanian-heroine-who-fought-during-world-war-i/" TargetMode="External"/><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mdig.com.br/index.php?itemid=40809" TargetMode="External"/><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interest.de/pin/348184614928949778/" TargetMode="External"/><Relationship Id="rId7" Type="http://schemas.openxmlformats.org/officeDocument/2006/relationships/hyperlink" Target="https://www.taringa.net/comunidades/todointeresante/7859404/Fotos-de-las-mujeres-trabajadoras-en-la-1ra-Guerra-Mundial.html"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ww.elciudadano.cl/2015/08/10/198549/fotos-historicas-de-mujeres-trabajando-durante-la-primera-guerra-mundial/"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pinterest.es/pin/494692340293802849/" TargetMode="External"/><Relationship Id="rId7" Type="http://schemas.openxmlformats.org/officeDocument/2006/relationships/hyperlink" Target="https://www.pinterest.es/pin/169940585912623630/"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hyperlink" Target="http://enfeps.blogspot.com/2011/06/vera-mary-brittain-enfermera-voluntaria.html" TargetMode="External"/><Relationship Id="rId5" Type="http://schemas.openxmlformats.org/officeDocument/2006/relationships/hyperlink" Target="https://www.pinterest.com/pin/499195939929367079/" TargetMode="External"/><Relationship Id="rId10" Type="http://schemas.openxmlformats.org/officeDocument/2006/relationships/image" Target="../media/image11.jpg"/><Relationship Id="rId4" Type="http://schemas.openxmlformats.org/officeDocument/2006/relationships/image" Target="../media/image8.jpg"/><Relationship Id="rId9" Type="http://schemas.openxmlformats.org/officeDocument/2006/relationships/hyperlink" Target="https://www.pinterest.com.mx/pin/49469234031070090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Edith_Cavell"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horasemanal.es/ilustres-excluidas-rosario-de-acuna-y-sofia-casanova"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F29D61-5D24-4A83-9978-4478F42B4E60}"/>
              </a:ext>
            </a:extLst>
          </p:cNvPr>
          <p:cNvSpPr>
            <a:spLocks noGrp="1"/>
          </p:cNvSpPr>
          <p:nvPr>
            <p:ph type="ctrTitle"/>
          </p:nvPr>
        </p:nvSpPr>
        <p:spPr>
          <a:xfrm>
            <a:off x="5905500" y="0"/>
            <a:ext cx="6286500" cy="3697288"/>
          </a:xfrm>
          <a:solidFill>
            <a:srgbClr val="FFC000"/>
          </a:solidFill>
        </p:spPr>
        <p:txBody>
          <a:bodyPr>
            <a:normAutofit/>
          </a:bodyPr>
          <a:lstStyle/>
          <a:p>
            <a:r>
              <a:rPr lang="es-ES" b="1" dirty="0"/>
              <a:t>LA PRIMERA GUERRA MUNDIAL TIENE ROSTRO DE MUJER</a:t>
            </a:r>
          </a:p>
        </p:txBody>
      </p:sp>
      <p:sp>
        <p:nvSpPr>
          <p:cNvPr id="3" name="Subtítulo 2">
            <a:extLst>
              <a:ext uri="{FF2B5EF4-FFF2-40B4-BE49-F238E27FC236}">
                <a16:creationId xmlns:a16="http://schemas.microsoft.com/office/drawing/2014/main" id="{573559A2-8D26-48F3-9CB1-000C9A68D6B8}"/>
              </a:ext>
            </a:extLst>
          </p:cNvPr>
          <p:cNvSpPr>
            <a:spLocks noGrp="1"/>
          </p:cNvSpPr>
          <p:nvPr>
            <p:ph type="subTitle" idx="1"/>
          </p:nvPr>
        </p:nvSpPr>
        <p:spPr>
          <a:xfrm>
            <a:off x="6000750" y="3697288"/>
            <a:ext cx="6191250" cy="1074737"/>
          </a:xfrm>
          <a:solidFill>
            <a:schemeClr val="accent6">
              <a:lumMod val="20000"/>
              <a:lumOff val="80000"/>
            </a:schemeClr>
          </a:solidFill>
        </p:spPr>
        <p:txBody>
          <a:bodyPr>
            <a:normAutofit fontScale="92500" lnSpcReduction="20000"/>
          </a:bodyPr>
          <a:lstStyle/>
          <a:p>
            <a:r>
              <a:rPr lang="es-ES" b="1" dirty="0"/>
              <a:t>RUBÉN COUCEIRO QUINTANA</a:t>
            </a:r>
          </a:p>
          <a:p>
            <a:r>
              <a:rPr lang="es-ES" b="1" dirty="0"/>
              <a:t>DEPARTAMENTO GEOGRAFÍA E HISTORIA </a:t>
            </a:r>
          </a:p>
          <a:p>
            <a:r>
              <a:rPr lang="es-ES" b="1" dirty="0"/>
              <a:t>I.E.S FRAY PEDRO DE URBINA (MIRANDA DE EBRO)</a:t>
            </a:r>
          </a:p>
        </p:txBody>
      </p:sp>
      <p:pic>
        <p:nvPicPr>
          <p:cNvPr id="5" name="Imagen 4">
            <a:extLst>
              <a:ext uri="{FF2B5EF4-FFF2-40B4-BE49-F238E27FC236}">
                <a16:creationId xmlns:a16="http://schemas.microsoft.com/office/drawing/2014/main" id="{CBBCFCBC-33D8-4A65-891E-DB534385B2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0"/>
            <a:ext cx="6097594" cy="4282982"/>
          </a:xfrm>
          <a:prstGeom prst="rect">
            <a:avLst/>
          </a:prstGeom>
          <a:ln>
            <a:noFill/>
          </a:ln>
          <a:effectLst>
            <a:softEdge rad="112500"/>
          </a:effectLst>
        </p:spPr>
      </p:pic>
      <p:pic>
        <p:nvPicPr>
          <p:cNvPr id="7" name="Imagen 6">
            <a:extLst>
              <a:ext uri="{FF2B5EF4-FFF2-40B4-BE49-F238E27FC236}">
                <a16:creationId xmlns:a16="http://schemas.microsoft.com/office/drawing/2014/main" id="{00A81368-C690-4D90-A407-7C6743439BB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000750" y="4772025"/>
            <a:ext cx="6159008" cy="2000250"/>
          </a:xfrm>
          <a:prstGeom prst="rect">
            <a:avLst/>
          </a:prstGeom>
          <a:ln>
            <a:noFill/>
          </a:ln>
          <a:effectLst>
            <a:softEdge rad="112500"/>
          </a:effectLst>
        </p:spPr>
      </p:pic>
      <p:pic>
        <p:nvPicPr>
          <p:cNvPr id="9" name="Imagen 8">
            <a:extLst>
              <a:ext uri="{FF2B5EF4-FFF2-40B4-BE49-F238E27FC236}">
                <a16:creationId xmlns:a16="http://schemas.microsoft.com/office/drawing/2014/main" id="{07957EB4-1F3E-4596-BFF5-C1654401D31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1593" y="4282982"/>
            <a:ext cx="6097593" cy="2575018"/>
          </a:xfrm>
          <a:prstGeom prst="rect">
            <a:avLst/>
          </a:prstGeom>
          <a:ln>
            <a:noFill/>
          </a:ln>
          <a:effectLst>
            <a:softEdge rad="112500"/>
          </a:effectLst>
        </p:spPr>
      </p:pic>
    </p:spTree>
    <p:extLst>
      <p:ext uri="{BB962C8B-B14F-4D97-AF65-F5344CB8AC3E}">
        <p14:creationId xmlns:p14="http://schemas.microsoft.com/office/powerpoint/2010/main" val="4597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28967D-0D9E-4B80-AD0F-AF653C992E98}"/>
              </a:ext>
            </a:extLst>
          </p:cNvPr>
          <p:cNvSpPr>
            <a:spLocks noGrp="1"/>
          </p:cNvSpPr>
          <p:nvPr>
            <p:ph type="title"/>
          </p:nvPr>
        </p:nvSpPr>
        <p:spPr>
          <a:solidFill>
            <a:schemeClr val="accent4">
              <a:lumMod val="20000"/>
              <a:lumOff val="80000"/>
            </a:schemeClr>
          </a:solidFill>
        </p:spPr>
        <p:txBody>
          <a:bodyPr/>
          <a:lstStyle/>
          <a:p>
            <a:pPr algn="ctr"/>
            <a:r>
              <a:rPr lang="es-ES" b="1" dirty="0"/>
              <a:t>EL FRENTE TAMBIEN TIENE NOMBRE DE MUJER</a:t>
            </a:r>
          </a:p>
        </p:txBody>
      </p:sp>
      <p:sp>
        <p:nvSpPr>
          <p:cNvPr id="3" name="Marcador de contenido 2">
            <a:extLst>
              <a:ext uri="{FF2B5EF4-FFF2-40B4-BE49-F238E27FC236}">
                <a16:creationId xmlns:a16="http://schemas.microsoft.com/office/drawing/2014/main" id="{85FA81F3-DAE0-402C-870F-9525DF8F393D}"/>
              </a:ext>
            </a:extLst>
          </p:cNvPr>
          <p:cNvSpPr>
            <a:spLocks noGrp="1"/>
          </p:cNvSpPr>
          <p:nvPr>
            <p:ph idx="1"/>
          </p:nvPr>
        </p:nvSpPr>
        <p:spPr>
          <a:solidFill>
            <a:schemeClr val="accent5">
              <a:lumMod val="20000"/>
              <a:lumOff val="80000"/>
            </a:schemeClr>
          </a:solidFill>
        </p:spPr>
        <p:txBody>
          <a:bodyPr/>
          <a:lstStyle/>
          <a:p>
            <a:r>
              <a:rPr lang="es-ES" dirty="0"/>
              <a:t>Toda esta visión tradicional conocida se aleja de una visión mas global del papel de estas heroínas en la “Gran Guerra”.</a:t>
            </a:r>
          </a:p>
          <a:p>
            <a:r>
              <a:rPr lang="es-ES" dirty="0"/>
              <a:t>El anonimato de las heroínas con nombre propio como las anteriores enfermeras que hemos visto, se queda en nada comparándolo con ese silencio de su papel jugado en el frente de la batalla.</a:t>
            </a:r>
          </a:p>
          <a:p>
            <a:r>
              <a:rPr lang="es-ES" dirty="0"/>
              <a:t>Se demuestra que su labor bélica fue también importante y con nombres propios como vamos a ver a continuación.</a:t>
            </a:r>
          </a:p>
          <a:p>
            <a:r>
              <a:rPr lang="es-ES" dirty="0"/>
              <a:t>Desde Batallones compuestos en exclusividad por mujeres, hasta grandes heroínas condecoradas por su labor.</a:t>
            </a:r>
          </a:p>
        </p:txBody>
      </p:sp>
    </p:spTree>
    <p:extLst>
      <p:ext uri="{BB962C8B-B14F-4D97-AF65-F5344CB8AC3E}">
        <p14:creationId xmlns:p14="http://schemas.microsoft.com/office/powerpoint/2010/main" val="128814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EDDC0-BF6F-40EE-8A10-EAB9FDAA682A}"/>
              </a:ext>
            </a:extLst>
          </p:cNvPr>
          <p:cNvSpPr>
            <a:spLocks noGrp="1"/>
          </p:cNvSpPr>
          <p:nvPr>
            <p:ph type="title"/>
          </p:nvPr>
        </p:nvSpPr>
        <p:spPr>
          <a:solidFill>
            <a:schemeClr val="accent4">
              <a:lumMod val="20000"/>
              <a:lumOff val="80000"/>
            </a:schemeClr>
          </a:solidFill>
        </p:spPr>
        <p:txBody>
          <a:bodyPr/>
          <a:lstStyle/>
          <a:p>
            <a:r>
              <a:rPr lang="es-ES" b="1" dirty="0"/>
              <a:t>BATALLONES DE MUJERES EN EL FRENTE.</a:t>
            </a:r>
          </a:p>
        </p:txBody>
      </p:sp>
      <p:sp>
        <p:nvSpPr>
          <p:cNvPr id="3" name="Marcador de contenido 2">
            <a:extLst>
              <a:ext uri="{FF2B5EF4-FFF2-40B4-BE49-F238E27FC236}">
                <a16:creationId xmlns:a16="http://schemas.microsoft.com/office/drawing/2014/main" id="{3A133A54-224F-4928-A5AB-80FF1B089DC8}"/>
              </a:ext>
            </a:extLst>
          </p:cNvPr>
          <p:cNvSpPr>
            <a:spLocks noGrp="1"/>
          </p:cNvSpPr>
          <p:nvPr>
            <p:ph idx="1"/>
          </p:nvPr>
        </p:nvSpPr>
        <p:spPr>
          <a:xfrm>
            <a:off x="838199" y="1825625"/>
            <a:ext cx="6381751" cy="4351338"/>
          </a:xfrm>
          <a:solidFill>
            <a:schemeClr val="accent5">
              <a:lumMod val="20000"/>
              <a:lumOff val="80000"/>
            </a:schemeClr>
          </a:solidFill>
        </p:spPr>
        <p:txBody>
          <a:bodyPr>
            <a:normAutofit fontScale="92500" lnSpcReduction="10000"/>
          </a:bodyPr>
          <a:lstStyle/>
          <a:p>
            <a:r>
              <a:rPr lang="es-ES" dirty="0"/>
              <a:t>Conocidos como batallones de la muerte.</a:t>
            </a:r>
          </a:p>
          <a:p>
            <a:r>
              <a:rPr lang="es-ES" dirty="0"/>
              <a:t>Creados por Kerenski para alentar a las tropas que ya estaban desmotivadas</a:t>
            </a:r>
          </a:p>
          <a:p>
            <a:r>
              <a:rPr lang="es-ES" dirty="0"/>
              <a:t>El primero de ellos, formado por 2000 voluntarias de las cuales solo aguantaron 300.</a:t>
            </a:r>
          </a:p>
          <a:p>
            <a:r>
              <a:rPr lang="es-ES" dirty="0"/>
              <a:t>Las autoridades pensaban que alentarían los ánimos de los soldados y además verlas allí luchar les avergonzaría y pelearían mucho mas para diferenciarse de ellas.</a:t>
            </a:r>
          </a:p>
          <a:p>
            <a:r>
              <a:rPr lang="es-ES" dirty="0"/>
              <a:t>Liderado y dirigido por María Bochkariova</a:t>
            </a:r>
          </a:p>
        </p:txBody>
      </p:sp>
      <p:pic>
        <p:nvPicPr>
          <p:cNvPr id="5" name="Imagen 4">
            <a:extLst>
              <a:ext uri="{FF2B5EF4-FFF2-40B4-BE49-F238E27FC236}">
                <a16:creationId xmlns:a16="http://schemas.microsoft.com/office/drawing/2014/main" id="{AC1A2553-E4F7-4313-8389-5E751B8CFD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353300" y="1825625"/>
            <a:ext cx="4200525" cy="4556124"/>
          </a:xfrm>
          <a:prstGeom prst="rect">
            <a:avLst/>
          </a:prstGeom>
          <a:ln>
            <a:noFill/>
          </a:ln>
          <a:effectLst>
            <a:softEdge rad="112500"/>
          </a:effectLst>
        </p:spPr>
      </p:pic>
    </p:spTree>
    <p:extLst>
      <p:ext uri="{BB962C8B-B14F-4D97-AF65-F5344CB8AC3E}">
        <p14:creationId xmlns:p14="http://schemas.microsoft.com/office/powerpoint/2010/main" val="307354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8E116-AF4F-47DA-B8C7-3E734B353DF2}"/>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id="{C42D0E64-A314-4D64-8D45-35ACA390B3F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0"/>
            <a:ext cx="7658100" cy="4000500"/>
          </a:xfrm>
          <a:prstGeom prst="rect">
            <a:avLst/>
          </a:prstGeom>
          <a:ln>
            <a:noFill/>
          </a:ln>
          <a:effectLst>
            <a:softEdge rad="112500"/>
          </a:effectLst>
        </p:spPr>
      </p:pic>
      <p:pic>
        <p:nvPicPr>
          <p:cNvPr id="7" name="Imagen 6">
            <a:extLst>
              <a:ext uri="{FF2B5EF4-FFF2-40B4-BE49-F238E27FC236}">
                <a16:creationId xmlns:a16="http://schemas.microsoft.com/office/drawing/2014/main" id="{827B7637-3ACD-410E-B429-A659F933103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591425" y="0"/>
            <a:ext cx="4600575" cy="5086350"/>
          </a:xfrm>
          <a:prstGeom prst="rect">
            <a:avLst/>
          </a:prstGeom>
          <a:ln>
            <a:noFill/>
          </a:ln>
          <a:effectLst>
            <a:softEdge rad="112500"/>
          </a:effectLst>
        </p:spPr>
      </p:pic>
      <p:pic>
        <p:nvPicPr>
          <p:cNvPr id="9" name="Imagen 8">
            <a:extLst>
              <a:ext uri="{FF2B5EF4-FFF2-40B4-BE49-F238E27FC236}">
                <a16:creationId xmlns:a16="http://schemas.microsoft.com/office/drawing/2014/main" id="{91AC1A84-0B5F-4C69-B5FC-2AF07958724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7260788" y="3495674"/>
            <a:ext cx="4928812" cy="3362325"/>
          </a:xfrm>
          <a:prstGeom prst="rect">
            <a:avLst/>
          </a:prstGeom>
          <a:ln>
            <a:noFill/>
          </a:ln>
          <a:effectLst>
            <a:softEdge rad="112500"/>
          </a:effectLst>
        </p:spPr>
      </p:pic>
      <p:pic>
        <p:nvPicPr>
          <p:cNvPr id="13" name="Imagen 12">
            <a:extLst>
              <a:ext uri="{FF2B5EF4-FFF2-40B4-BE49-F238E27FC236}">
                <a16:creationId xmlns:a16="http://schemas.microsoft.com/office/drawing/2014/main" id="{8143C92C-60DD-444E-8529-4F088104A32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1" y="3048000"/>
            <a:ext cx="7400925" cy="3810000"/>
          </a:xfrm>
          <a:prstGeom prst="rect">
            <a:avLst/>
          </a:prstGeom>
          <a:ln>
            <a:noFill/>
          </a:ln>
          <a:effectLst>
            <a:softEdge rad="112500"/>
          </a:effectLst>
        </p:spPr>
      </p:pic>
    </p:spTree>
    <p:extLst>
      <p:ext uri="{BB962C8B-B14F-4D97-AF65-F5344CB8AC3E}">
        <p14:creationId xmlns:p14="http://schemas.microsoft.com/office/powerpoint/2010/main" val="378502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22A65B-38D6-419D-BC5A-A915D3FF2D1D}"/>
              </a:ext>
            </a:extLst>
          </p:cNvPr>
          <p:cNvSpPr>
            <a:spLocks noGrp="1"/>
          </p:cNvSpPr>
          <p:nvPr>
            <p:ph type="title"/>
          </p:nvPr>
        </p:nvSpPr>
        <p:spPr>
          <a:xfrm>
            <a:off x="838200" y="365125"/>
            <a:ext cx="5181600" cy="1325563"/>
          </a:xfrm>
          <a:solidFill>
            <a:schemeClr val="accent4">
              <a:lumMod val="20000"/>
              <a:lumOff val="80000"/>
            </a:schemeClr>
          </a:solidFill>
        </p:spPr>
        <p:txBody>
          <a:bodyPr/>
          <a:lstStyle/>
          <a:p>
            <a:r>
              <a:rPr lang="es-ES" b="1" dirty="0"/>
              <a:t>MARIA BOCHKARIOVA</a:t>
            </a:r>
          </a:p>
        </p:txBody>
      </p:sp>
      <p:pic>
        <p:nvPicPr>
          <p:cNvPr id="7" name="Marcador de contenido 6">
            <a:extLst>
              <a:ext uri="{FF2B5EF4-FFF2-40B4-BE49-F238E27FC236}">
                <a16:creationId xmlns:a16="http://schemas.microsoft.com/office/drawing/2014/main" id="{F795089D-4A5A-4F6A-8A5C-421C72BDED30}"/>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38199" y="1825626"/>
            <a:ext cx="5181599" cy="4351338"/>
          </a:xfrm>
          <a:prstGeom prst="rect">
            <a:avLst/>
          </a:prstGeom>
          <a:ln>
            <a:noFill/>
          </a:ln>
          <a:effectLst>
            <a:softEdge rad="112500"/>
          </a:effectLst>
        </p:spPr>
      </p:pic>
      <p:sp>
        <p:nvSpPr>
          <p:cNvPr id="5" name="Marcador de contenido 4">
            <a:extLst>
              <a:ext uri="{FF2B5EF4-FFF2-40B4-BE49-F238E27FC236}">
                <a16:creationId xmlns:a16="http://schemas.microsoft.com/office/drawing/2014/main" id="{6BA23EBF-D831-4337-A378-375FA7B0D73E}"/>
              </a:ext>
            </a:extLst>
          </p:cNvPr>
          <p:cNvSpPr>
            <a:spLocks noGrp="1"/>
          </p:cNvSpPr>
          <p:nvPr>
            <p:ph sz="half" idx="2"/>
          </p:nvPr>
        </p:nvSpPr>
        <p:spPr>
          <a:xfrm>
            <a:off x="6172200" y="365126"/>
            <a:ext cx="5181600" cy="5811838"/>
          </a:xfrm>
          <a:solidFill>
            <a:schemeClr val="accent5">
              <a:lumMod val="20000"/>
              <a:lumOff val="80000"/>
            </a:schemeClr>
          </a:solidFill>
        </p:spPr>
        <p:txBody>
          <a:bodyPr>
            <a:normAutofit lnSpcReduction="10000"/>
          </a:bodyPr>
          <a:lstStyle/>
          <a:p>
            <a:r>
              <a:rPr lang="es-ES" dirty="0"/>
              <a:t>Encargada de la creación del primer batallón integrado exclusivamente por mujeres.</a:t>
            </a:r>
          </a:p>
          <a:p>
            <a:r>
              <a:rPr lang="es-ES" dirty="0"/>
              <a:t>En junio de 1917, Yashka, como era conocida, y su batallón fueron enviadas a Smorgon (Bielorrusia) para participar en la ofensiva contra los alemanes. </a:t>
            </a:r>
          </a:p>
          <a:p>
            <a:r>
              <a:rPr lang="es-ES" dirty="0"/>
              <a:t>Ellas lograron abrir brecha en territorio enemigo a pesar de lo desmoralizados que estaban el resto de sus compañeros, casi todos hombres.</a:t>
            </a:r>
          </a:p>
          <a:p>
            <a:r>
              <a:rPr lang="es-ES" dirty="0"/>
              <a:t>Fue condecorada en 3 ocasiones.</a:t>
            </a:r>
          </a:p>
        </p:txBody>
      </p:sp>
    </p:spTree>
    <p:extLst>
      <p:ext uri="{BB962C8B-B14F-4D97-AF65-F5344CB8AC3E}">
        <p14:creationId xmlns:p14="http://schemas.microsoft.com/office/powerpoint/2010/main" val="376019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868D4-4266-48FE-9639-E7454AE9BFC3}"/>
              </a:ext>
            </a:extLst>
          </p:cNvPr>
          <p:cNvSpPr>
            <a:spLocks noGrp="1"/>
          </p:cNvSpPr>
          <p:nvPr>
            <p:ph type="title"/>
          </p:nvPr>
        </p:nvSpPr>
        <p:spPr>
          <a:xfrm>
            <a:off x="838200" y="365125"/>
            <a:ext cx="5105400" cy="1325563"/>
          </a:xfrm>
          <a:solidFill>
            <a:schemeClr val="accent4">
              <a:lumMod val="20000"/>
              <a:lumOff val="80000"/>
            </a:schemeClr>
          </a:solidFill>
        </p:spPr>
        <p:txBody>
          <a:bodyPr/>
          <a:lstStyle/>
          <a:p>
            <a:r>
              <a:rPr lang="es-ES" b="1" dirty="0"/>
              <a:t>DOROTHY LAWRENCE</a:t>
            </a:r>
          </a:p>
        </p:txBody>
      </p:sp>
      <p:pic>
        <p:nvPicPr>
          <p:cNvPr id="7" name="Marcador de contenido 6">
            <a:extLst>
              <a:ext uri="{FF2B5EF4-FFF2-40B4-BE49-F238E27FC236}">
                <a16:creationId xmlns:a16="http://schemas.microsoft.com/office/drawing/2014/main" id="{4DE66A3C-2D94-4013-A6F3-59AB4D800D54}"/>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47750" y="2072481"/>
            <a:ext cx="4762500" cy="3857625"/>
          </a:xfrm>
          <a:prstGeom prst="rect">
            <a:avLst/>
          </a:prstGeom>
          <a:ln>
            <a:noFill/>
          </a:ln>
          <a:effectLst>
            <a:softEdge rad="112500"/>
          </a:effectLst>
        </p:spPr>
      </p:pic>
      <p:sp>
        <p:nvSpPr>
          <p:cNvPr id="5" name="Marcador de contenido 4">
            <a:extLst>
              <a:ext uri="{FF2B5EF4-FFF2-40B4-BE49-F238E27FC236}">
                <a16:creationId xmlns:a16="http://schemas.microsoft.com/office/drawing/2014/main" id="{5C21ED93-F6EB-46F7-9485-E6CC4C6E5C4D}"/>
              </a:ext>
            </a:extLst>
          </p:cNvPr>
          <p:cNvSpPr>
            <a:spLocks noGrp="1"/>
          </p:cNvSpPr>
          <p:nvPr>
            <p:ph sz="half" idx="2"/>
          </p:nvPr>
        </p:nvSpPr>
        <p:spPr>
          <a:xfrm>
            <a:off x="6172200" y="365125"/>
            <a:ext cx="5181600" cy="5811838"/>
          </a:xfrm>
          <a:solidFill>
            <a:schemeClr val="accent5">
              <a:lumMod val="20000"/>
              <a:lumOff val="80000"/>
            </a:schemeClr>
          </a:solidFill>
        </p:spPr>
        <p:txBody>
          <a:bodyPr>
            <a:normAutofit fontScale="77500" lnSpcReduction="20000"/>
          </a:bodyPr>
          <a:lstStyle/>
          <a:p>
            <a:r>
              <a:rPr lang="es-ES" dirty="0"/>
              <a:t> Quería ser periodista para contar como era la vida en las trincheras.</a:t>
            </a:r>
          </a:p>
          <a:p>
            <a:r>
              <a:rPr lang="es-ES" dirty="0"/>
              <a:t>El Alto Mando se rio de ella y ceso temporalmente en esta idea. </a:t>
            </a:r>
          </a:p>
          <a:p>
            <a:r>
              <a:rPr lang="es-ES" dirty="0"/>
              <a:t>Gracias a un grupo de soldados y consiguiendo un uniforme de las tropas británicas, se disfrazo de hombre llamándose Denis Smith.</a:t>
            </a:r>
          </a:p>
          <a:p>
            <a:r>
              <a:rPr lang="es-ES" dirty="0"/>
              <a:t>Estuvo 10 días formando parte de una División de la Compañía Tuneladora de Ingenieros Reales.</a:t>
            </a:r>
          </a:p>
          <a:p>
            <a:r>
              <a:rPr lang="es-ES" dirty="0"/>
              <a:t>Se entrego por el riesgo y por miedo a meter en un problema a los soldados que la ayudaron. </a:t>
            </a:r>
          </a:p>
          <a:p>
            <a:r>
              <a:rPr lang="es-ES" dirty="0"/>
              <a:t>La recluyeron y la obligaron a firmar una declaración por la cual no contaría su experiencia en ningún periódico. </a:t>
            </a:r>
          </a:p>
          <a:p>
            <a:r>
              <a:rPr lang="es-ES" dirty="0"/>
              <a:t>Acepto, pero relataría esos diez días en sus memorias “The only English Woman Soldier”.</a:t>
            </a:r>
          </a:p>
        </p:txBody>
      </p:sp>
    </p:spTree>
    <p:extLst>
      <p:ext uri="{BB962C8B-B14F-4D97-AF65-F5344CB8AC3E}">
        <p14:creationId xmlns:p14="http://schemas.microsoft.com/office/powerpoint/2010/main" val="368176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A4DF1D-E000-43E3-80B4-1B7BFAA892E3}"/>
              </a:ext>
            </a:extLst>
          </p:cNvPr>
          <p:cNvSpPr>
            <a:spLocks noGrp="1"/>
          </p:cNvSpPr>
          <p:nvPr>
            <p:ph type="title"/>
          </p:nvPr>
        </p:nvSpPr>
        <p:spPr>
          <a:xfrm>
            <a:off x="838200" y="365125"/>
            <a:ext cx="4238625" cy="1325563"/>
          </a:xfrm>
          <a:solidFill>
            <a:schemeClr val="accent4">
              <a:lumMod val="20000"/>
              <a:lumOff val="80000"/>
            </a:schemeClr>
          </a:solidFill>
        </p:spPr>
        <p:txBody>
          <a:bodyPr/>
          <a:lstStyle/>
          <a:p>
            <a:r>
              <a:rPr lang="es-ES" b="1" dirty="0"/>
              <a:t>FLORA SANDERS</a:t>
            </a:r>
          </a:p>
        </p:txBody>
      </p:sp>
      <p:pic>
        <p:nvPicPr>
          <p:cNvPr id="7" name="Marcador de contenido 6">
            <a:extLst>
              <a:ext uri="{FF2B5EF4-FFF2-40B4-BE49-F238E27FC236}">
                <a16:creationId xmlns:a16="http://schemas.microsoft.com/office/drawing/2014/main" id="{78C305E4-416E-4ADE-AB2B-681746B13F31}"/>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66952" y="1825625"/>
            <a:ext cx="4309873" cy="4351338"/>
          </a:xfrm>
          <a:prstGeom prst="rect">
            <a:avLst/>
          </a:prstGeom>
          <a:ln>
            <a:noFill/>
          </a:ln>
          <a:effectLst>
            <a:softEdge rad="112500"/>
          </a:effectLst>
        </p:spPr>
      </p:pic>
      <p:sp>
        <p:nvSpPr>
          <p:cNvPr id="5" name="Marcador de contenido 4">
            <a:extLst>
              <a:ext uri="{FF2B5EF4-FFF2-40B4-BE49-F238E27FC236}">
                <a16:creationId xmlns:a16="http://schemas.microsoft.com/office/drawing/2014/main" id="{B8ED60CE-4A61-422B-8889-B65F616E95A2}"/>
              </a:ext>
            </a:extLst>
          </p:cNvPr>
          <p:cNvSpPr>
            <a:spLocks noGrp="1"/>
          </p:cNvSpPr>
          <p:nvPr>
            <p:ph sz="half" idx="2"/>
          </p:nvPr>
        </p:nvSpPr>
        <p:spPr>
          <a:xfrm>
            <a:off x="6172200" y="365125"/>
            <a:ext cx="5181600" cy="5811838"/>
          </a:xfrm>
          <a:solidFill>
            <a:schemeClr val="accent5">
              <a:lumMod val="20000"/>
              <a:lumOff val="80000"/>
            </a:schemeClr>
          </a:solidFill>
        </p:spPr>
        <p:txBody>
          <a:bodyPr>
            <a:normAutofit lnSpcReduction="10000"/>
          </a:bodyPr>
          <a:lstStyle/>
          <a:p>
            <a:r>
              <a:rPr lang="es-ES" dirty="0"/>
              <a:t>Inicialmente enfermera voluntaria.</a:t>
            </a:r>
          </a:p>
          <a:p>
            <a:r>
              <a:rPr lang="es-ES" dirty="0"/>
              <a:t>Sirvió como oficial del Ejercito Real Serbio en la Primera Guerra Mundial.</a:t>
            </a:r>
          </a:p>
          <a:p>
            <a:r>
              <a:rPr lang="es-ES" dirty="0"/>
              <a:t>Fue la única mujer británica que sirvió oficialmente en la guerra.</a:t>
            </a:r>
          </a:p>
          <a:p>
            <a:r>
              <a:rPr lang="es-ES" dirty="0"/>
              <a:t>En la confusión de la guerra fue inscrita en el ejercito Serbio. </a:t>
            </a:r>
          </a:p>
          <a:p>
            <a:r>
              <a:rPr lang="es-ES" dirty="0"/>
              <a:t>Fue ascendida a sargento mayor y tras la guerra a capitán. </a:t>
            </a:r>
          </a:p>
          <a:p>
            <a:r>
              <a:rPr lang="es-ES" dirty="0"/>
              <a:t>Condecorada con 7 medallas. </a:t>
            </a:r>
          </a:p>
          <a:p>
            <a:r>
              <a:rPr lang="es-ES" dirty="0"/>
              <a:t>En la Segunda Guerra Mundial fue atrapada por la Gestapo.</a:t>
            </a:r>
          </a:p>
        </p:txBody>
      </p:sp>
    </p:spTree>
    <p:extLst>
      <p:ext uri="{BB962C8B-B14F-4D97-AF65-F5344CB8AC3E}">
        <p14:creationId xmlns:p14="http://schemas.microsoft.com/office/powerpoint/2010/main" val="326688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C80A9-63BA-4147-90BB-DCB4D525AC1A}"/>
              </a:ext>
            </a:extLst>
          </p:cNvPr>
          <p:cNvSpPr>
            <a:spLocks noGrp="1"/>
          </p:cNvSpPr>
          <p:nvPr>
            <p:ph type="title"/>
          </p:nvPr>
        </p:nvSpPr>
        <p:spPr>
          <a:xfrm>
            <a:off x="838200" y="365125"/>
            <a:ext cx="5219700" cy="1325563"/>
          </a:xfrm>
          <a:solidFill>
            <a:schemeClr val="accent4">
              <a:lumMod val="20000"/>
              <a:lumOff val="80000"/>
            </a:schemeClr>
          </a:solidFill>
        </p:spPr>
        <p:txBody>
          <a:bodyPr/>
          <a:lstStyle/>
          <a:p>
            <a:r>
              <a:rPr lang="es-ES" dirty="0"/>
              <a:t>ECATERINA TEODORIU</a:t>
            </a:r>
          </a:p>
        </p:txBody>
      </p:sp>
      <p:pic>
        <p:nvPicPr>
          <p:cNvPr id="7" name="Marcador de contenido 6">
            <a:extLst>
              <a:ext uri="{FF2B5EF4-FFF2-40B4-BE49-F238E27FC236}">
                <a16:creationId xmlns:a16="http://schemas.microsoft.com/office/drawing/2014/main" id="{25981F38-3264-4E65-B861-5F218ADFECF4}"/>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38200" y="2058194"/>
            <a:ext cx="5181600" cy="3886200"/>
          </a:xfrm>
          <a:prstGeom prst="rect">
            <a:avLst/>
          </a:prstGeom>
          <a:ln>
            <a:noFill/>
          </a:ln>
          <a:effectLst>
            <a:softEdge rad="112500"/>
          </a:effectLst>
        </p:spPr>
      </p:pic>
      <p:sp>
        <p:nvSpPr>
          <p:cNvPr id="5" name="Marcador de contenido 4">
            <a:extLst>
              <a:ext uri="{FF2B5EF4-FFF2-40B4-BE49-F238E27FC236}">
                <a16:creationId xmlns:a16="http://schemas.microsoft.com/office/drawing/2014/main" id="{EAE67366-AE32-4174-8B27-07FE5730BEDB}"/>
              </a:ext>
            </a:extLst>
          </p:cNvPr>
          <p:cNvSpPr>
            <a:spLocks noGrp="1"/>
          </p:cNvSpPr>
          <p:nvPr>
            <p:ph sz="half" idx="2"/>
          </p:nvPr>
        </p:nvSpPr>
        <p:spPr>
          <a:xfrm>
            <a:off x="6172200" y="365125"/>
            <a:ext cx="5181600" cy="5811838"/>
          </a:xfrm>
          <a:solidFill>
            <a:schemeClr val="accent5">
              <a:lumMod val="20000"/>
              <a:lumOff val="80000"/>
            </a:schemeClr>
          </a:solidFill>
        </p:spPr>
        <p:txBody>
          <a:bodyPr>
            <a:normAutofit lnSpcReduction="10000"/>
          </a:bodyPr>
          <a:lstStyle/>
          <a:p>
            <a:r>
              <a:rPr lang="es-ES" dirty="0"/>
              <a:t>Su destino iba camino de ser otra enfermera mas.</a:t>
            </a:r>
          </a:p>
          <a:p>
            <a:r>
              <a:rPr lang="es-ES" dirty="0"/>
              <a:t>La muerte de su hermano provoco que diera el paso de alistarse en el ejercito rumano.</a:t>
            </a:r>
          </a:p>
          <a:p>
            <a:r>
              <a:rPr lang="es-ES" dirty="0"/>
              <a:t>Se unió al Regimiento de Infantería de Gorj y demostró una habilidad innata para realizar estrategias inteligentes. </a:t>
            </a:r>
          </a:p>
          <a:p>
            <a:r>
              <a:rPr lang="es-ES" dirty="0"/>
              <a:t>Fue capturada por los alemanes, pero conseguiría escapar.</a:t>
            </a:r>
          </a:p>
          <a:p>
            <a:r>
              <a:rPr lang="es-ES" dirty="0"/>
              <a:t>Fallecería en el campo de batalla tras alcanzarle una ráfaga de balas de una ametralladora.</a:t>
            </a:r>
          </a:p>
          <a:p>
            <a:endParaRPr lang="es-ES" dirty="0"/>
          </a:p>
        </p:txBody>
      </p:sp>
    </p:spTree>
    <p:extLst>
      <p:ext uri="{BB962C8B-B14F-4D97-AF65-F5344CB8AC3E}">
        <p14:creationId xmlns:p14="http://schemas.microsoft.com/office/powerpoint/2010/main" val="159254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4C77-740B-4D91-9221-D80DE180CB2A}"/>
              </a:ext>
            </a:extLst>
          </p:cNvPr>
          <p:cNvSpPr>
            <a:spLocks noGrp="1"/>
          </p:cNvSpPr>
          <p:nvPr>
            <p:ph type="title"/>
          </p:nvPr>
        </p:nvSpPr>
        <p:spPr>
          <a:xfrm>
            <a:off x="838200" y="365125"/>
            <a:ext cx="5181600" cy="1325563"/>
          </a:xfrm>
          <a:solidFill>
            <a:schemeClr val="accent4">
              <a:lumMod val="20000"/>
              <a:lumOff val="80000"/>
            </a:schemeClr>
          </a:solidFill>
        </p:spPr>
        <p:txBody>
          <a:bodyPr/>
          <a:lstStyle/>
          <a:p>
            <a:pPr algn="ctr"/>
            <a:r>
              <a:rPr lang="es-ES" b="1" dirty="0"/>
              <a:t>MILUNKA SAVIC</a:t>
            </a:r>
          </a:p>
        </p:txBody>
      </p:sp>
      <p:pic>
        <p:nvPicPr>
          <p:cNvPr id="7" name="Marcador de contenido 6">
            <a:extLst>
              <a:ext uri="{FF2B5EF4-FFF2-40B4-BE49-F238E27FC236}">
                <a16:creationId xmlns:a16="http://schemas.microsoft.com/office/drawing/2014/main" id="{84DF6A94-7287-41C0-8D69-2F2E9289E66D}"/>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38200" y="1976152"/>
            <a:ext cx="5181600" cy="4050284"/>
          </a:xfrm>
          <a:prstGeom prst="rect">
            <a:avLst/>
          </a:prstGeom>
          <a:ln>
            <a:noFill/>
          </a:ln>
          <a:effectLst>
            <a:softEdge rad="112500"/>
          </a:effectLst>
        </p:spPr>
      </p:pic>
      <p:sp>
        <p:nvSpPr>
          <p:cNvPr id="5" name="Marcador de contenido 4">
            <a:extLst>
              <a:ext uri="{FF2B5EF4-FFF2-40B4-BE49-F238E27FC236}">
                <a16:creationId xmlns:a16="http://schemas.microsoft.com/office/drawing/2014/main" id="{016E48AF-9F87-4C4C-9385-495FAEB58E42}"/>
              </a:ext>
            </a:extLst>
          </p:cNvPr>
          <p:cNvSpPr>
            <a:spLocks noGrp="1"/>
          </p:cNvSpPr>
          <p:nvPr>
            <p:ph sz="half" idx="2"/>
          </p:nvPr>
        </p:nvSpPr>
        <p:spPr>
          <a:xfrm>
            <a:off x="6172200" y="365125"/>
            <a:ext cx="5181600" cy="5811838"/>
          </a:xfrm>
          <a:solidFill>
            <a:schemeClr val="accent5">
              <a:lumMod val="20000"/>
              <a:lumOff val="80000"/>
            </a:schemeClr>
          </a:solidFill>
        </p:spPr>
        <p:txBody>
          <a:bodyPr>
            <a:normAutofit fontScale="92500" lnSpcReduction="20000"/>
          </a:bodyPr>
          <a:lstStyle/>
          <a:p>
            <a:r>
              <a:rPr lang="es-ES" dirty="0"/>
              <a:t>Decidido ir al frente en lugar de su hermano en la Segunda Guerra Balcánica.</a:t>
            </a:r>
          </a:p>
          <a:p>
            <a:r>
              <a:rPr lang="es-ES" dirty="0"/>
              <a:t>Cuando descubrieron que era una mujer ya había sido ascendida a cabo. </a:t>
            </a:r>
          </a:p>
          <a:p>
            <a:r>
              <a:rPr lang="es-ES" dirty="0"/>
              <a:t>Tuvo una carrera militar meteórica.</a:t>
            </a:r>
          </a:p>
          <a:p>
            <a:r>
              <a:rPr lang="es-ES" dirty="0"/>
              <a:t>Durante la Primera Guerra Mundial sus hazañas fueron distinguidas en numerosas ocasiones.</a:t>
            </a:r>
          </a:p>
          <a:p>
            <a:r>
              <a:rPr lang="es-ES" dirty="0"/>
              <a:t>Se convirtió en la mujer con mas condecoraciones militares de la historia.</a:t>
            </a:r>
          </a:p>
          <a:p>
            <a:r>
              <a:rPr lang="es-ES" dirty="0"/>
              <a:t>Una de sus grandes operaciones fue el aprisionamiento de 43 soldados búlgaros en el frente balcánico.</a:t>
            </a:r>
          </a:p>
        </p:txBody>
      </p:sp>
    </p:spTree>
    <p:extLst>
      <p:ext uri="{BB962C8B-B14F-4D97-AF65-F5344CB8AC3E}">
        <p14:creationId xmlns:p14="http://schemas.microsoft.com/office/powerpoint/2010/main" val="91397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AD0C4-A762-47C9-987C-53D22D2A627A}"/>
              </a:ext>
            </a:extLst>
          </p:cNvPr>
          <p:cNvSpPr>
            <a:spLocks noGrp="1"/>
          </p:cNvSpPr>
          <p:nvPr>
            <p:ph type="title"/>
          </p:nvPr>
        </p:nvSpPr>
        <p:spPr>
          <a:solidFill>
            <a:schemeClr val="accent4">
              <a:lumMod val="20000"/>
              <a:lumOff val="80000"/>
            </a:schemeClr>
          </a:solidFill>
        </p:spPr>
        <p:txBody>
          <a:bodyPr/>
          <a:lstStyle/>
          <a:p>
            <a:r>
              <a:rPr lang="es-ES" b="1" dirty="0"/>
              <a:t>OBJETIVOS</a:t>
            </a:r>
          </a:p>
        </p:txBody>
      </p:sp>
      <p:sp>
        <p:nvSpPr>
          <p:cNvPr id="3" name="Marcador de contenido 2">
            <a:extLst>
              <a:ext uri="{FF2B5EF4-FFF2-40B4-BE49-F238E27FC236}">
                <a16:creationId xmlns:a16="http://schemas.microsoft.com/office/drawing/2014/main" id="{BDD1F2EE-48AB-47A0-B6F7-511E87A2F7E8}"/>
              </a:ext>
            </a:extLst>
          </p:cNvPr>
          <p:cNvSpPr>
            <a:spLocks noGrp="1"/>
          </p:cNvSpPr>
          <p:nvPr>
            <p:ph idx="1"/>
          </p:nvPr>
        </p:nvSpPr>
        <p:spPr>
          <a:solidFill>
            <a:schemeClr val="accent5">
              <a:lumMod val="20000"/>
              <a:lumOff val="80000"/>
            </a:schemeClr>
          </a:solidFill>
        </p:spPr>
        <p:txBody>
          <a:bodyPr/>
          <a:lstStyle/>
          <a:p>
            <a:r>
              <a:rPr lang="es-ES" dirty="0"/>
              <a:t>DAR </a:t>
            </a:r>
            <a:r>
              <a:rPr lang="es-ES" b="1" dirty="0"/>
              <a:t>VISIBILIDAD EN EL CURRICULO Y EN LOS LIBROS DE TEXTO A LAS MUJERES</a:t>
            </a:r>
          </a:p>
          <a:p>
            <a:r>
              <a:rPr lang="es-ES" dirty="0"/>
              <a:t>DEMOSTRAR QUE SU </a:t>
            </a:r>
            <a:r>
              <a:rPr lang="es-ES" b="1" dirty="0"/>
              <a:t>PAPEL EN LA HISTORIA </a:t>
            </a:r>
            <a:r>
              <a:rPr lang="es-ES" dirty="0"/>
              <a:t>HA SIDO TAN </a:t>
            </a:r>
            <a:r>
              <a:rPr lang="es-ES" b="1" dirty="0"/>
              <a:t>RELEVANTE </a:t>
            </a:r>
            <a:r>
              <a:rPr lang="es-ES" dirty="0"/>
              <a:t>COMO EL DE LOS HOMBRES</a:t>
            </a:r>
          </a:p>
          <a:p>
            <a:r>
              <a:rPr lang="es-ES" b="1" dirty="0"/>
              <a:t>DESMENTIR LA IDEA TRADICIONAL </a:t>
            </a:r>
            <a:r>
              <a:rPr lang="es-ES" dirty="0"/>
              <a:t>DE QUE EN UN CONFLICTO BELICO LA MUJER JUEGA UN PAPEL DE ENFERMERA O CUIDADORA.</a:t>
            </a:r>
          </a:p>
          <a:p>
            <a:r>
              <a:rPr lang="es-ES" dirty="0"/>
              <a:t>APORTAR </a:t>
            </a:r>
            <a:r>
              <a:rPr lang="es-ES" b="1" dirty="0"/>
              <a:t>INFORMACIÓN SOBRE GRANDES HEROINAS EN EL FRENTE DE BATALLA.</a:t>
            </a:r>
          </a:p>
        </p:txBody>
      </p:sp>
    </p:spTree>
    <p:extLst>
      <p:ext uri="{BB962C8B-B14F-4D97-AF65-F5344CB8AC3E}">
        <p14:creationId xmlns:p14="http://schemas.microsoft.com/office/powerpoint/2010/main" val="11033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B2E30-63E0-418E-AA8D-5AE536978279}"/>
              </a:ext>
            </a:extLst>
          </p:cNvPr>
          <p:cNvSpPr>
            <a:spLocks noGrp="1"/>
          </p:cNvSpPr>
          <p:nvPr>
            <p:ph type="title"/>
          </p:nvPr>
        </p:nvSpPr>
        <p:spPr>
          <a:xfrm>
            <a:off x="838200" y="365125"/>
            <a:ext cx="3219450" cy="2501900"/>
          </a:xfrm>
          <a:solidFill>
            <a:schemeClr val="accent4">
              <a:lumMod val="20000"/>
              <a:lumOff val="80000"/>
            </a:schemeClr>
          </a:solidFill>
        </p:spPr>
        <p:txBody>
          <a:bodyPr>
            <a:normAutofit fontScale="90000"/>
          </a:bodyPr>
          <a:lstStyle/>
          <a:p>
            <a:r>
              <a:rPr lang="es-ES" b="1" dirty="0"/>
              <a:t>CONTEXTO</a:t>
            </a:r>
            <a:br>
              <a:rPr lang="es-ES" b="1" dirty="0"/>
            </a:br>
            <a:r>
              <a:rPr lang="es-ES" b="1" dirty="0"/>
              <a:t>QUE VEMOS EN LOS LIBROS DE TEXTO</a:t>
            </a:r>
          </a:p>
        </p:txBody>
      </p:sp>
      <p:sp>
        <p:nvSpPr>
          <p:cNvPr id="3" name="Marcador de contenido 2">
            <a:extLst>
              <a:ext uri="{FF2B5EF4-FFF2-40B4-BE49-F238E27FC236}">
                <a16:creationId xmlns:a16="http://schemas.microsoft.com/office/drawing/2014/main" id="{572EBB3E-016E-4ABD-99BA-D8254617C2DE}"/>
              </a:ext>
            </a:extLst>
          </p:cNvPr>
          <p:cNvSpPr>
            <a:spLocks noGrp="1"/>
          </p:cNvSpPr>
          <p:nvPr>
            <p:ph idx="1"/>
          </p:nvPr>
        </p:nvSpPr>
        <p:spPr>
          <a:xfrm>
            <a:off x="4171950" y="365125"/>
            <a:ext cx="7181850" cy="3644900"/>
          </a:xfrm>
          <a:solidFill>
            <a:schemeClr val="accent5">
              <a:lumMod val="20000"/>
              <a:lumOff val="80000"/>
            </a:schemeClr>
          </a:solidFill>
        </p:spPr>
        <p:txBody>
          <a:bodyPr>
            <a:normAutofit/>
          </a:bodyPr>
          <a:lstStyle/>
          <a:p>
            <a:r>
              <a:rPr lang="es-ES" dirty="0"/>
              <a:t>“</a:t>
            </a:r>
            <a:r>
              <a:rPr lang="es-ES" b="1" dirty="0">
                <a:solidFill>
                  <a:srgbClr val="FF0000"/>
                </a:solidFill>
              </a:rPr>
              <a:t>Si bien las mujeres no se incorporaron a los ejércitos</a:t>
            </a:r>
            <a:r>
              <a:rPr lang="es-ES" dirty="0"/>
              <a:t>, fueron movilizadas para que participaran en el esfuerzo de guerra colectivo”</a:t>
            </a:r>
          </a:p>
          <a:p>
            <a:r>
              <a:rPr lang="es-ES" dirty="0"/>
              <a:t>“ </a:t>
            </a:r>
            <a:r>
              <a:rPr lang="es-ES" b="1" dirty="0">
                <a:solidFill>
                  <a:srgbClr val="FF0000"/>
                </a:solidFill>
              </a:rPr>
              <a:t>Millones de mujeres reemplazaron en sus puestos de trabajo a los hombres</a:t>
            </a:r>
            <a:r>
              <a:rPr lang="es-ES" dirty="0"/>
              <a:t> que acudían al frente, </a:t>
            </a:r>
            <a:r>
              <a:rPr lang="es-ES" b="1" dirty="0">
                <a:solidFill>
                  <a:srgbClr val="FF0000"/>
                </a:solidFill>
              </a:rPr>
              <a:t>realizando las labores masculinas</a:t>
            </a:r>
            <a:r>
              <a:rPr lang="es-ES" dirty="0"/>
              <a:t>”</a:t>
            </a:r>
          </a:p>
          <a:p>
            <a:r>
              <a:rPr lang="es-ES" dirty="0"/>
              <a:t>“Su papel en el frente era el de enfermeras”.</a:t>
            </a:r>
          </a:p>
        </p:txBody>
      </p:sp>
      <p:sp>
        <p:nvSpPr>
          <p:cNvPr id="4" name="CuadroTexto 3">
            <a:extLst>
              <a:ext uri="{FF2B5EF4-FFF2-40B4-BE49-F238E27FC236}">
                <a16:creationId xmlns:a16="http://schemas.microsoft.com/office/drawing/2014/main" id="{D18DC062-54F0-4010-A3F4-6374DCCBCE4C}"/>
              </a:ext>
            </a:extLst>
          </p:cNvPr>
          <p:cNvSpPr txBox="1"/>
          <p:nvPr/>
        </p:nvSpPr>
        <p:spPr>
          <a:xfrm>
            <a:off x="685800" y="4371975"/>
            <a:ext cx="8696325" cy="461665"/>
          </a:xfrm>
          <a:prstGeom prst="rect">
            <a:avLst/>
          </a:prstGeom>
          <a:solidFill>
            <a:srgbClr val="FFC000"/>
          </a:solidFill>
        </p:spPr>
        <p:txBody>
          <a:bodyPr wrap="square" rtlCol="0">
            <a:spAutoFit/>
          </a:bodyPr>
          <a:lstStyle/>
          <a:p>
            <a:r>
              <a:rPr lang="es-ES" sz="2400" b="1" dirty="0"/>
              <a:t>LA MOVILIZACIÓN DE LAS MUJERES </a:t>
            </a:r>
          </a:p>
        </p:txBody>
      </p:sp>
      <p:sp>
        <p:nvSpPr>
          <p:cNvPr id="5" name="CuadroTexto 4">
            <a:extLst>
              <a:ext uri="{FF2B5EF4-FFF2-40B4-BE49-F238E27FC236}">
                <a16:creationId xmlns:a16="http://schemas.microsoft.com/office/drawing/2014/main" id="{027EFD8D-3B84-494E-8188-7C709E7C52E8}"/>
              </a:ext>
            </a:extLst>
          </p:cNvPr>
          <p:cNvSpPr txBox="1"/>
          <p:nvPr/>
        </p:nvSpPr>
        <p:spPr>
          <a:xfrm>
            <a:off x="685800" y="5015547"/>
            <a:ext cx="8696325" cy="1477328"/>
          </a:xfrm>
          <a:prstGeom prst="rect">
            <a:avLst/>
          </a:prstGeom>
          <a:noFill/>
          <a:ln w="28575">
            <a:solidFill>
              <a:schemeClr val="accent1"/>
            </a:solidFill>
          </a:ln>
        </p:spPr>
        <p:txBody>
          <a:bodyPr wrap="square" rtlCol="0">
            <a:spAutoFit/>
          </a:bodyPr>
          <a:lstStyle/>
          <a:p>
            <a:pPr marL="285750" indent="-285750">
              <a:buFontTx/>
              <a:buChar char="-"/>
            </a:pPr>
            <a:r>
              <a:rPr lang="es-ES" b="1" dirty="0"/>
              <a:t>LA LLAMADA A </a:t>
            </a:r>
            <a:r>
              <a:rPr lang="es-ES" b="1" dirty="0">
                <a:solidFill>
                  <a:srgbClr val="FF0000"/>
                </a:solidFill>
              </a:rPr>
              <a:t>OCUPAR PUESTOS DE TRABAJO</a:t>
            </a:r>
          </a:p>
          <a:p>
            <a:pPr marL="285750" indent="-285750">
              <a:buFontTx/>
              <a:buChar char="-"/>
            </a:pPr>
            <a:r>
              <a:rPr lang="es-ES" b="1" dirty="0"/>
              <a:t>EL TRABAJO EN </a:t>
            </a:r>
            <a:r>
              <a:rPr lang="es-ES" b="1" dirty="0">
                <a:solidFill>
                  <a:srgbClr val="FF0000"/>
                </a:solidFill>
              </a:rPr>
              <a:t>LAS FABRICAS Y </a:t>
            </a:r>
            <a:r>
              <a:rPr lang="es-ES" b="1" dirty="0"/>
              <a:t>EN LOS </a:t>
            </a:r>
            <a:r>
              <a:rPr lang="es-ES" b="1" dirty="0">
                <a:solidFill>
                  <a:srgbClr val="FF0000"/>
                </a:solidFill>
              </a:rPr>
              <a:t>TRANSPORTES</a:t>
            </a:r>
          </a:p>
          <a:p>
            <a:pPr marL="285750" indent="-285750">
              <a:buFontTx/>
              <a:buChar char="-"/>
            </a:pPr>
            <a:r>
              <a:rPr lang="es-ES" b="1" dirty="0"/>
              <a:t>LAS </a:t>
            </a:r>
            <a:r>
              <a:rPr lang="es-ES" b="1" dirty="0">
                <a:solidFill>
                  <a:srgbClr val="FF0000"/>
                </a:solidFill>
              </a:rPr>
              <a:t>ENFERMERAS</a:t>
            </a:r>
            <a:r>
              <a:rPr lang="es-ES" b="1" dirty="0"/>
              <a:t> EN EL FRENTE</a:t>
            </a:r>
          </a:p>
          <a:p>
            <a:pPr marL="285750" indent="-285750">
              <a:buFontTx/>
              <a:buChar char="-"/>
            </a:pPr>
            <a:r>
              <a:rPr lang="es-ES" b="1" dirty="0"/>
              <a:t>LAS MUJERES QUIEREN </a:t>
            </a:r>
            <a:r>
              <a:rPr lang="es-ES" b="1" dirty="0">
                <a:solidFill>
                  <a:srgbClr val="FF0000"/>
                </a:solidFill>
              </a:rPr>
              <a:t>MANTENER SU TRABAJO</a:t>
            </a:r>
            <a:r>
              <a:rPr lang="es-ES" b="1" dirty="0"/>
              <a:t>…</a:t>
            </a:r>
          </a:p>
          <a:p>
            <a:pPr marL="285750" indent="-285750">
              <a:buFontTx/>
              <a:buChar char="-"/>
            </a:pPr>
            <a:r>
              <a:rPr lang="es-ES" b="1" dirty="0"/>
              <a:t>… Y TAMBIEN QUIEREN </a:t>
            </a:r>
            <a:r>
              <a:rPr lang="es-ES" b="1" dirty="0">
                <a:solidFill>
                  <a:srgbClr val="FF0000"/>
                </a:solidFill>
              </a:rPr>
              <a:t>VOTAR</a:t>
            </a:r>
          </a:p>
        </p:txBody>
      </p:sp>
    </p:spTree>
    <p:extLst>
      <p:ext uri="{BB962C8B-B14F-4D97-AF65-F5344CB8AC3E}">
        <p14:creationId xmlns:p14="http://schemas.microsoft.com/office/powerpoint/2010/main" val="151706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6D7A3-A334-4A33-9FF9-15DD32FB769F}"/>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id="{48C61B88-9791-4E8B-9E47-B2FC92AC6DD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99869" y="0"/>
            <a:ext cx="5792130" cy="6858000"/>
          </a:xfrm>
          <a:prstGeom prst="rect">
            <a:avLst/>
          </a:prstGeom>
          <a:ln>
            <a:noFill/>
          </a:ln>
          <a:effectLst>
            <a:softEdge rad="112500"/>
          </a:effectLst>
        </p:spPr>
      </p:pic>
      <p:pic>
        <p:nvPicPr>
          <p:cNvPr id="7" name="Imagen 6">
            <a:extLst>
              <a:ext uri="{FF2B5EF4-FFF2-40B4-BE49-F238E27FC236}">
                <a16:creationId xmlns:a16="http://schemas.microsoft.com/office/drawing/2014/main" id="{B4196EE8-26C7-40A1-9E72-FEC675ABB16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 y="3427546"/>
            <a:ext cx="6399868" cy="3430453"/>
          </a:xfrm>
          <a:prstGeom prst="rect">
            <a:avLst/>
          </a:prstGeom>
          <a:ln>
            <a:noFill/>
          </a:ln>
          <a:effectLst>
            <a:softEdge rad="112500"/>
          </a:effectLst>
        </p:spPr>
      </p:pic>
      <p:pic>
        <p:nvPicPr>
          <p:cNvPr id="9" name="Imagen 8">
            <a:extLst>
              <a:ext uri="{FF2B5EF4-FFF2-40B4-BE49-F238E27FC236}">
                <a16:creationId xmlns:a16="http://schemas.microsoft.com/office/drawing/2014/main" id="{309136DE-17DF-419F-86B4-9E676CD6B44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90450" y="-1"/>
            <a:ext cx="6224625" cy="3478771"/>
          </a:xfrm>
          <a:prstGeom prst="rect">
            <a:avLst/>
          </a:prstGeom>
          <a:ln>
            <a:noFill/>
          </a:ln>
          <a:effectLst>
            <a:softEdge rad="112500"/>
          </a:effectLst>
        </p:spPr>
      </p:pic>
    </p:spTree>
    <p:extLst>
      <p:ext uri="{BB962C8B-B14F-4D97-AF65-F5344CB8AC3E}">
        <p14:creationId xmlns:p14="http://schemas.microsoft.com/office/powerpoint/2010/main" val="256709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F8AF2-7C55-4CA1-9935-F0C20E382C1A}"/>
              </a:ext>
            </a:extLst>
          </p:cNvPr>
          <p:cNvSpPr>
            <a:spLocks noGrp="1"/>
          </p:cNvSpPr>
          <p:nvPr>
            <p:ph type="title"/>
          </p:nvPr>
        </p:nvSpPr>
        <p:spPr>
          <a:solidFill>
            <a:schemeClr val="accent4">
              <a:lumMod val="20000"/>
              <a:lumOff val="80000"/>
            </a:schemeClr>
          </a:solidFill>
        </p:spPr>
        <p:txBody>
          <a:bodyPr/>
          <a:lstStyle/>
          <a:p>
            <a:r>
              <a:rPr lang="es-ES" b="1" dirty="0"/>
              <a:t>EL PAPEL TRADICIONAL </a:t>
            </a:r>
          </a:p>
        </p:txBody>
      </p:sp>
      <p:sp>
        <p:nvSpPr>
          <p:cNvPr id="3" name="Marcador de contenido 2">
            <a:extLst>
              <a:ext uri="{FF2B5EF4-FFF2-40B4-BE49-F238E27FC236}">
                <a16:creationId xmlns:a16="http://schemas.microsoft.com/office/drawing/2014/main" id="{0CD8C66E-EEF0-42AF-BFDA-692989CF7680}"/>
              </a:ext>
            </a:extLst>
          </p:cNvPr>
          <p:cNvSpPr>
            <a:spLocks noGrp="1"/>
          </p:cNvSpPr>
          <p:nvPr>
            <p:ph idx="1"/>
          </p:nvPr>
        </p:nvSpPr>
        <p:spPr>
          <a:xfrm>
            <a:off x="838200" y="1825625"/>
            <a:ext cx="10515600" cy="2203450"/>
          </a:xfrm>
          <a:solidFill>
            <a:schemeClr val="accent5">
              <a:lumMod val="20000"/>
              <a:lumOff val="80000"/>
            </a:schemeClr>
          </a:solidFill>
        </p:spPr>
        <p:txBody>
          <a:bodyPr/>
          <a:lstStyle/>
          <a:p>
            <a:r>
              <a:rPr lang="es-ES" dirty="0"/>
              <a:t>El papel tradicional otorgado a las mujeres en este periodo ha sido el de elemento “tirita”, el cual ante la imposibilidad de dar cobertura con población masculina en los diferentes sectores económicos, se las utilizaba como “cuidadoras temporales” del puesto de trabajo que correspondía a los hombres, hasta que regresaran del frente.</a:t>
            </a:r>
          </a:p>
        </p:txBody>
      </p:sp>
      <p:sp>
        <p:nvSpPr>
          <p:cNvPr id="4" name="Marcador de contenido 2">
            <a:extLst>
              <a:ext uri="{FF2B5EF4-FFF2-40B4-BE49-F238E27FC236}">
                <a16:creationId xmlns:a16="http://schemas.microsoft.com/office/drawing/2014/main" id="{2D84AF5B-F64F-4CDD-B8E0-17F4F4A52137}"/>
              </a:ext>
            </a:extLst>
          </p:cNvPr>
          <p:cNvSpPr txBox="1">
            <a:spLocks/>
          </p:cNvSpPr>
          <p:nvPr/>
        </p:nvSpPr>
        <p:spPr>
          <a:xfrm>
            <a:off x="838200" y="4164012"/>
            <a:ext cx="10515600" cy="1741488"/>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Terminada la guerra, deben volver a los trabajos que desempeñaban anteriormente, pero no desean volver tras demostrar su cualificación para desarrollar esos trabajos. Pero </a:t>
            </a:r>
            <a:r>
              <a:rPr lang="es-ES" b="1" dirty="0">
                <a:solidFill>
                  <a:srgbClr val="FF0000"/>
                </a:solidFill>
              </a:rPr>
              <a:t>los empleos son muy limitados y están primero los hombres.</a:t>
            </a:r>
          </a:p>
        </p:txBody>
      </p:sp>
    </p:spTree>
    <p:extLst>
      <p:ext uri="{BB962C8B-B14F-4D97-AF65-F5344CB8AC3E}">
        <p14:creationId xmlns:p14="http://schemas.microsoft.com/office/powerpoint/2010/main" val="170993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415F5-0CE1-488A-A17C-A39507126B45}"/>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id="{6437E525-B5DA-4823-A7F8-BEF84A60E69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632191" y="133788"/>
            <a:ext cx="4464058" cy="2702180"/>
          </a:xfrm>
          <a:prstGeom prst="rect">
            <a:avLst/>
          </a:prstGeom>
          <a:ln>
            <a:noFill/>
          </a:ln>
          <a:effectLst>
            <a:softEdge rad="112500"/>
          </a:effectLst>
        </p:spPr>
      </p:pic>
      <p:pic>
        <p:nvPicPr>
          <p:cNvPr id="7" name="Imagen 6">
            <a:extLst>
              <a:ext uri="{FF2B5EF4-FFF2-40B4-BE49-F238E27FC236}">
                <a16:creationId xmlns:a16="http://schemas.microsoft.com/office/drawing/2014/main" id="{F5640F14-A68A-41CB-B839-A15A49E1BBD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b="8731"/>
          <a:stretch/>
        </p:blipFill>
        <p:spPr>
          <a:xfrm>
            <a:off x="0" y="2650432"/>
            <a:ext cx="2997200" cy="4207568"/>
          </a:xfrm>
          <a:prstGeom prst="rect">
            <a:avLst/>
          </a:prstGeom>
          <a:ln>
            <a:noFill/>
          </a:ln>
          <a:effectLst>
            <a:softEdge rad="112500"/>
          </a:effectLst>
        </p:spPr>
      </p:pic>
      <p:pic>
        <p:nvPicPr>
          <p:cNvPr id="9" name="Imagen 8">
            <a:extLst>
              <a:ext uri="{FF2B5EF4-FFF2-40B4-BE49-F238E27FC236}">
                <a16:creationId xmlns:a16="http://schemas.microsoft.com/office/drawing/2014/main" id="{84BE8300-2848-485A-8BB9-5AF7E1541AD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15037" r="16139"/>
          <a:stretch/>
        </p:blipFill>
        <p:spPr>
          <a:xfrm>
            <a:off x="7546724" y="2888617"/>
            <a:ext cx="4549525" cy="3894399"/>
          </a:xfrm>
          <a:prstGeom prst="rect">
            <a:avLst/>
          </a:prstGeom>
          <a:ln>
            <a:noFill/>
          </a:ln>
          <a:effectLst>
            <a:softEdge rad="112500"/>
          </a:effectLst>
        </p:spPr>
      </p:pic>
      <p:pic>
        <p:nvPicPr>
          <p:cNvPr id="11" name="Imagen 10">
            <a:extLst>
              <a:ext uri="{FF2B5EF4-FFF2-40B4-BE49-F238E27FC236}">
                <a16:creationId xmlns:a16="http://schemas.microsoft.com/office/drawing/2014/main" id="{93677062-89AC-4B91-9A5C-55B2E616A0B3}"/>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rcRect l="12443" r="11712"/>
          <a:stretch/>
        </p:blipFill>
        <p:spPr>
          <a:xfrm>
            <a:off x="2997200" y="1962728"/>
            <a:ext cx="4549524" cy="4820288"/>
          </a:xfrm>
          <a:prstGeom prst="rect">
            <a:avLst/>
          </a:prstGeom>
          <a:ln>
            <a:noFill/>
          </a:ln>
          <a:effectLst>
            <a:softEdge rad="112500"/>
          </a:effectLst>
        </p:spPr>
      </p:pic>
      <p:pic>
        <p:nvPicPr>
          <p:cNvPr id="13" name="Imagen 12">
            <a:extLst>
              <a:ext uri="{FF2B5EF4-FFF2-40B4-BE49-F238E27FC236}">
                <a16:creationId xmlns:a16="http://schemas.microsoft.com/office/drawing/2014/main" id="{9A662105-7914-4569-9C2C-601F0287C19D}"/>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l="4939" t="4334"/>
          <a:stretch/>
        </p:blipFill>
        <p:spPr>
          <a:xfrm>
            <a:off x="95751" y="0"/>
            <a:ext cx="6105024" cy="2733675"/>
          </a:xfrm>
          <a:prstGeom prst="rect">
            <a:avLst/>
          </a:prstGeom>
          <a:ln>
            <a:noFill/>
          </a:ln>
          <a:effectLst>
            <a:softEdge rad="112500"/>
          </a:effectLst>
        </p:spPr>
      </p:pic>
    </p:spTree>
    <p:extLst>
      <p:ext uri="{BB962C8B-B14F-4D97-AF65-F5344CB8AC3E}">
        <p14:creationId xmlns:p14="http://schemas.microsoft.com/office/powerpoint/2010/main" val="343850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1BA9B-A497-4565-A708-361283D1DF35}"/>
              </a:ext>
            </a:extLst>
          </p:cNvPr>
          <p:cNvSpPr>
            <a:spLocks noGrp="1"/>
          </p:cNvSpPr>
          <p:nvPr>
            <p:ph type="title"/>
          </p:nvPr>
        </p:nvSpPr>
        <p:spPr>
          <a:solidFill>
            <a:schemeClr val="accent4">
              <a:lumMod val="20000"/>
              <a:lumOff val="80000"/>
            </a:schemeClr>
          </a:solidFill>
        </p:spPr>
        <p:txBody>
          <a:bodyPr/>
          <a:lstStyle/>
          <a:p>
            <a:r>
              <a:rPr lang="es-ES" b="1" dirty="0"/>
              <a:t>EL PAPEL DE ENFERMERA</a:t>
            </a:r>
          </a:p>
        </p:txBody>
      </p:sp>
      <p:sp>
        <p:nvSpPr>
          <p:cNvPr id="3" name="Marcador de contenido 2">
            <a:extLst>
              <a:ext uri="{FF2B5EF4-FFF2-40B4-BE49-F238E27FC236}">
                <a16:creationId xmlns:a16="http://schemas.microsoft.com/office/drawing/2014/main" id="{FE44E480-CFA6-49E3-9766-E32FF4A20AB1}"/>
              </a:ext>
            </a:extLst>
          </p:cNvPr>
          <p:cNvSpPr>
            <a:spLocks noGrp="1"/>
          </p:cNvSpPr>
          <p:nvPr>
            <p:ph idx="1"/>
          </p:nvPr>
        </p:nvSpPr>
        <p:spPr>
          <a:solidFill>
            <a:schemeClr val="accent5">
              <a:lumMod val="20000"/>
              <a:lumOff val="80000"/>
            </a:schemeClr>
          </a:solidFill>
        </p:spPr>
        <p:txBody>
          <a:bodyPr>
            <a:normAutofit/>
          </a:bodyPr>
          <a:lstStyle/>
          <a:p>
            <a:r>
              <a:rPr lang="es-ES" dirty="0"/>
              <a:t>Desempeñaban una labor diaria que era aplicar los cuidados básicos a los heridos que llegaban a los hospitales.</a:t>
            </a:r>
          </a:p>
          <a:p>
            <a:r>
              <a:rPr lang="es-ES" dirty="0"/>
              <a:t>Dar alimentación y generar un espacio lo mas cómodo posible para los enfermos.</a:t>
            </a:r>
          </a:p>
          <a:p>
            <a:r>
              <a:rPr lang="es-ES" dirty="0"/>
              <a:t>Seguir las pautas de los cirujanos.</a:t>
            </a:r>
          </a:p>
          <a:p>
            <a:r>
              <a:rPr lang="es-ES" dirty="0"/>
              <a:t>Atender y cubrir las necesidades de los soldados, hacer que se sintieran bien. </a:t>
            </a:r>
          </a:p>
          <a:p>
            <a:r>
              <a:rPr lang="es-ES" dirty="0"/>
              <a:t>Cuidar y ayudar.</a:t>
            </a:r>
          </a:p>
          <a:p>
            <a:r>
              <a:rPr lang="es-ES" dirty="0"/>
              <a:t>Papel anónimo y sin rastro en los libros de historia.  </a:t>
            </a:r>
          </a:p>
          <a:p>
            <a:endParaRPr lang="es-ES" dirty="0"/>
          </a:p>
        </p:txBody>
      </p:sp>
    </p:spTree>
    <p:extLst>
      <p:ext uri="{BB962C8B-B14F-4D97-AF65-F5344CB8AC3E}">
        <p14:creationId xmlns:p14="http://schemas.microsoft.com/office/powerpoint/2010/main" val="51020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A9F3D-0E04-4960-82ED-358ECB433C63}"/>
              </a:ext>
            </a:extLst>
          </p:cNvPr>
          <p:cNvSpPr>
            <a:spLocks noGrp="1"/>
          </p:cNvSpPr>
          <p:nvPr>
            <p:ph type="title"/>
          </p:nvPr>
        </p:nvSpPr>
        <p:spPr>
          <a:xfrm>
            <a:off x="838200" y="365125"/>
            <a:ext cx="4029075" cy="1325563"/>
          </a:xfrm>
          <a:solidFill>
            <a:schemeClr val="accent4">
              <a:lumMod val="20000"/>
              <a:lumOff val="80000"/>
            </a:schemeClr>
          </a:solidFill>
        </p:spPr>
        <p:txBody>
          <a:bodyPr/>
          <a:lstStyle/>
          <a:p>
            <a:r>
              <a:rPr lang="es-ES" b="1" dirty="0"/>
              <a:t>EDITH CAVELL</a:t>
            </a:r>
          </a:p>
        </p:txBody>
      </p:sp>
      <p:sp>
        <p:nvSpPr>
          <p:cNvPr id="3" name="Marcador de contenido 2">
            <a:extLst>
              <a:ext uri="{FF2B5EF4-FFF2-40B4-BE49-F238E27FC236}">
                <a16:creationId xmlns:a16="http://schemas.microsoft.com/office/drawing/2014/main" id="{EEA118C6-5458-4B21-8D3E-1BA39CF56C3A}"/>
              </a:ext>
            </a:extLst>
          </p:cNvPr>
          <p:cNvSpPr>
            <a:spLocks noGrp="1"/>
          </p:cNvSpPr>
          <p:nvPr>
            <p:ph idx="1"/>
          </p:nvPr>
        </p:nvSpPr>
        <p:spPr>
          <a:xfrm>
            <a:off x="5038724" y="365126"/>
            <a:ext cx="6315075" cy="5811838"/>
          </a:xfrm>
          <a:solidFill>
            <a:schemeClr val="accent5">
              <a:lumMod val="20000"/>
              <a:lumOff val="80000"/>
            </a:schemeClr>
          </a:solidFill>
        </p:spPr>
        <p:txBody>
          <a:bodyPr>
            <a:normAutofit/>
          </a:bodyPr>
          <a:lstStyle/>
          <a:p>
            <a:r>
              <a:rPr lang="es-ES" dirty="0"/>
              <a:t>Enfermera belga.</a:t>
            </a:r>
          </a:p>
          <a:p>
            <a:r>
              <a:rPr lang="es-ES" dirty="0"/>
              <a:t>Mantuvo una red secreta para poder evacuar a soldados aliados para que no murieran en territorio prusiano.</a:t>
            </a:r>
          </a:p>
          <a:p>
            <a:r>
              <a:rPr lang="es-ES" dirty="0"/>
              <a:t> La interrogaron, la engañaron para que confesara lo que estaba haciendo, y acabó fusilada, </a:t>
            </a:r>
          </a:p>
          <a:p>
            <a:r>
              <a:rPr lang="es-ES" dirty="0"/>
              <a:t>Se convirtió en una heroína belga, símbolo de valentía e icono de los aliados</a:t>
            </a:r>
          </a:p>
          <a:p>
            <a:r>
              <a:rPr lang="es-ES" dirty="0"/>
              <a:t>Se compusieron canticos populares en Bélgica en su honor.</a:t>
            </a:r>
          </a:p>
        </p:txBody>
      </p:sp>
      <p:pic>
        <p:nvPicPr>
          <p:cNvPr id="5" name="Imagen 4">
            <a:extLst>
              <a:ext uri="{FF2B5EF4-FFF2-40B4-BE49-F238E27FC236}">
                <a16:creationId xmlns:a16="http://schemas.microsoft.com/office/drawing/2014/main" id="{6EC991DC-1146-43B0-8D6D-B706A02A1044}"/>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38199" y="1800224"/>
            <a:ext cx="4029075" cy="4448175"/>
          </a:xfrm>
          <a:prstGeom prst="rect">
            <a:avLst/>
          </a:prstGeom>
          <a:ln>
            <a:noFill/>
          </a:ln>
          <a:effectLst>
            <a:softEdge rad="112500"/>
          </a:effectLst>
        </p:spPr>
      </p:pic>
      <p:sp>
        <p:nvSpPr>
          <p:cNvPr id="6" name="CuadroTexto 5">
            <a:extLst>
              <a:ext uri="{FF2B5EF4-FFF2-40B4-BE49-F238E27FC236}">
                <a16:creationId xmlns:a16="http://schemas.microsoft.com/office/drawing/2014/main" id="{C9EF8EFB-0C27-44E6-95C8-E0EC59CE3E31}"/>
              </a:ext>
            </a:extLst>
          </p:cNvPr>
          <p:cNvSpPr txBox="1"/>
          <p:nvPr/>
        </p:nvSpPr>
        <p:spPr>
          <a:xfrm>
            <a:off x="838200" y="6318816"/>
            <a:ext cx="3285378" cy="230832"/>
          </a:xfrm>
          <a:prstGeom prst="rect">
            <a:avLst/>
          </a:prstGeom>
          <a:noFill/>
        </p:spPr>
        <p:txBody>
          <a:bodyPr wrap="square" rtlCol="0">
            <a:spAutoFit/>
          </a:bodyPr>
          <a:lstStyle/>
          <a:p>
            <a:r>
              <a:rPr lang="es-ES" sz="900" dirty="0">
                <a:hlinkClick r:id="rId3" tooltip="https://en.wikipedia.org/wiki/Edith_Cavell"/>
              </a:rPr>
              <a:t>Esta foto</a:t>
            </a:r>
            <a:r>
              <a:rPr lang="es-ES" sz="900" dirty="0"/>
              <a:t> de Autor desconocido está bajo licencia </a:t>
            </a:r>
            <a:r>
              <a:rPr lang="es-ES" sz="900" dirty="0">
                <a:hlinkClick r:id="rId4" tooltip="https://creativecommons.org/licenses/by-sa/3.0/"/>
              </a:rPr>
              <a:t>CC BY-SA</a:t>
            </a:r>
            <a:endParaRPr lang="es-ES" sz="900" dirty="0"/>
          </a:p>
        </p:txBody>
      </p:sp>
    </p:spTree>
    <p:extLst>
      <p:ext uri="{BB962C8B-B14F-4D97-AF65-F5344CB8AC3E}">
        <p14:creationId xmlns:p14="http://schemas.microsoft.com/office/powerpoint/2010/main" val="175868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00471-7D39-4DEE-B21F-CCFBAB9C9795}"/>
              </a:ext>
            </a:extLst>
          </p:cNvPr>
          <p:cNvSpPr>
            <a:spLocks noGrp="1"/>
          </p:cNvSpPr>
          <p:nvPr>
            <p:ph type="title"/>
          </p:nvPr>
        </p:nvSpPr>
        <p:spPr>
          <a:xfrm>
            <a:off x="838200" y="365125"/>
            <a:ext cx="4333875" cy="1025525"/>
          </a:xfrm>
          <a:solidFill>
            <a:schemeClr val="accent4">
              <a:lumMod val="20000"/>
              <a:lumOff val="80000"/>
            </a:schemeClr>
          </a:solidFill>
        </p:spPr>
        <p:txBody>
          <a:bodyPr/>
          <a:lstStyle/>
          <a:p>
            <a:r>
              <a:rPr lang="es-ES" b="1" dirty="0"/>
              <a:t>SOFIA CASANOVA</a:t>
            </a:r>
          </a:p>
        </p:txBody>
      </p:sp>
      <p:sp>
        <p:nvSpPr>
          <p:cNvPr id="3" name="Marcador de contenido 2">
            <a:extLst>
              <a:ext uri="{FF2B5EF4-FFF2-40B4-BE49-F238E27FC236}">
                <a16:creationId xmlns:a16="http://schemas.microsoft.com/office/drawing/2014/main" id="{1CB549F8-8436-4A98-AC96-97EDB13D8B9C}"/>
              </a:ext>
            </a:extLst>
          </p:cNvPr>
          <p:cNvSpPr>
            <a:spLocks noGrp="1"/>
          </p:cNvSpPr>
          <p:nvPr>
            <p:ph idx="1"/>
          </p:nvPr>
        </p:nvSpPr>
        <p:spPr>
          <a:xfrm>
            <a:off x="5314950" y="365125"/>
            <a:ext cx="6038850" cy="5811838"/>
          </a:xfrm>
          <a:solidFill>
            <a:schemeClr val="accent5">
              <a:lumMod val="20000"/>
              <a:lumOff val="80000"/>
            </a:schemeClr>
          </a:solidFill>
        </p:spPr>
        <p:txBody>
          <a:bodyPr/>
          <a:lstStyle/>
          <a:p>
            <a:r>
              <a:rPr lang="es-ES" dirty="0"/>
              <a:t>Enfermera española</a:t>
            </a:r>
          </a:p>
          <a:p>
            <a:r>
              <a:rPr lang="es-ES" dirty="0"/>
              <a:t>Al estallido de la Gran Guerra se encontraba en Polonia. </a:t>
            </a:r>
          </a:p>
          <a:p>
            <a:r>
              <a:rPr lang="es-ES" dirty="0"/>
              <a:t>Se implicaría muchísimo en el conflicto, cuidando enfermos y heridos, en los hospitales, en la retaguardia. </a:t>
            </a:r>
          </a:p>
          <a:p>
            <a:r>
              <a:rPr lang="es-ES" dirty="0"/>
              <a:t>Gracias a su trabajo en la guerra, el zar Nicolás II de Rusia, el último antes de la revolución bolchevique, le concedió la Medalla de Santa Ana.</a:t>
            </a:r>
          </a:p>
        </p:txBody>
      </p:sp>
      <p:pic>
        <p:nvPicPr>
          <p:cNvPr id="5" name="Imagen 4">
            <a:extLst>
              <a:ext uri="{FF2B5EF4-FFF2-40B4-BE49-F238E27FC236}">
                <a16:creationId xmlns:a16="http://schemas.microsoft.com/office/drawing/2014/main" id="{04AC2D79-A5FA-4875-92A0-48C923F4607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47211" y="1514475"/>
            <a:ext cx="4333874" cy="4662488"/>
          </a:xfrm>
          <a:prstGeom prst="rect">
            <a:avLst/>
          </a:prstGeom>
          <a:ln>
            <a:noFill/>
          </a:ln>
          <a:effectLst>
            <a:softEdge rad="112500"/>
          </a:effectLst>
        </p:spPr>
      </p:pic>
    </p:spTree>
    <p:extLst>
      <p:ext uri="{BB962C8B-B14F-4D97-AF65-F5344CB8AC3E}">
        <p14:creationId xmlns:p14="http://schemas.microsoft.com/office/powerpoint/2010/main" val="2884811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975</Words>
  <Application>Microsoft Office PowerPoint</Application>
  <PresentationFormat>Panorámica</PresentationFormat>
  <Paragraphs>86</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Tema de Office</vt:lpstr>
      <vt:lpstr>LA PRIMERA GUERRA MUNDIAL TIENE ROSTRO DE MUJER</vt:lpstr>
      <vt:lpstr>OBJETIVOS</vt:lpstr>
      <vt:lpstr>CONTEXTO QUE VEMOS EN LOS LIBROS DE TEXTO</vt:lpstr>
      <vt:lpstr>Presentación de PowerPoint</vt:lpstr>
      <vt:lpstr>EL PAPEL TRADICIONAL </vt:lpstr>
      <vt:lpstr>Presentación de PowerPoint</vt:lpstr>
      <vt:lpstr>EL PAPEL DE ENFERMERA</vt:lpstr>
      <vt:lpstr>EDITH CAVELL</vt:lpstr>
      <vt:lpstr>SOFIA CASANOVA</vt:lpstr>
      <vt:lpstr>EL FRENTE TAMBIEN TIENE NOMBRE DE MUJER</vt:lpstr>
      <vt:lpstr>BATALLONES DE MUJERES EN EL FRENTE.</vt:lpstr>
      <vt:lpstr>Presentación de PowerPoint</vt:lpstr>
      <vt:lpstr>MARIA BOCHKARIOVA</vt:lpstr>
      <vt:lpstr>DOROTHY LAWRENCE</vt:lpstr>
      <vt:lpstr>FLORA SANDERS</vt:lpstr>
      <vt:lpstr>ECATERINA TEODORIU</vt:lpstr>
      <vt:lpstr>MILUNKA SAVIC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PRIMERA GUERRA MUNDIAL TIENE ROSTRO DE MUJER</dc:title>
  <dc:creator>RUBEN COUCEIRO QUINTANA</dc:creator>
  <cp:lastModifiedBy>AULA_INF</cp:lastModifiedBy>
  <cp:revision>15</cp:revision>
  <dcterms:created xsi:type="dcterms:W3CDTF">2021-02-28T15:21:27Z</dcterms:created>
  <dcterms:modified xsi:type="dcterms:W3CDTF">2021-03-23T10:46:22Z</dcterms:modified>
</cp:coreProperties>
</file>