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6" r:id="rId10"/>
    <p:sldId id="265" r:id="rId11"/>
    <p:sldId id="260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2" r:id="rId25"/>
    <p:sldId id="279" r:id="rId26"/>
    <p:sldId id="280" r:id="rId27"/>
    <p:sldId id="281" r:id="rId28"/>
    <p:sldId id="285" r:id="rId29"/>
    <p:sldId id="283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0"/>
    <p:restoredTop sz="94677"/>
  </p:normalViewPr>
  <p:slideViewPr>
    <p:cSldViewPr snapToGrid="0" snapToObjects="1">
      <p:cViewPr>
        <p:scale>
          <a:sx n="97" d="100"/>
          <a:sy n="97" d="100"/>
        </p:scale>
        <p:origin x="6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40BE2-F40E-914E-8D47-702DF2BCC827}" type="datetimeFigureOut">
              <a:rPr lang="es-ES_tradnl" smtClean="0"/>
              <a:t>5/11/17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FCE0F-AD4A-644F-97D1-664E3C6BFB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5169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FCE0F-AD4A-644F-97D1-664E3C6BFB8A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4279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FCE0F-AD4A-644F-97D1-664E3C6BFB8A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35654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FCE0F-AD4A-644F-97D1-664E3C6BFB8A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356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FCE0F-AD4A-644F-97D1-664E3C6BFB8A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07906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FCE0F-AD4A-644F-97D1-664E3C6BFB8A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7984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FCE0F-AD4A-644F-97D1-664E3C6BFB8A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65987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FCE0F-AD4A-644F-97D1-664E3C6BFB8A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09448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FCE0F-AD4A-644F-97D1-664E3C6BFB8A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81969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FCE0F-AD4A-644F-97D1-664E3C6BFB8A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8918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FCE0F-AD4A-644F-97D1-664E3C6BFB8A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4133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FCE0F-AD4A-644F-97D1-664E3C6BFB8A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06176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FCE0F-AD4A-644F-97D1-664E3C6BFB8A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2569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FCE0F-AD4A-644F-97D1-664E3C6BFB8A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6980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FCE0F-AD4A-644F-97D1-664E3C6BFB8A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7157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FCE0F-AD4A-644F-97D1-664E3C6BFB8A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38177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download" TargetMode="External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_tradnl" dirty="0"/>
              <a:t>LA PROGRAMACIÓN Y LA ROBÓTICA COMO HERRAMIENTA EDUCATIVA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452" y="3975101"/>
            <a:ext cx="2451653" cy="18418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696" y="3876376"/>
            <a:ext cx="2822713" cy="194061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991061" y="4240696"/>
            <a:ext cx="3074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Tutor: Aitor Sáenz López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3844" y="453416"/>
            <a:ext cx="10406270" cy="1293028"/>
          </a:xfrm>
        </p:spPr>
        <p:txBody>
          <a:bodyPr>
            <a:normAutofit/>
          </a:bodyPr>
          <a:lstStyle/>
          <a:p>
            <a:pPr algn="ctr"/>
            <a:r>
              <a:rPr lang="es-ES_tradnl" cap="none" smtClean="0">
                <a:hlinkClick r:id="rId3"/>
              </a:rPr>
              <a:t>SCRATCH OFFLINE</a:t>
            </a:r>
            <a:br>
              <a:rPr lang="es-ES_tradnl" cap="none" smtClean="0">
                <a:hlinkClick r:id="rId3"/>
              </a:rPr>
            </a:br>
            <a:r>
              <a:rPr lang="es-ES_tradnl" cap="none" smtClean="0">
                <a:hlinkClick r:id="rId3"/>
              </a:rPr>
              <a:t>https</a:t>
            </a:r>
            <a:r>
              <a:rPr lang="es-ES_tradnl" cap="none" dirty="0">
                <a:hlinkClick r:id="rId3"/>
              </a:rPr>
              <a:t>://scratch.mit.edu/download</a:t>
            </a:r>
            <a:endParaRPr lang="es-ES_tradnl" cap="none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52" y="1994264"/>
            <a:ext cx="8522926" cy="4570863"/>
          </a:xfrm>
        </p:spPr>
      </p:pic>
    </p:spTree>
    <p:extLst>
      <p:ext uri="{BB962C8B-B14F-4D97-AF65-F5344CB8AC3E}">
        <p14:creationId xmlns:p14="http://schemas.microsoft.com/office/powerpoint/2010/main" val="154461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2696" y="174971"/>
            <a:ext cx="9321150" cy="645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1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47790" y="764373"/>
            <a:ext cx="5158409" cy="1293028"/>
          </a:xfrm>
        </p:spPr>
        <p:txBody>
          <a:bodyPr/>
          <a:lstStyle/>
          <a:p>
            <a:pPr algn="ctr"/>
            <a:r>
              <a:rPr lang="es-ES_tradnl" dirty="0" smtClean="0"/>
              <a:t>COLOCAR FONDOS EN EL ESCENARIO</a:t>
            </a:r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2" y="55924"/>
            <a:ext cx="5307005" cy="6802076"/>
          </a:xfrm>
        </p:spPr>
      </p:pic>
      <p:sp>
        <p:nvSpPr>
          <p:cNvPr id="5" name="Flecha abajo 4"/>
          <p:cNvSpPr/>
          <p:nvPr/>
        </p:nvSpPr>
        <p:spPr>
          <a:xfrm rot="20319458">
            <a:off x="2123137" y="4436363"/>
            <a:ext cx="410818" cy="8613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Flecha abajo 5"/>
          <p:cNvSpPr/>
          <p:nvPr/>
        </p:nvSpPr>
        <p:spPr>
          <a:xfrm>
            <a:off x="3410897" y="4296413"/>
            <a:ext cx="410818" cy="8613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Flecha abajo 6"/>
          <p:cNvSpPr/>
          <p:nvPr/>
        </p:nvSpPr>
        <p:spPr>
          <a:xfrm rot="1996390">
            <a:off x="4319439" y="4397392"/>
            <a:ext cx="410818" cy="8613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Flecha abajo 7"/>
          <p:cNvSpPr/>
          <p:nvPr/>
        </p:nvSpPr>
        <p:spPr>
          <a:xfrm rot="4318552">
            <a:off x="6240762" y="5055703"/>
            <a:ext cx="410818" cy="8613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516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" b="11305"/>
          <a:stretch/>
        </p:blipFill>
        <p:spPr>
          <a:xfrm>
            <a:off x="1391479" y="198783"/>
            <a:ext cx="8791012" cy="6334538"/>
          </a:xfrm>
        </p:spPr>
      </p:pic>
      <p:sp>
        <p:nvSpPr>
          <p:cNvPr id="5" name="Flecha abajo 4"/>
          <p:cNvSpPr/>
          <p:nvPr/>
        </p:nvSpPr>
        <p:spPr>
          <a:xfrm rot="4376459">
            <a:off x="3061252" y="1381166"/>
            <a:ext cx="1086678" cy="22661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61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91739" y="300547"/>
            <a:ext cx="2829339" cy="693366"/>
          </a:xfrm>
        </p:spPr>
        <p:txBody>
          <a:bodyPr/>
          <a:lstStyle/>
          <a:p>
            <a:pPr algn="ctr"/>
            <a:r>
              <a:rPr lang="es-ES_tradnl" smtClean="0"/>
              <a:t>OBJETOS</a:t>
            </a:r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r="1208"/>
          <a:stretch/>
        </p:blipFill>
        <p:spPr>
          <a:xfrm>
            <a:off x="662607" y="1099930"/>
            <a:ext cx="10918195" cy="5420140"/>
          </a:xfrm>
          <a:blipFill dpi="0" rotWithShape="1">
            <a:blip r:embed="rId4">
              <a:alphaModFix amt="18000"/>
            </a:blip>
            <a:srcRect/>
            <a:tile tx="0" ty="0" sx="100000" sy="100000" flip="none" algn="tl"/>
          </a:blipFill>
        </p:spPr>
      </p:pic>
      <p:sp>
        <p:nvSpPr>
          <p:cNvPr id="5" name="Flecha abajo 4"/>
          <p:cNvSpPr/>
          <p:nvPr/>
        </p:nvSpPr>
        <p:spPr>
          <a:xfrm rot="16826282">
            <a:off x="6833228" y="2915478"/>
            <a:ext cx="410817" cy="1789043"/>
          </a:xfrm>
          <a:prstGeom prst="downArrow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Flecha abajo 5"/>
          <p:cNvSpPr/>
          <p:nvPr/>
        </p:nvSpPr>
        <p:spPr>
          <a:xfrm rot="17695603">
            <a:off x="7844110" y="3039807"/>
            <a:ext cx="410817" cy="1130287"/>
          </a:xfrm>
          <a:prstGeom prst="downArrow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Flecha abajo 6"/>
          <p:cNvSpPr/>
          <p:nvPr/>
        </p:nvSpPr>
        <p:spPr>
          <a:xfrm rot="18839555">
            <a:off x="8639118" y="3136225"/>
            <a:ext cx="410817" cy="825986"/>
          </a:xfrm>
          <a:prstGeom prst="downArrow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Flecha abajo 7"/>
          <p:cNvSpPr/>
          <p:nvPr/>
        </p:nvSpPr>
        <p:spPr>
          <a:xfrm rot="21094725">
            <a:off x="9327745" y="3094656"/>
            <a:ext cx="410817" cy="825986"/>
          </a:xfrm>
          <a:prstGeom prst="downArrow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CuadroTexto 8"/>
          <p:cNvSpPr txBox="1"/>
          <p:nvPr/>
        </p:nvSpPr>
        <p:spPr>
          <a:xfrm>
            <a:off x="2786406" y="3419392"/>
            <a:ext cx="3335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00B050"/>
                </a:solidFill>
              </a:rPr>
              <a:t>Objeto de Biblioteca</a:t>
            </a:r>
            <a:endParaRPr lang="es-ES_tradnl" sz="2400" b="1" dirty="0">
              <a:solidFill>
                <a:srgbClr val="00B05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804640" y="3045014"/>
            <a:ext cx="2607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smtClean="0">
                <a:solidFill>
                  <a:srgbClr val="00B050"/>
                </a:solidFill>
              </a:rPr>
              <a:t>Dibuja tu objeto</a:t>
            </a:r>
            <a:endParaRPr lang="es-ES_tradnl" sz="2400" b="1" dirty="0">
              <a:solidFill>
                <a:srgbClr val="00B05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094691" y="2696044"/>
            <a:ext cx="274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00B050"/>
                </a:solidFill>
              </a:rPr>
              <a:t>O. </a:t>
            </a:r>
            <a:r>
              <a:rPr lang="es-ES_tradnl" sz="2400" b="1" dirty="0">
                <a:solidFill>
                  <a:srgbClr val="00B050"/>
                </a:solidFill>
              </a:rPr>
              <a:t>d</a:t>
            </a:r>
            <a:r>
              <a:rPr lang="es-ES_tradnl" sz="2400" b="1" dirty="0" smtClean="0">
                <a:solidFill>
                  <a:srgbClr val="00B050"/>
                </a:solidFill>
              </a:rPr>
              <a:t>esde archivo</a:t>
            </a:r>
            <a:endParaRPr lang="es-ES_tradnl" sz="2400" b="1" dirty="0">
              <a:solidFill>
                <a:srgbClr val="00B05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936826" y="2546908"/>
            <a:ext cx="234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smtClean="0">
                <a:solidFill>
                  <a:srgbClr val="00B050"/>
                </a:solidFill>
              </a:rPr>
              <a:t>O. </a:t>
            </a:r>
            <a:r>
              <a:rPr lang="es-ES_tradnl" sz="2400" b="1" dirty="0" smtClean="0">
                <a:solidFill>
                  <a:srgbClr val="00B050"/>
                </a:solidFill>
              </a:rPr>
              <a:t>desde foto</a:t>
            </a:r>
            <a:endParaRPr lang="es-ES_tradnl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4" y="139686"/>
            <a:ext cx="8931965" cy="6600499"/>
          </a:xfrm>
        </p:spPr>
      </p:pic>
    </p:spTree>
    <p:extLst>
      <p:ext uri="{BB962C8B-B14F-4D97-AF65-F5344CB8AC3E}">
        <p14:creationId xmlns:p14="http://schemas.microsoft.com/office/powerpoint/2010/main" val="211390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30" y="250134"/>
            <a:ext cx="6055691" cy="5365405"/>
          </a:xfrm>
          <a:prstGeom prst="rect">
            <a:avLst/>
          </a:prstGeom>
        </p:spPr>
      </p:pic>
      <p:sp>
        <p:nvSpPr>
          <p:cNvPr id="6" name="Flecha izquierda 5"/>
          <p:cNvSpPr/>
          <p:nvPr/>
        </p:nvSpPr>
        <p:spPr>
          <a:xfrm>
            <a:off x="3028397" y="915434"/>
            <a:ext cx="954156" cy="66260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46" y="2170251"/>
            <a:ext cx="10706100" cy="4368800"/>
          </a:xfrm>
        </p:spPr>
      </p:pic>
    </p:spTree>
    <p:extLst>
      <p:ext uri="{BB962C8B-B14F-4D97-AF65-F5344CB8AC3E}">
        <p14:creationId xmlns:p14="http://schemas.microsoft.com/office/powerpoint/2010/main" val="177680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44208" y="0"/>
            <a:ext cx="5645426" cy="1210201"/>
          </a:xfrm>
        </p:spPr>
        <p:txBody>
          <a:bodyPr/>
          <a:lstStyle/>
          <a:p>
            <a:r>
              <a:rPr lang="es-ES_tradnl" smtClean="0"/>
              <a:t>Programar objeto</a:t>
            </a:r>
            <a:endParaRPr lang="es-ES_tradnl" dirty="0"/>
          </a:p>
        </p:txBody>
      </p:sp>
      <p:pic>
        <p:nvPicPr>
          <p:cNvPr id="9" name="Marcador de contenido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22" y="1338469"/>
            <a:ext cx="11646750" cy="3846064"/>
          </a:xfrm>
          <a:prstGeom prst="rect">
            <a:avLst/>
          </a:prstGeom>
        </p:spPr>
      </p:pic>
      <p:sp>
        <p:nvSpPr>
          <p:cNvPr id="11" name="Flecha izquierda 10"/>
          <p:cNvSpPr/>
          <p:nvPr/>
        </p:nvSpPr>
        <p:spPr>
          <a:xfrm rot="4681235">
            <a:off x="-249466" y="4288786"/>
            <a:ext cx="2307591" cy="5168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CuadroTexto 11"/>
          <p:cNvSpPr txBox="1"/>
          <p:nvPr/>
        </p:nvSpPr>
        <p:spPr>
          <a:xfrm>
            <a:off x="530087" y="5729509"/>
            <a:ext cx="970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RECOMENDABLE PONER UN NOMBRE RECONOCIBLE A LOS OBJETOS</a:t>
            </a:r>
            <a:r>
              <a:rPr lang="mr-IN" dirty="0" smtClean="0"/>
              <a:t>…</a:t>
            </a:r>
            <a:endParaRPr lang="es-ES_tradnl" dirty="0"/>
          </a:p>
        </p:txBody>
      </p:sp>
      <p:sp>
        <p:nvSpPr>
          <p:cNvPr id="13" name="Flecha izquierda 12"/>
          <p:cNvSpPr/>
          <p:nvPr/>
        </p:nvSpPr>
        <p:spPr>
          <a:xfrm rot="8080421">
            <a:off x="2634381" y="3564395"/>
            <a:ext cx="4811423" cy="5168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415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10818" y="1523999"/>
            <a:ext cx="105487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sz="2000" dirty="0" smtClean="0"/>
              <a:t>QUE PROGRAMAR EN EL BOT</a:t>
            </a:r>
            <a:r>
              <a:rPr lang="es-ES_tradnl" sz="2000" dirty="0" smtClean="0"/>
              <a:t>ÓN: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s-ES_tradnl" sz="2000" dirty="0" smtClean="0"/>
              <a:t>AL INICIAR EL JUEGO, SE SITUE EN UNAS COORDENADAS.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s-ES_tradnl" sz="2000" dirty="0" smtClean="0"/>
              <a:t>QUE GENERE UN EFECTO ÓPTICO CAMBIANDO DE DISFRACES.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s-ES_tradnl" sz="2000" dirty="0" smtClean="0"/>
              <a:t>QUE GENERE UN BUCLE .</a:t>
            </a:r>
          </a:p>
          <a:p>
            <a:pPr marL="285750" indent="-285750">
              <a:buFont typeface="Arial" charset="0"/>
              <a:buChar char="•"/>
            </a:pPr>
            <a:endParaRPr lang="es-ES_tradnl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538" y="558487"/>
            <a:ext cx="4596942" cy="566457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10818" y="744516"/>
            <a:ext cx="6983897" cy="543339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sp>
        <p:nvSpPr>
          <p:cNvPr id="9" name="Flecha derecha 8"/>
          <p:cNvSpPr/>
          <p:nvPr/>
        </p:nvSpPr>
        <p:spPr>
          <a:xfrm>
            <a:off x="6924715" y="1013791"/>
            <a:ext cx="867565" cy="702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Flecha derecha 9"/>
          <p:cNvSpPr/>
          <p:nvPr/>
        </p:nvSpPr>
        <p:spPr>
          <a:xfrm>
            <a:off x="6924715" y="1729409"/>
            <a:ext cx="867565" cy="702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Flecha derecha 10"/>
          <p:cNvSpPr/>
          <p:nvPr/>
        </p:nvSpPr>
        <p:spPr>
          <a:xfrm>
            <a:off x="6924714" y="2396803"/>
            <a:ext cx="867565" cy="702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Flecha derecha 11"/>
          <p:cNvSpPr/>
          <p:nvPr/>
        </p:nvSpPr>
        <p:spPr>
          <a:xfrm>
            <a:off x="6924714" y="3112421"/>
            <a:ext cx="867565" cy="702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CuadroTexto 12"/>
          <p:cNvSpPr txBox="1"/>
          <p:nvPr/>
        </p:nvSpPr>
        <p:spPr>
          <a:xfrm>
            <a:off x="477077" y="1119807"/>
            <a:ext cx="6572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</a:rPr>
              <a:t>Siempre al inicio de cada programaci</a:t>
            </a:r>
            <a:r>
              <a:rPr lang="es-ES_tradnl" sz="2000" b="1" dirty="0" smtClean="0">
                <a:solidFill>
                  <a:schemeClr val="bg1"/>
                </a:solidFill>
              </a:rPr>
              <a:t>ón de objeto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606888" y="1838236"/>
            <a:ext cx="5346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</a:rPr>
              <a:t>Para posicionar el </a:t>
            </a:r>
            <a:r>
              <a:rPr lang="es-ES_tradnl" sz="2000" b="1" dirty="0" smtClean="0">
                <a:solidFill>
                  <a:schemeClr val="bg1"/>
                </a:solidFill>
              </a:rPr>
              <a:t>objeto en </a:t>
            </a:r>
            <a:r>
              <a:rPr lang="es-ES_tradnl" sz="2000" b="1" smtClean="0">
                <a:solidFill>
                  <a:schemeClr val="bg1"/>
                </a:solidFill>
              </a:rPr>
              <a:t>el escenario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004297" y="2495639"/>
            <a:ext cx="2949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</a:rPr>
              <a:t>Hace visible el objeto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187686" y="3258391"/>
            <a:ext cx="2907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</a:rPr>
              <a:t>Realiza un </a:t>
            </a:r>
            <a:r>
              <a:rPr lang="es-ES_tradnl" sz="2000" b="1" smtClean="0">
                <a:solidFill>
                  <a:schemeClr val="bg1"/>
                </a:solidFill>
              </a:rPr>
              <a:t>bucle x nº</a:t>
            </a:r>
            <a:endParaRPr lang="es-ES_tradn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5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3" t="37614" r="26665" b="8572"/>
          <a:stretch/>
        </p:blipFill>
        <p:spPr>
          <a:xfrm>
            <a:off x="2148035" y="2915478"/>
            <a:ext cx="7246572" cy="3326296"/>
          </a:xfrm>
        </p:spPr>
      </p:pic>
      <p:sp>
        <p:nvSpPr>
          <p:cNvPr id="5" name="CuadroTexto 4"/>
          <p:cNvSpPr txBox="1"/>
          <p:nvPr/>
        </p:nvSpPr>
        <p:spPr>
          <a:xfrm>
            <a:off x="834887" y="1245704"/>
            <a:ext cx="103234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800" dirty="0" smtClean="0"/>
              <a:t>Vamos a introducir el evento de </a:t>
            </a:r>
            <a:r>
              <a:rPr lang="es-ES_tradnl" sz="2800" dirty="0" err="1" smtClean="0"/>
              <a:t>click</a:t>
            </a:r>
            <a:r>
              <a:rPr lang="es-ES_tradnl" sz="2800" dirty="0" smtClean="0"/>
              <a:t> para que al pulsar sobre el bot</a:t>
            </a:r>
            <a:r>
              <a:rPr lang="es-ES_tradnl" sz="2800" dirty="0" smtClean="0"/>
              <a:t>ón “</a:t>
            </a:r>
            <a:r>
              <a:rPr lang="es-ES_tradnl" sz="2800" dirty="0" err="1" smtClean="0"/>
              <a:t>start</a:t>
            </a:r>
            <a:r>
              <a:rPr lang="es-ES_tradnl" sz="2800" dirty="0" smtClean="0"/>
              <a:t>” éste </a:t>
            </a:r>
            <a:r>
              <a:rPr lang="es-ES_tradnl" sz="2800" dirty="0" err="1" smtClean="0"/>
              <a:t>desaparzca</a:t>
            </a:r>
            <a:r>
              <a:rPr lang="es-ES_tradnl" sz="2800" dirty="0" smtClean="0"/>
              <a:t> y cambie el fondo empezando el juego.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64254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5600" y="651164"/>
            <a:ext cx="8610600" cy="775853"/>
          </a:xfrm>
        </p:spPr>
        <p:txBody>
          <a:bodyPr>
            <a:normAutofit fontScale="90000"/>
          </a:bodyPr>
          <a:lstStyle/>
          <a:p>
            <a:r>
              <a:rPr lang="es-ES_tradnl"/>
              <a:t>Justificación</a:t>
            </a:r>
            <a:br>
              <a:rPr lang="es-ES_tradnl"/>
            </a:br>
            <a:endParaRPr lang="es-ES_tradnl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0238390"/>
              </p:ext>
            </p:extLst>
          </p:nvPr>
        </p:nvGraphicFramePr>
        <p:xfrm>
          <a:off x="332509" y="1427017"/>
          <a:ext cx="11173691" cy="4807529"/>
        </p:xfrm>
        <a:graphic>
          <a:graphicData uri="http://schemas.openxmlformats.org/drawingml/2006/table">
            <a:tbl>
              <a:tblPr/>
              <a:tblGrid>
                <a:gridCol w="11173691"/>
              </a:tblGrid>
              <a:tr h="4807529"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50000"/>
                        </a:lnSpc>
                        <a:buFont typeface="Arial" charset="0"/>
                        <a:buChar char="•"/>
                      </a:pPr>
                      <a:r>
                        <a:rPr lang="es-ES_tradnl" sz="2400" dirty="0"/>
                        <a:t>La enseñanza de programación ayuda a mejorar la </a:t>
                      </a:r>
                      <a:r>
                        <a:rPr lang="es-ES_tradnl" sz="2400" b="1" u="none" dirty="0"/>
                        <a:t>autonomía, aumenta la motivación y fomenta la </a:t>
                      </a:r>
                      <a:r>
                        <a:rPr lang="es-ES_tradnl" sz="2400" b="1" u="none" dirty="0" smtClean="0"/>
                        <a:t>creatividad</a:t>
                      </a:r>
                      <a:r>
                        <a:rPr lang="es-ES_tradnl" sz="2400" dirty="0" smtClean="0"/>
                        <a:t>.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buFont typeface="Arial" charset="0"/>
                        <a:buChar char="•"/>
                      </a:pPr>
                      <a:r>
                        <a:rPr lang="es-ES_tradnl" sz="2400" dirty="0" smtClean="0"/>
                        <a:t>El </a:t>
                      </a:r>
                      <a:r>
                        <a:rPr lang="es-ES_tradnl" sz="2400" dirty="0"/>
                        <a:t>conocimiento de robótica o los pasos para programar un algoritmo benefician el desarrollo del </a:t>
                      </a:r>
                      <a:r>
                        <a:rPr lang="es-ES_tradnl" sz="2400" b="1" dirty="0"/>
                        <a:t>pensamiento lógico </a:t>
                      </a:r>
                      <a:r>
                        <a:rPr lang="es-ES_tradnl" sz="2400" dirty="0"/>
                        <a:t>necesario para cualquier materia y, en general, para cualquier ámbito de la </a:t>
                      </a:r>
                      <a:r>
                        <a:rPr lang="es-ES_tradnl" sz="2400" dirty="0" smtClean="0"/>
                        <a:t>vida.</a:t>
                      </a:r>
                    </a:p>
                    <a:p>
                      <a:pPr marL="285750" indent="-285750" algn="just">
                        <a:lnSpc>
                          <a:spcPct val="150000"/>
                        </a:lnSpc>
                        <a:buFont typeface="Arial" charset="0"/>
                        <a:buChar char="•"/>
                      </a:pPr>
                      <a:r>
                        <a:rPr lang="es-ES_tradnl" sz="2400" dirty="0" smtClean="0"/>
                        <a:t>Con </a:t>
                      </a:r>
                      <a:r>
                        <a:rPr lang="es-ES_tradnl" sz="2400" dirty="0"/>
                        <a:t>esta actividad se quiere dar al profesorado la base necesaria para que comience a utilizar y vea el potencial de estas herramientas, para ello, se dará un enfoque práctico a toda la formación.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85" y="212034"/>
            <a:ext cx="11466856" cy="3446842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483" y="1657625"/>
            <a:ext cx="8443982" cy="450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0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1548" y="1404730"/>
            <a:ext cx="8600661" cy="5102087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s-ES_tradnl" sz="2400" dirty="0"/>
              <a:t>Este personaje tiene 8 disfraces con los que jugar para crear </a:t>
            </a:r>
            <a:r>
              <a:rPr lang="es-ES_tradnl" sz="2400" dirty="0" err="1"/>
              <a:t>elefecto</a:t>
            </a:r>
            <a:r>
              <a:rPr lang="es-ES_tradnl" sz="2400" dirty="0"/>
              <a:t> de animación y movimiento</a:t>
            </a:r>
            <a:r>
              <a:rPr lang="es-ES_tradnl" sz="2400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es-ES_tradnl" sz="2400" dirty="0"/>
              <a:t>Este personaje aparecerá cuando se cambie el primer fondo(dormitorio 2) y cuando se inicie el juego estará oculto</a:t>
            </a:r>
            <a:r>
              <a:rPr lang="es-ES_tradnl" sz="2400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es-ES_tradnl" sz="2400" dirty="0"/>
              <a:t>Como va a ser un personaje que tendrá diferentes efectos gráficos hay que tener </a:t>
            </a:r>
            <a:r>
              <a:rPr lang="es-ES_tradnl" sz="2400" dirty="0" smtClean="0"/>
              <a:t>en cuenta </a:t>
            </a:r>
            <a:r>
              <a:rPr lang="es-ES_tradnl" sz="2400" dirty="0"/>
              <a:t>que cuando se inicie el juego hay que quitar todos los efectos para que el objeto </a:t>
            </a:r>
            <a:r>
              <a:rPr lang="es-ES_tradnl" sz="2400" dirty="0" smtClean="0"/>
              <a:t>salga de </a:t>
            </a:r>
            <a:r>
              <a:rPr lang="es-ES_tradnl" sz="2400" dirty="0"/>
              <a:t>forma correcta.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016" y="592584"/>
            <a:ext cx="2167835" cy="589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27" y="403722"/>
            <a:ext cx="4860341" cy="3412904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3" y="53008"/>
            <a:ext cx="6057900" cy="6680200"/>
          </a:xfrm>
          <a:prstGeom prst="rect">
            <a:avLst/>
          </a:prstGeom>
        </p:spPr>
      </p:pic>
      <p:sp>
        <p:nvSpPr>
          <p:cNvPr id="7" name="Flecha izquierda 6"/>
          <p:cNvSpPr/>
          <p:nvPr/>
        </p:nvSpPr>
        <p:spPr>
          <a:xfrm>
            <a:off x="5586983" y="4028661"/>
            <a:ext cx="2531165" cy="12987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647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1" y="112644"/>
            <a:ext cx="9895460" cy="65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9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21217" y="393311"/>
            <a:ext cx="2680252" cy="574097"/>
          </a:xfrm>
        </p:spPr>
        <p:txBody>
          <a:bodyPr>
            <a:normAutofit/>
          </a:bodyPr>
          <a:lstStyle/>
          <a:p>
            <a:r>
              <a:rPr lang="es-ES_tradnl" sz="2800" dirty="0" smtClean="0"/>
              <a:t>2º personaje</a:t>
            </a:r>
            <a:endParaRPr lang="es-ES_tradnl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344557" y="1298713"/>
            <a:ext cx="114896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es-ES_tradnl" sz="2400" dirty="0"/>
              <a:t>Edgar que es el monstruo para presentarse y dar comienzo al </a:t>
            </a:r>
            <a:r>
              <a:rPr lang="es-ES_tradnl" sz="2400" dirty="0" smtClean="0"/>
              <a:t>primer mini </a:t>
            </a:r>
            <a:r>
              <a:rPr lang="es-ES_tradnl" sz="2400" dirty="0"/>
              <a:t>juego: </a:t>
            </a:r>
            <a:r>
              <a:rPr lang="es-ES_tradnl" sz="2400" b="1" dirty="0">
                <a:solidFill>
                  <a:schemeClr val="accent1"/>
                </a:solidFill>
              </a:rPr>
              <a:t>Atrapa todos los calcetines</a:t>
            </a:r>
            <a:r>
              <a:rPr lang="es-ES_tradnl" sz="2400" dirty="0" smtClean="0"/>
              <a:t>.</a:t>
            </a:r>
          </a:p>
          <a:p>
            <a:pPr marL="342900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es-ES_tradnl" sz="2400" dirty="0" smtClean="0"/>
              <a:t>Edgar </a:t>
            </a:r>
            <a:r>
              <a:rPr lang="es-ES_tradnl" sz="2400" dirty="0"/>
              <a:t>es un personaje con diferentes </a:t>
            </a:r>
            <a:r>
              <a:rPr lang="es-ES_tradnl" sz="2400" dirty="0" smtClean="0"/>
              <a:t>efectos gráficos </a:t>
            </a:r>
            <a:r>
              <a:rPr lang="es-ES_tradnl" sz="2400" dirty="0"/>
              <a:t>que tienen que desaparecer cuando iniciemos el juego.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207" y="3699801"/>
            <a:ext cx="4156314" cy="2560430"/>
          </a:xfrm>
          <a:prstGeom prst="rect">
            <a:avLst/>
          </a:prstGeom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5" t="50367" r="14078"/>
          <a:stretch/>
        </p:blipFill>
        <p:spPr>
          <a:xfrm>
            <a:off x="609046" y="3938341"/>
            <a:ext cx="6786157" cy="2358887"/>
          </a:xfrm>
          <a:prstGeom prst="rect">
            <a:avLst/>
          </a:prstGeom>
          <a:blipFill dpi="0" rotWithShape="1">
            <a:blip r:embed="rId4">
              <a:alphaModFix amt="18000"/>
            </a:blip>
            <a:srcRect/>
            <a:tile tx="0" ty="0" sx="100000" sy="100000" flip="none" algn="tl"/>
          </a:blipFill>
        </p:spPr>
      </p:pic>
      <p:sp>
        <p:nvSpPr>
          <p:cNvPr id="8" name="CuadroTexto 7"/>
          <p:cNvSpPr txBox="1"/>
          <p:nvPr/>
        </p:nvSpPr>
        <p:spPr>
          <a:xfrm>
            <a:off x="344557" y="911077"/>
            <a:ext cx="11344964" cy="286232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_tradnl" sz="2400" dirty="0">
                <a:solidFill>
                  <a:schemeClr val="bg1"/>
                </a:solidFill>
              </a:rPr>
              <a:t>Para que se inicie el juego, el monstruo manda un evento de mensaje llamado </a:t>
            </a:r>
            <a:r>
              <a:rPr lang="es-ES_tradnl" sz="2400" dirty="0" smtClean="0">
                <a:solidFill>
                  <a:schemeClr val="bg1"/>
                </a:solidFill>
              </a:rPr>
              <a:t>CALCETIN ,además </a:t>
            </a:r>
            <a:r>
              <a:rPr lang="es-ES_tradnl" sz="2400" dirty="0">
                <a:solidFill>
                  <a:schemeClr val="bg1"/>
                </a:solidFill>
              </a:rPr>
              <a:t>nuestro juego tendrá una variable encargada de contar todos los calcetines </a:t>
            </a:r>
            <a:r>
              <a:rPr lang="es-ES_tradnl" sz="2400" dirty="0" smtClean="0">
                <a:solidFill>
                  <a:schemeClr val="bg1"/>
                </a:solidFill>
              </a:rPr>
              <a:t>que recogemos </a:t>
            </a:r>
            <a:r>
              <a:rPr lang="es-ES_tradnl" sz="2400" dirty="0">
                <a:solidFill>
                  <a:schemeClr val="bg1"/>
                </a:solidFill>
              </a:rPr>
              <a:t>pero esa programación la haremos en los fondos</a:t>
            </a:r>
            <a:r>
              <a:rPr lang="es-ES_tradnl" sz="2400" dirty="0" smtClean="0">
                <a:solidFill>
                  <a:schemeClr val="bg1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s-ES_tradnl" sz="2400" dirty="0">
              <a:solidFill>
                <a:schemeClr val="bg1"/>
              </a:solidFill>
            </a:endParaRPr>
          </a:p>
        </p:txBody>
      </p:sp>
      <p:sp>
        <p:nvSpPr>
          <p:cNvPr id="7" name="Flecha izquierda 6"/>
          <p:cNvSpPr/>
          <p:nvPr/>
        </p:nvSpPr>
        <p:spPr>
          <a:xfrm rot="13312507">
            <a:off x="4649092" y="3218602"/>
            <a:ext cx="1209349" cy="8766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694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63500"/>
            <a:ext cx="80010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4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34540" y="234286"/>
            <a:ext cx="3992216" cy="746375"/>
          </a:xfrm>
        </p:spPr>
        <p:txBody>
          <a:bodyPr>
            <a:noAutofit/>
          </a:bodyPr>
          <a:lstStyle/>
          <a:p>
            <a:r>
              <a:rPr lang="es-ES_tradnl" sz="2800" b="1" dirty="0" smtClean="0"/>
              <a:t>CREAR UNA VARIABLE</a:t>
            </a:r>
            <a:endParaRPr lang="es-ES_tradnl" sz="2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8565" y="1060173"/>
            <a:ext cx="10820400" cy="215215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ES_tradnl" sz="2800" dirty="0"/>
              <a:t>Ahora es el momento de crear nuestra primera variable, para ello nos vamos a datos </a:t>
            </a:r>
            <a:r>
              <a:rPr lang="es-ES_tradnl" sz="2800" dirty="0" smtClean="0"/>
              <a:t>y hacemos </a:t>
            </a:r>
            <a:r>
              <a:rPr lang="es-ES_tradnl" sz="2800" dirty="0" err="1"/>
              <a:t>click</a:t>
            </a:r>
            <a:r>
              <a:rPr lang="es-ES_tradnl" sz="2800" dirty="0"/>
              <a:t> sobre crear una variable. La llamamos </a:t>
            </a:r>
            <a:r>
              <a:rPr lang="es-ES_tradnl" sz="2800" b="1" dirty="0">
                <a:solidFill>
                  <a:schemeClr val="accent5"/>
                </a:solidFill>
              </a:rPr>
              <a:t>PUNTOSCALCETIN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013" y="3012108"/>
            <a:ext cx="3913526" cy="329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7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63826" y="4631132"/>
            <a:ext cx="112908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_tradnl" sz="2800" dirty="0"/>
              <a:t>En los fondos añadimos que se esconda la variable que acabamos de crear </a:t>
            </a:r>
            <a:r>
              <a:rPr lang="es-ES_tradnl" sz="2800" dirty="0" smtClean="0"/>
              <a:t>llamada PUNTOSCALCETIN </a:t>
            </a:r>
            <a:r>
              <a:rPr lang="es-ES_tradnl" sz="2800" dirty="0"/>
              <a:t>para que no se muestre hasta que llegue el momento del mini juego.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326" y="755374"/>
            <a:ext cx="7474891" cy="366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8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69843" y="5451469"/>
            <a:ext cx="110423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800" dirty="0"/>
              <a:t>Esta variable la vamos a mostrar en el objeto Dani al comienzo de que cambie el fondo </a:t>
            </a:r>
            <a:r>
              <a:rPr lang="es-ES_tradnl" sz="2800" dirty="0" smtClean="0"/>
              <a:t>a habitación </a:t>
            </a:r>
            <a:r>
              <a:rPr lang="es-ES_tradnl" sz="2800" dirty="0"/>
              <a:t>2.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90" y="649356"/>
            <a:ext cx="9681880" cy="460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7565" y="1696278"/>
            <a:ext cx="11251096" cy="2319131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s-ES_tradnl" sz="2400" dirty="0" smtClean="0"/>
              <a:t>Añadimos </a:t>
            </a:r>
            <a:r>
              <a:rPr lang="es-ES_tradnl" sz="2400" dirty="0"/>
              <a:t>el primer condicionante simple del </a:t>
            </a:r>
            <a:r>
              <a:rPr lang="es-ES_tradnl" sz="2400" dirty="0" smtClean="0"/>
              <a:t>juego.</a:t>
            </a:r>
          </a:p>
          <a:p>
            <a:pPr algn="just">
              <a:lnSpc>
                <a:spcPct val="150000"/>
              </a:lnSpc>
            </a:pPr>
            <a:r>
              <a:rPr lang="es-ES_tradnl" sz="2400" dirty="0"/>
              <a:t>S</a:t>
            </a:r>
            <a:r>
              <a:rPr lang="es-ES_tradnl" sz="2400" dirty="0" smtClean="0"/>
              <a:t>i </a:t>
            </a:r>
            <a:r>
              <a:rPr lang="es-ES_tradnl" sz="2400" dirty="0"/>
              <a:t>los </a:t>
            </a:r>
            <a:r>
              <a:rPr lang="es-ES_tradnl" sz="2400" b="1" dirty="0">
                <a:solidFill>
                  <a:schemeClr val="accent5"/>
                </a:solidFill>
              </a:rPr>
              <a:t>PUNTOSCALCETIN</a:t>
            </a:r>
            <a:r>
              <a:rPr lang="es-ES_tradnl" sz="2400" dirty="0"/>
              <a:t> llegan a 10 enviaran un evento de mensaje </a:t>
            </a:r>
            <a:r>
              <a:rPr lang="es-ES_tradnl" sz="2400" dirty="0" smtClean="0"/>
              <a:t>llamado </a:t>
            </a:r>
            <a:r>
              <a:rPr lang="es-ES_tradnl" sz="2400" b="1" dirty="0" smtClean="0">
                <a:solidFill>
                  <a:schemeClr val="accent5"/>
                </a:solidFill>
              </a:rPr>
              <a:t>FINALCALCETIN</a:t>
            </a:r>
            <a:r>
              <a:rPr lang="es-ES_tradnl" sz="2400" dirty="0"/>
              <a:t>, el cual hará que se muestre un botón que nos llevará al siguiente mini juego.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87" y="223033"/>
            <a:ext cx="7647057" cy="6280472"/>
          </a:xfrm>
          <a:prstGeom prst="rect">
            <a:avLst/>
          </a:prstGeom>
        </p:spPr>
      </p:pic>
      <p:sp>
        <p:nvSpPr>
          <p:cNvPr id="5" name="Flecha izquierda y arriba 4"/>
          <p:cNvSpPr/>
          <p:nvPr/>
        </p:nvSpPr>
        <p:spPr>
          <a:xfrm rot="5400000">
            <a:off x="2716696" y="4232415"/>
            <a:ext cx="1802295" cy="1709530"/>
          </a:xfrm>
          <a:prstGeom prst="leftUpArrow">
            <a:avLst/>
          </a:prstGeom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6388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Objetivos</a:t>
            </a:r>
            <a:br>
              <a:rPr lang="es-ES_tradnl"/>
            </a:br>
            <a:endParaRPr lang="es-ES_tradnl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9819582"/>
              </p:ext>
            </p:extLst>
          </p:nvPr>
        </p:nvGraphicFramePr>
        <p:xfrm>
          <a:off x="238539" y="1696278"/>
          <a:ext cx="11267661" cy="4841682"/>
        </p:xfrm>
        <a:graphic>
          <a:graphicData uri="http://schemas.openxmlformats.org/drawingml/2006/table">
            <a:tbl>
              <a:tblPr/>
              <a:tblGrid>
                <a:gridCol w="11267661"/>
              </a:tblGrid>
              <a:tr h="4841682">
                <a:tc>
                  <a:txBody>
                    <a:bodyPr/>
                    <a:lstStyle/>
                    <a:p>
                      <a:pPr algn="just"/>
                      <a:r>
                        <a:rPr lang="es-ES_tradnl" sz="2400" dirty="0" smtClean="0"/>
                        <a:t>1.- </a:t>
                      </a:r>
                      <a:r>
                        <a:rPr lang="es-ES_tradnl" sz="2400" dirty="0"/>
                        <a:t>Conocer la importancia de la programación y la robótica como herramientas para estimular el pensamiento lógico y el razonamiento</a:t>
                      </a:r>
                      <a:r>
                        <a:rPr lang="es-ES_tradnl" sz="2400" dirty="0" smtClean="0"/>
                        <a:t>.</a:t>
                      </a:r>
                    </a:p>
                    <a:p>
                      <a:pPr algn="just"/>
                      <a:r>
                        <a:rPr lang="es-ES_tradnl" sz="2400" dirty="0"/>
                        <a:t/>
                      </a:r>
                      <a:br>
                        <a:rPr lang="es-ES_tradnl" sz="2400" dirty="0"/>
                      </a:br>
                      <a:r>
                        <a:rPr lang="es-ES_tradnl" sz="2400" dirty="0"/>
                        <a:t>2.- Conocer herramientas previas a los lenguajes de programación para crear programas sin necesidad de conocimientos previos</a:t>
                      </a:r>
                      <a:r>
                        <a:rPr lang="es-ES_tradnl" sz="2400" dirty="0" smtClean="0"/>
                        <a:t>.</a:t>
                      </a:r>
                    </a:p>
                    <a:p>
                      <a:pPr algn="just"/>
                      <a:r>
                        <a:rPr lang="es-ES_tradnl" sz="2400" dirty="0"/>
                        <a:t/>
                      </a:r>
                      <a:br>
                        <a:rPr lang="es-ES_tradnl" sz="2400" dirty="0"/>
                      </a:br>
                      <a:r>
                        <a:rPr lang="es-ES_tradnl" sz="2400" dirty="0"/>
                        <a:t>3</a:t>
                      </a:r>
                      <a:r>
                        <a:rPr lang="es-ES_tradnl" sz="2400" dirty="0" smtClean="0"/>
                        <a:t>.-</a:t>
                      </a:r>
                      <a:r>
                        <a:rPr lang="es-ES_tradnl" sz="2400" baseline="0" dirty="0" smtClean="0"/>
                        <a:t> </a:t>
                      </a:r>
                      <a:r>
                        <a:rPr lang="es-ES_tradnl" sz="2400" dirty="0" smtClean="0"/>
                        <a:t>Aprender </a:t>
                      </a:r>
                      <a:r>
                        <a:rPr lang="es-ES_tradnl" sz="2400" dirty="0"/>
                        <a:t>a realizar los pasos necesarios para la resolución de problemas</a:t>
                      </a:r>
                      <a:r>
                        <a:rPr lang="es-ES_tradnl" sz="2400" dirty="0" smtClean="0"/>
                        <a:t>.</a:t>
                      </a:r>
                    </a:p>
                    <a:p>
                      <a:pPr algn="just"/>
                      <a:r>
                        <a:rPr lang="es-ES_tradnl" sz="2400" dirty="0"/>
                        <a:t/>
                      </a:r>
                      <a:br>
                        <a:rPr lang="es-ES_tradnl" sz="2400" dirty="0"/>
                      </a:br>
                      <a:r>
                        <a:rPr lang="es-ES_tradnl" sz="2400" dirty="0"/>
                        <a:t>4.- Utilizar </a:t>
                      </a:r>
                      <a:r>
                        <a:rPr lang="es-ES_tradnl" sz="2400" dirty="0" err="1"/>
                        <a:t>Scratch</a:t>
                      </a:r>
                      <a:r>
                        <a:rPr lang="es-ES_tradnl" sz="2400" dirty="0"/>
                        <a:t> como lenguaje de programación por </a:t>
                      </a:r>
                      <a:r>
                        <a:rPr lang="es-ES_tradnl" sz="2400" dirty="0" smtClean="0"/>
                        <a:t>bloques.</a:t>
                      </a:r>
                    </a:p>
                    <a:p>
                      <a:pPr algn="just"/>
                      <a:endParaRPr lang="es-ES_tradnl" sz="2400" dirty="0" smtClean="0"/>
                    </a:p>
                    <a:p>
                      <a:pPr algn="just"/>
                      <a:r>
                        <a:rPr lang="es-ES_tradnl" sz="2400" dirty="0" smtClean="0"/>
                        <a:t>5</a:t>
                      </a:r>
                      <a:r>
                        <a:rPr lang="es-ES_tradnl" sz="2400" dirty="0"/>
                        <a:t>.- Entender el funcionamiento de la placa controladora </a:t>
                      </a:r>
                      <a:r>
                        <a:rPr lang="es-ES_tradnl" sz="2400" dirty="0" err="1"/>
                        <a:t>Arduino</a:t>
                      </a:r>
                      <a:r>
                        <a:rPr lang="es-ES_tradnl" sz="2400" dirty="0"/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049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12304" y="1664473"/>
            <a:ext cx="10820400" cy="309305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s-ES_tradnl" dirty="0"/>
              <a:t>Ahora que ya hemos programado la variable para que envíe un mensaje cuando llegue </a:t>
            </a:r>
            <a:r>
              <a:rPr lang="es-ES_tradnl" dirty="0" smtClean="0"/>
              <a:t>a diez </a:t>
            </a:r>
            <a:r>
              <a:rPr lang="es-ES_tradnl" dirty="0"/>
              <a:t>calcetines </a:t>
            </a:r>
            <a:r>
              <a:rPr lang="es-ES_tradnl" dirty="0" smtClean="0"/>
              <a:t>recogidos.</a:t>
            </a:r>
          </a:p>
          <a:p>
            <a:pPr algn="just">
              <a:lnSpc>
                <a:spcPct val="150000"/>
              </a:lnSpc>
            </a:pPr>
            <a:r>
              <a:rPr lang="es-ES_tradnl" dirty="0" smtClean="0"/>
              <a:t>Debemos programar los </a:t>
            </a:r>
            <a:r>
              <a:rPr lang="es-ES_tradnl" dirty="0"/>
              <a:t>objetos calcetines</a:t>
            </a:r>
            <a:r>
              <a:rPr lang="es-ES_tradnl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es-ES_tradnl" dirty="0"/>
              <a:t>Insertamos los 10 calcetines y añadimos la siguiente programación en uno de ellos.</a:t>
            </a:r>
            <a:endParaRPr lang="es-ES_tradnl" dirty="0" smtClean="0"/>
          </a:p>
          <a:p>
            <a:pPr algn="just">
              <a:lnSpc>
                <a:spcPct val="150000"/>
              </a:lnSpc>
            </a:pPr>
            <a:endParaRPr lang="es-ES_tradnl" dirty="0"/>
          </a:p>
        </p:txBody>
      </p:sp>
      <p:grpSp>
        <p:nvGrpSpPr>
          <p:cNvPr id="7" name="Agrupar 6"/>
          <p:cNvGrpSpPr/>
          <p:nvPr/>
        </p:nvGrpSpPr>
        <p:grpSpPr>
          <a:xfrm>
            <a:off x="1104071" y="795131"/>
            <a:ext cx="10036865" cy="5404937"/>
            <a:chOff x="1495838" y="1550505"/>
            <a:chExt cx="9253331" cy="4662815"/>
          </a:xfrm>
        </p:grpSpPr>
        <p:sp>
          <p:nvSpPr>
            <p:cNvPr id="4" name="CuadroTexto 3"/>
            <p:cNvSpPr txBox="1"/>
            <p:nvPr/>
          </p:nvSpPr>
          <p:spPr>
            <a:xfrm>
              <a:off x="1495838" y="1550505"/>
              <a:ext cx="9253331" cy="466281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s-ES_tradnl" b="1" dirty="0" smtClean="0">
                  <a:solidFill>
                    <a:schemeClr val="accent1"/>
                  </a:solidFill>
                </a:rPr>
                <a:t>IMPORTANTE:</a:t>
              </a:r>
            </a:p>
            <a:p>
              <a:pPr algn="just">
                <a:lnSpc>
                  <a:spcPct val="150000"/>
                </a:lnSpc>
              </a:pPr>
              <a:r>
                <a:rPr lang="es-ES_tradnl" b="1" dirty="0" smtClean="0">
                  <a:solidFill>
                    <a:schemeClr val="bg1"/>
                  </a:solidFill>
                </a:rPr>
                <a:t>Al descargar imágenes en internet debemos buscarlas en formato PNG para evitar fondos detr</a:t>
              </a:r>
              <a:r>
                <a:rPr lang="es-ES_tradnl" b="1" dirty="0" smtClean="0">
                  <a:solidFill>
                    <a:schemeClr val="bg1"/>
                  </a:solidFill>
                </a:rPr>
                <a:t>ás de los objetos.</a:t>
              </a:r>
            </a:p>
            <a:p>
              <a:pPr algn="just">
                <a:lnSpc>
                  <a:spcPct val="150000"/>
                </a:lnSpc>
              </a:pPr>
              <a:endParaRPr lang="es-ES_tradnl" b="1" dirty="0">
                <a:solidFill>
                  <a:schemeClr val="bg1"/>
                </a:solidFill>
              </a:endParaRPr>
            </a:p>
            <a:p>
              <a:pPr algn="just">
                <a:lnSpc>
                  <a:spcPct val="150000"/>
                </a:lnSpc>
              </a:pPr>
              <a:endParaRPr lang="es-ES_tradnl" b="1" dirty="0" smtClean="0">
                <a:solidFill>
                  <a:schemeClr val="bg1"/>
                </a:solidFill>
              </a:endParaRPr>
            </a:p>
            <a:p>
              <a:pPr algn="just"/>
              <a:endParaRPr lang="es-ES_tradnl" dirty="0">
                <a:solidFill>
                  <a:schemeClr val="accent1"/>
                </a:solidFill>
              </a:endParaRPr>
            </a:p>
            <a:p>
              <a:pPr algn="just"/>
              <a:endParaRPr lang="es-ES_tradnl" dirty="0" smtClean="0">
                <a:solidFill>
                  <a:schemeClr val="accent1"/>
                </a:solidFill>
              </a:endParaRPr>
            </a:p>
            <a:p>
              <a:pPr algn="just"/>
              <a:endParaRPr lang="es-ES_tradnl" dirty="0">
                <a:solidFill>
                  <a:schemeClr val="accent1"/>
                </a:solidFill>
              </a:endParaRPr>
            </a:p>
            <a:p>
              <a:pPr algn="just"/>
              <a:endParaRPr lang="es-ES_tradnl" dirty="0" smtClean="0">
                <a:solidFill>
                  <a:schemeClr val="accent1"/>
                </a:solidFill>
              </a:endParaRPr>
            </a:p>
            <a:p>
              <a:pPr algn="just"/>
              <a:endParaRPr lang="es-ES_tradnl" dirty="0">
                <a:solidFill>
                  <a:schemeClr val="accent1"/>
                </a:solidFill>
              </a:endParaRPr>
            </a:p>
            <a:p>
              <a:pPr algn="just"/>
              <a:endParaRPr lang="es-ES_tradnl" dirty="0" smtClean="0">
                <a:solidFill>
                  <a:schemeClr val="accent1"/>
                </a:solidFill>
              </a:endParaRPr>
            </a:p>
            <a:p>
              <a:pPr algn="just"/>
              <a:endParaRPr lang="es-ES_tradnl" dirty="0">
                <a:solidFill>
                  <a:schemeClr val="accent1"/>
                </a:solidFill>
              </a:endParaRPr>
            </a:p>
            <a:p>
              <a:pPr algn="just"/>
              <a:endParaRPr lang="es-ES_tradnl" dirty="0" smtClean="0">
                <a:solidFill>
                  <a:schemeClr val="accent1"/>
                </a:solidFill>
              </a:endParaRPr>
            </a:p>
            <a:p>
              <a:pPr algn="just"/>
              <a:endParaRPr lang="es-ES_tradnl" dirty="0">
                <a:solidFill>
                  <a:schemeClr val="accent1"/>
                </a:solidFill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0796" y="2846181"/>
              <a:ext cx="4460961" cy="2931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952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33" y="523462"/>
            <a:ext cx="3848100" cy="23749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3" y="3133122"/>
            <a:ext cx="3060700" cy="3187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596422"/>
            <a:ext cx="4927600" cy="47244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791200" y="292629"/>
            <a:ext cx="5393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smtClean="0"/>
              <a:t>PROGRAMANDO CALCETINES</a:t>
            </a:r>
            <a:endParaRPr lang="es-ES_tradnl" sz="2400" b="1"/>
          </a:p>
        </p:txBody>
      </p:sp>
      <p:grpSp>
        <p:nvGrpSpPr>
          <p:cNvPr id="11" name="Agrupar 10"/>
          <p:cNvGrpSpPr/>
          <p:nvPr/>
        </p:nvGrpSpPr>
        <p:grpSpPr>
          <a:xfrm>
            <a:off x="3790121" y="735539"/>
            <a:ext cx="7731539" cy="743503"/>
            <a:chOff x="3790121" y="735539"/>
            <a:chExt cx="7731539" cy="743503"/>
          </a:xfrm>
        </p:grpSpPr>
        <p:sp>
          <p:nvSpPr>
            <p:cNvPr id="9" name="Flecha izquierda 8"/>
            <p:cNvSpPr/>
            <p:nvPr/>
          </p:nvSpPr>
          <p:spPr>
            <a:xfrm>
              <a:off x="3790121" y="735539"/>
              <a:ext cx="1126437" cy="74350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4988339" y="922624"/>
              <a:ext cx="6533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b="1" dirty="0" smtClean="0"/>
                <a:t>Este comando solo es necesario en uno de los calcetines</a:t>
              </a:r>
              <a:endParaRPr lang="es-ES_tradnl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5415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50225" y="340304"/>
            <a:ext cx="5171661" cy="640357"/>
          </a:xfrm>
        </p:spPr>
        <p:txBody>
          <a:bodyPr>
            <a:normAutofit/>
          </a:bodyPr>
          <a:lstStyle/>
          <a:p>
            <a:r>
              <a:rPr lang="es-ES_tradnl" sz="2400" dirty="0" smtClean="0"/>
              <a:t>AÑADIR SONIDO A LOS OBJETOS</a:t>
            </a:r>
            <a:endParaRPr lang="es-ES_tradnl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1212022"/>
            <a:ext cx="6261100" cy="3479800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3026688" y="1418846"/>
            <a:ext cx="8741242" cy="754444"/>
            <a:chOff x="3026688" y="1418846"/>
            <a:chExt cx="8741242" cy="754444"/>
          </a:xfrm>
        </p:grpSpPr>
        <p:sp>
          <p:nvSpPr>
            <p:cNvPr id="5" name="Flecha izquierda 4"/>
            <p:cNvSpPr/>
            <p:nvPr/>
          </p:nvSpPr>
          <p:spPr>
            <a:xfrm rot="21057633">
              <a:off x="3026688" y="1856714"/>
              <a:ext cx="4260324" cy="316576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7285426" y="1418846"/>
              <a:ext cx="4482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 smtClean="0"/>
                <a:t>Podemos </a:t>
              </a:r>
              <a:r>
                <a:rPr lang="es-ES_tradnl" b="1" smtClean="0"/>
                <a:t>grabar nuestro propio sonido</a:t>
              </a:r>
              <a:endParaRPr lang="es-ES_tradnl" b="1"/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3179088" y="3851166"/>
            <a:ext cx="8085216" cy="1525756"/>
            <a:chOff x="3179088" y="3851166"/>
            <a:chExt cx="8085216" cy="1525756"/>
          </a:xfrm>
        </p:grpSpPr>
        <p:sp>
          <p:nvSpPr>
            <p:cNvPr id="9" name="Flecha izquierda 8"/>
            <p:cNvSpPr/>
            <p:nvPr/>
          </p:nvSpPr>
          <p:spPr>
            <a:xfrm rot="2133375">
              <a:off x="3179088" y="3851166"/>
              <a:ext cx="4260324" cy="316576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6781800" y="5007590"/>
              <a:ext cx="4482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b="1" dirty="0" smtClean="0"/>
                <a:t>O buscar sonidos de </a:t>
              </a:r>
              <a:r>
                <a:rPr lang="es-ES_tradnl" b="1" smtClean="0"/>
                <a:t>un archivo</a:t>
              </a:r>
              <a:endParaRPr lang="es-ES_tradnl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9483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64" y="821635"/>
            <a:ext cx="6600198" cy="5237577"/>
          </a:xfrm>
        </p:spPr>
      </p:pic>
    </p:spTree>
    <p:extLst>
      <p:ext uri="{BB962C8B-B14F-4D97-AF65-F5344CB8AC3E}">
        <p14:creationId xmlns:p14="http://schemas.microsoft.com/office/powerpoint/2010/main" val="177654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65913" y="380060"/>
            <a:ext cx="5396948" cy="534340"/>
          </a:xfrm>
        </p:spPr>
        <p:txBody>
          <a:bodyPr>
            <a:normAutofit/>
          </a:bodyPr>
          <a:lstStyle/>
          <a:p>
            <a:pPr algn="ctr"/>
            <a:r>
              <a:rPr lang="es-ES_tradnl" sz="2400" b="1" u="sng" dirty="0" smtClean="0"/>
              <a:t>PROGRAMAR BOT</a:t>
            </a:r>
            <a:r>
              <a:rPr lang="es-ES_tradnl" sz="2400" b="1" u="sng" dirty="0" smtClean="0"/>
              <a:t>ÓN CONTINUAR</a:t>
            </a:r>
            <a:endParaRPr lang="es-ES_tradnl" sz="2400" b="1" u="sng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77347" y="1121135"/>
            <a:ext cx="10820400" cy="1608814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s-ES_tradnl" dirty="0"/>
              <a:t>El mensaje de FINALCALCETIN lo recibirá un botón que hemos incluido para pasar </a:t>
            </a:r>
            <a:r>
              <a:rPr lang="es-ES_tradnl" dirty="0" smtClean="0"/>
              <a:t>al siguiente </a:t>
            </a:r>
            <a:r>
              <a:rPr lang="es-ES_tradnl" dirty="0"/>
              <a:t>mini juego</a:t>
            </a:r>
            <a:r>
              <a:rPr lang="es-ES_tradnl" dirty="0" smtClean="0"/>
              <a:t>. Lo </a:t>
            </a:r>
            <a:r>
              <a:rPr lang="es-ES_tradnl" dirty="0"/>
              <a:t>primero que tenemos que hacer es introducir el botón y escribir encima </a:t>
            </a:r>
            <a:r>
              <a:rPr lang="es-ES_tradnl" dirty="0" smtClean="0"/>
              <a:t>un CONTINUAR</a:t>
            </a:r>
            <a:r>
              <a:rPr lang="es-ES_tradnl" dirty="0"/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47" y="2936684"/>
            <a:ext cx="3479800" cy="1270000"/>
          </a:xfrm>
          <a:prstGeom prst="rect">
            <a:avLst/>
          </a:prstGeom>
        </p:spPr>
      </p:pic>
      <p:sp>
        <p:nvSpPr>
          <p:cNvPr id="5" name="Flecha derecha 4"/>
          <p:cNvSpPr/>
          <p:nvPr/>
        </p:nvSpPr>
        <p:spPr>
          <a:xfrm>
            <a:off x="4585252" y="3220501"/>
            <a:ext cx="887896" cy="702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218" y="3139883"/>
            <a:ext cx="1714500" cy="863600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>
            <a:off x="7539936" y="3220500"/>
            <a:ext cx="887896" cy="702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68" y="2537073"/>
            <a:ext cx="3230572" cy="277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5" y="463826"/>
            <a:ext cx="11040651" cy="5750339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1444487" y="1401130"/>
            <a:ext cx="9500927" cy="1077220"/>
            <a:chOff x="1444487" y="1401130"/>
            <a:chExt cx="9500927" cy="1077220"/>
          </a:xfrm>
        </p:grpSpPr>
        <p:sp>
          <p:nvSpPr>
            <p:cNvPr id="5" name="Flecha derecha 4"/>
            <p:cNvSpPr/>
            <p:nvPr/>
          </p:nvSpPr>
          <p:spPr>
            <a:xfrm rot="20747373">
              <a:off x="5187608" y="1401130"/>
              <a:ext cx="5757806" cy="30462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444487" y="2078240"/>
              <a:ext cx="40286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2000" b="1" smtClean="0">
                  <a:solidFill>
                    <a:schemeClr val="bg1"/>
                  </a:solidFill>
                </a:rPr>
                <a:t>DEBEMOS CENTRAR EL OBJETO</a:t>
              </a:r>
              <a:endParaRPr lang="es-ES_tradnl" sz="20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957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15" y="1457739"/>
            <a:ext cx="9629180" cy="4942129"/>
          </a:xfrm>
        </p:spPr>
      </p:pic>
      <p:sp>
        <p:nvSpPr>
          <p:cNvPr id="6" name="CuadroTexto 5"/>
          <p:cNvSpPr txBox="1"/>
          <p:nvPr/>
        </p:nvSpPr>
        <p:spPr>
          <a:xfrm>
            <a:off x="5738193" y="530086"/>
            <a:ext cx="5258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u="sng"/>
              <a:t>PROGRAMAR BOTÓN CONTINUAR</a:t>
            </a:r>
            <a:endParaRPr lang="es-ES_tradnl" sz="2400"/>
          </a:p>
        </p:txBody>
      </p:sp>
    </p:spTree>
    <p:extLst>
      <p:ext uri="{BB962C8B-B14F-4D97-AF65-F5344CB8AC3E}">
        <p14:creationId xmlns:p14="http://schemas.microsoft.com/office/powerpoint/2010/main" val="172284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73078" y="2460651"/>
            <a:ext cx="4310270" cy="693366"/>
          </a:xfrm>
        </p:spPr>
        <p:txBody>
          <a:bodyPr>
            <a:normAutofit/>
          </a:bodyPr>
          <a:lstStyle/>
          <a:p>
            <a:pPr algn="ctr"/>
            <a:r>
              <a:rPr lang="es-ES_tradnl" sz="2800" dirty="0" smtClean="0"/>
              <a:t>VOLVEMOS CON DANI</a:t>
            </a:r>
            <a:endParaRPr lang="es-ES_tradnl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2" y="660482"/>
            <a:ext cx="5065262" cy="551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8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29670" y="2226365"/>
            <a:ext cx="5420140" cy="1219201"/>
          </a:xfrm>
        </p:spPr>
        <p:txBody>
          <a:bodyPr>
            <a:normAutofit/>
          </a:bodyPr>
          <a:lstStyle/>
          <a:p>
            <a:pPr algn="ctr"/>
            <a:r>
              <a:rPr lang="es-ES_tradnl" sz="2800" smtClean="0"/>
              <a:t>VOLVEMOS </a:t>
            </a:r>
            <a:br>
              <a:rPr lang="es-ES_tradnl" sz="2800" smtClean="0"/>
            </a:br>
            <a:r>
              <a:rPr lang="es-ES_tradnl" sz="2800" smtClean="0"/>
              <a:t>CON </a:t>
            </a:r>
            <a:r>
              <a:rPr lang="es-ES_tradnl" sz="2800" dirty="0" smtClean="0"/>
              <a:t>EDGAR</a:t>
            </a:r>
            <a:endParaRPr lang="es-ES_tradnl" sz="2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70" y="339904"/>
            <a:ext cx="7512400" cy="5944595"/>
          </a:xfrm>
        </p:spPr>
      </p:pic>
    </p:spTree>
    <p:extLst>
      <p:ext uri="{BB962C8B-B14F-4D97-AF65-F5344CB8AC3E}">
        <p14:creationId xmlns:p14="http://schemas.microsoft.com/office/powerpoint/2010/main" val="16447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Contenidos</a:t>
            </a:r>
            <a:br>
              <a:rPr lang="es-ES_tradnl" dirty="0"/>
            </a:br>
            <a:endParaRPr lang="es-ES_tradnl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6452551"/>
              </p:ext>
            </p:extLst>
          </p:nvPr>
        </p:nvGraphicFramePr>
        <p:xfrm>
          <a:off x="437323" y="1868556"/>
          <a:ext cx="11304104" cy="4545495"/>
        </p:xfrm>
        <a:graphic>
          <a:graphicData uri="http://schemas.openxmlformats.org/drawingml/2006/table">
            <a:tbl>
              <a:tblPr/>
              <a:tblGrid>
                <a:gridCol w="11304104"/>
              </a:tblGrid>
              <a:tr h="4545495">
                <a:tc>
                  <a:txBody>
                    <a:bodyPr/>
                    <a:lstStyle/>
                    <a:p>
                      <a:pPr algn="just"/>
                      <a:r>
                        <a:rPr lang="es-ES_tradnl" sz="2400" dirty="0"/>
                        <a:t>1.- Introducción al entorno de programación de </a:t>
                      </a:r>
                      <a:r>
                        <a:rPr lang="es-ES_tradnl" sz="2400" dirty="0" err="1"/>
                        <a:t>Scratch</a:t>
                      </a:r>
                      <a:r>
                        <a:rPr lang="es-ES_tradnl" sz="2400" dirty="0" smtClean="0"/>
                        <a:t>.</a:t>
                      </a:r>
                    </a:p>
                    <a:p>
                      <a:pPr algn="just"/>
                      <a:r>
                        <a:rPr lang="es-ES_tradnl" sz="2400" dirty="0"/>
                        <a:t/>
                      </a:r>
                      <a:br>
                        <a:rPr lang="es-ES_tradnl" sz="2400" dirty="0"/>
                      </a:br>
                      <a:r>
                        <a:rPr lang="es-ES_tradnl" sz="2400" dirty="0"/>
                        <a:t>2.- Elaboración y realización de actividades y prácticas básicas para trabajar las estructuras de programación</a:t>
                      </a:r>
                      <a:r>
                        <a:rPr lang="es-ES_tradnl" sz="2400" dirty="0" smtClean="0"/>
                        <a:t>.</a:t>
                      </a:r>
                    </a:p>
                    <a:p>
                      <a:pPr algn="just"/>
                      <a:r>
                        <a:rPr lang="es-ES_tradnl" sz="2400" dirty="0"/>
                        <a:t/>
                      </a:r>
                      <a:br>
                        <a:rPr lang="es-ES_tradnl" sz="2400" dirty="0"/>
                      </a:br>
                      <a:r>
                        <a:rPr lang="es-ES_tradnl" sz="2400" dirty="0"/>
                        <a:t>3.- Conocimientos básicos de electrónica para realizar circuitos con </a:t>
                      </a:r>
                      <a:r>
                        <a:rPr lang="es-ES_tradnl" sz="2400" dirty="0" err="1"/>
                        <a:t>Arduino</a:t>
                      </a:r>
                      <a:r>
                        <a:rPr lang="es-ES_tradnl" sz="2400" dirty="0" smtClean="0"/>
                        <a:t>.</a:t>
                      </a:r>
                    </a:p>
                    <a:p>
                      <a:pPr algn="just"/>
                      <a:r>
                        <a:rPr lang="es-ES_tradnl" sz="2400" dirty="0"/>
                        <a:t/>
                      </a:r>
                      <a:br>
                        <a:rPr lang="es-ES_tradnl" sz="2400" dirty="0"/>
                      </a:br>
                      <a:r>
                        <a:rPr lang="es-ES_tradnl" sz="2400" dirty="0"/>
                        <a:t>4.- Prácticas sencillas con </a:t>
                      </a:r>
                      <a:r>
                        <a:rPr lang="es-ES_tradnl" sz="2400" dirty="0" err="1"/>
                        <a:t>Arduino</a:t>
                      </a:r>
                      <a:r>
                        <a:rPr lang="es-ES_tradnl" sz="2400" dirty="0"/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10201"/>
          </a:xfrm>
        </p:spPr>
        <p:txBody>
          <a:bodyPr/>
          <a:lstStyle/>
          <a:p>
            <a:r>
              <a:rPr lang="es-ES_tradnl" dirty="0">
                <a:solidFill>
                  <a:srgbClr val="B7930E"/>
                </a:solidFill>
              </a:rPr>
              <a:t>Temporalización y </a:t>
            </a:r>
            <a:r>
              <a:rPr lang="es-ES_tradnl" dirty="0" smtClean="0">
                <a:solidFill>
                  <a:srgbClr val="B7930E"/>
                </a:solidFill>
              </a:rPr>
              <a:t>horario</a:t>
            </a:r>
            <a:endParaRPr lang="es-ES_tradnl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0661313"/>
              </p:ext>
            </p:extLst>
          </p:nvPr>
        </p:nvGraphicFramePr>
        <p:xfrm>
          <a:off x="477077" y="2146851"/>
          <a:ext cx="11304105" cy="2981739"/>
        </p:xfrm>
        <a:graphic>
          <a:graphicData uri="http://schemas.openxmlformats.org/drawingml/2006/table">
            <a:tbl>
              <a:tblPr/>
              <a:tblGrid>
                <a:gridCol w="11304105"/>
              </a:tblGrid>
              <a:tr h="298173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400" dirty="0" smtClean="0">
                          <a:solidFill>
                            <a:schemeClr val="tx1"/>
                          </a:solidFill>
                          <a:effectLst/>
                        </a:rPr>
                        <a:t>La actividad se desarrollará entre el </a:t>
                      </a:r>
                      <a:r>
                        <a:rPr lang="es-ES_tradnl" sz="2400" b="1" dirty="0" smtClean="0">
                          <a:solidFill>
                            <a:schemeClr val="tx1"/>
                          </a:solidFill>
                          <a:effectLst/>
                        </a:rPr>
                        <a:t>6 de noviembre de 2017</a:t>
                      </a:r>
                      <a:r>
                        <a:rPr lang="es-ES_tradnl" sz="2400" dirty="0" smtClean="0">
                          <a:solidFill>
                            <a:schemeClr val="tx1"/>
                          </a:solidFill>
                          <a:effectLst/>
                        </a:rPr>
                        <a:t> y el </a:t>
                      </a:r>
                      <a:r>
                        <a:rPr lang="es-ES_tradnl" sz="2400" b="1" dirty="0" smtClean="0">
                          <a:solidFill>
                            <a:schemeClr val="tx1"/>
                          </a:solidFill>
                          <a:effectLst/>
                        </a:rPr>
                        <a:t>18 de diciembre de 2017</a:t>
                      </a:r>
                      <a:r>
                        <a:rPr lang="es-ES_tradnl" sz="2400" dirty="0" smtClean="0">
                          <a:solidFill>
                            <a:schemeClr val="tx1"/>
                          </a:solidFill>
                          <a:effectLst/>
                        </a:rPr>
                        <a:t>. 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400" dirty="0" smtClean="0">
                          <a:solidFill>
                            <a:schemeClr val="tx1"/>
                          </a:solidFill>
                          <a:effectLst/>
                        </a:rPr>
                        <a:t>Los días 6, 13, 20 y 27 de noviembre de 17h a 20h. </a:t>
                      </a:r>
                      <a:endParaRPr lang="es-ES_tradnl" sz="2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23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759627"/>
          </a:xfrm>
        </p:spPr>
        <p:txBody>
          <a:bodyPr/>
          <a:lstStyle/>
          <a:p>
            <a:pPr algn="ctr"/>
            <a:r>
              <a:rPr lang="es-ES_tradnl" smtClean="0">
                <a:solidFill>
                  <a:srgbClr val="B7930E"/>
                </a:solidFill>
              </a:rPr>
              <a:t>Certificación</a:t>
            </a:r>
            <a:endParaRPr lang="es-ES_tradnl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5960378"/>
              </p:ext>
            </p:extLst>
          </p:nvPr>
        </p:nvGraphicFramePr>
        <p:xfrm>
          <a:off x="887896" y="1948070"/>
          <a:ext cx="10389704" cy="2834640"/>
        </p:xfrm>
        <a:graphic>
          <a:graphicData uri="http://schemas.openxmlformats.org/drawingml/2006/table">
            <a:tbl>
              <a:tblPr/>
              <a:tblGrid>
                <a:gridCol w="10389704"/>
              </a:tblGrid>
              <a:tr h="2258011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buFont typeface="Arial" charset="0"/>
                        <a:buChar char="•"/>
                      </a:pPr>
                      <a:r>
                        <a:rPr lang="es-ES_tradnl" sz="2400" dirty="0">
                          <a:solidFill>
                            <a:schemeClr val="tx1"/>
                          </a:solidFill>
                          <a:effectLst/>
                        </a:rPr>
                        <a:t>La superación de esta actividad dará derecho a un certificado de formación de </a:t>
                      </a:r>
                      <a:r>
                        <a:rPr lang="es-ES_tradnl" sz="2400" b="1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r>
                        <a:rPr lang="es-ES_tradnl" sz="2400" dirty="0">
                          <a:solidFill>
                            <a:schemeClr val="tx1"/>
                          </a:solidFill>
                          <a:effectLst/>
                        </a:rPr>
                        <a:t> horas equivalentes a </a:t>
                      </a:r>
                      <a:r>
                        <a:rPr lang="es-ES_tradnl" sz="2400" b="1" dirty="0">
                          <a:solidFill>
                            <a:schemeClr val="tx1"/>
                          </a:solidFill>
                          <a:effectLst/>
                        </a:rPr>
                        <a:t>1.5 </a:t>
                      </a:r>
                      <a:r>
                        <a:rPr lang="es-ES_tradnl" sz="2400" b="1" dirty="0" smtClean="0">
                          <a:solidFill>
                            <a:schemeClr val="tx1"/>
                          </a:solidFill>
                          <a:effectLst/>
                        </a:rPr>
                        <a:t>créditos.</a:t>
                      </a:r>
                      <a:endParaRPr lang="es-ES_tradnl" sz="24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indent="-342900" algn="just">
                        <a:lnSpc>
                          <a:spcPct val="150000"/>
                        </a:lnSpc>
                        <a:buFont typeface="Arial" charset="0"/>
                        <a:buChar char="•"/>
                      </a:pPr>
                      <a:endParaRPr lang="es-ES_tradnl" sz="24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indent="-342900" algn="just">
                        <a:lnSpc>
                          <a:spcPct val="150000"/>
                        </a:lnSpc>
                        <a:buFont typeface="Arial" charset="0"/>
                        <a:buChar char="•"/>
                      </a:pPr>
                      <a:r>
                        <a:rPr lang="es-ES_tradnl" sz="2400" dirty="0" smtClean="0">
                          <a:solidFill>
                            <a:schemeClr val="tx1"/>
                          </a:solidFill>
                          <a:effectLst/>
                        </a:rPr>
                        <a:t>Para </a:t>
                      </a:r>
                      <a:r>
                        <a:rPr lang="es-ES_tradnl" sz="2400" dirty="0">
                          <a:solidFill>
                            <a:schemeClr val="tx1"/>
                          </a:solidFill>
                          <a:effectLst/>
                        </a:rPr>
                        <a:t>obtener el certificado será necesario asistir, al menos, al 85% de las horas presenciales y la superación del trabajo final.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651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27373" y="393312"/>
            <a:ext cx="5025887" cy="1293028"/>
          </a:xfrm>
        </p:spPr>
        <p:txBody>
          <a:bodyPr/>
          <a:lstStyle/>
          <a:p>
            <a:r>
              <a:rPr lang="es-ES_tradnl" dirty="0" smtClean="0"/>
              <a:t>¿QUÉ ES SCRATCH?</a:t>
            </a:r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t="23482" r="1806" b="4117"/>
          <a:stretch/>
        </p:blipFill>
        <p:spPr>
          <a:xfrm>
            <a:off x="211730" y="2107096"/>
            <a:ext cx="11812660" cy="2570922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233" y="4800681"/>
            <a:ext cx="2451653" cy="184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0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077679"/>
          </a:xfrm>
        </p:spPr>
        <p:txBody>
          <a:bodyPr/>
          <a:lstStyle/>
          <a:p>
            <a:r>
              <a:rPr lang="es-ES_tradnl" smtClean="0"/>
              <a:t>Objetivos Generales</a:t>
            </a:r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7"/>
          <a:stretch/>
        </p:blipFill>
        <p:spPr>
          <a:xfrm>
            <a:off x="576169" y="2120351"/>
            <a:ext cx="11031907" cy="223316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10055" t="18967" r="48532" b="16033"/>
          <a:stretch/>
        </p:blipFill>
        <p:spPr>
          <a:xfrm>
            <a:off x="8428382" y="3914871"/>
            <a:ext cx="2213113" cy="260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693366"/>
          </a:xfrm>
        </p:spPr>
        <p:txBody>
          <a:bodyPr/>
          <a:lstStyle/>
          <a:p>
            <a:r>
              <a:rPr lang="es-ES_tradnl" dirty="0" smtClean="0"/>
              <a:t>Objetivos específicos</a:t>
            </a:r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61" y="2422007"/>
            <a:ext cx="10261600" cy="2057400"/>
          </a:xfrm>
        </p:spPr>
      </p:pic>
    </p:spTree>
    <p:extLst>
      <p:ext uri="{BB962C8B-B14F-4D97-AF65-F5344CB8AC3E}">
        <p14:creationId xmlns:p14="http://schemas.microsoft.com/office/powerpoint/2010/main" val="93311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tela de condensació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703</TotalTime>
  <Words>704</Words>
  <Application>Microsoft Macintosh PowerPoint</Application>
  <PresentationFormat>Panorámica</PresentationFormat>
  <Paragraphs>99</Paragraphs>
  <Slides>38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3" baseType="lpstr">
      <vt:lpstr>Calibri</vt:lpstr>
      <vt:lpstr>Century Gothic</vt:lpstr>
      <vt:lpstr>Mangal</vt:lpstr>
      <vt:lpstr>Arial</vt:lpstr>
      <vt:lpstr>Estela de condensación</vt:lpstr>
      <vt:lpstr>LA PROGRAMACIÓN Y LA ROBÓTICA COMO HERRAMIENTA EDUCATIVA</vt:lpstr>
      <vt:lpstr>Justificación </vt:lpstr>
      <vt:lpstr>Objetivos </vt:lpstr>
      <vt:lpstr>Contenidos </vt:lpstr>
      <vt:lpstr>Temporalización y horario</vt:lpstr>
      <vt:lpstr>Certificación</vt:lpstr>
      <vt:lpstr>¿QUÉ ES SCRATCH?</vt:lpstr>
      <vt:lpstr>Objetivos Generales</vt:lpstr>
      <vt:lpstr>Objetivos específicos</vt:lpstr>
      <vt:lpstr>SCRATCH OFFLINE https://scratch.mit.edu/download</vt:lpstr>
      <vt:lpstr>Presentación de PowerPoint</vt:lpstr>
      <vt:lpstr>COLOCAR FONDOS EN EL ESCENARIO</vt:lpstr>
      <vt:lpstr>Presentación de PowerPoint</vt:lpstr>
      <vt:lpstr>OBJETOS</vt:lpstr>
      <vt:lpstr>Presentación de PowerPoint</vt:lpstr>
      <vt:lpstr>Presentación de PowerPoint</vt:lpstr>
      <vt:lpstr>Programar objeto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2º personaje</vt:lpstr>
      <vt:lpstr>Presentación de PowerPoint</vt:lpstr>
      <vt:lpstr>CREAR UNA VARIABLE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AÑADIR SONIDO A LOS OBJETOS</vt:lpstr>
      <vt:lpstr>Presentación de PowerPoint</vt:lpstr>
      <vt:lpstr>PROGRAMAR BOTÓN CONTINUAR</vt:lpstr>
      <vt:lpstr>Presentación de PowerPoint</vt:lpstr>
      <vt:lpstr>Presentación de PowerPoint</vt:lpstr>
      <vt:lpstr>VOLVEMOS CON DANI</vt:lpstr>
      <vt:lpstr>VOLVEMOS  CON EDGAR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PROGRAMACIÓN Y LA ROBÓTICA COMO HERRAMIENTA EDUCATIVA</dc:title>
  <dc:creator>Usuario de Microsoft Office</dc:creator>
  <cp:lastModifiedBy>Usuario de Microsoft Office</cp:lastModifiedBy>
  <cp:revision>50</cp:revision>
  <dcterms:created xsi:type="dcterms:W3CDTF">2017-10-23T20:46:00Z</dcterms:created>
  <dcterms:modified xsi:type="dcterms:W3CDTF">2017-11-05T21:03:40Z</dcterms:modified>
</cp:coreProperties>
</file>