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da4d31b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da4d31b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da4d31b3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da4d31b3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da4d31b3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da4d31b3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da4d31b3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da4d31b3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da4d31b3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da4d31b3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da4d31b3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da4d31b3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da4d31b3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da4d31b3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db2ab8c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6db2ab8c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db2ab8c8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db2ab8c8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db2ab8c8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db2ab8c8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5aadc53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5aadc53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db2ab8c8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db2ab8c8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db2ab8c8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db2ab8c8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db2ab8c8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db2ab8c8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bb001cf4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bb001cf4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5aadc538d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5aadc538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bec48aac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bec48aac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bec48aac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bec48aac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c6650aa5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c6650aa5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c6650aa5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c6650aa5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bec48aac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bec48aac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d63d09b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d63d09b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c6650aa5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c6650aa5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c6650aa5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c6650aa5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c6650aa5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c6650aa5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c6650aa5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c6650aa5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6c6650aa5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6c6650aa5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c6650aa5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c6650aa5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c6650aa5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c6650aa5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c6650aa5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c6650aa5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c6650aa5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c6650aa5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5aadc538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5aadc538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d63d09b9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d63d09b9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2b4c9a50b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2b4c9a50b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2b4c9a50b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2b4c9a50b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6df2bbc2f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6df2bbc2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6df2bbc2ff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6df2bbc2ff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df2bbc2ff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df2bbc2ff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2b4c9a50b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2b4c9a50b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df05c8624_0_10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6df05c8624_0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df2bbc2ff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df2bbc2ff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d63d09b9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d63d09b9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da0ef7f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da0ef7f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da0ef7f3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da0ef7f3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da4d31b3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da4d31b3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da0ef7f3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da0ef7f3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hyperlink" Target="https://www.educa.jcyl.es/es/protocolo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24.png"/><Relationship Id="rId5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62433" y="-4573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PRIMEROS AUXILIOS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73150" y="15952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IES ÁLVARO DE MENDAÑA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175" y="2387850"/>
            <a:ext cx="596265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Actuación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9338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Hemorragias</a:t>
            </a:r>
            <a:r>
              <a:rPr b="1" lang="es" sz="2400">
                <a:solidFill>
                  <a:srgbClr val="C27BA0"/>
                </a:solidFill>
              </a:rPr>
              <a:t>: Heridas</a:t>
            </a:r>
            <a:endParaRPr b="1" sz="2400">
              <a:solidFill>
                <a:srgbClr val="C27BA0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1. Limpiar de la zona afectada con suero fisiológico o agua del grifo ”a chorro” suave. </a:t>
            </a:r>
            <a:endParaRPr>
              <a:solidFill>
                <a:srgbClr val="000000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2. Limpiar con una gasa y una solución antiséptica, siempre de dentro hacia fuera de la herida. </a:t>
            </a:r>
            <a:endParaRPr>
              <a:solidFill>
                <a:srgbClr val="000000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3. Cubrir la herida con una gasa estéril y esparadrapo. </a:t>
            </a:r>
            <a:endParaRPr>
              <a:solidFill>
                <a:srgbClr val="000000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000000"/>
                </a:solidFill>
              </a:rPr>
              <a:t>4. Si continúa sangrando, comprimir la herida con gasas para evitar la hemorragia.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3172" y="246797"/>
            <a:ext cx="1519700" cy="14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Protocolo Actuación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Hemorragia Nasal:</a:t>
            </a:r>
            <a:endParaRPr b="1" sz="2400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1. Apretar el lado de la nariz que sangra.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 2. Si no cesa el sangrado, coger una gasa e introducirla en la fosa nasal.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000000"/>
                </a:solidFill>
              </a:rPr>
              <a:t>3. Aplicar compresas frías o hielo en la parte posterior del cuello, inclinar la cabeza hacia delante, para impedir que se trague la sangre.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</a:t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941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Quemaduras</a:t>
            </a:r>
            <a:r>
              <a:rPr b="1" lang="es" sz="2400">
                <a:solidFill>
                  <a:srgbClr val="C27BA0"/>
                </a:solidFill>
              </a:rPr>
              <a:t>:</a:t>
            </a:r>
            <a:endParaRPr b="1" sz="2400">
              <a:solidFill>
                <a:srgbClr val="C27BA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27BA0"/>
              </a:buClr>
              <a:buSzPts val="1800"/>
              <a:buAutoNum type="alphaUcPeriod"/>
            </a:pPr>
            <a:r>
              <a:rPr b="1" lang="es" u="sng">
                <a:solidFill>
                  <a:srgbClr val="C27BA0"/>
                </a:solidFill>
              </a:rPr>
              <a:t>Leves:</a:t>
            </a:r>
            <a:endParaRPr u="sng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</a:rPr>
              <a:t>1. Sumergir en agua fría o poner debajo del grifo la zona afectada durante al menos diez minutos. 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</a:rPr>
              <a:t>2. Tapar la zona quemada con una gasa estéril. 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</a:rPr>
              <a:t>3. En caso de quemadura solar, se puede aplicar crema.</a:t>
            </a:r>
            <a:endParaRPr sz="14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27BA0"/>
              </a:buClr>
              <a:buSzPts val="1800"/>
              <a:buAutoNum type="alphaUcPeriod"/>
            </a:pPr>
            <a:r>
              <a:rPr b="1" lang="es" u="sng">
                <a:solidFill>
                  <a:srgbClr val="C27BA0"/>
                </a:solidFill>
              </a:rPr>
              <a:t>Graves:</a:t>
            </a:r>
            <a:endParaRPr b="1" u="sng">
              <a:solidFill>
                <a:srgbClr val="C27BA0"/>
              </a:solidFill>
            </a:endParaRPr>
          </a:p>
          <a:p>
            <a:pPr indent="20320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</a:rPr>
              <a:t>1. Hacer un lavado intenso de la zona con agua.</a:t>
            </a:r>
            <a:endParaRPr sz="1400">
              <a:solidFill>
                <a:srgbClr val="000000"/>
              </a:solidFill>
            </a:endParaRPr>
          </a:p>
          <a:p>
            <a:pPr indent="20320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</a:rPr>
              <a:t>2. Retirar la ropa de la zona afectada. </a:t>
            </a:r>
            <a:endParaRPr sz="1400">
              <a:solidFill>
                <a:srgbClr val="000000"/>
              </a:solidFill>
            </a:endParaRPr>
          </a:p>
          <a:p>
            <a:pPr indent="20320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rgbClr val="000000"/>
                </a:solidFill>
              </a:rPr>
              <a:t>3. Llamar al 112, nos indicarán la forma de actuar.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150" y="445025"/>
            <a:ext cx="23622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</a:t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30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Picaduras y mordeduras</a:t>
            </a:r>
            <a:r>
              <a:rPr b="1" lang="es" sz="2400">
                <a:solidFill>
                  <a:srgbClr val="C27BA0"/>
                </a:solidFill>
              </a:rPr>
              <a:t>:</a:t>
            </a:r>
            <a:endParaRPr b="1" sz="2400">
              <a:solidFill>
                <a:srgbClr val="C27BA0"/>
              </a:solidFill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es" u="sng">
                <a:solidFill>
                  <a:srgbClr val="C27BA0"/>
                </a:solidFill>
              </a:rPr>
              <a:t>Ante picaduras</a:t>
            </a:r>
            <a:r>
              <a:rPr lang="es">
                <a:solidFill>
                  <a:srgbClr val="000000"/>
                </a:solidFill>
              </a:rPr>
              <a:t>: extraer el aguijón (abeja), lavar la piel y desinfectar. Dejar en reposo el miembro afectado y aplicar compresas frías.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b="1" lang="es" u="sng">
                <a:solidFill>
                  <a:srgbClr val="C27BA0"/>
                </a:solidFill>
              </a:rPr>
              <a:t>Ante mordeduras</a:t>
            </a:r>
            <a:r>
              <a:rPr lang="es">
                <a:solidFill>
                  <a:srgbClr val="000000"/>
                </a:solidFill>
              </a:rPr>
              <a:t>: tranquilizar al niño, lavar la herida con agua y jabón. Dejar en reposo o inmovilizado el miembro afectado (más bajo que el resto del cuerpo), y llamar a URGENCIAS 112.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225" y="295100"/>
            <a:ext cx="2100075" cy="13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</a:t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947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Hipoglucemia:</a:t>
            </a:r>
            <a:endParaRPr b="1" sz="2400" u="sng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C27BA0"/>
                </a:solidFill>
              </a:rPr>
              <a:t>Si el afectado está consciente: </a:t>
            </a:r>
            <a:endParaRPr b="1" u="sng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</a:rPr>
              <a:t>1</a:t>
            </a:r>
            <a:r>
              <a:rPr lang="es" sz="1600">
                <a:solidFill>
                  <a:srgbClr val="000000"/>
                </a:solidFill>
              </a:rPr>
              <a:t>. Administrar azúcares de absorción rápida: dos terrones de azúcar, o vaso de zumo de frutas o de cualquier bebida azucarada. </a:t>
            </a:r>
            <a:endParaRPr sz="1600"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2. Si se recupera, administrar una ración de azúcares de absorción lenta: pan, galletas, pieza de fruta.</a:t>
            </a:r>
            <a:endParaRPr sz="1600"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>
                <a:solidFill>
                  <a:srgbClr val="000000"/>
                </a:solidFill>
              </a:rPr>
              <a:t> 3. Si el momento de la hipoglucemia está próximo a la comida, se administrará el azúcar de absorción rápida y se adelantará la comida.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863" y="239613"/>
            <a:ext cx="1876425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</a:t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941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400">
                <a:solidFill>
                  <a:srgbClr val="C27BA0"/>
                </a:solidFill>
              </a:rPr>
              <a:t>Hipoglucemia:</a:t>
            </a:r>
            <a:endParaRPr b="1" sz="2400" u="sng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u="sng">
                <a:solidFill>
                  <a:srgbClr val="C27BA0"/>
                </a:solidFill>
              </a:rPr>
              <a:t>Si está inconsciente: </a:t>
            </a:r>
            <a:endParaRPr b="1" u="sng">
              <a:solidFill>
                <a:srgbClr val="C27BA0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1. Llamar a URGENCIAS 112.</a:t>
            </a:r>
            <a:endParaRPr sz="1600">
              <a:solidFill>
                <a:schemeClr val="dk1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 2. No dar alimentos sólidos ni líquidos por boca. </a:t>
            </a:r>
            <a:endParaRPr sz="1600">
              <a:solidFill>
                <a:schemeClr val="dk1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Si el profesor está instruido y dispuesto a realizarlo voluntariamente:</a:t>
            </a:r>
            <a:endParaRPr sz="1600">
              <a:solidFill>
                <a:schemeClr val="dk1"/>
              </a:solidFill>
            </a:endParaRPr>
          </a:p>
          <a:p>
            <a:pPr indent="0" lvl="0" marL="25400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chemeClr val="dk1"/>
                </a:solidFill>
              </a:rPr>
              <a:t>3. Administrar inmediatamente Glucagón (intramuscular o subcutáneo). Dosis: 1/4 de ampolla (menores de 2 años); 1/2 ampolla (de 2 a 6 años); 1 ampolla (mayores de 6 años)</a:t>
            </a:r>
            <a:endParaRPr sz="1600"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888" y="295813"/>
            <a:ext cx="1876425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Protocolo de Actuación</a:t>
            </a:r>
            <a:endParaRPr/>
          </a:p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1017725"/>
            <a:ext cx="514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  </a:t>
            </a:r>
            <a:r>
              <a:rPr b="1" lang="es" sz="2400">
                <a:solidFill>
                  <a:srgbClr val="C27BA0"/>
                </a:solidFill>
              </a:rPr>
              <a:t>ACV - CÓDIGO ICTUS:</a:t>
            </a:r>
            <a:endParaRPr b="1" sz="2400">
              <a:solidFill>
                <a:srgbClr val="C27BA0"/>
              </a:solidFill>
            </a:endParaRPr>
          </a:p>
          <a:p>
            <a:pPr indent="457200" lvl="0" marL="0" rtl="0" algn="just">
              <a:spcBef>
                <a:spcPts val="130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C27BA0"/>
                </a:solidFill>
              </a:rPr>
              <a:t>1) Síntomas:</a:t>
            </a: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s">
                <a:solidFill>
                  <a:schemeClr val="dk1"/>
                </a:solidFill>
              </a:rPr>
              <a:t>Pérdida de fuerza o sensibilidad en la mitad del cuerpo.</a:t>
            </a: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>
                <a:solidFill>
                  <a:schemeClr val="dk1"/>
                </a:solidFill>
              </a:rPr>
              <a:t>D</a:t>
            </a:r>
            <a:r>
              <a:rPr lang="es">
                <a:solidFill>
                  <a:schemeClr val="dk1"/>
                </a:solidFill>
              </a:rPr>
              <a:t>ificultad para hablar.Dolor de cabeza muy intenso distinto al habitual. </a:t>
            </a: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>
                <a:solidFill>
                  <a:schemeClr val="dk1"/>
                </a:solidFill>
              </a:rPr>
              <a:t>Pérdida brusca de visión.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C27BA0"/>
                </a:solidFill>
              </a:rPr>
              <a:t> 	</a:t>
            </a:r>
            <a:r>
              <a:rPr b="1" lang="es" u="sng">
                <a:solidFill>
                  <a:srgbClr val="C27BA0"/>
                </a:solidFill>
              </a:rPr>
              <a:t>2) </a:t>
            </a:r>
            <a:r>
              <a:rPr b="1" lang="es" u="sng">
                <a:solidFill>
                  <a:srgbClr val="C27BA0"/>
                </a:solidFill>
              </a:rPr>
              <a:t>Actuación</a:t>
            </a:r>
            <a:r>
              <a:rPr lang="es">
                <a:solidFill>
                  <a:schemeClr val="dk1"/>
                </a:solidFill>
              </a:rPr>
              <a:t>:Reposo absoluto.Cabeza</a:t>
            </a:r>
            <a:r>
              <a:rPr lang="es">
                <a:solidFill>
                  <a:schemeClr val="dk1"/>
                </a:solidFill>
              </a:rPr>
              <a:t> elevada.</a:t>
            </a: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>
                <a:solidFill>
                  <a:schemeClr val="dk1"/>
                </a:solidFill>
              </a:rPr>
              <a:t>Traslado urgente al hospital.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C27BA0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000" y="1172775"/>
            <a:ext cx="3491125" cy="27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Actuación: </a:t>
            </a:r>
            <a:endParaRPr/>
          </a:p>
        </p:txBody>
      </p:sp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396000" y="9557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Enfermedades Crónicas:</a:t>
            </a:r>
            <a:endParaRPr b="1" sz="2400">
              <a:solidFill>
                <a:srgbClr val="C27BA0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Ante un alumno diagnosticado con una enfermedad crónica, sus padres, tutores o responsables directos deben informar al director del centro, y proporcionar en el momento de la matriculación: </a:t>
            </a:r>
            <a:endParaRPr/>
          </a:p>
          <a:p>
            <a:pPr indent="-342900" lvl="0" marL="4572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Una </a:t>
            </a:r>
            <a:r>
              <a:rPr b="1" lang="es"/>
              <a:t>fotocopia del informe médico</a:t>
            </a:r>
            <a:r>
              <a:rPr lang="es"/>
              <a:t>.</a:t>
            </a:r>
            <a:endParaRPr/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Su </a:t>
            </a:r>
            <a:r>
              <a:rPr b="1" lang="es"/>
              <a:t>tratamiento, normas básicas de actuación y medicación</a:t>
            </a:r>
            <a:r>
              <a:rPr lang="es"/>
              <a:t>.</a:t>
            </a:r>
            <a:endParaRPr/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Su </a:t>
            </a:r>
            <a:r>
              <a:rPr b="1" lang="es"/>
              <a:t>autorización por escrito</a:t>
            </a:r>
            <a:r>
              <a:rPr lang="es"/>
              <a:t> para que se le asista o administre la medicación en caso de necesidad hasta que pueda ser atendido por personal sanitario.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347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Actuación: </a:t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990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Enfermedades Crónicas: </a:t>
            </a:r>
            <a:r>
              <a:rPr b="1" lang="es" sz="2400" u="sng">
                <a:solidFill>
                  <a:srgbClr val="C27BA0"/>
                </a:solidFill>
              </a:rPr>
              <a:t>pasos:</a:t>
            </a:r>
            <a:endParaRPr b="1" sz="2400" u="sng">
              <a:solidFill>
                <a:srgbClr val="C27BA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u="sng">
              <a:solidFill>
                <a:srgbClr val="000000"/>
              </a:solidFill>
            </a:endParaRPr>
          </a:p>
        </p:txBody>
      </p:sp>
      <p:sp>
        <p:nvSpPr>
          <p:cNvPr id="174" name="Google Shape;174;p30"/>
          <p:cNvSpPr txBox="1"/>
          <p:nvPr/>
        </p:nvSpPr>
        <p:spPr>
          <a:xfrm>
            <a:off x="311700" y="1602050"/>
            <a:ext cx="8176500" cy="32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s" sz="1800"/>
              <a:t>Coordinación multidisciplinar</a:t>
            </a:r>
            <a:r>
              <a:rPr lang="es" sz="1800"/>
              <a:t>:</a:t>
            </a:r>
            <a:r>
              <a:rPr lang="es" sz="1800"/>
              <a:t> entre todos los agentes implicados: </a:t>
            </a:r>
            <a:endParaRPr sz="1800"/>
          </a:p>
          <a:p>
            <a:pPr indent="-34290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s" sz="1800"/>
              <a:t>Padres, madres o tutores legales del alumno/a.</a:t>
            </a:r>
            <a:endParaRPr sz="1800"/>
          </a:p>
          <a:p>
            <a:pPr indent="-34290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s" sz="1800"/>
              <a:t>Director/a y profesorado del centro educativo.</a:t>
            </a:r>
            <a:endParaRPr sz="1800"/>
          </a:p>
          <a:p>
            <a:pPr indent="-34290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s" sz="1800"/>
              <a:t>Otros profesionales del equipo de atención primaria (pediatra, enfermero/a, médico de familia).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311700" y="57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Actuación:</a:t>
            </a:r>
            <a:endParaRPr/>
          </a:p>
        </p:txBody>
      </p:sp>
      <p:sp>
        <p:nvSpPr>
          <p:cNvPr id="180" name="Google Shape;180;p31"/>
          <p:cNvSpPr txBox="1"/>
          <p:nvPr>
            <p:ph idx="1" type="body"/>
          </p:nvPr>
        </p:nvSpPr>
        <p:spPr>
          <a:xfrm>
            <a:off x="311700" y="1152475"/>
            <a:ext cx="52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400">
                <a:solidFill>
                  <a:srgbClr val="C27BA0"/>
                </a:solidFill>
              </a:rPr>
              <a:t>Enfermedades Crónicas: </a:t>
            </a:r>
            <a:r>
              <a:rPr b="1" lang="es" sz="2400" u="sng">
                <a:solidFill>
                  <a:srgbClr val="C27BA0"/>
                </a:solidFill>
              </a:rPr>
              <a:t>pasos:</a:t>
            </a:r>
            <a:endParaRPr b="1" sz="2400" u="sng">
              <a:solidFill>
                <a:srgbClr val="C27BA0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2. </a:t>
            </a:r>
            <a:r>
              <a:rPr b="1" lang="es">
                <a:solidFill>
                  <a:schemeClr val="dk1"/>
                </a:solidFill>
              </a:rPr>
              <a:t>Elaboración de la Ficha de Salud.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s">
                <a:solidFill>
                  <a:schemeClr val="dk1"/>
                </a:solidFill>
              </a:rPr>
              <a:t>Al inicio del curso, o en su caso en cualquier momento en que se diagnostique la enfermedad, se rellenará en el centro educativo la Ficha de Salud del alumno/a.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908" y="0"/>
            <a:ext cx="36370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908" y="0"/>
            <a:ext cx="36370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D1DC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PARTE A. Organización general del protocolo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201" y="1017725"/>
            <a:ext cx="5401125" cy="38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Actuación:</a:t>
            </a:r>
            <a:endParaRPr/>
          </a:p>
        </p:txBody>
      </p:sp>
      <p:sp>
        <p:nvSpPr>
          <p:cNvPr id="188" name="Google Shape;188;p32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Enfermedades Crónicas: </a:t>
            </a:r>
            <a:r>
              <a:rPr b="1" lang="es" sz="2400" u="sng">
                <a:solidFill>
                  <a:srgbClr val="C27BA0"/>
                </a:solidFill>
              </a:rPr>
              <a:t>pasos:</a:t>
            </a:r>
            <a:endParaRPr b="1" sz="2400" u="sng">
              <a:solidFill>
                <a:srgbClr val="C27BA0"/>
              </a:solidFill>
            </a:endParaRPr>
          </a:p>
          <a:p>
            <a:pPr indent="-22860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·</a:t>
            </a:r>
            <a:r>
              <a:rPr lang="e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>
                <a:solidFill>
                  <a:schemeClr val="dk1"/>
                </a:solidFill>
              </a:rPr>
              <a:t>  3. </a:t>
            </a:r>
            <a:r>
              <a:rPr b="1" lang="es">
                <a:solidFill>
                  <a:schemeClr val="dk1"/>
                </a:solidFill>
              </a:rPr>
              <a:t>Cómo actuar en caso de urgencia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s">
                <a:solidFill>
                  <a:schemeClr val="dk1"/>
                </a:solidFill>
              </a:rPr>
              <a:t>Si el alumno/a tiene cumplimentada su Ficha de Salud en el centro educativo, se actuará siguiendo las indicaciones recogidas en la misma con respecto a su enfermedad.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s">
                <a:solidFill>
                  <a:schemeClr val="dk1"/>
                </a:solidFill>
              </a:rPr>
              <a:t>En caso de no existir Ficha de Salud, se actuará conforme a lo contenido en el Protocolo.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s">
                <a:solidFill>
                  <a:schemeClr val="dk1"/>
                </a:solidFill>
              </a:rPr>
              <a:t>En todos los casos se informará a los padres, madres o tutores legales.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u="sng">
              <a:solidFill>
                <a:srgbClr val="000000"/>
              </a:solidFill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863" y="511613"/>
            <a:ext cx="2362200" cy="15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311700" y="350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Actuación:</a:t>
            </a:r>
            <a:endParaRPr/>
          </a:p>
        </p:txBody>
      </p:sp>
      <p:sp>
        <p:nvSpPr>
          <p:cNvPr id="195" name="Google Shape;195;p33"/>
          <p:cNvSpPr txBox="1"/>
          <p:nvPr>
            <p:ph idx="1" type="body"/>
          </p:nvPr>
        </p:nvSpPr>
        <p:spPr>
          <a:xfrm>
            <a:off x="311700" y="965550"/>
            <a:ext cx="8256600" cy="32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Enfermedades Crónicas: </a:t>
            </a:r>
            <a:r>
              <a:rPr b="1" lang="es" sz="2400" u="sng">
                <a:solidFill>
                  <a:srgbClr val="C27BA0"/>
                </a:solidFill>
              </a:rPr>
              <a:t>pasos:</a:t>
            </a:r>
            <a:endParaRPr b="1" sz="2400" u="sng">
              <a:solidFill>
                <a:srgbClr val="C27BA0"/>
              </a:solidFill>
            </a:endParaRPr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4. </a:t>
            </a:r>
            <a:r>
              <a:rPr b="1" lang="es">
                <a:solidFill>
                  <a:schemeClr val="dk1"/>
                </a:solidFill>
              </a:rPr>
              <a:t>Administración de medicación y acceso de familiares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s">
                <a:solidFill>
                  <a:schemeClr val="dk1"/>
                </a:solidFill>
              </a:rPr>
              <a:t>La administración de cualquier tratamiento farmacológico al alumnado, en casos no urgentes, serán los familiares directos o tutores legales</a:t>
            </a:r>
            <a:r>
              <a:rPr lang="es">
                <a:solidFill>
                  <a:srgbClr val="C0504D"/>
                </a:solidFill>
              </a:rPr>
              <a:t>, </a:t>
            </a:r>
            <a:r>
              <a:rPr lang="es">
                <a:solidFill>
                  <a:schemeClr val="dk1"/>
                </a:solidFill>
              </a:rPr>
              <a:t>los que asuman la responsabilidad de la aplicación del mismo.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u="sng">
              <a:solidFill>
                <a:srgbClr val="000000"/>
              </a:solidFill>
            </a:endParaRPr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050" y="2858676"/>
            <a:ext cx="1822918" cy="20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title"/>
          </p:nvPr>
        </p:nvSpPr>
        <p:spPr>
          <a:xfrm>
            <a:off x="311700" y="276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de Actuación:</a:t>
            </a:r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311700" y="7449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Enfermedades Crónicas: </a:t>
            </a:r>
            <a:r>
              <a:rPr b="1" lang="es" sz="2400" u="sng">
                <a:solidFill>
                  <a:srgbClr val="C27BA0"/>
                </a:solidFill>
              </a:rPr>
              <a:t>pasos:</a:t>
            </a:r>
            <a:endParaRPr b="1" sz="2400" u="sng">
              <a:solidFill>
                <a:srgbClr val="C27BA0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5. </a:t>
            </a:r>
            <a:r>
              <a:rPr b="1" lang="es">
                <a:solidFill>
                  <a:schemeClr val="dk1"/>
                </a:solidFill>
              </a:rPr>
              <a:t>Administración de medicación y acceso de familiares</a:t>
            </a:r>
            <a:r>
              <a:rPr lang="es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s">
                <a:solidFill>
                  <a:schemeClr val="dk1"/>
                </a:solidFill>
              </a:rPr>
              <a:t>Ante una enfermedad crónica del alumno/a que conlleve la administración de una medicación durante el horario escolar, el personal docente podrá administrar el tratamiento, siempre que: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</a:pPr>
            <a:r>
              <a:rPr lang="es">
                <a:solidFill>
                  <a:schemeClr val="dk1"/>
                </a:solidFill>
              </a:rPr>
              <a:t>La medicación a administrar haya sido prescrita por su médico de familia, estando recogido en la Ficha de Salud del alumno/a.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</a:pPr>
            <a:r>
              <a:rPr lang="es">
                <a:solidFill>
                  <a:schemeClr val="dk1"/>
                </a:solidFill>
              </a:rPr>
              <a:t>Se haya acordado previamente y la autorización de los padres, madres o tutores legales. En casos de urgencia se seguirán las indicaciones de la Ficha de Salud del alumno/a o, en su defecto, de lo contenido en este Protocolo.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D1DC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PARTE B. Programa de actividades para docentes</a:t>
            </a:r>
            <a:endParaRPr/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826" y="1152475"/>
            <a:ext cx="4602316" cy="41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14" name="Google Shape;214;p36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debe contener el botiquín?</a:t>
            </a:r>
            <a:endParaRPr b="1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100"/>
              <a:t>ORDEN EYH/315/2019, de 29 de marzo, por la que se regulan medidas dirigidas al alumnado escolarizado en centros educativos sostenidos con fondos públicos de la Comunidad de Castilla y León que presenta necesidades sanitarias o socio sanitarias.</a:t>
            </a:r>
            <a:endParaRPr b="1"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950" y="3183050"/>
            <a:ext cx="4702615" cy="19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750" y="2840900"/>
            <a:ext cx="4245625" cy="23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22" name="Google Shape;22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debe contener el botiquín?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3">
            <a:alphaModFix/>
          </a:blip>
          <a:srcRect b="19863" l="35924" r="35556" t="18216"/>
          <a:stretch/>
        </p:blipFill>
        <p:spPr>
          <a:xfrm>
            <a:off x="6154975" y="1507550"/>
            <a:ext cx="2989027" cy="364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/>
        </p:nvSpPr>
        <p:spPr>
          <a:xfrm>
            <a:off x="510600" y="2217900"/>
            <a:ext cx="4172400" cy="18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esta dirección del portal educacyl podemos descargar los protocolos de actuación en caso de primeros auxilios.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Entre ellos se encuentra el del botiquín básico.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0000"/>
                </a:solidFill>
              </a:rPr>
              <a:t>Son del 2004-2005 y aunque</a:t>
            </a:r>
            <a:r>
              <a:rPr lang="es">
                <a:solidFill>
                  <a:srgbClr val="CC0000"/>
                </a:solidFill>
              </a:rPr>
              <a:t> están actualmente descargables en el portal, la orden del 2019 los contradice ligeramente, sobre todo con respecto a la medicación disponible para su administración</a:t>
            </a:r>
            <a:r>
              <a:rPr lang="es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4"/>
              </a:rPr>
              <a:t>https://www.educa.jcyl.es/es/protocolos</a:t>
            </a:r>
            <a:endParaRPr/>
          </a:p>
        </p:txBody>
      </p:sp>
      <p:sp>
        <p:nvSpPr>
          <p:cNvPr id="225" name="Google Shape;225;p37"/>
          <p:cNvSpPr/>
          <p:nvPr/>
        </p:nvSpPr>
        <p:spPr>
          <a:xfrm>
            <a:off x="5184025" y="3140625"/>
            <a:ext cx="7548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311700" y="1152475"/>
            <a:ext cx="5475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¿Dónde está nuestro botiquín? SALA DE PROFESORES, eI portátil.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8375" y="1017725"/>
            <a:ext cx="1923199" cy="256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9179" y="2477925"/>
            <a:ext cx="1999924" cy="2665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38"/>
          <p:cNvCxnSpPr/>
          <p:nvPr/>
        </p:nvCxnSpPr>
        <p:spPr>
          <a:xfrm flipH="1" rot="10800000">
            <a:off x="5289375" y="1884225"/>
            <a:ext cx="1779000" cy="189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40" name="Google Shape;24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¿Dónde está nuestro botiquín? SALA DE PROFESORES II, fijo en pared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353" y="2075550"/>
            <a:ext cx="2344849" cy="3125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39"/>
          <p:cNvCxnSpPr/>
          <p:nvPr/>
        </p:nvCxnSpPr>
        <p:spPr>
          <a:xfrm>
            <a:off x="2458175" y="3213800"/>
            <a:ext cx="3806700" cy="50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3" name="Google Shape;2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6296" y="2320900"/>
            <a:ext cx="1976699" cy="263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49" name="Google Shape;249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¿Dónde está nuestro botiquín? CONSERJERÍA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125" y="1557292"/>
            <a:ext cx="2690649" cy="358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40"/>
          <p:cNvCxnSpPr/>
          <p:nvPr/>
        </p:nvCxnSpPr>
        <p:spPr>
          <a:xfrm flipH="1">
            <a:off x="4945050" y="2419900"/>
            <a:ext cx="2199900" cy="81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52" name="Google Shape;252;p40"/>
          <p:cNvPicPr preferRelativeResize="0"/>
          <p:nvPr/>
        </p:nvPicPr>
        <p:blipFill rotWithShape="1">
          <a:blip r:embed="rId4">
            <a:alphaModFix/>
          </a:blip>
          <a:srcRect b="19260" l="0" r="0" t="8766"/>
          <a:stretch/>
        </p:blipFill>
        <p:spPr>
          <a:xfrm>
            <a:off x="2177875" y="2258725"/>
            <a:ext cx="2690649" cy="258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58" name="Google Shape;258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75" y="2316575"/>
            <a:ext cx="3566275" cy="267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150" y="3058625"/>
            <a:ext cx="2780676" cy="208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9399" y="207725"/>
            <a:ext cx="1674450" cy="223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1"/>
          <p:cNvSpPr txBox="1"/>
          <p:nvPr/>
        </p:nvSpPr>
        <p:spPr>
          <a:xfrm>
            <a:off x="4190350" y="1989925"/>
            <a:ext cx="6779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Información de contacto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</a:t>
            </a:r>
            <a:r>
              <a:rPr lang="es"/>
              <a:t>Teléfono</a:t>
            </a:r>
            <a:r>
              <a:rPr lang="es"/>
              <a:t> de emergencias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-Teléfono del centro de salud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-Dirección y teléfono del Instituto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Principios Generales de los Primeros Auxilios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947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¿Que son? ¿En qué consisten?</a:t>
            </a:r>
            <a:endParaRPr b="1" sz="2400">
              <a:solidFill>
                <a:srgbClr val="C27BA0"/>
              </a:solidFill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>
                <a:solidFill>
                  <a:schemeClr val="dk1"/>
                </a:solidFill>
              </a:rPr>
              <a:t>Consisten en la prestación de asistencia a un accidentado o enfermo repentino.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>
                <a:solidFill>
                  <a:schemeClr val="dk1"/>
                </a:solidFill>
              </a:rPr>
              <a:t>Ante una situación de emergencia súbita con riesgo vital, está demostrado que la resolución del caso dependerá mucho de la primera respuesta sanitaria que se le </a:t>
            </a:r>
            <a:r>
              <a:rPr lang="es">
                <a:solidFill>
                  <a:schemeClr val="dk1"/>
                </a:solidFill>
              </a:rPr>
              <a:t>dé</a:t>
            </a:r>
            <a:r>
              <a:rPr lang="e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5A6B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250" y="3224250"/>
            <a:ext cx="5131800" cy="16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68" name="Google Shape;268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650" y="1542650"/>
            <a:ext cx="2745875" cy="3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2"/>
          <p:cNvSpPr txBox="1"/>
          <p:nvPr/>
        </p:nvSpPr>
        <p:spPr>
          <a:xfrm>
            <a:off x="894750" y="2119375"/>
            <a:ext cx="6779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Medicación: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-Pomada para quemaduras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-Pomada antiinflamatoria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-Azucarillos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76" name="Google Shape;276;p43"/>
          <p:cNvSpPr txBox="1"/>
          <p:nvPr>
            <p:ph idx="1" type="body"/>
          </p:nvPr>
        </p:nvSpPr>
        <p:spPr>
          <a:xfrm>
            <a:off x="6455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3"/>
          <p:cNvSpPr txBox="1"/>
          <p:nvPr/>
        </p:nvSpPr>
        <p:spPr>
          <a:xfrm>
            <a:off x="576975" y="2105725"/>
            <a:ext cx="6779400" cy="28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Material para curas</a:t>
            </a:r>
            <a:r>
              <a:rPr lang="es"/>
              <a:t>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-Esparadrapo de tela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-Esparadrapo de papel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-Guantes estériles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-Tiritas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-Apósitos impermeables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-Puntos de aproximación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898" y="1601500"/>
            <a:ext cx="4724101" cy="354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84" name="Google Shape;28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4"/>
          <p:cNvSpPr txBox="1"/>
          <p:nvPr/>
        </p:nvSpPr>
        <p:spPr>
          <a:xfrm>
            <a:off x="576975" y="2270500"/>
            <a:ext cx="67794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Material para curas: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-Gasas de 10 x 10cm entre otras medidas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-Gasas estériles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-Gasa orillada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-Algodón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350" y="1636563"/>
            <a:ext cx="2604149" cy="34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292" name="Google Shape;29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900" y="1742260"/>
            <a:ext cx="4724774" cy="354249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5"/>
          <p:cNvSpPr txBox="1"/>
          <p:nvPr/>
        </p:nvSpPr>
        <p:spPr>
          <a:xfrm>
            <a:off x="576975" y="2270500"/>
            <a:ext cx="39480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Material para curas: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-Bolsa de frío/calor para contusiones (en nevera)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-Suero fisiológico de 500mL, jeringa y aguja para su empleo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-Suero fisiológico de 5mL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-Jabón neutro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00" name="Google Shape;300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6"/>
          <p:cNvSpPr txBox="1"/>
          <p:nvPr/>
        </p:nvSpPr>
        <p:spPr>
          <a:xfrm>
            <a:off x="576975" y="2270500"/>
            <a:ext cx="39480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Antisépticos</a:t>
            </a:r>
            <a:r>
              <a:rPr b="1" lang="es"/>
              <a:t>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-Alcohol del 70º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-Clorhexidina incolora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-Povidona yodada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-Agua oxigenada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125" y="1736576"/>
            <a:ext cx="4362351" cy="327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08" name="Google Shape;308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7"/>
          <p:cNvSpPr txBox="1"/>
          <p:nvPr/>
        </p:nvSpPr>
        <p:spPr>
          <a:xfrm>
            <a:off x="576975" y="2270500"/>
            <a:ext cx="39480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Otros: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-Goma de compresión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-Pinzas desechables y de metal sin dientes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-Linterna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-Termómetro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-Tijeras de punta redonda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8800" y="1613250"/>
            <a:ext cx="2768399" cy="368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16" name="Google Shape;316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8"/>
          <p:cNvSpPr txBox="1"/>
          <p:nvPr/>
        </p:nvSpPr>
        <p:spPr>
          <a:xfrm>
            <a:off x="788825" y="2176350"/>
            <a:ext cx="6779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Inventario de material, caducidad y utilización</a:t>
            </a:r>
            <a:endParaRPr b="1"/>
          </a:p>
        </p:txBody>
      </p:sp>
      <p:pic>
        <p:nvPicPr>
          <p:cNvPr id="318" name="Google Shape;318;p48"/>
          <p:cNvPicPr preferRelativeResize="0"/>
          <p:nvPr/>
        </p:nvPicPr>
        <p:blipFill rotWithShape="1">
          <a:blip r:embed="rId3">
            <a:alphaModFix/>
          </a:blip>
          <a:srcRect b="16402" l="21143" r="19499" t="25019"/>
          <a:stretch/>
        </p:blipFill>
        <p:spPr>
          <a:xfrm>
            <a:off x="4897224" y="1851375"/>
            <a:ext cx="3816374" cy="301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24" name="Google Shape;324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¿Qué contiene nuestro botiquín?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9"/>
          <p:cNvSpPr txBox="1"/>
          <p:nvPr/>
        </p:nvSpPr>
        <p:spPr>
          <a:xfrm>
            <a:off x="788825" y="2176350"/>
            <a:ext cx="3706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Documentación sobre alumnos con necesidades de administración de medicación específica</a:t>
            </a:r>
            <a:endParaRPr b="1"/>
          </a:p>
        </p:txBody>
      </p:sp>
      <p:pic>
        <p:nvPicPr>
          <p:cNvPr id="326" name="Google Shape;326;p49"/>
          <p:cNvPicPr preferRelativeResize="0"/>
          <p:nvPr/>
        </p:nvPicPr>
        <p:blipFill rotWithShape="1">
          <a:blip r:embed="rId3">
            <a:alphaModFix/>
          </a:blip>
          <a:srcRect b="28456" l="16520" r="15966" t="22857"/>
          <a:stretch/>
        </p:blipFill>
        <p:spPr>
          <a:xfrm>
            <a:off x="4188275" y="2176350"/>
            <a:ext cx="4691850" cy="27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docentes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32" name="Google Shape;332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C27BA0"/>
                </a:solidFill>
              </a:rPr>
              <a:t>Acondicionamiento y difusión del botiquín del centro</a:t>
            </a:r>
            <a:endParaRPr b="1">
              <a:solidFill>
                <a:srgbClr val="C27BA0"/>
              </a:solidFill>
            </a:endParaRPr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/>
              <a:t>Taller de difusión del botiquín entre el profesorado</a:t>
            </a:r>
            <a:r>
              <a:rPr b="1" lang="es"/>
              <a:t>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25" y="2095850"/>
            <a:ext cx="4064750" cy="304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D1DC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1"/>
          <p:cNvSpPr txBox="1"/>
          <p:nvPr>
            <p:ph type="title"/>
          </p:nvPr>
        </p:nvSpPr>
        <p:spPr>
          <a:xfrm>
            <a:off x="311700" y="445025"/>
            <a:ext cx="997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PARTE C. Programa de actividades para el alumnado</a:t>
            </a:r>
            <a:endParaRPr/>
          </a:p>
        </p:txBody>
      </p:sp>
      <p:pic>
        <p:nvPicPr>
          <p:cNvPr id="339" name="Google Shape;3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175" y="1017725"/>
            <a:ext cx="3820977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354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Protocolo de Actuación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840900"/>
            <a:ext cx="8773500" cy="3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 u="sng">
                <a:solidFill>
                  <a:srgbClr val="C27BA0"/>
                </a:solidFill>
              </a:rPr>
              <a:t>Actuación Básica:</a:t>
            </a:r>
            <a:r>
              <a:rPr b="1" lang="es" sz="2400">
                <a:solidFill>
                  <a:srgbClr val="C27BA0"/>
                </a:solidFill>
              </a:rPr>
              <a:t> PAS. </a:t>
            </a:r>
            <a:endParaRPr b="1" sz="2400">
              <a:solidFill>
                <a:srgbClr val="C27BA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Aplicable a todos los protocolos de Primeros Auxilios: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1. </a:t>
            </a:r>
            <a:r>
              <a:rPr b="1" lang="es">
                <a:solidFill>
                  <a:srgbClr val="000000"/>
                </a:solidFill>
              </a:rPr>
              <a:t>P</a:t>
            </a:r>
            <a:r>
              <a:rPr lang="es">
                <a:solidFill>
                  <a:srgbClr val="000000"/>
                </a:solidFill>
              </a:rPr>
              <a:t>roteger tanto al accidentado o enfermo como a uno mismo o a los demás.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2. </a:t>
            </a:r>
            <a:r>
              <a:rPr b="1" lang="es">
                <a:solidFill>
                  <a:srgbClr val="000000"/>
                </a:solidFill>
              </a:rPr>
              <a:t>A</a:t>
            </a:r>
            <a:r>
              <a:rPr lang="es">
                <a:solidFill>
                  <a:srgbClr val="000000"/>
                </a:solidFill>
              </a:rPr>
              <a:t>visar al servicio de </a:t>
            </a:r>
            <a:r>
              <a:rPr lang="es">
                <a:solidFill>
                  <a:srgbClr val="FF0000"/>
                </a:solidFill>
              </a:rPr>
              <a:t>URGENCIAS 112</a:t>
            </a:r>
            <a:r>
              <a:rPr lang="es">
                <a:solidFill>
                  <a:srgbClr val="000000"/>
                </a:solidFill>
              </a:rPr>
              <a:t> e informar del hecho con la mayor exactitud posible.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3. </a:t>
            </a:r>
            <a:r>
              <a:rPr b="1" lang="es">
                <a:solidFill>
                  <a:srgbClr val="000000"/>
                </a:solidFill>
              </a:rPr>
              <a:t>S</a:t>
            </a:r>
            <a:r>
              <a:rPr lang="es">
                <a:solidFill>
                  <a:srgbClr val="000000"/>
                </a:solidFill>
              </a:rPr>
              <a:t>ocorrer al accidentado o herido: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➔"/>
            </a:pPr>
            <a:r>
              <a:rPr lang="es">
                <a:solidFill>
                  <a:srgbClr val="000000"/>
                </a:solidFill>
              </a:rPr>
              <a:t>TRANQUILIZARLO HABLANDO CON ÉL AUNQUE NO RESPONDA.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s">
                <a:solidFill>
                  <a:schemeClr val="dk1"/>
                </a:solidFill>
              </a:rPr>
              <a:t>NO DESPLAZARLO NI MOVERLO.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s">
                <a:solidFill>
                  <a:srgbClr val="DE0029"/>
                </a:solidFill>
              </a:rPr>
              <a:t> </a:t>
            </a:r>
            <a:r>
              <a:rPr lang="es">
                <a:solidFill>
                  <a:schemeClr val="dk1"/>
                </a:solidFill>
              </a:rPr>
              <a:t>PROCEDER A UNA EXPLORACIÓN PRIMARIA.</a:t>
            </a:r>
            <a:endParaRPr>
              <a:solidFill>
                <a:srgbClr val="C27BA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 txBox="1"/>
          <p:nvPr>
            <p:ph type="title"/>
          </p:nvPr>
        </p:nvSpPr>
        <p:spPr>
          <a:xfrm>
            <a:off x="426750" y="366650"/>
            <a:ext cx="4497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el alumnado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345" name="Google Shape;345;p52"/>
          <p:cNvSpPr txBox="1"/>
          <p:nvPr>
            <p:ph idx="1" type="body"/>
          </p:nvPr>
        </p:nvSpPr>
        <p:spPr>
          <a:xfrm>
            <a:off x="426750" y="1511925"/>
            <a:ext cx="466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C27BA0"/>
                </a:solidFill>
              </a:rPr>
              <a:t>Actividad: </a:t>
            </a:r>
            <a:endParaRPr b="1" u="sng">
              <a:solidFill>
                <a:srgbClr val="C27BA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Desarrollar un cártel con los pasos de actuación básica ante una urgencia.</a:t>
            </a:r>
            <a:endParaRPr b="1">
              <a:solidFill>
                <a:srgbClr val="C27BA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L</a:t>
            </a:r>
            <a:r>
              <a:rPr lang="es"/>
              <a:t>os alumnos de 1ºDE han realizado, durante dos sesiones didácticas, cárteles que contienen la abreviatura PAS. Con la finalidad de explicar los pasos fundamentales a seguir, en caso de una situación de urgencia.</a:t>
            </a:r>
            <a:endParaRPr/>
          </a:p>
        </p:txBody>
      </p:sp>
      <p:pic>
        <p:nvPicPr>
          <p:cNvPr id="346" name="Google Shape;34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716761" y="1015587"/>
            <a:ext cx="4564526" cy="342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pic>
        <p:nvPicPr>
          <p:cNvPr id="352" name="Google Shape;35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110813" y="1580614"/>
            <a:ext cx="3689451" cy="276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825" y="1181400"/>
            <a:ext cx="2789051" cy="3638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/>
          <p:nvPr>
            <p:ph type="ctrTitle"/>
          </p:nvPr>
        </p:nvSpPr>
        <p:spPr>
          <a:xfrm>
            <a:off x="365775" y="418025"/>
            <a:ext cx="7591500" cy="53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800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sp>
        <p:nvSpPr>
          <p:cNvPr id="359" name="Google Shape;359;p54"/>
          <p:cNvSpPr txBox="1"/>
          <p:nvPr>
            <p:ph idx="1" type="subTitle"/>
          </p:nvPr>
        </p:nvSpPr>
        <p:spPr>
          <a:xfrm>
            <a:off x="220250" y="1149025"/>
            <a:ext cx="4939500" cy="36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 u="sng">
                <a:solidFill>
                  <a:srgbClr val="C27BA0"/>
                </a:solidFill>
              </a:rPr>
              <a:t>Actividad: </a:t>
            </a:r>
            <a:endParaRPr b="1" sz="1800" u="sng">
              <a:solidFill>
                <a:srgbClr val="C27BA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/>
              <a:t>Los alumnos de 2ºAE PMAR han elaborado un cartel para dar a conocer los pasos necesarios a seguir ante una situación de urgencia.</a:t>
            </a:r>
            <a:endParaRPr b="1" sz="1800">
              <a:solidFill>
                <a:srgbClr val="C27BA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/>
              <a:t>La idea se desarrolla a partir de un eslogan para que recuerden los pasos y el orden a seguir de los mismos, se han empleado dos sesiones de tutoría. </a:t>
            </a:r>
            <a:endParaRPr/>
          </a:p>
        </p:txBody>
      </p:sp>
      <p:pic>
        <p:nvPicPr>
          <p:cNvPr id="360" name="Google Shape;36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351350" y="1432500"/>
            <a:ext cx="3679450" cy="27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"/>
          <p:cNvSpPr txBox="1"/>
          <p:nvPr>
            <p:ph type="ctrTitle"/>
          </p:nvPr>
        </p:nvSpPr>
        <p:spPr>
          <a:xfrm>
            <a:off x="311700" y="320875"/>
            <a:ext cx="8520600" cy="63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800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pic>
        <p:nvPicPr>
          <p:cNvPr id="366" name="Google Shape;36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775"/>
            <a:ext cx="4398732" cy="38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875" y="1107775"/>
            <a:ext cx="4398726" cy="3871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/>
          <p:nvPr>
            <p:ph type="ctrTitle"/>
          </p:nvPr>
        </p:nvSpPr>
        <p:spPr>
          <a:xfrm>
            <a:off x="345300" y="281675"/>
            <a:ext cx="8453400" cy="73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800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pic>
        <p:nvPicPr>
          <p:cNvPr id="373" name="Google Shape;3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75" y="1357025"/>
            <a:ext cx="4181116" cy="33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843" y="1357025"/>
            <a:ext cx="4538757" cy="331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sp>
        <p:nvSpPr>
          <p:cNvPr id="380" name="Google Shape;380;p57"/>
          <p:cNvSpPr txBox="1"/>
          <p:nvPr>
            <p:ph idx="1" type="body"/>
          </p:nvPr>
        </p:nvSpPr>
        <p:spPr>
          <a:xfrm>
            <a:off x="311700" y="1152475"/>
            <a:ext cx="438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C27BA0"/>
                </a:solidFill>
              </a:rPr>
              <a:t>Actividad:</a:t>
            </a:r>
            <a:endParaRPr b="1" u="sng">
              <a:solidFill>
                <a:srgbClr val="C27BA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Difundir la ubicación y el contenido del botiquín móvil del nuestro centro educativo.</a:t>
            </a:r>
            <a:endParaRPr b="1">
              <a:solidFill>
                <a:srgbClr val="C27BA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Los alumnos de 4ºCE, han recogido el botiquín móvil de la sala de profesores y han conocido el contenido del mismo, durante una sesión didáctica en la materia de EF.</a:t>
            </a:r>
            <a:endParaRPr b="1" u="sng">
              <a:solidFill>
                <a:srgbClr val="C27BA0"/>
              </a:solidFill>
            </a:endParaRPr>
          </a:p>
        </p:txBody>
      </p:sp>
      <p:pic>
        <p:nvPicPr>
          <p:cNvPr id="381" name="Google Shape;38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050" y="1330650"/>
            <a:ext cx="3790630" cy="284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sp>
        <p:nvSpPr>
          <p:cNvPr id="387" name="Google Shape;387;p58"/>
          <p:cNvSpPr txBox="1"/>
          <p:nvPr>
            <p:ph idx="1" type="body"/>
          </p:nvPr>
        </p:nvSpPr>
        <p:spPr>
          <a:xfrm>
            <a:off x="311700" y="1017725"/>
            <a:ext cx="503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C27BA0"/>
                </a:solidFill>
              </a:rPr>
              <a:t>Actividad:</a:t>
            </a:r>
            <a:endParaRPr b="1" u="sng">
              <a:solidFill>
                <a:srgbClr val="C27BA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Posteriormente, los alumnos han realizado un roleplay de protocolo actuación ante lesiones comunes: heridas y contusiones.</a:t>
            </a:r>
            <a:endParaRPr b="1">
              <a:solidFill>
                <a:srgbClr val="C27BA0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u="sng">
              <a:solidFill>
                <a:srgbClr val="C27BA0"/>
              </a:solidFill>
            </a:endParaRPr>
          </a:p>
        </p:txBody>
      </p:sp>
      <p:pic>
        <p:nvPicPr>
          <p:cNvPr id="388" name="Google Shape;38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350" y="2571750"/>
            <a:ext cx="3165950" cy="22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600" y="1152475"/>
            <a:ext cx="2143800" cy="35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Programa de actividades para el alumnado</a:t>
            </a:r>
            <a:endParaRPr/>
          </a:p>
        </p:txBody>
      </p:sp>
      <p:sp>
        <p:nvSpPr>
          <p:cNvPr id="395" name="Google Shape;395;p59"/>
          <p:cNvSpPr txBox="1"/>
          <p:nvPr>
            <p:ph idx="1" type="body"/>
          </p:nvPr>
        </p:nvSpPr>
        <p:spPr>
          <a:xfrm>
            <a:off x="311700" y="1152475"/>
            <a:ext cx="804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u="sng">
                <a:solidFill>
                  <a:srgbClr val="C27BA0"/>
                </a:solidFill>
              </a:rPr>
              <a:t>Actividades de difusión</a:t>
            </a:r>
            <a:r>
              <a:rPr b="1" lang="es" u="sng">
                <a:solidFill>
                  <a:srgbClr val="C27BA0"/>
                </a:solidFill>
              </a:rPr>
              <a:t>: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Las actividades propuestas por los docentes tienen como objetivo la difusión y </a:t>
            </a:r>
            <a:r>
              <a:rPr lang="es"/>
              <a:t>concienciación</a:t>
            </a:r>
            <a:r>
              <a:rPr lang="es"/>
              <a:t> del alumnado, sobre el protocolo de primeros auxilios ante una urgencia, tales como interiorizar el PAS, o los pasos básicos ante contusiones o heridas, lesiones comunes entre los estudiantes. Y conocer los lugares, donde se ubican los botiquines, tanto fijo como móvil, y los </a:t>
            </a:r>
            <a:r>
              <a:rPr lang="es"/>
              <a:t>teléfonos</a:t>
            </a:r>
            <a:r>
              <a:rPr lang="es"/>
              <a:t>, </a:t>
            </a:r>
            <a:r>
              <a:rPr lang="es"/>
              <a:t>permitiéndoles reaccionar rápidamente ante cualquier situación de emergencia, que ocurra en el centro.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260000" y="13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Protocolo de Actuación: 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626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Exploración Primaria: </a:t>
            </a:r>
            <a:r>
              <a:rPr b="1" lang="es" sz="2400" u="sng">
                <a:solidFill>
                  <a:srgbClr val="C27BA0"/>
                </a:solidFill>
              </a:rPr>
              <a:t>pasos:</a:t>
            </a:r>
            <a:endParaRPr b="1" sz="2400" u="sng">
              <a:solidFill>
                <a:srgbClr val="C27BA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C27BA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C27BA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C27BA0"/>
              </a:solidFill>
            </a:endParaRPr>
          </a:p>
          <a:p>
            <a:pPr indent="-342900" lvl="0" marL="457200" rtl="0" algn="just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Exploración de la consciencia.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Exploración de la respiración.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Exploración del pulso cardíaco.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Posición lateral de seguridad (PLS).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713" y="1431087"/>
            <a:ext cx="6151575" cy="1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7580" y="3236150"/>
            <a:ext cx="3115425" cy="15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A86E8"/>
                </a:solidFill>
              </a:rPr>
              <a:t>Protocolo Actuación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129000" y="841100"/>
            <a:ext cx="7024200" cy="35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RCP: Reanimación Cardiopulmonar:</a:t>
            </a:r>
            <a:endParaRPr b="1" sz="2400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Analizar y asegurar la </a:t>
            </a:r>
            <a:r>
              <a:rPr lang="es">
                <a:solidFill>
                  <a:srgbClr val="FF0000"/>
                </a:solidFill>
              </a:rPr>
              <a:t>SEGURIDAD</a:t>
            </a:r>
            <a:r>
              <a:rPr lang="es">
                <a:solidFill>
                  <a:schemeClr val="dk1"/>
                </a:solidFill>
              </a:rPr>
              <a:t> nuestra, del entorno y del paciente.</a:t>
            </a:r>
            <a:endParaRPr>
              <a:solidFill>
                <a:schemeClr val="dk1"/>
              </a:solidFill>
            </a:endParaRPr>
          </a:p>
          <a:p>
            <a:pPr indent="-342900" lvl="0" marL="457200" marR="711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>
                <a:solidFill>
                  <a:schemeClr val="dk1"/>
                </a:solidFill>
              </a:rPr>
              <a:t>Arrodillados al lado del paciente, brazos </a:t>
            </a:r>
            <a:r>
              <a:rPr lang="es">
                <a:solidFill>
                  <a:schemeClr val="dk1"/>
                </a:solidFill>
              </a:rPr>
              <a:t>extendidos</a:t>
            </a:r>
            <a:r>
              <a:rPr lang="es">
                <a:solidFill>
                  <a:schemeClr val="dk1"/>
                </a:solidFill>
              </a:rPr>
              <a:t>, manos entrecruzadas en mitad del pecho.</a:t>
            </a:r>
            <a:endParaRPr>
              <a:solidFill>
                <a:schemeClr val="dk1"/>
              </a:solidFill>
            </a:endParaRPr>
          </a:p>
          <a:p>
            <a:pPr indent="-342900" lvl="0" marL="457200" marR="711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>
                <a:solidFill>
                  <a:schemeClr val="dk1"/>
                </a:solidFill>
              </a:rPr>
              <a:t>Comprimir entre 5 y 6 cm.</a:t>
            </a:r>
            <a:endParaRPr>
              <a:solidFill>
                <a:schemeClr val="dk1"/>
              </a:solidFill>
            </a:endParaRPr>
          </a:p>
          <a:p>
            <a:pPr indent="-342900" lvl="0" marL="457200" marR="711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s">
                <a:solidFill>
                  <a:schemeClr val="dk1"/>
                </a:solidFill>
              </a:rPr>
              <a:t>Velocidad 100/120 minuto.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150" y="2179675"/>
            <a:ext cx="3001875" cy="25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192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Actuación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243075" y="6285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Atragantamiento:</a:t>
            </a:r>
            <a:endParaRPr b="1" sz="2400">
              <a:solidFill>
                <a:srgbClr val="C27BA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s">
                <a:solidFill>
                  <a:srgbClr val="000000"/>
                </a:solidFill>
              </a:rPr>
              <a:t>Evaluar gravedad: </a:t>
            </a:r>
            <a:r>
              <a:rPr b="1" lang="es">
                <a:solidFill>
                  <a:srgbClr val="C27BA0"/>
                </a:solidFill>
              </a:rPr>
              <a:t>tos efectiva</a:t>
            </a:r>
            <a:r>
              <a:rPr lang="es">
                <a:solidFill>
                  <a:srgbClr val="C27BA0"/>
                </a:solidFill>
              </a:rPr>
              <a:t> </a:t>
            </a:r>
            <a:r>
              <a:rPr lang="es">
                <a:solidFill>
                  <a:srgbClr val="000000"/>
                </a:solidFill>
              </a:rPr>
              <a:t>o </a:t>
            </a:r>
            <a:r>
              <a:rPr b="1" lang="es">
                <a:solidFill>
                  <a:srgbClr val="C27BA0"/>
                </a:solidFill>
              </a:rPr>
              <a:t>tos inefectiva</a:t>
            </a:r>
            <a:r>
              <a:rPr lang="es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s">
                <a:solidFill>
                  <a:srgbClr val="000000"/>
                </a:solidFill>
              </a:rPr>
              <a:t>Tos inefectiva: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s" u="sng">
                <a:solidFill>
                  <a:srgbClr val="000000"/>
                </a:solidFill>
              </a:rPr>
              <a:t>Inconsciente</a:t>
            </a:r>
            <a:r>
              <a:rPr lang="es">
                <a:solidFill>
                  <a:srgbClr val="000000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</a:pPr>
            <a:r>
              <a:rPr lang="es">
                <a:solidFill>
                  <a:srgbClr val="000000"/>
                </a:solidFill>
              </a:rPr>
              <a:t>Abrir vías aéreas.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</a:pPr>
            <a:r>
              <a:rPr lang="es">
                <a:solidFill>
                  <a:srgbClr val="000000"/>
                </a:solidFill>
              </a:rPr>
              <a:t>5 ventilaciones. 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</a:pPr>
            <a:r>
              <a:rPr lang="es">
                <a:solidFill>
                  <a:srgbClr val="000000"/>
                </a:solidFill>
              </a:rPr>
              <a:t>RCP.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s" u="sng">
                <a:solidFill>
                  <a:srgbClr val="000000"/>
                </a:solidFill>
              </a:rPr>
              <a:t>Consciente:</a:t>
            </a:r>
            <a:r>
              <a:rPr lang="es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</a:pPr>
            <a:r>
              <a:rPr lang="es">
                <a:solidFill>
                  <a:srgbClr val="000000"/>
                </a:solidFill>
              </a:rPr>
              <a:t>Animar a toser.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</a:pPr>
            <a:r>
              <a:rPr lang="es">
                <a:solidFill>
                  <a:srgbClr val="000000"/>
                </a:solidFill>
              </a:rPr>
              <a:t>5 golpes espalda.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romanLcPeriod"/>
            </a:pPr>
            <a:r>
              <a:rPr lang="es">
                <a:solidFill>
                  <a:srgbClr val="000000"/>
                </a:solidFill>
              </a:rPr>
              <a:t>5 comprensiones.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5175" y="1017713"/>
            <a:ext cx="2095500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6586200" y="3808550"/>
            <a:ext cx="25578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Maniobra de Heimlich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7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Actuación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86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Convulsiones:</a:t>
            </a:r>
            <a:endParaRPr b="1" sz="2400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1. Mantener tumbado evitando que se golpee con los objetos que le rodean.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3. Cronometrar cada cuánto dura la convulsión.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000000"/>
                </a:solidFill>
              </a:rPr>
              <a:t>4. Tras la crisis, y hasta que la recuperación de la conciencia no sea completa, mantener al afectado en posición lateral y asegurar la vía aérea.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188" y="263638"/>
            <a:ext cx="1914525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509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4A86E8"/>
                </a:solidFill>
              </a:rPr>
              <a:t>Protocolo Actuación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447150" y="972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C27BA0"/>
                </a:solidFill>
              </a:rPr>
              <a:t>Contusiones y fracturas:</a:t>
            </a:r>
            <a:endParaRPr b="1" sz="2400">
              <a:solidFill>
                <a:srgbClr val="C27BA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1. Aplicar frío local, sin contacto directo con la piel (envuelto en un paño). 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2. Si afecta a una extremidad, levantarla. 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3. </a:t>
            </a:r>
            <a:r>
              <a:rPr lang="es">
                <a:solidFill>
                  <a:srgbClr val="000000"/>
                </a:solidFill>
              </a:rPr>
              <a:t>Inmovilizar</a:t>
            </a:r>
            <a:r>
              <a:rPr lang="es">
                <a:solidFill>
                  <a:srgbClr val="000000"/>
                </a:solidFill>
              </a:rPr>
              <a:t> la zona afectada, como si se tratara de una lesión ósea.</a:t>
            </a:r>
            <a:endParaRPr>
              <a:solidFill>
                <a:srgbClr val="000000"/>
              </a:solidFill>
            </a:endParaRPr>
          </a:p>
          <a:p>
            <a:pPr indent="0" lvl="0" marL="2540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rgbClr val="000000"/>
                </a:solidFill>
              </a:rPr>
              <a:t>4. Reposo.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3273" y="172225"/>
            <a:ext cx="1992200" cy="13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/>
          <p:nvPr/>
        </p:nvSpPr>
        <p:spPr>
          <a:xfrm>
            <a:off x="5490525" y="4585775"/>
            <a:ext cx="731100" cy="261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