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71"/>
  </p:notesMasterIdLst>
  <p:sldIdLst>
    <p:sldId id="256" r:id="rId5"/>
    <p:sldId id="257" r:id="rId6"/>
    <p:sldId id="276" r:id="rId7"/>
    <p:sldId id="260" r:id="rId8"/>
    <p:sldId id="258" r:id="rId9"/>
    <p:sldId id="259" r:id="rId10"/>
    <p:sldId id="262" r:id="rId11"/>
    <p:sldId id="269" r:id="rId12"/>
    <p:sldId id="261" r:id="rId13"/>
    <p:sldId id="263" r:id="rId14"/>
    <p:sldId id="270" r:id="rId15"/>
    <p:sldId id="271" r:id="rId16"/>
    <p:sldId id="313" r:id="rId17"/>
    <p:sldId id="274" r:id="rId18"/>
    <p:sldId id="323" r:id="rId19"/>
    <p:sldId id="275" r:id="rId20"/>
    <p:sldId id="314" r:id="rId21"/>
    <p:sldId id="315" r:id="rId22"/>
    <p:sldId id="316" r:id="rId23"/>
    <p:sldId id="317" r:id="rId24"/>
    <p:sldId id="318" r:id="rId25"/>
    <p:sldId id="319" r:id="rId26"/>
    <p:sldId id="320" r:id="rId27"/>
    <p:sldId id="321" r:id="rId28"/>
    <p:sldId id="322" r:id="rId29"/>
    <p:sldId id="264" r:id="rId30"/>
    <p:sldId id="327" r:id="rId31"/>
    <p:sldId id="328" r:id="rId32"/>
    <p:sldId id="329" r:id="rId33"/>
    <p:sldId id="340" r:id="rId34"/>
    <p:sldId id="272" r:id="rId35"/>
    <p:sldId id="273" r:id="rId36"/>
    <p:sldId id="297" r:id="rId37"/>
    <p:sldId id="265" r:id="rId38"/>
    <p:sldId id="296" r:id="rId39"/>
    <p:sldId id="300" r:id="rId40"/>
    <p:sldId id="266" r:id="rId41"/>
    <p:sldId id="342" r:id="rId42"/>
    <p:sldId id="298" r:id="rId43"/>
    <p:sldId id="299" r:id="rId44"/>
    <p:sldId id="301" r:id="rId45"/>
    <p:sldId id="302" r:id="rId46"/>
    <p:sldId id="303" r:id="rId47"/>
    <p:sldId id="267" r:id="rId48"/>
    <p:sldId id="305" r:id="rId49"/>
    <p:sldId id="304" r:id="rId50"/>
    <p:sldId id="324" r:id="rId51"/>
    <p:sldId id="325" r:id="rId52"/>
    <p:sldId id="326" r:id="rId53"/>
    <p:sldId id="306" r:id="rId54"/>
    <p:sldId id="307" r:id="rId55"/>
    <p:sldId id="308" r:id="rId56"/>
    <p:sldId id="309" r:id="rId57"/>
    <p:sldId id="310" r:id="rId58"/>
    <p:sldId id="311" r:id="rId59"/>
    <p:sldId id="330" r:id="rId60"/>
    <p:sldId id="331" r:id="rId61"/>
    <p:sldId id="332" r:id="rId62"/>
    <p:sldId id="333" r:id="rId63"/>
    <p:sldId id="336" r:id="rId64"/>
    <p:sldId id="343" r:id="rId65"/>
    <p:sldId id="334" r:id="rId66"/>
    <p:sldId id="337" r:id="rId67"/>
    <p:sldId id="344" r:id="rId68"/>
    <p:sldId id="338" r:id="rId69"/>
    <p:sldId id="341" r:id="rId7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6D557-E195-D27D-16DB-300ED27199A5}" v="14" dt="2020-01-19T17:47:14.5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94660"/>
  </p:normalViewPr>
  <p:slideViewPr>
    <p:cSldViewPr>
      <p:cViewPr varScale="1">
        <p:scale>
          <a:sx n="65" d="100"/>
          <a:sy n="65" d="100"/>
        </p:scale>
        <p:origin x="-130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1101694915254244E-2"/>
          <c:y val="1.9230769230769242E-2"/>
          <c:w val="0.36440677966101703"/>
          <c:h val="0.84775641025641046"/>
        </c:manualLayout>
      </c:layout>
      <c:bar3DChart>
        <c:barDir val="col"/>
        <c:grouping val="standard"/>
        <c:varyColors val="0"/>
        <c:ser>
          <c:idx val="4"/>
          <c:order val="0"/>
          <c:tx>
            <c:strRef>
              <c:f>Sheet1!$A$2</c:f>
              <c:strCache>
                <c:ptCount val="1"/>
                <c:pt idx="0">
                  <c:v>Radio</c:v>
                </c:pt>
              </c:strCache>
            </c:strRef>
          </c:tx>
          <c:spPr>
            <a:solidFill>
              <a:srgbClr val="0000FF"/>
            </a:solidFill>
            <a:ln w="12700">
              <a:solidFill>
                <a:schemeClr val="tx1"/>
              </a:solidFill>
              <a:prstDash val="solid"/>
            </a:ln>
          </c:spPr>
          <c:invertIfNegative val="0"/>
          <c:cat>
            <c:strRef>
              <c:f>Sheet1!$B$1:$F$1</c:f>
              <c:strCache>
                <c:ptCount val="1"/>
                <c:pt idx="0">
                  <c:v>Años</c:v>
                </c:pt>
              </c:strCache>
            </c:strRef>
          </c:cat>
          <c:val>
            <c:numRef>
              <c:f>Sheet1!$B$2:$F$2</c:f>
              <c:numCache>
                <c:formatCode>General</c:formatCode>
                <c:ptCount val="5"/>
                <c:pt idx="0">
                  <c:v>38</c:v>
                </c:pt>
              </c:numCache>
            </c:numRef>
          </c:val>
          <c:extLst>
            <c:ext xmlns:c16="http://schemas.microsoft.com/office/drawing/2014/chart" uri="{C3380CC4-5D6E-409C-BE32-E72D297353CC}">
              <c16:uniqueId val="{00000000-5454-458E-A16F-51A92CB806B9}"/>
            </c:ext>
          </c:extLst>
        </c:ser>
        <c:ser>
          <c:idx val="0"/>
          <c:order val="1"/>
          <c:tx>
            <c:strRef>
              <c:f>Sheet1!$A$3</c:f>
              <c:strCache>
                <c:ptCount val="1"/>
                <c:pt idx="0">
                  <c:v>Teléfono</c:v>
                </c:pt>
              </c:strCache>
            </c:strRef>
          </c:tx>
          <c:spPr>
            <a:solidFill>
              <a:srgbClr val="00FF00"/>
            </a:solidFill>
            <a:ln w="12700">
              <a:solidFill>
                <a:schemeClr val="tx1"/>
              </a:solidFill>
              <a:prstDash val="solid"/>
            </a:ln>
          </c:spPr>
          <c:invertIfNegative val="0"/>
          <c:cat>
            <c:strRef>
              <c:f>Sheet1!$B$1:$F$1</c:f>
              <c:strCache>
                <c:ptCount val="1"/>
                <c:pt idx="0">
                  <c:v>Años</c:v>
                </c:pt>
              </c:strCache>
            </c:strRef>
          </c:cat>
          <c:val>
            <c:numRef>
              <c:f>Sheet1!$B$3:$F$3</c:f>
              <c:numCache>
                <c:formatCode>General</c:formatCode>
                <c:ptCount val="5"/>
                <c:pt idx="1">
                  <c:v>25</c:v>
                </c:pt>
              </c:numCache>
            </c:numRef>
          </c:val>
          <c:extLst>
            <c:ext xmlns:c16="http://schemas.microsoft.com/office/drawing/2014/chart" uri="{C3380CC4-5D6E-409C-BE32-E72D297353CC}">
              <c16:uniqueId val="{00000001-5454-458E-A16F-51A92CB806B9}"/>
            </c:ext>
          </c:extLst>
        </c:ser>
        <c:ser>
          <c:idx val="1"/>
          <c:order val="2"/>
          <c:tx>
            <c:strRef>
              <c:f>Sheet1!$A$4</c:f>
              <c:strCache>
                <c:ptCount val="1"/>
                <c:pt idx="0">
                  <c:v>PC</c:v>
                </c:pt>
              </c:strCache>
            </c:strRef>
          </c:tx>
          <c:spPr>
            <a:solidFill>
              <a:srgbClr val="CCFFFF"/>
            </a:solidFill>
            <a:ln w="12700">
              <a:solidFill>
                <a:schemeClr val="tx1"/>
              </a:solidFill>
              <a:prstDash val="solid"/>
            </a:ln>
          </c:spPr>
          <c:invertIfNegative val="0"/>
          <c:cat>
            <c:strRef>
              <c:f>Sheet1!$B$1:$F$1</c:f>
              <c:strCache>
                <c:ptCount val="1"/>
                <c:pt idx="0">
                  <c:v>Años</c:v>
                </c:pt>
              </c:strCache>
            </c:strRef>
          </c:cat>
          <c:val>
            <c:numRef>
              <c:f>Sheet1!$B$4:$F$4</c:f>
              <c:numCache>
                <c:formatCode>General</c:formatCode>
                <c:ptCount val="5"/>
                <c:pt idx="2">
                  <c:v>18</c:v>
                </c:pt>
              </c:numCache>
            </c:numRef>
          </c:val>
          <c:extLst>
            <c:ext xmlns:c16="http://schemas.microsoft.com/office/drawing/2014/chart" uri="{C3380CC4-5D6E-409C-BE32-E72D297353CC}">
              <c16:uniqueId val="{00000002-5454-458E-A16F-51A92CB806B9}"/>
            </c:ext>
          </c:extLst>
        </c:ser>
        <c:ser>
          <c:idx val="2"/>
          <c:order val="3"/>
          <c:tx>
            <c:strRef>
              <c:f>Sheet1!$A$5</c:f>
              <c:strCache>
                <c:ptCount val="1"/>
                <c:pt idx="0">
                  <c:v>Televisión</c:v>
                </c:pt>
              </c:strCache>
            </c:strRef>
          </c:tx>
          <c:spPr>
            <a:solidFill>
              <a:srgbClr val="FFCC99"/>
            </a:solidFill>
            <a:ln w="12700">
              <a:solidFill>
                <a:schemeClr val="tx1"/>
              </a:solidFill>
              <a:prstDash val="solid"/>
            </a:ln>
          </c:spPr>
          <c:invertIfNegative val="0"/>
          <c:cat>
            <c:strRef>
              <c:f>Sheet1!$B$1:$F$1</c:f>
              <c:strCache>
                <c:ptCount val="1"/>
                <c:pt idx="0">
                  <c:v>Años</c:v>
                </c:pt>
              </c:strCache>
            </c:strRef>
          </c:cat>
          <c:val>
            <c:numRef>
              <c:f>Sheet1!$B$5:$F$5</c:f>
              <c:numCache>
                <c:formatCode>General</c:formatCode>
                <c:ptCount val="5"/>
                <c:pt idx="3">
                  <c:v>13</c:v>
                </c:pt>
              </c:numCache>
            </c:numRef>
          </c:val>
          <c:extLst>
            <c:ext xmlns:c16="http://schemas.microsoft.com/office/drawing/2014/chart" uri="{C3380CC4-5D6E-409C-BE32-E72D297353CC}">
              <c16:uniqueId val="{00000003-5454-458E-A16F-51A92CB806B9}"/>
            </c:ext>
          </c:extLst>
        </c:ser>
        <c:ser>
          <c:idx val="3"/>
          <c:order val="4"/>
          <c:tx>
            <c:strRef>
              <c:f>Sheet1!$A$6</c:f>
              <c:strCache>
                <c:ptCount val="1"/>
                <c:pt idx="0">
                  <c:v>Internet</c:v>
                </c:pt>
              </c:strCache>
            </c:strRef>
          </c:tx>
          <c:spPr>
            <a:solidFill>
              <a:srgbClr val="FF0000"/>
            </a:solidFill>
            <a:ln w="12700">
              <a:solidFill>
                <a:schemeClr val="tx1"/>
              </a:solidFill>
              <a:prstDash val="solid"/>
            </a:ln>
          </c:spPr>
          <c:invertIfNegative val="0"/>
          <c:cat>
            <c:strRef>
              <c:f>Sheet1!$B$1:$F$1</c:f>
              <c:strCache>
                <c:ptCount val="1"/>
                <c:pt idx="0">
                  <c:v>Años</c:v>
                </c:pt>
              </c:strCache>
            </c:strRef>
          </c:cat>
          <c:val>
            <c:numRef>
              <c:f>Sheet1!$B$6:$F$6</c:f>
              <c:numCache>
                <c:formatCode>General</c:formatCode>
                <c:ptCount val="5"/>
                <c:pt idx="4">
                  <c:v>5</c:v>
                </c:pt>
              </c:numCache>
            </c:numRef>
          </c:val>
          <c:extLst>
            <c:ext xmlns:c16="http://schemas.microsoft.com/office/drawing/2014/chart" uri="{C3380CC4-5D6E-409C-BE32-E72D297353CC}">
              <c16:uniqueId val="{00000004-5454-458E-A16F-51A92CB806B9}"/>
            </c:ext>
          </c:extLst>
        </c:ser>
        <c:dLbls>
          <c:showLegendKey val="0"/>
          <c:showVal val="0"/>
          <c:showCatName val="0"/>
          <c:showSerName val="0"/>
          <c:showPercent val="0"/>
          <c:showBubbleSize val="0"/>
        </c:dLbls>
        <c:gapWidth val="150"/>
        <c:gapDepth val="0"/>
        <c:shape val="box"/>
        <c:axId val="151414656"/>
        <c:axId val="151416192"/>
        <c:axId val="151229312"/>
      </c:bar3DChart>
      <c:catAx>
        <c:axId val="151414656"/>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s-ES"/>
          </a:p>
        </c:txPr>
        <c:crossAx val="151416192"/>
        <c:crosses val="autoZero"/>
        <c:auto val="1"/>
        <c:lblAlgn val="ctr"/>
        <c:lblOffset val="100"/>
        <c:tickLblSkip val="3"/>
        <c:tickMarkSkip val="1"/>
        <c:noMultiLvlLbl val="0"/>
      </c:catAx>
      <c:valAx>
        <c:axId val="151416192"/>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s-ES"/>
          </a:p>
        </c:txPr>
        <c:crossAx val="151414656"/>
        <c:crosses val="autoZero"/>
        <c:crossBetween val="between"/>
      </c:valAx>
      <c:serAx>
        <c:axId val="151229312"/>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s-ES"/>
          </a:p>
        </c:txPr>
        <c:crossAx val="151416192"/>
        <c:crosses val="autoZero"/>
        <c:tickLblSkip val="8"/>
        <c:tickMarkSkip val="1"/>
      </c:serAx>
      <c:spPr>
        <a:noFill/>
        <a:ln w="25400">
          <a:noFill/>
        </a:ln>
      </c:spPr>
    </c:plotArea>
    <c:legend>
      <c:legendPos val="r"/>
      <c:layout>
        <c:manualLayout>
          <c:xMode val="edge"/>
          <c:yMode val="edge"/>
          <c:x val="0.72245762711864403"/>
          <c:y val="0.29967948717948739"/>
          <c:w val="0.27330508474576282"/>
          <c:h val="0.40224358974358976"/>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s-E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s-E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7C0EC-6FA3-40B1-A02F-909AB9E3C9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669BCB43-4783-468C-8182-2D9B79C2BFCE}">
      <dgm:prSet phldrT="[Texto]" custT="1"/>
      <dgm:spPr>
        <a:solidFill>
          <a:schemeClr val="tx1"/>
        </a:solidFill>
      </dgm:spPr>
      <dgm:t>
        <a:bodyPr/>
        <a:lstStyle/>
        <a:p>
          <a:r>
            <a:rPr lang="es-ES" sz="2000" b="1" dirty="0">
              <a:solidFill>
                <a:schemeClr val="bg1"/>
              </a:solidFill>
            </a:rPr>
            <a:t>Tecnológica</a:t>
          </a:r>
        </a:p>
      </dgm:t>
    </dgm:pt>
    <dgm:pt modelId="{109A7B14-8C51-4704-8E8F-092976127954}" type="parTrans" cxnId="{3BB26512-65F6-4FC8-8AE3-772CE040AF4D}">
      <dgm:prSet/>
      <dgm:spPr/>
      <dgm:t>
        <a:bodyPr/>
        <a:lstStyle/>
        <a:p>
          <a:endParaRPr lang="es-ES"/>
        </a:p>
      </dgm:t>
    </dgm:pt>
    <dgm:pt modelId="{BEF12787-F4E7-4935-923E-E7204E3201CE}" type="sibTrans" cxnId="{3BB26512-65F6-4FC8-8AE3-772CE040AF4D}">
      <dgm:prSet/>
      <dgm:spPr/>
      <dgm:t>
        <a:bodyPr/>
        <a:lstStyle/>
        <a:p>
          <a:endParaRPr lang="es-ES"/>
        </a:p>
      </dgm:t>
    </dgm:pt>
    <dgm:pt modelId="{67BD7B9E-F41D-45EF-8F88-99375B3CD371}">
      <dgm:prSet phldrT="[Texto]"/>
      <dgm:spPr>
        <a:solidFill>
          <a:schemeClr val="bg1">
            <a:lumMod val="75000"/>
            <a:alpha val="90000"/>
          </a:schemeClr>
        </a:solidFill>
      </dgm:spPr>
      <dgm:t>
        <a:bodyPr/>
        <a:lstStyle/>
        <a:p>
          <a:r>
            <a:rPr lang="es-ES" dirty="0">
              <a:solidFill>
                <a:schemeClr val="tx1"/>
              </a:solidFill>
            </a:rPr>
            <a:t>infraestructura</a:t>
          </a:r>
        </a:p>
      </dgm:t>
    </dgm:pt>
    <dgm:pt modelId="{57D3F8F6-CBAB-48A0-80AE-603D7F2C9891}" type="parTrans" cxnId="{630B61BE-BAD8-4638-8CA7-1855AF7B3658}">
      <dgm:prSet/>
      <dgm:spPr/>
      <dgm:t>
        <a:bodyPr/>
        <a:lstStyle/>
        <a:p>
          <a:endParaRPr lang="es-ES"/>
        </a:p>
      </dgm:t>
    </dgm:pt>
    <dgm:pt modelId="{8CC9C43A-AC73-4F0B-BD57-1AED08564443}" type="sibTrans" cxnId="{630B61BE-BAD8-4638-8CA7-1855AF7B3658}">
      <dgm:prSet/>
      <dgm:spPr/>
      <dgm:t>
        <a:bodyPr/>
        <a:lstStyle/>
        <a:p>
          <a:endParaRPr lang="es-ES"/>
        </a:p>
      </dgm:t>
    </dgm:pt>
    <dgm:pt modelId="{117B802B-65C7-4B18-B98F-0F4F8D34EC55}">
      <dgm:prSet phldrT="[Texto]" custT="1"/>
      <dgm:spPr>
        <a:solidFill>
          <a:schemeClr val="tx1"/>
        </a:solidFill>
      </dgm:spPr>
      <dgm:t>
        <a:bodyPr/>
        <a:lstStyle/>
        <a:p>
          <a:r>
            <a:rPr lang="es-ES" sz="2000" b="1" dirty="0">
              <a:solidFill>
                <a:schemeClr val="bg1"/>
              </a:solidFill>
            </a:rPr>
            <a:t>Conocimiento</a:t>
          </a:r>
        </a:p>
      </dgm:t>
    </dgm:pt>
    <dgm:pt modelId="{4B048423-0755-478F-B055-E1987A2AE276}" type="parTrans" cxnId="{CC5BEC48-BBD0-49F9-A038-C3D1D4095AC7}">
      <dgm:prSet/>
      <dgm:spPr/>
      <dgm:t>
        <a:bodyPr/>
        <a:lstStyle/>
        <a:p>
          <a:endParaRPr lang="es-ES"/>
        </a:p>
      </dgm:t>
    </dgm:pt>
    <dgm:pt modelId="{CA9CE85A-34CE-4197-9516-358897164135}" type="sibTrans" cxnId="{CC5BEC48-BBD0-49F9-A038-C3D1D4095AC7}">
      <dgm:prSet/>
      <dgm:spPr/>
      <dgm:t>
        <a:bodyPr/>
        <a:lstStyle/>
        <a:p>
          <a:endParaRPr lang="es-ES"/>
        </a:p>
      </dgm:t>
    </dgm:pt>
    <dgm:pt modelId="{21123E18-304A-44C4-861E-935298211880}">
      <dgm:prSet phldrT="[Texto]"/>
      <dgm:spPr>
        <a:solidFill>
          <a:schemeClr val="bg1">
            <a:lumMod val="75000"/>
            <a:alpha val="90000"/>
          </a:schemeClr>
        </a:solidFill>
      </dgm:spPr>
      <dgm:t>
        <a:bodyPr/>
        <a:lstStyle/>
        <a:p>
          <a:r>
            <a:rPr lang="es-ES" dirty="0">
              <a:solidFill>
                <a:schemeClr val="tx1"/>
              </a:solidFill>
            </a:rPr>
            <a:t>habilidades y saberes</a:t>
          </a:r>
        </a:p>
      </dgm:t>
    </dgm:pt>
    <dgm:pt modelId="{B75D01F5-8FB9-4FCE-A4DF-777C3BEA328D}" type="parTrans" cxnId="{C205D5AA-880D-4004-AD9D-8190130D389C}">
      <dgm:prSet/>
      <dgm:spPr/>
      <dgm:t>
        <a:bodyPr/>
        <a:lstStyle/>
        <a:p>
          <a:endParaRPr lang="es-ES"/>
        </a:p>
      </dgm:t>
    </dgm:pt>
    <dgm:pt modelId="{0869FB17-52F8-403B-B026-6D81C72EE98B}" type="sibTrans" cxnId="{C205D5AA-880D-4004-AD9D-8190130D389C}">
      <dgm:prSet/>
      <dgm:spPr/>
      <dgm:t>
        <a:bodyPr/>
        <a:lstStyle/>
        <a:p>
          <a:endParaRPr lang="es-ES"/>
        </a:p>
      </dgm:t>
    </dgm:pt>
    <dgm:pt modelId="{5049455D-CB5F-4482-8208-25CAF0DD37A0}">
      <dgm:prSet phldrT="[Texto]" custT="1"/>
      <dgm:spPr>
        <a:solidFill>
          <a:schemeClr val="tx1"/>
        </a:solidFill>
      </dgm:spPr>
      <dgm:t>
        <a:bodyPr/>
        <a:lstStyle/>
        <a:p>
          <a:r>
            <a:rPr lang="es-ES" sz="2000" b="1" dirty="0">
              <a:solidFill>
                <a:schemeClr val="bg1"/>
              </a:solidFill>
            </a:rPr>
            <a:t>Participación</a:t>
          </a:r>
        </a:p>
      </dgm:t>
    </dgm:pt>
    <dgm:pt modelId="{6F781D37-CE87-4563-83E4-8726CB97A1ED}" type="parTrans" cxnId="{779C6C47-4DDA-483D-9F97-FC9505DFC345}">
      <dgm:prSet/>
      <dgm:spPr/>
      <dgm:t>
        <a:bodyPr/>
        <a:lstStyle/>
        <a:p>
          <a:endParaRPr lang="es-ES"/>
        </a:p>
      </dgm:t>
    </dgm:pt>
    <dgm:pt modelId="{4238252C-51C4-4A93-98A5-0A9BBF90D18B}" type="sibTrans" cxnId="{779C6C47-4DDA-483D-9F97-FC9505DFC345}">
      <dgm:prSet/>
      <dgm:spPr/>
      <dgm:t>
        <a:bodyPr/>
        <a:lstStyle/>
        <a:p>
          <a:endParaRPr lang="es-ES"/>
        </a:p>
      </dgm:t>
    </dgm:pt>
    <dgm:pt modelId="{3C97594E-0CD9-44FE-A56B-5A0A419F0503}">
      <dgm:prSet phldrT="[Texto]"/>
      <dgm:spPr>
        <a:solidFill>
          <a:schemeClr val="bg1">
            <a:lumMod val="75000"/>
            <a:alpha val="90000"/>
          </a:schemeClr>
        </a:solidFill>
      </dgm:spPr>
      <dgm:t>
        <a:bodyPr/>
        <a:lstStyle/>
        <a:p>
          <a:r>
            <a:rPr lang="es-ES" dirty="0">
              <a:solidFill>
                <a:schemeClr val="tx1"/>
              </a:solidFill>
            </a:rPr>
            <a:t>Aplicación</a:t>
          </a:r>
        </a:p>
      </dgm:t>
    </dgm:pt>
    <dgm:pt modelId="{30B57B68-6CCA-47C7-9884-FC7B5F17DE4A}" type="parTrans" cxnId="{BA9ADCB0-248A-4115-9A71-3D9D70F50BCE}">
      <dgm:prSet/>
      <dgm:spPr/>
      <dgm:t>
        <a:bodyPr/>
        <a:lstStyle/>
        <a:p>
          <a:endParaRPr lang="es-ES"/>
        </a:p>
      </dgm:t>
    </dgm:pt>
    <dgm:pt modelId="{984B387A-7682-4C55-85FE-040121EDD273}" type="sibTrans" cxnId="{BA9ADCB0-248A-4115-9A71-3D9D70F50BCE}">
      <dgm:prSet/>
      <dgm:spPr/>
      <dgm:t>
        <a:bodyPr/>
        <a:lstStyle/>
        <a:p>
          <a:endParaRPr lang="es-ES"/>
        </a:p>
      </dgm:t>
    </dgm:pt>
    <dgm:pt modelId="{2392CC8C-E664-456D-9ADD-15D436A584D7}" type="pres">
      <dgm:prSet presAssocID="{B597C0EC-6FA3-40B1-A02F-909AB9E3C9AD}" presName="Name0" presStyleCnt="0">
        <dgm:presLayoutVars>
          <dgm:dir/>
          <dgm:animLvl val="lvl"/>
          <dgm:resizeHandles val="exact"/>
        </dgm:presLayoutVars>
      </dgm:prSet>
      <dgm:spPr/>
    </dgm:pt>
    <dgm:pt modelId="{B6FA1975-A3AD-45EC-99D5-5240E7B70E43}" type="pres">
      <dgm:prSet presAssocID="{669BCB43-4783-468C-8182-2D9B79C2BFCE}" presName="composite" presStyleCnt="0"/>
      <dgm:spPr/>
    </dgm:pt>
    <dgm:pt modelId="{53BFE814-92F7-4D06-9D2C-E0FE8BE826DB}" type="pres">
      <dgm:prSet presAssocID="{669BCB43-4783-468C-8182-2D9B79C2BFCE}" presName="parTx" presStyleLbl="alignNode1" presStyleIdx="0" presStyleCnt="3" custLinFactNeighborX="-1357" custLinFactNeighborY="-1782">
        <dgm:presLayoutVars>
          <dgm:chMax val="0"/>
          <dgm:chPref val="0"/>
          <dgm:bulletEnabled val="1"/>
        </dgm:presLayoutVars>
      </dgm:prSet>
      <dgm:spPr/>
    </dgm:pt>
    <dgm:pt modelId="{EE4EBE3F-9615-43E7-A9EC-48E916C3B01A}" type="pres">
      <dgm:prSet presAssocID="{669BCB43-4783-468C-8182-2D9B79C2BFCE}" presName="desTx" presStyleLbl="alignAccFollowNode1" presStyleIdx="0" presStyleCnt="3">
        <dgm:presLayoutVars>
          <dgm:bulletEnabled val="1"/>
        </dgm:presLayoutVars>
      </dgm:prSet>
      <dgm:spPr/>
    </dgm:pt>
    <dgm:pt modelId="{E58E84AF-2A21-4063-ADDE-D331355955A6}" type="pres">
      <dgm:prSet presAssocID="{BEF12787-F4E7-4935-923E-E7204E3201CE}" presName="space" presStyleCnt="0"/>
      <dgm:spPr/>
    </dgm:pt>
    <dgm:pt modelId="{D7C868E1-34C8-47B8-BC93-4E8C3C531949}" type="pres">
      <dgm:prSet presAssocID="{117B802B-65C7-4B18-B98F-0F4F8D34EC55}" presName="composite" presStyleCnt="0"/>
      <dgm:spPr/>
    </dgm:pt>
    <dgm:pt modelId="{E4671CAF-8A16-4AFA-89F7-A34553130A05}" type="pres">
      <dgm:prSet presAssocID="{117B802B-65C7-4B18-B98F-0F4F8D34EC55}" presName="parTx" presStyleLbl="alignNode1" presStyleIdx="1" presStyleCnt="3" custScaleX="105164">
        <dgm:presLayoutVars>
          <dgm:chMax val="0"/>
          <dgm:chPref val="0"/>
          <dgm:bulletEnabled val="1"/>
        </dgm:presLayoutVars>
      </dgm:prSet>
      <dgm:spPr/>
    </dgm:pt>
    <dgm:pt modelId="{6163C09C-DD13-4EC9-8E68-1D6DAC8B6E8E}" type="pres">
      <dgm:prSet presAssocID="{117B802B-65C7-4B18-B98F-0F4F8D34EC55}" presName="desTx" presStyleLbl="alignAccFollowNode1" presStyleIdx="1" presStyleCnt="3" custScaleX="105703">
        <dgm:presLayoutVars>
          <dgm:bulletEnabled val="1"/>
        </dgm:presLayoutVars>
      </dgm:prSet>
      <dgm:spPr/>
    </dgm:pt>
    <dgm:pt modelId="{97234935-EC49-413D-9DE5-7AA0ACF0BBA0}" type="pres">
      <dgm:prSet presAssocID="{CA9CE85A-34CE-4197-9516-358897164135}" presName="space" presStyleCnt="0"/>
      <dgm:spPr/>
    </dgm:pt>
    <dgm:pt modelId="{FE005DDE-1DA6-4C21-92C4-34673EB11FCF}" type="pres">
      <dgm:prSet presAssocID="{5049455D-CB5F-4482-8208-25CAF0DD37A0}" presName="composite" presStyleCnt="0"/>
      <dgm:spPr/>
    </dgm:pt>
    <dgm:pt modelId="{2DF5A3C8-0C12-41A1-86A5-312DFF618302}" type="pres">
      <dgm:prSet presAssocID="{5049455D-CB5F-4482-8208-25CAF0DD37A0}" presName="parTx" presStyleLbl="alignNode1" presStyleIdx="2" presStyleCnt="3">
        <dgm:presLayoutVars>
          <dgm:chMax val="0"/>
          <dgm:chPref val="0"/>
          <dgm:bulletEnabled val="1"/>
        </dgm:presLayoutVars>
      </dgm:prSet>
      <dgm:spPr/>
    </dgm:pt>
    <dgm:pt modelId="{1EDB3F3B-36A4-4D47-8DA9-F6095BA498B2}" type="pres">
      <dgm:prSet presAssocID="{5049455D-CB5F-4482-8208-25CAF0DD37A0}" presName="desTx" presStyleLbl="alignAccFollowNode1" presStyleIdx="2" presStyleCnt="3">
        <dgm:presLayoutVars>
          <dgm:bulletEnabled val="1"/>
        </dgm:presLayoutVars>
      </dgm:prSet>
      <dgm:spPr/>
    </dgm:pt>
  </dgm:ptLst>
  <dgm:cxnLst>
    <dgm:cxn modelId="{3BB26512-65F6-4FC8-8AE3-772CE040AF4D}" srcId="{B597C0EC-6FA3-40B1-A02F-909AB9E3C9AD}" destId="{669BCB43-4783-468C-8182-2D9B79C2BFCE}" srcOrd="0" destOrd="0" parTransId="{109A7B14-8C51-4704-8E8F-092976127954}" sibTransId="{BEF12787-F4E7-4935-923E-E7204E3201CE}"/>
    <dgm:cxn modelId="{EC39F821-2164-4E97-8A7A-1A34408A1AA8}" type="presOf" srcId="{117B802B-65C7-4B18-B98F-0F4F8D34EC55}" destId="{E4671CAF-8A16-4AFA-89F7-A34553130A05}" srcOrd="0" destOrd="0" presId="urn:microsoft.com/office/officeart/2005/8/layout/hList1"/>
    <dgm:cxn modelId="{947AB635-77D9-4D7C-A828-1084C1E42C5D}" type="presOf" srcId="{5049455D-CB5F-4482-8208-25CAF0DD37A0}" destId="{2DF5A3C8-0C12-41A1-86A5-312DFF618302}" srcOrd="0" destOrd="0" presId="urn:microsoft.com/office/officeart/2005/8/layout/hList1"/>
    <dgm:cxn modelId="{779C6C47-4DDA-483D-9F97-FC9505DFC345}" srcId="{B597C0EC-6FA3-40B1-A02F-909AB9E3C9AD}" destId="{5049455D-CB5F-4482-8208-25CAF0DD37A0}" srcOrd="2" destOrd="0" parTransId="{6F781D37-CE87-4563-83E4-8726CB97A1ED}" sibTransId="{4238252C-51C4-4A93-98A5-0A9BBF90D18B}"/>
    <dgm:cxn modelId="{CC5BEC48-BBD0-49F9-A038-C3D1D4095AC7}" srcId="{B597C0EC-6FA3-40B1-A02F-909AB9E3C9AD}" destId="{117B802B-65C7-4B18-B98F-0F4F8D34EC55}" srcOrd="1" destOrd="0" parTransId="{4B048423-0755-478F-B055-E1987A2AE276}" sibTransId="{CA9CE85A-34CE-4197-9516-358897164135}"/>
    <dgm:cxn modelId="{1DAB5D8C-384C-4578-ACD8-BBB53DCDADD3}" type="presOf" srcId="{21123E18-304A-44C4-861E-935298211880}" destId="{6163C09C-DD13-4EC9-8E68-1D6DAC8B6E8E}" srcOrd="0" destOrd="0" presId="urn:microsoft.com/office/officeart/2005/8/layout/hList1"/>
    <dgm:cxn modelId="{D46C6E9F-1629-4ECB-A8BA-B6D0F83F424A}" type="presOf" srcId="{669BCB43-4783-468C-8182-2D9B79C2BFCE}" destId="{53BFE814-92F7-4D06-9D2C-E0FE8BE826DB}" srcOrd="0" destOrd="0" presId="urn:microsoft.com/office/officeart/2005/8/layout/hList1"/>
    <dgm:cxn modelId="{E873AAA8-889C-4BA1-A4EF-6B1199C501D7}" type="presOf" srcId="{B597C0EC-6FA3-40B1-A02F-909AB9E3C9AD}" destId="{2392CC8C-E664-456D-9ADD-15D436A584D7}" srcOrd="0" destOrd="0" presId="urn:microsoft.com/office/officeart/2005/8/layout/hList1"/>
    <dgm:cxn modelId="{C205D5AA-880D-4004-AD9D-8190130D389C}" srcId="{117B802B-65C7-4B18-B98F-0F4F8D34EC55}" destId="{21123E18-304A-44C4-861E-935298211880}" srcOrd="0" destOrd="0" parTransId="{B75D01F5-8FB9-4FCE-A4DF-777C3BEA328D}" sibTransId="{0869FB17-52F8-403B-B026-6D81C72EE98B}"/>
    <dgm:cxn modelId="{BA9ADCB0-248A-4115-9A71-3D9D70F50BCE}" srcId="{5049455D-CB5F-4482-8208-25CAF0DD37A0}" destId="{3C97594E-0CD9-44FE-A56B-5A0A419F0503}" srcOrd="0" destOrd="0" parTransId="{30B57B68-6CCA-47C7-9884-FC7B5F17DE4A}" sibTransId="{984B387A-7682-4C55-85FE-040121EDD273}"/>
    <dgm:cxn modelId="{630B61BE-BAD8-4638-8CA7-1855AF7B3658}" srcId="{669BCB43-4783-468C-8182-2D9B79C2BFCE}" destId="{67BD7B9E-F41D-45EF-8F88-99375B3CD371}" srcOrd="0" destOrd="0" parTransId="{57D3F8F6-CBAB-48A0-80AE-603D7F2C9891}" sibTransId="{8CC9C43A-AC73-4F0B-BD57-1AED08564443}"/>
    <dgm:cxn modelId="{7FAC78C6-4047-4F74-9AA0-9718F521A4C9}" type="presOf" srcId="{3C97594E-0CD9-44FE-A56B-5A0A419F0503}" destId="{1EDB3F3B-36A4-4D47-8DA9-F6095BA498B2}" srcOrd="0" destOrd="0" presId="urn:microsoft.com/office/officeart/2005/8/layout/hList1"/>
    <dgm:cxn modelId="{BDDAD9FB-8067-4D49-8C8A-C39936B095EE}" type="presOf" srcId="{67BD7B9E-F41D-45EF-8F88-99375B3CD371}" destId="{EE4EBE3F-9615-43E7-A9EC-48E916C3B01A}" srcOrd="0" destOrd="0" presId="urn:microsoft.com/office/officeart/2005/8/layout/hList1"/>
    <dgm:cxn modelId="{9CF88D36-2FD4-4660-914F-EBE29B03CFA8}" type="presParOf" srcId="{2392CC8C-E664-456D-9ADD-15D436A584D7}" destId="{B6FA1975-A3AD-45EC-99D5-5240E7B70E43}" srcOrd="0" destOrd="0" presId="urn:microsoft.com/office/officeart/2005/8/layout/hList1"/>
    <dgm:cxn modelId="{7E982DC8-F95C-49B0-82D6-2FA4494404C5}" type="presParOf" srcId="{B6FA1975-A3AD-45EC-99D5-5240E7B70E43}" destId="{53BFE814-92F7-4D06-9D2C-E0FE8BE826DB}" srcOrd="0" destOrd="0" presId="urn:microsoft.com/office/officeart/2005/8/layout/hList1"/>
    <dgm:cxn modelId="{A2505A22-AE6E-447B-B65D-A4C557D7F410}" type="presParOf" srcId="{B6FA1975-A3AD-45EC-99D5-5240E7B70E43}" destId="{EE4EBE3F-9615-43E7-A9EC-48E916C3B01A}" srcOrd="1" destOrd="0" presId="urn:microsoft.com/office/officeart/2005/8/layout/hList1"/>
    <dgm:cxn modelId="{1A57D6E5-1664-4860-98D0-D0A5CDB82551}" type="presParOf" srcId="{2392CC8C-E664-456D-9ADD-15D436A584D7}" destId="{E58E84AF-2A21-4063-ADDE-D331355955A6}" srcOrd="1" destOrd="0" presId="urn:microsoft.com/office/officeart/2005/8/layout/hList1"/>
    <dgm:cxn modelId="{E2F3EDC0-641B-470B-BDDC-649AEDD5AB0B}" type="presParOf" srcId="{2392CC8C-E664-456D-9ADD-15D436A584D7}" destId="{D7C868E1-34C8-47B8-BC93-4E8C3C531949}" srcOrd="2" destOrd="0" presId="urn:microsoft.com/office/officeart/2005/8/layout/hList1"/>
    <dgm:cxn modelId="{27BD3659-B303-4600-BF97-184679C7A0A0}" type="presParOf" srcId="{D7C868E1-34C8-47B8-BC93-4E8C3C531949}" destId="{E4671CAF-8A16-4AFA-89F7-A34553130A05}" srcOrd="0" destOrd="0" presId="urn:microsoft.com/office/officeart/2005/8/layout/hList1"/>
    <dgm:cxn modelId="{48501DDD-90B9-475B-AEE6-EB753A3BEA19}" type="presParOf" srcId="{D7C868E1-34C8-47B8-BC93-4E8C3C531949}" destId="{6163C09C-DD13-4EC9-8E68-1D6DAC8B6E8E}" srcOrd="1" destOrd="0" presId="urn:microsoft.com/office/officeart/2005/8/layout/hList1"/>
    <dgm:cxn modelId="{C8913D5D-07F2-4151-890A-FFEFC3771CF8}" type="presParOf" srcId="{2392CC8C-E664-456D-9ADD-15D436A584D7}" destId="{97234935-EC49-413D-9DE5-7AA0ACF0BBA0}" srcOrd="3" destOrd="0" presId="urn:microsoft.com/office/officeart/2005/8/layout/hList1"/>
    <dgm:cxn modelId="{AB1DBC61-AE25-4261-A0D0-6FA55E3C9067}" type="presParOf" srcId="{2392CC8C-E664-456D-9ADD-15D436A584D7}" destId="{FE005DDE-1DA6-4C21-92C4-34673EB11FCF}" srcOrd="4" destOrd="0" presId="urn:microsoft.com/office/officeart/2005/8/layout/hList1"/>
    <dgm:cxn modelId="{8AF8415C-E70E-46EA-8DB7-39579A21FBC3}" type="presParOf" srcId="{FE005DDE-1DA6-4C21-92C4-34673EB11FCF}" destId="{2DF5A3C8-0C12-41A1-86A5-312DFF618302}" srcOrd="0" destOrd="0" presId="urn:microsoft.com/office/officeart/2005/8/layout/hList1"/>
    <dgm:cxn modelId="{385C0645-02C4-4D4E-8511-48E9AAEE1182}" type="presParOf" srcId="{FE005DDE-1DA6-4C21-92C4-34673EB11FCF}" destId="{1EDB3F3B-36A4-4D47-8DA9-F6095BA498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FE814-92F7-4D06-9D2C-E0FE8BE826DB}">
      <dsp:nvSpPr>
        <dsp:cNvPr id="0" name=""/>
        <dsp:cNvSpPr/>
      </dsp:nvSpPr>
      <dsp:spPr>
        <a:xfrm>
          <a:off x="0" y="1428030"/>
          <a:ext cx="2463254" cy="691200"/>
        </a:xfrm>
        <a:prstGeom prst="rect">
          <a:avLst/>
        </a:prstGeom>
        <a:solidFill>
          <a:schemeClr val="tx1"/>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Tecnológica</a:t>
          </a:r>
        </a:p>
      </dsp:txBody>
      <dsp:txXfrm>
        <a:off x="0" y="1428030"/>
        <a:ext cx="2463254" cy="691200"/>
      </dsp:txXfrm>
    </dsp:sp>
    <dsp:sp modelId="{EE4EBE3F-9615-43E7-A9EC-48E916C3B01A}">
      <dsp:nvSpPr>
        <dsp:cNvPr id="0" name=""/>
        <dsp:cNvSpPr/>
      </dsp:nvSpPr>
      <dsp:spPr>
        <a:xfrm>
          <a:off x="4823" y="2131547"/>
          <a:ext cx="2463254" cy="1054080"/>
        </a:xfrm>
        <a:prstGeom prst="rect">
          <a:avLst/>
        </a:prstGeom>
        <a:solidFill>
          <a:schemeClr val="bg1">
            <a:lumMod val="75000"/>
            <a:alpha val="9000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chemeClr val="tx1"/>
              </a:solidFill>
            </a:rPr>
            <a:t>infraestructura</a:t>
          </a:r>
        </a:p>
      </dsp:txBody>
      <dsp:txXfrm>
        <a:off x="4823" y="2131547"/>
        <a:ext cx="2463254" cy="1054080"/>
      </dsp:txXfrm>
    </dsp:sp>
    <dsp:sp modelId="{E4671CAF-8A16-4AFA-89F7-A34553130A05}">
      <dsp:nvSpPr>
        <dsp:cNvPr id="0" name=""/>
        <dsp:cNvSpPr/>
      </dsp:nvSpPr>
      <dsp:spPr>
        <a:xfrm>
          <a:off x="2819571" y="1440347"/>
          <a:ext cx="2590456" cy="691200"/>
        </a:xfrm>
        <a:prstGeom prst="rect">
          <a:avLst/>
        </a:prstGeom>
        <a:solidFill>
          <a:schemeClr val="tx1"/>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Conocimiento</a:t>
          </a:r>
        </a:p>
      </dsp:txBody>
      <dsp:txXfrm>
        <a:off x="2819571" y="1440347"/>
        <a:ext cx="2590456" cy="691200"/>
      </dsp:txXfrm>
    </dsp:sp>
    <dsp:sp modelId="{6163C09C-DD13-4EC9-8E68-1D6DAC8B6E8E}">
      <dsp:nvSpPr>
        <dsp:cNvPr id="0" name=""/>
        <dsp:cNvSpPr/>
      </dsp:nvSpPr>
      <dsp:spPr>
        <a:xfrm>
          <a:off x="2812933" y="2131547"/>
          <a:ext cx="2603733" cy="1054080"/>
        </a:xfrm>
        <a:prstGeom prst="rect">
          <a:avLst/>
        </a:prstGeom>
        <a:solidFill>
          <a:schemeClr val="bg1">
            <a:lumMod val="75000"/>
            <a:alpha val="9000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chemeClr val="tx1"/>
              </a:solidFill>
            </a:rPr>
            <a:t>habilidades y saberes</a:t>
          </a:r>
        </a:p>
      </dsp:txBody>
      <dsp:txXfrm>
        <a:off x="2812933" y="2131547"/>
        <a:ext cx="2603733" cy="1054080"/>
      </dsp:txXfrm>
    </dsp:sp>
    <dsp:sp modelId="{2DF5A3C8-0C12-41A1-86A5-312DFF618302}">
      <dsp:nvSpPr>
        <dsp:cNvPr id="0" name=""/>
        <dsp:cNvSpPr/>
      </dsp:nvSpPr>
      <dsp:spPr>
        <a:xfrm>
          <a:off x="5761522" y="1440347"/>
          <a:ext cx="2463254" cy="691200"/>
        </a:xfrm>
        <a:prstGeom prst="rect">
          <a:avLst/>
        </a:prstGeom>
        <a:solidFill>
          <a:schemeClr val="tx1"/>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Participación</a:t>
          </a:r>
        </a:p>
      </dsp:txBody>
      <dsp:txXfrm>
        <a:off x="5761522" y="1440347"/>
        <a:ext cx="2463254" cy="691200"/>
      </dsp:txXfrm>
    </dsp:sp>
    <dsp:sp modelId="{1EDB3F3B-36A4-4D47-8DA9-F6095BA498B2}">
      <dsp:nvSpPr>
        <dsp:cNvPr id="0" name=""/>
        <dsp:cNvSpPr/>
      </dsp:nvSpPr>
      <dsp:spPr>
        <a:xfrm>
          <a:off x="5761522" y="2131547"/>
          <a:ext cx="2463254" cy="1054080"/>
        </a:xfrm>
        <a:prstGeom prst="rect">
          <a:avLst/>
        </a:prstGeom>
        <a:solidFill>
          <a:schemeClr val="bg1">
            <a:lumMod val="75000"/>
            <a:alpha val="9000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chemeClr val="tx1"/>
              </a:solidFill>
            </a:rPr>
            <a:t>Aplicación</a:t>
          </a:r>
        </a:p>
      </dsp:txBody>
      <dsp:txXfrm>
        <a:off x="5761522" y="2131547"/>
        <a:ext cx="2463254" cy="1054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0.87504</cdr:x>
      <cdr:y>0.03516</cdr:y>
    </cdr:from>
    <cdr:to>
      <cdr:x>1</cdr:x>
      <cdr:y>0.10547</cdr:y>
    </cdr:to>
    <cdr:sp macro="" textlink="">
      <cdr:nvSpPr>
        <cdr:cNvPr id="2" name="1 CuadroTexto"/>
        <cdr:cNvSpPr txBox="1"/>
      </cdr:nvSpPr>
      <cdr:spPr>
        <a:xfrm xmlns:a="http://schemas.openxmlformats.org/drawingml/2006/main">
          <a:off x="6786610" y="142876"/>
          <a:ext cx="914400"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s-ES" sz="1100" dirty="0"/>
            <a:t>38 años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46944-16BA-40F0-822F-F9D1E22D36B1}" type="datetimeFigureOut">
              <a:rPr lang="es-ES" smtClean="0"/>
              <a:pPr/>
              <a:t>22/01/2020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73762-BBCD-4ADC-9DA3-85D6C9B0E18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D580989A-630E-4D3F-BA07-CE8E8D0DF273}" type="datetime1">
              <a:rPr lang="es-ES" smtClean="0"/>
              <a:pPr/>
              <a:t>22/01/2020</a:t>
            </a:fld>
            <a:endParaRPr lang="es-ES"/>
          </a:p>
        </p:txBody>
      </p:sp>
      <p:sp>
        <p:nvSpPr>
          <p:cNvPr id="5" name="4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6" name="5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CFE9AD2-FE8E-4816-955F-3E684478313D}" type="datetime1">
              <a:rPr lang="es-ES" smtClean="0"/>
              <a:pPr/>
              <a:t>22/01/2020</a:t>
            </a:fld>
            <a:endParaRPr lang="es-ES"/>
          </a:p>
        </p:txBody>
      </p:sp>
      <p:sp>
        <p:nvSpPr>
          <p:cNvPr id="5" name="4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6" name="5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6CA7AEF-301B-48C3-9B04-A960FCFADBD2}" type="datetime1">
              <a:rPr lang="es-ES" smtClean="0"/>
              <a:pPr/>
              <a:t>22/01/2020</a:t>
            </a:fld>
            <a:endParaRPr lang="es-ES"/>
          </a:p>
        </p:txBody>
      </p:sp>
      <p:sp>
        <p:nvSpPr>
          <p:cNvPr id="5" name="4 Marcador de pie de página"/>
          <p:cNvSpPr>
            <a:spLocks noGrp="1"/>
          </p:cNvSpPr>
          <p:nvPr>
            <p:ph type="ftr" sz="quarter" idx="11"/>
          </p:nvPr>
        </p:nvSpPr>
        <p:spPr>
          <a:xfrm>
            <a:off x="2640597" y="6377459"/>
            <a:ext cx="3836404" cy="365125"/>
          </a:xfrm>
        </p:spPr>
        <p:txBody>
          <a:bodyPr/>
          <a:lstStyle/>
          <a:p>
            <a:r>
              <a:rPr lang="es-ES"/>
              <a:t>Formación Cepa Celtiberia: publicación de contenidos utilizando Internet. Félix Lavilla Martínez. Enero/2020</a:t>
            </a:r>
          </a:p>
        </p:txBody>
      </p:sp>
      <p:sp>
        <p:nvSpPr>
          <p:cNvPr id="6" name="5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DC6F750-DE0F-40C4-8E3B-D30A7BA37A5A}" type="datetime1">
              <a:rPr lang="es-ES" smtClean="0"/>
              <a:pPr/>
              <a:t>22/01/2020</a:t>
            </a:fld>
            <a:endParaRPr lang="es-ES"/>
          </a:p>
        </p:txBody>
      </p:sp>
      <p:sp>
        <p:nvSpPr>
          <p:cNvPr id="5" name="4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6" name="5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175B789-4774-47C0-A4FB-0E54F7F86F1C}" type="datetime1">
              <a:rPr lang="es-ES" smtClean="0"/>
              <a:pPr/>
              <a:t>22/01/2020</a:t>
            </a:fld>
            <a:endParaRPr lang="es-ES"/>
          </a:p>
        </p:txBody>
      </p:sp>
      <p:sp>
        <p:nvSpPr>
          <p:cNvPr id="5" name="4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6" name="5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F5BF67C3-457F-4C67-8C28-04AD4B427C1F}" type="datetime1">
              <a:rPr lang="es-ES" smtClean="0"/>
              <a:pPr/>
              <a:t>22/01/2020</a:t>
            </a:fld>
            <a:endParaRPr lang="es-ES"/>
          </a:p>
        </p:txBody>
      </p:sp>
      <p:sp>
        <p:nvSpPr>
          <p:cNvPr id="6" name="5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7" name="6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8573B1C3-9AC7-463E-AF9F-2FFB1995CAB7}" type="datetime1">
              <a:rPr lang="es-ES" smtClean="0"/>
              <a:pPr/>
              <a:t>22/01/2020</a:t>
            </a:fld>
            <a:endParaRPr lang="es-ES"/>
          </a:p>
        </p:txBody>
      </p:sp>
      <p:sp>
        <p:nvSpPr>
          <p:cNvPr id="8" name="7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9" name="8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B7E76EA-8A1D-4E06-B338-0C0CA252134D}" type="datetime1">
              <a:rPr lang="es-ES" smtClean="0"/>
              <a:pPr/>
              <a:t>22/01/2020</a:t>
            </a:fld>
            <a:endParaRPr lang="es-ES"/>
          </a:p>
        </p:txBody>
      </p:sp>
      <p:sp>
        <p:nvSpPr>
          <p:cNvPr id="4" name="3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5" name="4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67250A-423B-4012-BE54-E6A87F05603D}" type="datetime1">
              <a:rPr lang="es-ES" smtClean="0"/>
              <a:pPr/>
              <a:t>22/01/2020</a:t>
            </a:fld>
            <a:endParaRPr lang="es-ES"/>
          </a:p>
        </p:txBody>
      </p:sp>
      <p:sp>
        <p:nvSpPr>
          <p:cNvPr id="3" name="2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4" name="3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7BFD967E-D22E-4553-A758-C4C0C67BC43E}" type="datetime1">
              <a:rPr lang="es-ES" smtClean="0"/>
              <a:pPr/>
              <a:t>22/01/2020</a:t>
            </a:fld>
            <a:endParaRPr lang="es-ES"/>
          </a:p>
        </p:txBody>
      </p:sp>
      <p:sp>
        <p:nvSpPr>
          <p:cNvPr id="6" name="5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
        <p:nvSpPr>
          <p:cNvPr id="7" name="6 Marcador de número de diapositiva"/>
          <p:cNvSpPr>
            <a:spLocks noGrp="1"/>
          </p:cNvSpPr>
          <p:nvPr>
            <p:ph type="sldNum" sz="quarter" idx="12"/>
          </p:nvPr>
        </p:nvSpPr>
        <p:spPr/>
        <p:txBody>
          <a:bodyPr/>
          <a:lstStyle/>
          <a:p>
            <a:fld id="{70AA4EB5-D359-474B-8680-760E359E2BF9}" type="slidenum">
              <a:rPr lang="es-ES" smtClean="0"/>
              <a:pPr/>
              <a:t>‹Nº›</a:t>
            </a:fld>
            <a:endParaRPr lang="es-ES"/>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B258D4DC-9C40-4F3D-8D8D-C93B8D83619B}" type="datetime1">
              <a:rPr lang="es-ES" smtClean="0"/>
              <a:pPr/>
              <a:t>22/01/2020</a:t>
            </a:fld>
            <a:endParaRPr lang="es-ES"/>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s-ES"/>
              <a:t>Formación Cepa Celtiberia: publicación de contenidos utilizando Internet. Félix Lavilla Martínez. Enero/2020</a:t>
            </a:r>
          </a:p>
        </p:txBody>
      </p:sp>
      <p:sp>
        <p:nvSpPr>
          <p:cNvPr id="7" name="6 Marcador de número de diapositiva"/>
          <p:cNvSpPr>
            <a:spLocks noGrp="1"/>
          </p:cNvSpPr>
          <p:nvPr>
            <p:ph type="sldNum" sz="quarter" idx="12"/>
          </p:nvPr>
        </p:nvSpPr>
        <p:spPr>
          <a:xfrm>
            <a:off x="8339328" y="1170432"/>
            <a:ext cx="733864" cy="201168"/>
          </a:xfrm>
        </p:spPr>
        <p:txBody>
          <a:bodyPr/>
          <a:lstStyle/>
          <a:p>
            <a:fld id="{70AA4EB5-D359-474B-8680-760E359E2BF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D7E1A39-3BA7-4266-BA58-9EC4D691F271}" type="datetime1">
              <a:rPr lang="es-ES" smtClean="0"/>
              <a:pPr/>
              <a:t>22/01/2020</a:t>
            </a:fld>
            <a:endParaRPr lang="es-ES"/>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s-ES"/>
              <a:t>Formación Cepa Celtiberia: publicación de contenidos utilizando Internet. Félix Lavilla Martínez. Enero/2020</a:t>
            </a: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0AA4EB5-D359-474B-8680-760E359E2BF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www.educacionyfp.gob.es/inee/dam/jcr:50d1eed2-0b2f-4b3d-9bf6-3ec44feb03ef/piaac201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ducacionyfp.gob.es/inee/dam/jcr:50d1eed2-0b2f-4b3d-9bf6-3ec44feb03ef/piaac201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imc.es/a1mc-c0nt3nt/uploads/2019/01/marco19.pdf"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imc.es/a1mc-c0nt3nt/uploads/2019/01/marco19.pdf"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imc.es/a1mc-c0nt3nt/uploads/2019/01/marco19.pdf"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imc.es/a1mc-c0nt3nt/uploads/2019/01/marco19.pdf"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vaopenmind.com/autores/neil-selwyn/" TargetMode="External"/><Relationship Id="rId2" Type="http://schemas.openxmlformats.org/officeDocument/2006/relationships/hyperlink" Target="https://www.bbvaopenmind.com/articulos/internet-y-educac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epd.es/sites/default/files/2019-10/la-proteccion-de-la-intimidad.pdf"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rtve.es/alacarta/documentales/naturalez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support.office.com/es-es/article/crear-y-usar-p%c3%a1ginas-modernas-en-un-sitio-de-sharepoint-b3d46deb-27a6-4b1e-87b8-df851e503dec?NS=SPOSTANDARD&amp;Version=16&amp;SysLcid=18442&amp;UiLcid=18442&amp;AppVer=SPO160&amp;HelpId=WSSEndUser_TeamSiteNewsEmptyStateTile_FL827"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epasoria.centros.educa.jcyl.es/sitio/index.cgi?wid_seccion=44"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s.wordpress.com/" TargetMode="External"/><Relationship Id="rId2" Type="http://schemas.openxmlformats.org/officeDocument/2006/relationships/hyperlink" Target="https://es.wix.com/" TargetMode="External"/><Relationship Id="rId1" Type="http://schemas.openxmlformats.org/officeDocument/2006/relationships/slideLayout" Target="../slideLayouts/slideLayout2.xml"/><Relationship Id="rId5" Type="http://schemas.openxmlformats.org/officeDocument/2006/relationships/hyperlink" Target="https://www.blogger.com/about/?r=1-null_user" TargetMode="External"/><Relationship Id="rId4" Type="http://schemas.openxmlformats.org/officeDocument/2006/relationships/hyperlink" Target="https://app.site123.com/?aff=370034&amp;sid=ES-3156508&amp;l=es&amp;landingSystem=1"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es.wikipedia.org/wiki/Pinturas_rupestres_de_Valonsadero"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time_continue=1&amp;v=IfhVI0L8vuk&amp;feature=emb_logo" TargetMode="External"/><Relationship Id="rId2" Type="http://schemas.openxmlformats.org/officeDocument/2006/relationships/slideLayout" Target="../slideLayouts/slideLayout2.xml"/><Relationship Id="rId1" Type="http://schemas.openxmlformats.org/officeDocument/2006/relationships/video" Target="https://www.youtube.com/embed/IfhVI0L8vuk?feature=oembed" TargetMode="External"/><Relationship Id="rId5" Type="http://schemas.openxmlformats.org/officeDocument/2006/relationships/image" Target="../media/image33.jpeg"/><Relationship Id="rId4" Type="http://schemas.openxmlformats.org/officeDocument/2006/relationships/hyperlink" Target="Wikipedia/&#191;Qu&#233;_es_Wikipedia_.og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es.wikipedia.org/wiki/Pinturas_rupestres_de_Valonsader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s.wikipedia.org/wiki/2001" TargetMode="External"/><Relationship Id="rId2" Type="http://schemas.openxmlformats.org/officeDocument/2006/relationships/hyperlink" Target="https://es.wikipedia.org/wiki/20_de_may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lpais.com/sociedad/2019/03/20/actualidad/1553105010_527764.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s.wikipedia.org/wiki/Wikipedia:Punto_de_vista_neutral" TargetMode="External"/><Relationship Id="rId2" Type="http://schemas.openxmlformats.org/officeDocument/2006/relationships/hyperlink" Target="https://es.wikipedia.org/wiki/Wikipedia:Lo_que_Wikipedia_no_es" TargetMode="External"/><Relationship Id="rId1" Type="http://schemas.openxmlformats.org/officeDocument/2006/relationships/slideLayout" Target="../slideLayouts/slideLayout2.xml"/><Relationship Id="rId6" Type="http://schemas.openxmlformats.org/officeDocument/2006/relationships/hyperlink" Target="https://es.wikipedia.org/wiki/Wikipedia:Ignora_las_normas" TargetMode="External"/><Relationship Id="rId5" Type="http://schemas.openxmlformats.org/officeDocument/2006/relationships/hyperlink" Target="https://es.wikipedia.org/wiki/Wikipedia:Etiqueta" TargetMode="External"/><Relationship Id="rId4" Type="http://schemas.openxmlformats.org/officeDocument/2006/relationships/hyperlink" Target="https://es.wikipedia.org/wiki/Wikipedia:Derechos_de_autor"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s.wikipedia.org/wiki/Enciclopedia" TargetMode="External"/><Relationship Id="rId7" Type="http://schemas.openxmlformats.org/officeDocument/2006/relationships/hyperlink" Target="https://es.wikipedia.org/wiki/Wikipedia:Wikipedia_no_es_una_fuente_primaria" TargetMode="External"/><Relationship Id="rId2" Type="http://schemas.openxmlformats.org/officeDocument/2006/relationships/hyperlink" Target="https://es.wikipedia.org/wiki/Wikipedia:Lo_que_Wikipedia_no_es" TargetMode="External"/><Relationship Id="rId1" Type="http://schemas.openxmlformats.org/officeDocument/2006/relationships/slideLayout" Target="../slideLayouts/slideLayout2.xml"/><Relationship Id="rId6" Type="http://schemas.openxmlformats.org/officeDocument/2006/relationships/hyperlink" Target="https://es.wikipedia.org/wiki/Wikipedia:P%C3%A1ginas_de_autopromoci%C3%B3n" TargetMode="External"/><Relationship Id="rId5" Type="http://schemas.openxmlformats.org/officeDocument/2006/relationships/hyperlink" Target="https://es.wikipedia.org/wiki/Wikipedia:Wikipedia_no_es_un_diccionario" TargetMode="External"/><Relationship Id="rId4" Type="http://schemas.openxmlformats.org/officeDocument/2006/relationships/hyperlink" Target="https://es.wikipedia.org/wiki/Almanaque"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es.wikipedia.org/wiki/Wikipedia:C%C3%B3mo_mantenerte_calmado_en_un_conflicto" TargetMode="External"/><Relationship Id="rId3" Type="http://schemas.openxmlformats.org/officeDocument/2006/relationships/hyperlink" Target="https://es.wikipedia.org/wiki/Wikipedia:Evita_juicios_de_valor" TargetMode="External"/><Relationship Id="rId7" Type="http://schemas.openxmlformats.org/officeDocument/2006/relationships/hyperlink" Target="https://es.wikipedia.org/wiki/Wikipedia:Convenciones_sobre_p%C3%A1ginas_de_discusi%C3%B3n" TargetMode="External"/><Relationship Id="rId2" Type="http://schemas.openxmlformats.org/officeDocument/2006/relationships/hyperlink" Target="https://es.wikipedia.org/wiki/Wikipedia:Punto_de_vista_neutral" TargetMode="External"/><Relationship Id="rId1" Type="http://schemas.openxmlformats.org/officeDocument/2006/relationships/slideLayout" Target="../slideLayouts/slideLayout2.xml"/><Relationship Id="rId6" Type="http://schemas.openxmlformats.org/officeDocument/2006/relationships/hyperlink" Target="https://es.wikipedia.org/wiki/Plantilla:Discutido" TargetMode="External"/><Relationship Id="rId5" Type="http://schemas.openxmlformats.org/officeDocument/2006/relationships/hyperlink" Target="https://es.wikipedia.org/wiki/Wikipedia:Verificabilidad" TargetMode="External"/><Relationship Id="rId4" Type="http://schemas.openxmlformats.org/officeDocument/2006/relationships/hyperlink" Target="https://es.wikipedia.org/wiki/Wikipedia:Referencia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reativecommons.org/licenses/by-sa/3.0/deed.es" TargetMode="External"/><Relationship Id="rId2" Type="http://schemas.openxmlformats.org/officeDocument/2006/relationships/hyperlink" Target="https://es.wikipedia.org/wiki/Wikipedia:Derechos_de_autor" TargetMode="External"/><Relationship Id="rId1" Type="http://schemas.openxmlformats.org/officeDocument/2006/relationships/slideLayout" Target="../slideLayouts/slideLayout2.xml"/><Relationship Id="rId6" Type="http://schemas.openxmlformats.org/officeDocument/2006/relationships/hyperlink" Target="https://es.wikipedia.org/wiki/Derecho_de_autor" TargetMode="External"/><Relationship Id="rId5" Type="http://schemas.openxmlformats.org/officeDocument/2006/relationships/hyperlink" Target="https://es.wikipedia.org/wiki/Wikipedia:Texto_de_la_Licencia_de_documentaci%C3%B3n_libre_de_GNU" TargetMode="External"/><Relationship Id="rId4" Type="http://schemas.openxmlformats.org/officeDocument/2006/relationships/hyperlink" Target="https://es.wikipedia.org/wiki/Wikipedia:Texto_de_la_Licencia_Creative_Commons_Atribuci%C3%B3n-CompartirIgual_3.0_Unported"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es.wikipedia.org/wiki/Wikipedia:Presume_buena_fe" TargetMode="External"/><Relationship Id="rId3" Type="http://schemas.openxmlformats.org/officeDocument/2006/relationships/hyperlink" Target="https://es.wikipedia.org/wiki/Wikipedia:Civismo" TargetMode="External"/><Relationship Id="rId7" Type="http://schemas.openxmlformats.org/officeDocument/2006/relationships/hyperlink" Target="https://es.wikipedia.org/wiki/Wikipedia_en_espa%C3%B1ol" TargetMode="External"/><Relationship Id="rId2" Type="http://schemas.openxmlformats.org/officeDocument/2006/relationships/hyperlink" Target="https://es.wikipedia.org/wiki/Wikipedia:Etiqueta" TargetMode="External"/><Relationship Id="rId1" Type="http://schemas.openxmlformats.org/officeDocument/2006/relationships/slideLayout" Target="../slideLayouts/slideLayout2.xml"/><Relationship Id="rId6" Type="http://schemas.openxmlformats.org/officeDocument/2006/relationships/hyperlink" Target="https://es.wikipedia.org/wiki/Wikipedia:Guerra_de_ediciones" TargetMode="External"/><Relationship Id="rId11" Type="http://schemas.openxmlformats.org/officeDocument/2006/relationships/hyperlink" Target="https://es.wikipedia.org/wiki/Wikipedia:Pol%C3%ADticas_y_convenciones" TargetMode="External"/><Relationship Id="rId5" Type="http://schemas.openxmlformats.org/officeDocument/2006/relationships/hyperlink" Target="https://es.wikipedia.org/wiki/Wikipedia:C%C3%B3mo_mantenerte_calmado_en_un_conflicto" TargetMode="External"/><Relationship Id="rId10" Type="http://schemas.openxmlformats.org/officeDocument/2006/relationships/hyperlink" Target="https://es.wikipedia.org/wiki/Wikipedia:Usuarios_t%C3%ADteres" TargetMode="External"/><Relationship Id="rId4" Type="http://schemas.openxmlformats.org/officeDocument/2006/relationships/hyperlink" Target="https://es.wikipedia.org/wiki/Wikipedia:No_hagas_ataques_personales" TargetMode="External"/><Relationship Id="rId9" Type="http://schemas.openxmlformats.org/officeDocument/2006/relationships/hyperlink" Target="https://es.wikipedia.org/wiki/Wikipedia:No_sabotees_Wikipedia_para_respaldar_tus_argumento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s.wikipedia.org/wiki/Wikipedia:S%C3%A9_valiente_al_editar_p%C3%A1ginas" TargetMode="External"/><Relationship Id="rId2" Type="http://schemas.openxmlformats.org/officeDocument/2006/relationships/hyperlink" Target="https://es.wikipedia.org/wiki/Wikipedia:Ignora_las_normas" TargetMode="External"/><Relationship Id="rId1" Type="http://schemas.openxmlformats.org/officeDocument/2006/relationships/slideLayout" Target="../slideLayouts/slideLayout2.xml"/><Relationship Id="rId4" Type="http://schemas.openxmlformats.org/officeDocument/2006/relationships/hyperlink" Target="https://es.wikipedia.org/wiki/Ayuda:Historia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es.wikiversity.org/wiki/Publicaci%C3%B3n_de_contenidos_en_r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lpais.com/sociedad/2019/03/20/actualidad/1553105010_527764.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es.wikiversity.org/wiki/Publicaci%C3%B3n_de_contenidos_en_red"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es.wikipedia.org/wiki/Pinturas_rupestres_de_Valonsader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es.wikipedia.org/wiki/Juan_Antonio_G%C3%B3mez_Barrer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es.wikipedia.org/wiki/Placa_paleol%C3%ADtica_de_Villalba"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felix.lavmar@educa.jcyl.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uiadelaradio.com/cinto-niqui-rne-radio-4-la-proxima-revolucion-radiofonica-sera-en-el-area-de-la-produccion-de-contenidos"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ine.es/prensa/tich_2019.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642918"/>
            <a:ext cx="8077200" cy="1673352"/>
          </a:xfrm>
        </p:spPr>
        <p:txBody>
          <a:bodyPr>
            <a:normAutofit/>
          </a:bodyPr>
          <a:lstStyle/>
          <a:p>
            <a:r>
              <a:rPr lang="es-ES" dirty="0"/>
              <a:t>Publicación de “</a:t>
            </a:r>
            <a:r>
              <a:rPr lang="es-ES" b="1" dirty="0"/>
              <a:t>contenidos</a:t>
            </a:r>
            <a:r>
              <a:rPr lang="es-ES" dirty="0"/>
              <a:t>” </a:t>
            </a:r>
            <a:r>
              <a:rPr lang="es-ES" b="1" dirty="0"/>
              <a:t>educativos</a:t>
            </a:r>
            <a:r>
              <a:rPr lang="es-ES" dirty="0"/>
              <a:t> utilizando Internet </a:t>
            </a:r>
          </a:p>
        </p:txBody>
      </p:sp>
      <p:sp>
        <p:nvSpPr>
          <p:cNvPr id="3" name="2 Subtítulo"/>
          <p:cNvSpPr>
            <a:spLocks noGrp="1"/>
          </p:cNvSpPr>
          <p:nvPr>
            <p:ph type="subTitle" idx="1"/>
          </p:nvPr>
        </p:nvSpPr>
        <p:spPr>
          <a:xfrm>
            <a:off x="2428860" y="2214554"/>
            <a:ext cx="5286412" cy="499484"/>
          </a:xfrm>
        </p:spPr>
        <p:txBody>
          <a:bodyPr>
            <a:normAutofit fontScale="40000" lnSpcReduction="20000"/>
          </a:bodyPr>
          <a:lstStyle/>
          <a:p>
            <a:endParaRPr lang="es-ES" dirty="0"/>
          </a:p>
          <a:p>
            <a:endParaRPr lang="es-ES" dirty="0"/>
          </a:p>
          <a:p>
            <a:r>
              <a:rPr lang="es-ES" sz="5100" b="1" dirty="0"/>
              <a:t>Herramientas</a:t>
            </a:r>
            <a:r>
              <a:rPr lang="es-ES" sz="5100" dirty="0"/>
              <a:t> para su difusión</a:t>
            </a:r>
          </a:p>
        </p:txBody>
      </p:sp>
      <p:sp>
        <p:nvSpPr>
          <p:cNvPr id="5" name="4 Marcador de pie de página"/>
          <p:cNvSpPr>
            <a:spLocks noGrp="1"/>
          </p:cNvSpPr>
          <p:nvPr>
            <p:ph type="ftr" sz="quarter" idx="11"/>
          </p:nvPr>
        </p:nvSpPr>
        <p:spPr>
          <a:xfrm>
            <a:off x="1357290" y="6143644"/>
            <a:ext cx="7643866" cy="365125"/>
          </a:xfrm>
        </p:spPr>
        <p:txBody>
          <a:bodyPr/>
          <a:lstStyle/>
          <a:p>
            <a:r>
              <a:rPr lang="es-ES" dirty="0"/>
              <a:t>Formación Cepa Celtiberia: publicación de contenidos utilizando Internet. Félix Lavilla Martínez. Enero/2020</a:t>
            </a:r>
          </a:p>
        </p:txBody>
      </p:sp>
      <p:pic>
        <p:nvPicPr>
          <p:cNvPr id="6" name="5 Imagen" descr="by-nc-eu_.png"/>
          <p:cNvPicPr>
            <a:picLocks noChangeAspect="1"/>
          </p:cNvPicPr>
          <p:nvPr/>
        </p:nvPicPr>
        <p:blipFill>
          <a:blip r:embed="rId2"/>
          <a:stretch>
            <a:fillRect/>
          </a:stretch>
        </p:blipFill>
        <p:spPr>
          <a:xfrm>
            <a:off x="6929454" y="5429264"/>
            <a:ext cx="1843986" cy="6451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480969"/>
            <a:ext cx="7258072" cy="300831"/>
          </a:xfrm>
        </p:spPr>
        <p:txBody>
          <a:bodyPr/>
          <a:lstStyle/>
          <a:p>
            <a:r>
              <a:rPr lang="es-ES"/>
              <a:t>Formación Cepa Celtiberia: publicación de contenidos utilizando Internet. Félix Lavilla Martínez. Enero/2020</a:t>
            </a:r>
          </a:p>
        </p:txBody>
      </p:sp>
      <p:sp>
        <p:nvSpPr>
          <p:cNvPr id="7" name="6 Rectángulo"/>
          <p:cNvSpPr/>
          <p:nvPr/>
        </p:nvSpPr>
        <p:spPr>
          <a:xfrm>
            <a:off x="214282" y="285728"/>
            <a:ext cx="7620997" cy="584775"/>
          </a:xfrm>
          <a:prstGeom prst="rect">
            <a:avLst/>
          </a:prstGeom>
        </p:spPr>
        <p:txBody>
          <a:bodyPr wrap="none">
            <a:spAutoFit/>
          </a:bodyPr>
          <a:lstStyle/>
          <a:p>
            <a:r>
              <a:rPr lang="es-ES" sz="3200" b="1" dirty="0">
                <a:solidFill>
                  <a:schemeClr val="accent2">
                    <a:lumMod val="60000"/>
                    <a:lumOff val="40000"/>
                  </a:schemeClr>
                </a:solidFill>
              </a:rPr>
              <a:t>Conocer dónde “interactúan” las personas</a:t>
            </a:r>
          </a:p>
        </p:txBody>
      </p:sp>
      <p:pic>
        <p:nvPicPr>
          <p:cNvPr id="8" name="7 Imagen" descr="acceso_usuarios.JPG"/>
          <p:cNvPicPr>
            <a:picLocks noChangeAspect="1"/>
          </p:cNvPicPr>
          <p:nvPr/>
        </p:nvPicPr>
        <p:blipFill>
          <a:blip r:embed="rId2"/>
          <a:stretch>
            <a:fillRect/>
          </a:stretch>
        </p:blipFill>
        <p:spPr>
          <a:xfrm>
            <a:off x="108262" y="1071546"/>
            <a:ext cx="8892893" cy="51236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399032"/>
          </a:xfrm>
        </p:spPr>
        <p:txBody>
          <a:bodyPr>
            <a:normAutofit fontScale="90000"/>
          </a:bodyPr>
          <a:lstStyle/>
          <a:p>
            <a:r>
              <a:rPr lang="es-ES" dirty="0"/>
              <a:t>Dificultades a la igualdad de oportunidades: “</a:t>
            </a:r>
            <a:r>
              <a:rPr lang="es-ES" b="1" dirty="0"/>
              <a:t>la brecha digital”</a:t>
            </a:r>
          </a:p>
        </p:txBody>
      </p:sp>
      <p:graphicFrame>
        <p:nvGraphicFramePr>
          <p:cNvPr id="6" name="Marcador de contenido 4"/>
          <p:cNvGraphicFramePr>
            <a:graphicFrameLocks noGrp="1"/>
          </p:cNvGraphicFramePr>
          <p:nvPr>
            <p:ph idx="1"/>
            <p:extLst>
              <p:ext uri="{D42A27DB-BD31-4B8C-83A1-F6EECF244321}">
                <p14:modId xmlns:p14="http://schemas.microsoft.com/office/powerpoint/2010/main" val="127297880"/>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457200" y="6480969"/>
            <a:ext cx="7543824" cy="300831"/>
          </a:xfrm>
        </p:spPr>
        <p:txBody>
          <a:bodyPr/>
          <a:lstStyle/>
          <a:p>
            <a:r>
              <a:rPr lang="es-ES" dirty="0"/>
              <a:t>Formación Cepa Celtiberia: publicación de contenidos utilizando Internet. Félix Lavilla Martínez. Enero/2020</a:t>
            </a:r>
          </a:p>
        </p:txBody>
      </p:sp>
      <p:sp>
        <p:nvSpPr>
          <p:cNvPr id="7" name="6 CuadroTexto"/>
          <p:cNvSpPr txBox="1"/>
          <p:nvPr/>
        </p:nvSpPr>
        <p:spPr>
          <a:xfrm>
            <a:off x="1714480" y="5286388"/>
            <a:ext cx="6901248" cy="523220"/>
          </a:xfrm>
          <a:prstGeom prst="rect">
            <a:avLst/>
          </a:prstGeom>
          <a:noFill/>
        </p:spPr>
        <p:txBody>
          <a:bodyPr wrap="none" rtlCol="0">
            <a:spAutoFit/>
          </a:bodyPr>
          <a:lstStyle/>
          <a:p>
            <a:r>
              <a:rPr lang="es-ES" sz="2800" b="1" dirty="0"/>
              <a:t>Que hemos de tener en cuenta en el aula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400" b="1" dirty="0">
                <a:hlinkClick r:id="rId2"/>
              </a:rPr>
              <a:t>Informe PISA 2103</a:t>
            </a:r>
            <a:br>
              <a:rPr lang="es-ES" sz="4400" b="1" dirty="0"/>
            </a:br>
            <a:r>
              <a:rPr lang="es-ES" sz="4400" b="1" dirty="0"/>
              <a:t>Educación de </a:t>
            </a:r>
            <a:r>
              <a:rPr lang="es-ES" sz="4800" b="1" dirty="0"/>
              <a:t>Adultos</a:t>
            </a:r>
            <a:endParaRPr lang="es-ES" dirty="0"/>
          </a:p>
        </p:txBody>
      </p:sp>
      <p:sp>
        <p:nvSpPr>
          <p:cNvPr id="6" name="Marcador de texto 3"/>
          <p:cNvSpPr>
            <a:spLocks noGrp="1"/>
          </p:cNvSpPr>
          <p:nvPr>
            <p:ph idx="1"/>
          </p:nvPr>
        </p:nvSpPr>
        <p:spPr/>
        <p:txBody>
          <a:bodyPr>
            <a:normAutofit/>
          </a:bodyPr>
          <a:lstStyle/>
          <a:p>
            <a:pPr>
              <a:buNone/>
            </a:pPr>
            <a:r>
              <a:rPr lang="es-ES" sz="4400" dirty="0"/>
              <a:t>España  </a:t>
            </a:r>
            <a:r>
              <a:rPr lang="es-ES" sz="4400" dirty="0">
                <a:solidFill>
                  <a:srgbClr val="FF0000"/>
                </a:solidFill>
              </a:rPr>
              <a:t>- </a:t>
            </a:r>
            <a:r>
              <a:rPr lang="es-ES" sz="4400" b="1" dirty="0">
                <a:solidFill>
                  <a:srgbClr val="FF0000"/>
                </a:solidFill>
              </a:rPr>
              <a:t>20 puntos </a:t>
            </a:r>
            <a:r>
              <a:rPr lang="es-ES" sz="4400" dirty="0"/>
              <a:t>por debajo</a:t>
            </a:r>
            <a:r>
              <a:rPr lang="es-ES" sz="3600" dirty="0"/>
              <a:t> </a:t>
            </a:r>
          </a:p>
          <a:p>
            <a:pPr>
              <a:buNone/>
            </a:pPr>
            <a:r>
              <a:rPr lang="es-ES" sz="3600" dirty="0"/>
              <a:t>de la media de países de la OCDE</a:t>
            </a:r>
          </a:p>
        </p:txBody>
      </p:sp>
      <p:sp>
        <p:nvSpPr>
          <p:cNvPr id="4" name="3 Marcador de pie de página"/>
          <p:cNvSpPr>
            <a:spLocks noGrp="1"/>
          </p:cNvSpPr>
          <p:nvPr>
            <p:ph type="ftr" sz="quarter" idx="11"/>
          </p:nvPr>
        </p:nvSpPr>
        <p:spPr>
          <a:xfrm>
            <a:off x="457200" y="6480969"/>
            <a:ext cx="7400948" cy="300831"/>
          </a:xfrm>
        </p:spPr>
        <p:txBody>
          <a:bodyPr/>
          <a:lstStyle/>
          <a:p>
            <a:r>
              <a:rPr lang="es-ES" dirty="0"/>
              <a:t>Formación Cepa Celtiberia: publicación de contenidos utilizando Internet. Félix Lavilla Martínez. Enero/2020</a:t>
            </a:r>
          </a:p>
        </p:txBody>
      </p:sp>
      <p:sp>
        <p:nvSpPr>
          <p:cNvPr id="7" name="Flecha abajo 4"/>
          <p:cNvSpPr/>
          <p:nvPr/>
        </p:nvSpPr>
        <p:spPr>
          <a:xfrm>
            <a:off x="4143372" y="3071810"/>
            <a:ext cx="5357818" cy="307183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FFFF00"/>
                </a:solidFill>
              </a:rPr>
              <a:t>+ </a:t>
            </a:r>
          </a:p>
          <a:p>
            <a:pPr algn="ctr"/>
            <a:r>
              <a:rPr lang="es-ES" sz="2000" b="1" dirty="0">
                <a:solidFill>
                  <a:schemeClr val="bg1"/>
                </a:solidFill>
              </a:rPr>
              <a:t>Avanzar en </a:t>
            </a:r>
          </a:p>
          <a:p>
            <a:pPr algn="ctr"/>
            <a:r>
              <a:rPr lang="es-ES" sz="2000" b="1" dirty="0">
                <a:solidFill>
                  <a:schemeClr val="bg1"/>
                </a:solidFill>
              </a:rPr>
              <a:t>competencias digitales</a:t>
            </a:r>
          </a:p>
          <a:p>
            <a:pPr algn="ctr"/>
            <a:endParaRPr lang="es-ES" b="1" dirty="0">
              <a:solidFill>
                <a:srgbClr val="FFFF00"/>
              </a:solidFill>
            </a:endParaRPr>
          </a:p>
          <a:p>
            <a:pPr algn="ctr"/>
            <a:endParaRPr lang="es-ES" b="1" dirty="0">
              <a:solidFill>
                <a:schemeClr val="bg1"/>
              </a:solidFill>
            </a:endParaRPr>
          </a:p>
          <a:p>
            <a:pPr algn="ctr"/>
            <a:endParaRPr lang="es-ES" b="1" dirty="0">
              <a:solidFill>
                <a:schemeClr val="bg1"/>
              </a:solidFill>
            </a:endParaRPr>
          </a:p>
          <a:p>
            <a:pPr algn="ctr"/>
            <a:endParaRPr lang="es-ES" b="1" dirty="0">
              <a:solidFill>
                <a:schemeClr val="bg1"/>
              </a:solidFill>
            </a:endParaRPr>
          </a:p>
          <a:p>
            <a:pPr algn="ctr"/>
            <a:r>
              <a:rPr lang="es-ES" b="1" dirty="0">
                <a:solidFill>
                  <a:schemeClr val="bg1"/>
                </a:solidFill>
              </a:rPr>
              <a:t>Queda mucho por hacer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Sociedad del “conocimiento”</a:t>
            </a:r>
          </a:p>
        </p:txBody>
      </p:sp>
      <p:pic>
        <p:nvPicPr>
          <p:cNvPr id="6" name="5 Marcador de contenido" descr="Simone_Beauvoir_conocimiento.jpg"/>
          <p:cNvPicPr>
            <a:picLocks noGrp="1" noChangeAspect="1"/>
          </p:cNvPicPr>
          <p:nvPr>
            <p:ph idx="1"/>
          </p:nvPr>
        </p:nvPicPr>
        <p:blipFill>
          <a:blip r:embed="rId2"/>
          <a:stretch>
            <a:fillRect/>
          </a:stretch>
        </p:blipFill>
        <p:spPr>
          <a:xfrm>
            <a:off x="1114371" y="1774825"/>
            <a:ext cx="6915257" cy="4625975"/>
          </a:xfrm>
        </p:spPr>
      </p:pic>
      <p:sp>
        <p:nvSpPr>
          <p:cNvPr id="4" name="3 Marcador de pie de página"/>
          <p:cNvSpPr>
            <a:spLocks noGrp="1"/>
          </p:cNvSpPr>
          <p:nvPr>
            <p:ph type="ftr" sz="quarter" idx="11"/>
          </p:nvPr>
        </p:nvSpPr>
        <p:spPr>
          <a:xfrm>
            <a:off x="428596" y="6476999"/>
            <a:ext cx="7719719" cy="274320"/>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Personas Adultas- TIC</a:t>
            </a:r>
            <a:br>
              <a:rPr lang="es-ES" dirty="0"/>
            </a:br>
            <a:r>
              <a:rPr lang="es-ES" dirty="0"/>
              <a:t>Informe UE comparado 2013</a:t>
            </a:r>
          </a:p>
        </p:txBody>
      </p:sp>
      <p:pic>
        <p:nvPicPr>
          <p:cNvPr id="8" name="7 Marcador de contenido" descr="PIAAC_Adultos_2013.JPG">
            <a:hlinkClick r:id="rId2"/>
          </p:cNvPr>
          <p:cNvPicPr>
            <a:picLocks noGrp="1" noChangeAspect="1"/>
          </p:cNvPicPr>
          <p:nvPr>
            <p:ph idx="1"/>
          </p:nvPr>
        </p:nvPicPr>
        <p:blipFill>
          <a:blip r:embed="rId3"/>
          <a:stretch>
            <a:fillRect/>
          </a:stretch>
        </p:blipFill>
        <p:spPr>
          <a:xfrm>
            <a:off x="1532497" y="1774825"/>
            <a:ext cx="6079006" cy="4625975"/>
          </a:xfrm>
        </p:spPr>
      </p:pic>
      <p:sp>
        <p:nvSpPr>
          <p:cNvPr id="4" name="3 Marcador de pie de página"/>
          <p:cNvSpPr>
            <a:spLocks noGrp="1"/>
          </p:cNvSpPr>
          <p:nvPr>
            <p:ph type="ftr" sz="quarter" idx="11"/>
          </p:nvPr>
        </p:nvSpPr>
        <p:spPr>
          <a:xfrm>
            <a:off x="457200" y="6480969"/>
            <a:ext cx="5400684"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PISA ADULTOS 16/24 - LECTURA</a:t>
            </a:r>
          </a:p>
        </p:txBody>
      </p:sp>
      <p:pic>
        <p:nvPicPr>
          <p:cNvPr id="6" name="5 Marcador de contenido" descr="PIAAC_PISA_2013_Comprensión_lectora.JPG"/>
          <p:cNvPicPr>
            <a:picLocks noGrp="1" noChangeAspect="1"/>
          </p:cNvPicPr>
          <p:nvPr>
            <p:ph idx="1"/>
          </p:nvPr>
        </p:nvPicPr>
        <p:blipFill>
          <a:blip r:embed="rId2"/>
          <a:stretch>
            <a:fillRect/>
          </a:stretch>
        </p:blipFill>
        <p:spPr>
          <a:xfrm>
            <a:off x="2266950" y="1830387"/>
            <a:ext cx="4610100" cy="4514850"/>
          </a:xfrm>
        </p:spPr>
      </p:pic>
      <p:sp>
        <p:nvSpPr>
          <p:cNvPr id="4" name="3 Marcador de pie de página"/>
          <p:cNvSpPr>
            <a:spLocks noGrp="1"/>
          </p:cNvSpPr>
          <p:nvPr>
            <p:ph type="ftr" sz="quarter" idx="11"/>
          </p:nvPr>
        </p:nvSpPr>
        <p:spPr>
          <a:xfrm>
            <a:off x="457200" y="6480969"/>
            <a:ext cx="7829576" cy="300831"/>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Más diferencia a más edad</a:t>
            </a:r>
          </a:p>
        </p:txBody>
      </p:sp>
      <p:pic>
        <p:nvPicPr>
          <p:cNvPr id="7" name="6 Marcador de contenido"/>
          <p:cNvPicPr>
            <a:picLocks noGrp="1"/>
          </p:cNvPicPr>
          <p:nvPr>
            <p:ph idx="1"/>
          </p:nvPr>
        </p:nvPicPr>
        <p:blipFill>
          <a:blip r:embed="rId2"/>
          <a:stretch>
            <a:fillRect/>
          </a:stretch>
        </p:blipFill>
        <p:spPr bwMode="auto">
          <a:xfrm>
            <a:off x="1512000" y="3417312"/>
            <a:ext cx="6120000" cy="1341000"/>
          </a:xfrm>
          <a:prstGeom prst="rect">
            <a:avLst/>
          </a:prstGeom>
          <a:noFill/>
          <a:ln w="9525">
            <a:noFill/>
            <a:miter lim="800000"/>
            <a:headEnd/>
            <a:tailEnd/>
          </a:ln>
        </p:spPr>
      </p:pic>
      <p:sp>
        <p:nvSpPr>
          <p:cNvPr id="4" name="3 Marcador de pie de página"/>
          <p:cNvSpPr>
            <a:spLocks noGrp="1"/>
          </p:cNvSpPr>
          <p:nvPr>
            <p:ph type="ftr" sz="quarter" idx="11"/>
          </p:nvPr>
        </p:nvSpPr>
        <p:spPr>
          <a:xfrm>
            <a:off x="457200" y="6480969"/>
            <a:ext cx="7472386" cy="300831"/>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Aprendizaje en “entorno virtual”</a:t>
            </a:r>
          </a:p>
        </p:txBody>
      </p:sp>
      <p:pic>
        <p:nvPicPr>
          <p:cNvPr id="6" name="5 Marcador de contenido" descr="Aprendizaje_entorno_virtual.JPG"/>
          <p:cNvPicPr>
            <a:picLocks noGrp="1" noChangeAspect="1"/>
          </p:cNvPicPr>
          <p:nvPr>
            <p:ph idx="1"/>
          </p:nvPr>
        </p:nvPicPr>
        <p:blipFill>
          <a:blip r:embed="rId2"/>
          <a:stretch>
            <a:fillRect/>
          </a:stretch>
        </p:blipFill>
        <p:spPr>
          <a:xfrm>
            <a:off x="1688643" y="1774825"/>
            <a:ext cx="5766713" cy="4625975"/>
          </a:xfrm>
        </p:spPr>
      </p:pic>
      <p:sp>
        <p:nvSpPr>
          <p:cNvPr id="4" name="3 Marcador de pie de página"/>
          <p:cNvSpPr>
            <a:spLocks noGrp="1"/>
          </p:cNvSpPr>
          <p:nvPr>
            <p:ph type="ftr" sz="quarter" idx="11"/>
          </p:nvPr>
        </p:nvSpPr>
        <p:spPr>
          <a:xfrm>
            <a:off x="1214414" y="6476999"/>
            <a:ext cx="6933901" cy="274320"/>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55448"/>
            <a:ext cx="8572560" cy="1252728"/>
          </a:xfrm>
        </p:spPr>
        <p:txBody>
          <a:bodyPr>
            <a:normAutofit fontScale="90000"/>
          </a:bodyPr>
          <a:lstStyle/>
          <a:p>
            <a:r>
              <a:rPr lang="es-ES" dirty="0"/>
              <a:t>¿</a:t>
            </a:r>
            <a:r>
              <a:rPr lang="es-ES" sz="4000" dirty="0"/>
              <a:t>Cómo acceden los  alumnos a Internet?</a:t>
            </a:r>
          </a:p>
        </p:txBody>
      </p:sp>
      <p:pic>
        <p:nvPicPr>
          <p:cNvPr id="6" name="5 Marcador de contenido" descr="Dispositivo_acceso_Internet_AIMC_2018.JPG"/>
          <p:cNvPicPr>
            <a:picLocks noGrp="1" noChangeAspect="1"/>
          </p:cNvPicPr>
          <p:nvPr>
            <p:ph idx="1"/>
          </p:nvPr>
        </p:nvPicPr>
        <p:blipFill>
          <a:blip r:embed="rId2"/>
          <a:stretch>
            <a:fillRect/>
          </a:stretch>
        </p:blipFill>
        <p:spPr>
          <a:xfrm>
            <a:off x="746125" y="2433637"/>
            <a:ext cx="7651750" cy="3308350"/>
          </a:xfrm>
        </p:spPr>
      </p:pic>
      <p:sp>
        <p:nvSpPr>
          <p:cNvPr id="4" name="3 Marcador de pie de página"/>
          <p:cNvSpPr>
            <a:spLocks noGrp="1"/>
          </p:cNvSpPr>
          <p:nvPr>
            <p:ph type="ftr" sz="quarter" idx="11"/>
          </p:nvPr>
        </p:nvSpPr>
        <p:spPr>
          <a:xfrm>
            <a:off x="857224" y="6476999"/>
            <a:ext cx="7291091" cy="274320"/>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 qué dispositivo?</a:t>
            </a:r>
          </a:p>
        </p:txBody>
      </p:sp>
      <p:pic>
        <p:nvPicPr>
          <p:cNvPr id="6" name="5 Marcador de contenido" descr="Dispositivo_principal_acceso_Internet.JPG"/>
          <p:cNvPicPr>
            <a:picLocks noGrp="1" noChangeAspect="1"/>
          </p:cNvPicPr>
          <p:nvPr>
            <p:ph idx="1"/>
          </p:nvPr>
        </p:nvPicPr>
        <p:blipFill>
          <a:blip r:embed="rId2"/>
          <a:stretch>
            <a:fillRect/>
          </a:stretch>
        </p:blipFill>
        <p:spPr>
          <a:xfrm>
            <a:off x="1076325" y="2446337"/>
            <a:ext cx="6991350" cy="3282950"/>
          </a:xfrm>
        </p:spPr>
      </p:pic>
      <p:sp>
        <p:nvSpPr>
          <p:cNvPr id="4" name="3 Marcador de pie de página"/>
          <p:cNvSpPr>
            <a:spLocks noGrp="1"/>
          </p:cNvSpPr>
          <p:nvPr>
            <p:ph type="ftr" sz="quarter" idx="11"/>
          </p:nvPr>
        </p:nvSpPr>
        <p:spPr>
          <a:xfrm>
            <a:off x="928662" y="6476999"/>
            <a:ext cx="7219653" cy="274320"/>
          </a:xfrm>
        </p:spPr>
        <p:txBody>
          <a:bodyPr/>
          <a:lstStyle/>
          <a:p>
            <a:r>
              <a:rPr lang="es-ES" dirty="0"/>
              <a:t>Formación Cepa Celtiberia: publicación de contenidos utilizando Internet. Félix Lavilla Martínez. Enero/2020</a:t>
            </a:r>
          </a:p>
        </p:txBody>
      </p:sp>
      <p:sp>
        <p:nvSpPr>
          <p:cNvPr id="5" name="4 CuadroTexto"/>
          <p:cNvSpPr txBox="1"/>
          <p:nvPr/>
        </p:nvSpPr>
        <p:spPr>
          <a:xfrm>
            <a:off x="2214546" y="5929330"/>
            <a:ext cx="2594236" cy="276999"/>
          </a:xfrm>
          <a:prstGeom prst="rect">
            <a:avLst/>
          </a:prstGeom>
          <a:noFill/>
        </p:spPr>
        <p:txBody>
          <a:bodyPr wrap="none" rtlCol="0">
            <a:spAutoFit/>
          </a:bodyPr>
          <a:lstStyle/>
          <a:p>
            <a:r>
              <a:rPr lang="es-ES" sz="1200" dirty="0"/>
              <a:t>Fuente: </a:t>
            </a:r>
            <a:r>
              <a:rPr lang="es-ES" sz="1200" dirty="0">
                <a:hlinkClick r:id="rId3"/>
              </a:rPr>
              <a:t>Datos AIMC 2019 (datos 2018)</a:t>
            </a:r>
            <a:endParaRPr lang="es-E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58204" cy="1559040"/>
          </a:xfrm>
        </p:spPr>
        <p:txBody>
          <a:bodyPr>
            <a:noAutofit/>
          </a:bodyPr>
          <a:lstStyle/>
          <a:p>
            <a:r>
              <a:rPr lang="es-ES" sz="4800" b="1" dirty="0"/>
              <a:t>Importancia de compartir conocimiento</a:t>
            </a:r>
          </a:p>
        </p:txBody>
      </p:sp>
      <p:sp>
        <p:nvSpPr>
          <p:cNvPr id="6" name="5 Marcador de contenido"/>
          <p:cNvSpPr>
            <a:spLocks noGrp="1"/>
          </p:cNvSpPr>
          <p:nvPr>
            <p:ph idx="1"/>
          </p:nvPr>
        </p:nvSpPr>
        <p:spPr/>
        <p:txBody>
          <a:bodyPr/>
          <a:lstStyle/>
          <a:p>
            <a:pPr>
              <a:buNone/>
            </a:pPr>
            <a:r>
              <a:rPr lang="es-ES" sz="4000" b="1" dirty="0"/>
              <a:t>“</a:t>
            </a:r>
            <a:r>
              <a:rPr lang="es-ES" sz="4000" b="1" i="1" dirty="0"/>
              <a:t>En cuestiones de cultura y de saber, sólo se pierde lo que se guarda, sólo se gana lo que se da”. </a:t>
            </a:r>
          </a:p>
          <a:p>
            <a:pPr>
              <a:buNone/>
            </a:pPr>
            <a:endParaRPr lang="es-ES" b="1" i="1" dirty="0"/>
          </a:p>
          <a:p>
            <a:pPr>
              <a:buNone/>
            </a:pPr>
            <a:r>
              <a:rPr lang="es-ES" b="1" dirty="0"/>
              <a:t>				Antonio Machado </a:t>
            </a:r>
          </a:p>
          <a:p>
            <a:pPr>
              <a:buNone/>
            </a:pPr>
            <a:r>
              <a:rPr lang="es-ES" sz="1400" dirty="0"/>
              <a:t>				(Valencia, 1937, II Congreso de escritores) </a:t>
            </a:r>
          </a:p>
        </p:txBody>
      </p:sp>
      <p:sp>
        <p:nvSpPr>
          <p:cNvPr id="5" name="4 Marcador de pie de página"/>
          <p:cNvSpPr>
            <a:spLocks noGrp="1"/>
          </p:cNvSpPr>
          <p:nvPr>
            <p:ph type="ftr" sz="quarter" idx="11"/>
          </p:nvPr>
        </p:nvSpPr>
        <p:spPr>
          <a:xfrm>
            <a:off x="457200" y="6480969"/>
            <a:ext cx="7115196"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Redes sociales utilizadas</a:t>
            </a:r>
          </a:p>
        </p:txBody>
      </p:sp>
      <p:pic>
        <p:nvPicPr>
          <p:cNvPr id="6" name="5 Marcador de contenido" descr="Red_social_acceso_AIMC_2018.JPG"/>
          <p:cNvPicPr>
            <a:picLocks noGrp="1" noChangeAspect="1"/>
          </p:cNvPicPr>
          <p:nvPr>
            <p:ph idx="1"/>
          </p:nvPr>
        </p:nvPicPr>
        <p:blipFill>
          <a:blip r:embed="rId2"/>
          <a:stretch>
            <a:fillRect/>
          </a:stretch>
        </p:blipFill>
        <p:spPr>
          <a:xfrm>
            <a:off x="1006475" y="2954337"/>
            <a:ext cx="7131050" cy="2266950"/>
          </a:xfrm>
        </p:spPr>
      </p:pic>
      <p:sp>
        <p:nvSpPr>
          <p:cNvPr id="4" name="3 Marcador de pie de página"/>
          <p:cNvSpPr>
            <a:spLocks noGrp="1"/>
          </p:cNvSpPr>
          <p:nvPr>
            <p:ph type="ftr" sz="quarter" idx="11"/>
          </p:nvPr>
        </p:nvSpPr>
        <p:spPr>
          <a:xfrm>
            <a:off x="1000100" y="6476999"/>
            <a:ext cx="7148215" cy="274320"/>
          </a:xfrm>
        </p:spPr>
        <p:txBody>
          <a:bodyPr/>
          <a:lstStyle/>
          <a:p>
            <a:r>
              <a:rPr lang="es-ES" dirty="0"/>
              <a:t>Formación Cepa Celtiberia: publicación de contenidos utilizando Internet. Félix Lavilla Martínez. Enero/2020</a:t>
            </a:r>
          </a:p>
        </p:txBody>
      </p:sp>
      <p:sp>
        <p:nvSpPr>
          <p:cNvPr id="5" name="4 CuadroTexto"/>
          <p:cNvSpPr txBox="1"/>
          <p:nvPr/>
        </p:nvSpPr>
        <p:spPr>
          <a:xfrm>
            <a:off x="2214546" y="5929330"/>
            <a:ext cx="2594236" cy="276999"/>
          </a:xfrm>
          <a:prstGeom prst="rect">
            <a:avLst/>
          </a:prstGeom>
          <a:noFill/>
        </p:spPr>
        <p:txBody>
          <a:bodyPr wrap="none" rtlCol="0">
            <a:spAutoFit/>
          </a:bodyPr>
          <a:lstStyle/>
          <a:p>
            <a:r>
              <a:rPr lang="es-ES" sz="1200" dirty="0"/>
              <a:t>Fuente: </a:t>
            </a:r>
            <a:r>
              <a:rPr lang="es-ES" sz="1200" dirty="0">
                <a:hlinkClick r:id="rId3"/>
              </a:rPr>
              <a:t>Datos AIMC 2019 (datos 2018)</a:t>
            </a:r>
            <a:endParaRPr lang="es-E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Lo que hacemos en Internet</a:t>
            </a:r>
          </a:p>
        </p:txBody>
      </p:sp>
      <p:pic>
        <p:nvPicPr>
          <p:cNvPr id="6" name="5 Marcador de contenido" descr="Actividad_en_Internet_AIMC_2018.JPG"/>
          <p:cNvPicPr>
            <a:picLocks noGrp="1" noChangeAspect="1"/>
          </p:cNvPicPr>
          <p:nvPr>
            <p:ph idx="1"/>
          </p:nvPr>
        </p:nvPicPr>
        <p:blipFill>
          <a:blip r:embed="rId2"/>
          <a:stretch>
            <a:fillRect/>
          </a:stretch>
        </p:blipFill>
        <p:spPr>
          <a:xfrm>
            <a:off x="2511453" y="1774825"/>
            <a:ext cx="4121094" cy="4625975"/>
          </a:xfrm>
        </p:spPr>
      </p:pic>
      <p:sp>
        <p:nvSpPr>
          <p:cNvPr id="4" name="3 Marcador de pie de página"/>
          <p:cNvSpPr>
            <a:spLocks noGrp="1"/>
          </p:cNvSpPr>
          <p:nvPr>
            <p:ph type="ftr" sz="quarter" idx="11"/>
          </p:nvPr>
        </p:nvSpPr>
        <p:spPr>
          <a:xfrm>
            <a:off x="1214414" y="6476999"/>
            <a:ext cx="6933901" cy="274320"/>
          </a:xfrm>
        </p:spPr>
        <p:txBody>
          <a:bodyPr/>
          <a:lstStyle/>
          <a:p>
            <a:r>
              <a:rPr lang="es-ES" dirty="0"/>
              <a:t>Formación Cepa Celtiberia: publicación de contenidos utilizando Internet. Félix Lavilla Martínez. Enero/2020</a:t>
            </a:r>
          </a:p>
        </p:txBody>
      </p:sp>
      <p:sp>
        <p:nvSpPr>
          <p:cNvPr id="5" name="4 CuadroTexto"/>
          <p:cNvSpPr txBox="1"/>
          <p:nvPr/>
        </p:nvSpPr>
        <p:spPr>
          <a:xfrm>
            <a:off x="428596" y="1500174"/>
            <a:ext cx="2594236" cy="276999"/>
          </a:xfrm>
          <a:prstGeom prst="rect">
            <a:avLst/>
          </a:prstGeom>
          <a:noFill/>
        </p:spPr>
        <p:txBody>
          <a:bodyPr wrap="none" rtlCol="0">
            <a:spAutoFit/>
          </a:bodyPr>
          <a:lstStyle/>
          <a:p>
            <a:r>
              <a:rPr lang="es-ES" sz="1200" dirty="0"/>
              <a:t>Fuente: </a:t>
            </a:r>
            <a:r>
              <a:rPr lang="es-ES" sz="1200" dirty="0">
                <a:hlinkClick r:id="rId3"/>
              </a:rPr>
              <a:t>Datos AIMC 2019 (datos 2018)</a:t>
            </a:r>
            <a:endParaRPr lang="es-E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¿Qué importancia tiene el blog?</a:t>
            </a:r>
          </a:p>
        </p:txBody>
      </p:sp>
      <p:pic>
        <p:nvPicPr>
          <p:cNvPr id="6" name="5 Marcador de contenido" descr="Blogs_nivel_acceso_AIMC_2018.JPG"/>
          <p:cNvPicPr>
            <a:picLocks noGrp="1" noChangeAspect="1"/>
          </p:cNvPicPr>
          <p:nvPr>
            <p:ph idx="1"/>
          </p:nvPr>
        </p:nvPicPr>
        <p:blipFill>
          <a:blip r:embed="rId2"/>
          <a:stretch>
            <a:fillRect/>
          </a:stretch>
        </p:blipFill>
        <p:spPr>
          <a:xfrm>
            <a:off x="2701925" y="2836862"/>
            <a:ext cx="3740150" cy="2501900"/>
          </a:xfrm>
        </p:spPr>
      </p:pic>
      <p:sp>
        <p:nvSpPr>
          <p:cNvPr id="4" name="3 Marcador de pie de página"/>
          <p:cNvSpPr>
            <a:spLocks noGrp="1"/>
          </p:cNvSpPr>
          <p:nvPr>
            <p:ph type="ftr" sz="quarter" idx="11"/>
          </p:nvPr>
        </p:nvSpPr>
        <p:spPr>
          <a:xfrm>
            <a:off x="1071538" y="6476999"/>
            <a:ext cx="7076777" cy="274320"/>
          </a:xfrm>
        </p:spPr>
        <p:txBody>
          <a:bodyPr/>
          <a:lstStyle/>
          <a:p>
            <a:r>
              <a:rPr lang="es-ES" dirty="0"/>
              <a:t>Formación Cepa Celtiberia: publicación de contenidos utilizando Internet. Félix Lavilla Martínez. Enero/2020</a:t>
            </a:r>
          </a:p>
        </p:txBody>
      </p:sp>
      <p:sp>
        <p:nvSpPr>
          <p:cNvPr id="5" name="4 CuadroTexto"/>
          <p:cNvSpPr txBox="1"/>
          <p:nvPr/>
        </p:nvSpPr>
        <p:spPr>
          <a:xfrm>
            <a:off x="2214546" y="5929330"/>
            <a:ext cx="2594236" cy="276999"/>
          </a:xfrm>
          <a:prstGeom prst="rect">
            <a:avLst/>
          </a:prstGeom>
          <a:noFill/>
        </p:spPr>
        <p:txBody>
          <a:bodyPr wrap="none" rtlCol="0">
            <a:spAutoFit/>
          </a:bodyPr>
          <a:lstStyle/>
          <a:p>
            <a:r>
              <a:rPr lang="es-ES" sz="1200" dirty="0"/>
              <a:t>Fuente: </a:t>
            </a:r>
            <a:r>
              <a:rPr lang="es-ES" sz="1200" dirty="0">
                <a:hlinkClick r:id="rId3"/>
              </a:rPr>
              <a:t>Datos AIMC 2019 (datos 2018)</a:t>
            </a:r>
            <a:endParaRPr lang="es-E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¿Influye la “clase social”?</a:t>
            </a:r>
          </a:p>
        </p:txBody>
      </p:sp>
      <p:pic>
        <p:nvPicPr>
          <p:cNvPr id="6" name="5 Marcador de contenido" descr="Internet_acceso_por_clase_social.JPG"/>
          <p:cNvPicPr>
            <a:picLocks noGrp="1" noChangeAspect="1"/>
          </p:cNvPicPr>
          <p:nvPr>
            <p:ph idx="1"/>
          </p:nvPr>
        </p:nvPicPr>
        <p:blipFill>
          <a:blip r:embed="rId2"/>
          <a:stretch>
            <a:fillRect/>
          </a:stretch>
        </p:blipFill>
        <p:spPr>
          <a:xfrm>
            <a:off x="1533525" y="2214562"/>
            <a:ext cx="6076950" cy="3746500"/>
          </a:xfrm>
        </p:spPr>
      </p:pic>
      <p:sp>
        <p:nvSpPr>
          <p:cNvPr id="4" name="3 Marcador de pie de página"/>
          <p:cNvSpPr>
            <a:spLocks noGrp="1"/>
          </p:cNvSpPr>
          <p:nvPr>
            <p:ph type="ftr" sz="quarter" idx="11"/>
          </p:nvPr>
        </p:nvSpPr>
        <p:spPr>
          <a:xfrm>
            <a:off x="928662" y="6429396"/>
            <a:ext cx="7219653" cy="321923"/>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Saber usar la tecnología</a:t>
            </a:r>
          </a:p>
        </p:txBody>
      </p:sp>
      <p:pic>
        <p:nvPicPr>
          <p:cNvPr id="6" name="5 Marcador de contenido" descr="tuit_saber_usar_tecnologia.PNG"/>
          <p:cNvPicPr>
            <a:picLocks noGrp="1" noChangeAspect="1"/>
          </p:cNvPicPr>
          <p:nvPr>
            <p:ph idx="1"/>
          </p:nvPr>
        </p:nvPicPr>
        <p:blipFill>
          <a:blip r:embed="rId2"/>
          <a:stretch>
            <a:fillRect/>
          </a:stretch>
        </p:blipFill>
        <p:spPr>
          <a:xfrm>
            <a:off x="1698477" y="2281144"/>
            <a:ext cx="5747045" cy="3613336"/>
          </a:xfrm>
        </p:spPr>
      </p:pic>
      <p:sp>
        <p:nvSpPr>
          <p:cNvPr id="4" name="3 Marcador de pie de página"/>
          <p:cNvSpPr>
            <a:spLocks noGrp="1"/>
          </p:cNvSpPr>
          <p:nvPr>
            <p:ph type="ftr" sz="quarter" idx="11"/>
          </p:nvPr>
        </p:nvSpPr>
        <p:spPr>
          <a:xfrm>
            <a:off x="928662" y="6476999"/>
            <a:ext cx="7219653" cy="274320"/>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Pirámide de aprendizaje</a:t>
            </a:r>
          </a:p>
        </p:txBody>
      </p:sp>
      <p:pic>
        <p:nvPicPr>
          <p:cNvPr id="6" name="5 Marcador de contenido" descr="favorecer_aprendizaje.JPG"/>
          <p:cNvPicPr>
            <a:picLocks noGrp="1" noChangeAspect="1"/>
          </p:cNvPicPr>
          <p:nvPr>
            <p:ph idx="1"/>
          </p:nvPr>
        </p:nvPicPr>
        <p:blipFill>
          <a:blip r:embed="rId2"/>
          <a:stretch>
            <a:fillRect/>
          </a:stretch>
        </p:blipFill>
        <p:spPr>
          <a:xfrm>
            <a:off x="2000232" y="1714488"/>
            <a:ext cx="6299200" cy="4438650"/>
          </a:xfrm>
        </p:spPr>
      </p:pic>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sp>
        <p:nvSpPr>
          <p:cNvPr id="5" name="4 Flecha abajo"/>
          <p:cNvSpPr/>
          <p:nvPr/>
        </p:nvSpPr>
        <p:spPr>
          <a:xfrm>
            <a:off x="1857356" y="1643050"/>
            <a:ext cx="484632" cy="1571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85720" y="2571744"/>
            <a:ext cx="3071834" cy="1323439"/>
          </a:xfrm>
          <a:prstGeom prst="rect">
            <a:avLst/>
          </a:prstGeom>
        </p:spPr>
        <p:txBody>
          <a:bodyPr wrap="square">
            <a:spAutoFit/>
          </a:bodyPr>
          <a:lstStyle/>
          <a:p>
            <a:pPr lvl="0"/>
            <a:r>
              <a:rPr lang="es-ES" sz="2800" dirty="0">
                <a:solidFill>
                  <a:prstClr val="black"/>
                </a:solidFill>
              </a:rPr>
              <a:t>También</a:t>
            </a:r>
            <a:r>
              <a:rPr lang="es-ES" sz="4000" dirty="0">
                <a:solidFill>
                  <a:prstClr val="black"/>
                </a:solidFill>
              </a:rPr>
              <a:t> </a:t>
            </a:r>
          </a:p>
          <a:p>
            <a:pPr lvl="0"/>
            <a:r>
              <a:rPr lang="es-ES" sz="2800" dirty="0">
                <a:solidFill>
                  <a:prstClr val="black"/>
                </a:solidFill>
              </a:rPr>
              <a:t>en</a:t>
            </a:r>
            <a:r>
              <a:rPr lang="es-ES" sz="4000" dirty="0">
                <a:solidFill>
                  <a:prstClr val="black"/>
                </a:solidFill>
              </a:rPr>
              <a:t> </a:t>
            </a:r>
            <a:r>
              <a:rPr lang="es-ES" sz="4000" b="1" dirty="0">
                <a:solidFill>
                  <a:srgbClr val="FF0000"/>
                </a:solidFill>
              </a:rPr>
              <a:t>Internet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480969"/>
            <a:ext cx="7043758" cy="300831"/>
          </a:xfrm>
        </p:spPr>
        <p:txBody>
          <a:bodyPr/>
          <a:lstStyle/>
          <a:p>
            <a:r>
              <a:rPr lang="es-ES" dirty="0"/>
              <a:t>Formación Cepa Celtiberia: publicación de contenidos utilizando Internet. Félix Lavilla Martínez. Enero/2020</a:t>
            </a:r>
          </a:p>
        </p:txBody>
      </p:sp>
      <p:sp>
        <p:nvSpPr>
          <p:cNvPr id="9" name="8 Rectángulo"/>
          <p:cNvSpPr/>
          <p:nvPr/>
        </p:nvSpPr>
        <p:spPr>
          <a:xfrm>
            <a:off x="214282" y="214290"/>
            <a:ext cx="8501122" cy="1323439"/>
          </a:xfrm>
          <a:prstGeom prst="rect">
            <a:avLst/>
          </a:prstGeom>
        </p:spPr>
        <p:txBody>
          <a:bodyPr wrap="square">
            <a:spAutoFit/>
          </a:bodyPr>
          <a:lstStyle/>
          <a:p>
            <a:r>
              <a:rPr lang="es-ES" sz="4000" b="1" dirty="0">
                <a:solidFill>
                  <a:srgbClr val="FFFF00"/>
                </a:solidFill>
              </a:rPr>
              <a:t>Publicación de contenidos: </a:t>
            </a:r>
          </a:p>
          <a:p>
            <a:r>
              <a:rPr lang="es-ES" sz="4000" b="1" dirty="0">
                <a:solidFill>
                  <a:srgbClr val="FFFF00"/>
                </a:solidFill>
              </a:rPr>
              <a:t>Cinco posibles opciones prácticas</a:t>
            </a:r>
            <a:endParaRPr lang="es-ES" sz="4000" dirty="0">
              <a:solidFill>
                <a:srgbClr val="FFFF00"/>
              </a:solidFill>
            </a:endParaRPr>
          </a:p>
        </p:txBody>
      </p:sp>
      <p:sp>
        <p:nvSpPr>
          <p:cNvPr id="12" name="11 CuadroTexto"/>
          <p:cNvSpPr txBox="1"/>
          <p:nvPr/>
        </p:nvSpPr>
        <p:spPr>
          <a:xfrm>
            <a:off x="1643042" y="2000240"/>
            <a:ext cx="4857784" cy="369332"/>
          </a:xfrm>
          <a:prstGeom prst="rect">
            <a:avLst/>
          </a:prstGeom>
          <a:noFill/>
        </p:spPr>
        <p:txBody>
          <a:bodyPr wrap="square" rtlCol="0">
            <a:spAutoFit/>
          </a:bodyPr>
          <a:lstStyle/>
          <a:p>
            <a:endParaRPr lang="es-ES" dirty="0"/>
          </a:p>
        </p:txBody>
      </p:sp>
      <p:sp>
        <p:nvSpPr>
          <p:cNvPr id="14" name="13 CuadroTexto"/>
          <p:cNvSpPr txBox="1"/>
          <p:nvPr/>
        </p:nvSpPr>
        <p:spPr>
          <a:xfrm>
            <a:off x="1357290" y="2214554"/>
            <a:ext cx="7486024" cy="2954655"/>
          </a:xfrm>
          <a:prstGeom prst="rect">
            <a:avLst/>
          </a:prstGeom>
          <a:noFill/>
        </p:spPr>
        <p:txBody>
          <a:bodyPr wrap="none" rtlCol="0">
            <a:spAutoFit/>
          </a:bodyPr>
          <a:lstStyle/>
          <a:p>
            <a:r>
              <a:rPr lang="es-ES" sz="2800" dirty="0"/>
              <a:t>1º-  </a:t>
            </a:r>
            <a:r>
              <a:rPr lang="es-ES" sz="2800" b="1" dirty="0"/>
              <a:t>Word en línea</a:t>
            </a:r>
            <a:r>
              <a:rPr lang="es-ES" sz="2800" dirty="0"/>
              <a:t>: trabajo colaborativo en equipo</a:t>
            </a:r>
          </a:p>
          <a:p>
            <a:r>
              <a:rPr lang="es-ES" sz="2800" dirty="0"/>
              <a:t>2º-</a:t>
            </a:r>
            <a:r>
              <a:rPr lang="es-ES" sz="2800" b="1" dirty="0"/>
              <a:t> Vínculo de noticias </a:t>
            </a:r>
            <a:r>
              <a:rPr lang="es-ES" sz="2800" dirty="0"/>
              <a:t>(externas)</a:t>
            </a:r>
          </a:p>
          <a:p>
            <a:r>
              <a:rPr lang="es-ES" sz="2800" dirty="0"/>
              <a:t>3º- Publicación de </a:t>
            </a:r>
            <a:r>
              <a:rPr lang="es-ES" sz="2800" b="1" dirty="0"/>
              <a:t>noticias propias</a:t>
            </a:r>
          </a:p>
          <a:p>
            <a:r>
              <a:rPr lang="es-ES" sz="2800" dirty="0"/>
              <a:t>4º- Publicación contenidos educativos en un </a:t>
            </a:r>
            <a:r>
              <a:rPr lang="es-ES" sz="2800" b="1" dirty="0"/>
              <a:t>blog</a:t>
            </a:r>
          </a:p>
          <a:p>
            <a:r>
              <a:rPr lang="es-ES" sz="2800" dirty="0"/>
              <a:t>5º- Publicación en </a:t>
            </a:r>
            <a:r>
              <a:rPr lang="es-ES" sz="2800" b="1" dirty="0" err="1"/>
              <a:t>Wikipedia</a:t>
            </a:r>
            <a:endParaRPr lang="es-ES" sz="2800" b="1" dirty="0"/>
          </a:p>
          <a:p>
            <a:endParaRPr lang="es-ES" sz="2800" dirty="0"/>
          </a:p>
          <a:p>
            <a:endParaRPr lang="es-ES" dirty="0"/>
          </a:p>
        </p:txBody>
      </p:sp>
      <p:sp>
        <p:nvSpPr>
          <p:cNvPr id="15" name="14 Flecha curvada hacia la derecha"/>
          <p:cNvSpPr/>
          <p:nvPr/>
        </p:nvSpPr>
        <p:spPr>
          <a:xfrm>
            <a:off x="214282" y="2071678"/>
            <a:ext cx="1143008" cy="17162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480969"/>
            <a:ext cx="7901014" cy="300831"/>
          </a:xfrm>
        </p:spPr>
        <p:txBody>
          <a:bodyPr/>
          <a:lstStyle/>
          <a:p>
            <a:r>
              <a:rPr lang="es-ES" dirty="0"/>
              <a:t>Formación Cepa Celtiberia: publicación de contenidos utilizando Internet. Félix Lavilla Martínez. Enero/2020</a:t>
            </a:r>
          </a:p>
        </p:txBody>
      </p:sp>
      <p:sp>
        <p:nvSpPr>
          <p:cNvPr id="9" name="8 Rectángulo"/>
          <p:cNvSpPr/>
          <p:nvPr/>
        </p:nvSpPr>
        <p:spPr>
          <a:xfrm>
            <a:off x="214282" y="214290"/>
            <a:ext cx="8501122" cy="830997"/>
          </a:xfrm>
          <a:prstGeom prst="rect">
            <a:avLst/>
          </a:prstGeom>
        </p:spPr>
        <p:txBody>
          <a:bodyPr wrap="square">
            <a:spAutoFit/>
          </a:bodyPr>
          <a:lstStyle/>
          <a:p>
            <a:r>
              <a:rPr lang="es-ES" sz="4800" dirty="0">
                <a:solidFill>
                  <a:srgbClr val="FFFF00"/>
                </a:solidFill>
              </a:rPr>
              <a:t>A) </a:t>
            </a:r>
            <a:r>
              <a:rPr lang="es-ES" sz="4800" b="1" dirty="0">
                <a:solidFill>
                  <a:srgbClr val="FFFF00"/>
                </a:solidFill>
              </a:rPr>
              <a:t>Entorno cerrado</a:t>
            </a:r>
            <a:r>
              <a:rPr lang="es-ES" sz="4800" dirty="0">
                <a:solidFill>
                  <a:srgbClr val="FFFF00"/>
                </a:solidFill>
              </a:rPr>
              <a:t>:</a:t>
            </a:r>
            <a:r>
              <a:rPr lang="es-ES" sz="4000" dirty="0">
                <a:solidFill>
                  <a:srgbClr val="FFFF00"/>
                </a:solidFill>
              </a:rPr>
              <a:t> Aula / grupo</a:t>
            </a:r>
          </a:p>
        </p:txBody>
      </p:sp>
      <p:sp>
        <p:nvSpPr>
          <p:cNvPr id="12" name="11 CuadroTexto"/>
          <p:cNvSpPr txBox="1"/>
          <p:nvPr/>
        </p:nvSpPr>
        <p:spPr>
          <a:xfrm>
            <a:off x="1643042" y="2000240"/>
            <a:ext cx="4857784" cy="369332"/>
          </a:xfrm>
          <a:prstGeom prst="rect">
            <a:avLst/>
          </a:prstGeom>
          <a:noFill/>
        </p:spPr>
        <p:txBody>
          <a:bodyPr wrap="square" rtlCol="0">
            <a:spAutoFit/>
          </a:bodyPr>
          <a:lstStyle/>
          <a:p>
            <a:endParaRPr lang="es-ES" dirty="0"/>
          </a:p>
        </p:txBody>
      </p:sp>
      <p:sp>
        <p:nvSpPr>
          <p:cNvPr id="14" name="13 CuadroTexto"/>
          <p:cNvSpPr txBox="1"/>
          <p:nvPr/>
        </p:nvSpPr>
        <p:spPr>
          <a:xfrm>
            <a:off x="785786" y="3286124"/>
            <a:ext cx="7892417" cy="3816429"/>
          </a:xfrm>
          <a:prstGeom prst="rect">
            <a:avLst/>
          </a:prstGeom>
          <a:noFill/>
        </p:spPr>
        <p:txBody>
          <a:bodyPr wrap="none" rtlCol="0">
            <a:spAutoFit/>
          </a:bodyPr>
          <a:lstStyle/>
          <a:p>
            <a:r>
              <a:rPr lang="es-ES" sz="2800" dirty="0"/>
              <a:t>1º-  </a:t>
            </a:r>
            <a:r>
              <a:rPr lang="es-ES" sz="2800" b="1" dirty="0"/>
              <a:t>Word en línea</a:t>
            </a:r>
            <a:r>
              <a:rPr lang="es-ES" sz="2800" dirty="0"/>
              <a:t>: trabajo colaborativo en equipo</a:t>
            </a:r>
          </a:p>
          <a:p>
            <a:endParaRPr lang="es-ES" sz="2800" dirty="0"/>
          </a:p>
          <a:p>
            <a:r>
              <a:rPr lang="es-ES" sz="2800" dirty="0"/>
              <a:t>2º-</a:t>
            </a:r>
            <a:r>
              <a:rPr lang="es-ES" sz="2800" b="1" dirty="0"/>
              <a:t> Vínculo de noticias </a:t>
            </a:r>
            <a:r>
              <a:rPr lang="es-ES" sz="2800" dirty="0"/>
              <a:t>(externas) que incorporamos</a:t>
            </a:r>
          </a:p>
          <a:p>
            <a:endParaRPr lang="es-ES" sz="2800" dirty="0"/>
          </a:p>
          <a:p>
            <a:r>
              <a:rPr lang="es-ES" sz="2800" dirty="0"/>
              <a:t>3º- Elaboración y publicación de </a:t>
            </a:r>
            <a:r>
              <a:rPr lang="es-ES" sz="2800" b="1" dirty="0"/>
              <a:t>noticias propias</a:t>
            </a:r>
          </a:p>
          <a:p>
            <a:endParaRPr lang="es-ES" sz="2800" dirty="0"/>
          </a:p>
          <a:p>
            <a:endParaRPr lang="es-ES" sz="2800" dirty="0"/>
          </a:p>
          <a:p>
            <a:endParaRPr lang="es-ES" sz="2800" dirty="0"/>
          </a:p>
          <a:p>
            <a:endParaRPr lang="es-ES" dirty="0"/>
          </a:p>
        </p:txBody>
      </p:sp>
      <p:sp>
        <p:nvSpPr>
          <p:cNvPr id="7" name="6 Flecha abajo"/>
          <p:cNvSpPr/>
          <p:nvPr/>
        </p:nvSpPr>
        <p:spPr>
          <a:xfrm>
            <a:off x="3214678" y="1643050"/>
            <a:ext cx="1857388" cy="1692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480969"/>
            <a:ext cx="7043758" cy="300831"/>
          </a:xfrm>
        </p:spPr>
        <p:txBody>
          <a:bodyPr/>
          <a:lstStyle/>
          <a:p>
            <a:r>
              <a:rPr lang="es-ES"/>
              <a:t>Formación Cepa Celtiberia: publicación de contenidos utilizando Internet. Félix Lavilla Martínez. Enero/2020</a:t>
            </a:r>
            <a:endParaRPr lang="es-ES" dirty="0"/>
          </a:p>
        </p:txBody>
      </p:sp>
      <p:sp>
        <p:nvSpPr>
          <p:cNvPr id="9" name="8 Rectángulo"/>
          <p:cNvSpPr/>
          <p:nvPr/>
        </p:nvSpPr>
        <p:spPr>
          <a:xfrm>
            <a:off x="214282" y="214290"/>
            <a:ext cx="8501122" cy="923330"/>
          </a:xfrm>
          <a:prstGeom prst="rect">
            <a:avLst/>
          </a:prstGeom>
        </p:spPr>
        <p:txBody>
          <a:bodyPr wrap="square">
            <a:spAutoFit/>
          </a:bodyPr>
          <a:lstStyle/>
          <a:p>
            <a:r>
              <a:rPr lang="es-ES" sz="5400" b="1" dirty="0">
                <a:solidFill>
                  <a:srgbClr val="FFFF00"/>
                </a:solidFill>
              </a:rPr>
              <a:t>A) Entorno Abierto Internet</a:t>
            </a:r>
            <a:endParaRPr lang="es-ES" sz="4000" dirty="0">
              <a:solidFill>
                <a:srgbClr val="FFFF00"/>
              </a:solidFill>
            </a:endParaRPr>
          </a:p>
        </p:txBody>
      </p:sp>
      <p:sp>
        <p:nvSpPr>
          <p:cNvPr id="12" name="11 CuadroTexto"/>
          <p:cNvSpPr txBox="1"/>
          <p:nvPr/>
        </p:nvSpPr>
        <p:spPr>
          <a:xfrm>
            <a:off x="1643042" y="2000240"/>
            <a:ext cx="4857784" cy="369332"/>
          </a:xfrm>
          <a:prstGeom prst="rect">
            <a:avLst/>
          </a:prstGeom>
          <a:noFill/>
        </p:spPr>
        <p:txBody>
          <a:bodyPr wrap="square" rtlCol="0">
            <a:spAutoFit/>
          </a:bodyPr>
          <a:lstStyle/>
          <a:p>
            <a:endParaRPr lang="es-ES" dirty="0"/>
          </a:p>
        </p:txBody>
      </p:sp>
      <p:sp>
        <p:nvSpPr>
          <p:cNvPr id="14" name="13 CuadroTexto"/>
          <p:cNvSpPr txBox="1"/>
          <p:nvPr/>
        </p:nvSpPr>
        <p:spPr>
          <a:xfrm>
            <a:off x="714348" y="3286124"/>
            <a:ext cx="184731" cy="800219"/>
          </a:xfrm>
          <a:prstGeom prst="rect">
            <a:avLst/>
          </a:prstGeom>
          <a:noFill/>
        </p:spPr>
        <p:txBody>
          <a:bodyPr wrap="none" rtlCol="0">
            <a:spAutoFit/>
          </a:bodyPr>
          <a:lstStyle/>
          <a:p>
            <a:endParaRPr lang="es-ES" sz="2800" dirty="0"/>
          </a:p>
          <a:p>
            <a:endParaRPr lang="es-ES" dirty="0"/>
          </a:p>
        </p:txBody>
      </p:sp>
      <p:sp>
        <p:nvSpPr>
          <p:cNvPr id="7" name="6 Flecha abajo"/>
          <p:cNvSpPr/>
          <p:nvPr/>
        </p:nvSpPr>
        <p:spPr>
          <a:xfrm>
            <a:off x="3214678" y="1643050"/>
            <a:ext cx="1857388" cy="1692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071538" y="3643314"/>
            <a:ext cx="7572428" cy="954107"/>
          </a:xfrm>
          <a:prstGeom prst="rect">
            <a:avLst/>
          </a:prstGeom>
        </p:spPr>
        <p:txBody>
          <a:bodyPr wrap="square">
            <a:spAutoFit/>
          </a:bodyPr>
          <a:lstStyle/>
          <a:p>
            <a:r>
              <a:rPr lang="es-ES" sz="2800" dirty="0"/>
              <a:t>4º- Publicación contenidos educativos en un </a:t>
            </a:r>
            <a:r>
              <a:rPr lang="es-ES" sz="2800" b="1" dirty="0"/>
              <a:t>blog</a:t>
            </a:r>
          </a:p>
          <a:p>
            <a:r>
              <a:rPr lang="es-ES" sz="2800" dirty="0"/>
              <a:t>5º- Publicación en </a:t>
            </a:r>
            <a:r>
              <a:rPr lang="es-ES" sz="2800" b="1" dirty="0" err="1"/>
              <a:t>Wikipedia</a:t>
            </a:r>
            <a:endParaRPr lang="es-ES" sz="2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480969"/>
            <a:ext cx="7043758" cy="300831"/>
          </a:xfrm>
        </p:spPr>
        <p:txBody>
          <a:bodyPr/>
          <a:lstStyle/>
          <a:p>
            <a:r>
              <a:rPr lang="es-ES"/>
              <a:t>Formación Cepa Celtiberia: publicación de contenidos utilizando Internet. Félix Lavilla Martínez. Enero/2020</a:t>
            </a:r>
            <a:endParaRPr lang="es-ES" dirty="0"/>
          </a:p>
        </p:txBody>
      </p:sp>
      <p:sp>
        <p:nvSpPr>
          <p:cNvPr id="9" name="8 Rectángulo"/>
          <p:cNvSpPr/>
          <p:nvPr/>
        </p:nvSpPr>
        <p:spPr>
          <a:xfrm>
            <a:off x="214282" y="214290"/>
            <a:ext cx="8643998" cy="646331"/>
          </a:xfrm>
          <a:prstGeom prst="rect">
            <a:avLst/>
          </a:prstGeom>
        </p:spPr>
        <p:txBody>
          <a:bodyPr wrap="square">
            <a:spAutoFit/>
          </a:bodyPr>
          <a:lstStyle/>
          <a:p>
            <a:r>
              <a:rPr lang="es-ES" sz="3600" b="1" dirty="0">
                <a:solidFill>
                  <a:srgbClr val="FFFF00"/>
                </a:solidFill>
              </a:rPr>
              <a:t>REGLA DE ORO</a:t>
            </a:r>
            <a:r>
              <a:rPr lang="es-ES" sz="3600" dirty="0">
                <a:solidFill>
                  <a:srgbClr val="FFFF00"/>
                </a:solidFill>
              </a:rPr>
              <a:t>: en cualquier publicación</a:t>
            </a:r>
          </a:p>
        </p:txBody>
      </p:sp>
      <p:sp>
        <p:nvSpPr>
          <p:cNvPr id="12" name="11 CuadroTexto"/>
          <p:cNvSpPr txBox="1"/>
          <p:nvPr/>
        </p:nvSpPr>
        <p:spPr>
          <a:xfrm>
            <a:off x="1643042" y="2000240"/>
            <a:ext cx="4857784" cy="369332"/>
          </a:xfrm>
          <a:prstGeom prst="rect">
            <a:avLst/>
          </a:prstGeom>
          <a:noFill/>
        </p:spPr>
        <p:txBody>
          <a:bodyPr wrap="square" rtlCol="0">
            <a:spAutoFit/>
          </a:bodyPr>
          <a:lstStyle/>
          <a:p>
            <a:endParaRPr lang="es-ES" dirty="0"/>
          </a:p>
        </p:txBody>
      </p:sp>
      <p:sp>
        <p:nvSpPr>
          <p:cNvPr id="14" name="13 CuadroTexto"/>
          <p:cNvSpPr txBox="1"/>
          <p:nvPr/>
        </p:nvSpPr>
        <p:spPr>
          <a:xfrm>
            <a:off x="714348" y="3286124"/>
            <a:ext cx="184731" cy="800219"/>
          </a:xfrm>
          <a:prstGeom prst="rect">
            <a:avLst/>
          </a:prstGeom>
          <a:noFill/>
        </p:spPr>
        <p:txBody>
          <a:bodyPr wrap="none" rtlCol="0">
            <a:spAutoFit/>
          </a:bodyPr>
          <a:lstStyle/>
          <a:p>
            <a:endParaRPr lang="es-ES" sz="2800" dirty="0"/>
          </a:p>
          <a:p>
            <a:endParaRPr lang="es-ES" dirty="0"/>
          </a:p>
        </p:txBody>
      </p:sp>
      <p:sp>
        <p:nvSpPr>
          <p:cNvPr id="11" name="10 CuadroTexto"/>
          <p:cNvSpPr txBox="1"/>
          <p:nvPr/>
        </p:nvSpPr>
        <p:spPr>
          <a:xfrm>
            <a:off x="1214414" y="2214554"/>
            <a:ext cx="7715304" cy="3170099"/>
          </a:xfrm>
          <a:prstGeom prst="rect">
            <a:avLst/>
          </a:prstGeom>
          <a:noFill/>
        </p:spPr>
        <p:txBody>
          <a:bodyPr wrap="square" rtlCol="0">
            <a:spAutoFit/>
          </a:bodyPr>
          <a:lstStyle/>
          <a:p>
            <a:r>
              <a:rPr lang="es-ES" sz="4000" b="1" dirty="0"/>
              <a:t>No publiques nada en Internet que no quieras que se sepa. </a:t>
            </a:r>
          </a:p>
          <a:p>
            <a:endParaRPr lang="es-ES" sz="4000" b="1" dirty="0"/>
          </a:p>
          <a:p>
            <a:r>
              <a:rPr lang="es-ES" sz="4000" b="1" dirty="0"/>
              <a:t>Una vez publicado, pierdes el control </a:t>
            </a:r>
          </a:p>
        </p:txBody>
      </p:sp>
      <p:sp>
        <p:nvSpPr>
          <p:cNvPr id="13" name="12 Flecha curvada hacia la derecha"/>
          <p:cNvSpPr/>
          <p:nvPr/>
        </p:nvSpPr>
        <p:spPr>
          <a:xfrm>
            <a:off x="214282" y="1500174"/>
            <a:ext cx="1285884" cy="25003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800" b="1" dirty="0">
                <a:hlinkClick r:id="rId2"/>
              </a:rPr>
              <a:t>Internet herramienta </a:t>
            </a:r>
            <a:br>
              <a:rPr lang="es-ES" sz="4800" b="1" dirty="0">
                <a:hlinkClick r:id="rId2"/>
              </a:rPr>
            </a:br>
            <a:r>
              <a:rPr lang="es-ES" sz="4800" b="1" dirty="0">
                <a:hlinkClick r:id="rId2"/>
              </a:rPr>
              <a:t>al servicio de la  Educación</a:t>
            </a:r>
            <a:endParaRPr lang="es-ES" sz="4800" b="1" dirty="0"/>
          </a:p>
        </p:txBody>
      </p:sp>
      <p:sp>
        <p:nvSpPr>
          <p:cNvPr id="3" name="2 Marcador de contenido"/>
          <p:cNvSpPr>
            <a:spLocks noGrp="1"/>
          </p:cNvSpPr>
          <p:nvPr>
            <p:ph idx="1"/>
          </p:nvPr>
        </p:nvSpPr>
        <p:spPr/>
        <p:txBody>
          <a:bodyPr>
            <a:normAutofit/>
          </a:bodyPr>
          <a:lstStyle/>
          <a:p>
            <a:pPr algn="just"/>
            <a:r>
              <a:rPr lang="es-ES" sz="1800" dirty="0"/>
              <a:t>“</a:t>
            </a:r>
            <a:r>
              <a:rPr lang="es-ES" sz="3200" b="1" i="1" dirty="0"/>
              <a:t>El futuro de la educación podrá sin duda pasar por un uso cada vez mayor de internet, pero no estará determinado por él.</a:t>
            </a:r>
          </a:p>
          <a:p>
            <a:pPr>
              <a:buNone/>
            </a:pPr>
            <a:endParaRPr lang="es-ES" sz="1800" dirty="0">
              <a:hlinkClick r:id="rId3"/>
            </a:endParaRPr>
          </a:p>
          <a:p>
            <a:pPr>
              <a:buNone/>
            </a:pPr>
            <a:r>
              <a:rPr lang="es-ES" sz="1800" dirty="0">
                <a:hlinkClick r:id="rId3"/>
              </a:rPr>
              <a:t>		</a:t>
            </a:r>
            <a:r>
              <a:rPr lang="es-ES" sz="1800" i="1" dirty="0">
                <a:latin typeface="Brush Script MT" pitchFamily="66" charset="0"/>
                <a:hlinkClick r:id="rId3"/>
              </a:rPr>
              <a:t>	</a:t>
            </a:r>
            <a:r>
              <a:rPr lang="es-ES" sz="2000" i="1" dirty="0" err="1">
                <a:latin typeface="Malgun Gothic" pitchFamily="34" charset="-127"/>
                <a:ea typeface="Malgun Gothic" pitchFamily="34" charset="-127"/>
                <a:hlinkClick r:id="rId3"/>
              </a:rPr>
              <a:t>Neil</a:t>
            </a:r>
            <a:r>
              <a:rPr lang="es-ES" sz="2000" i="1" dirty="0">
                <a:latin typeface="Malgun Gothic" pitchFamily="34" charset="-127"/>
                <a:ea typeface="Malgun Gothic" pitchFamily="34" charset="-127"/>
                <a:hlinkClick r:id="rId3"/>
              </a:rPr>
              <a:t> </a:t>
            </a:r>
            <a:r>
              <a:rPr lang="es-ES" sz="2000" i="1" dirty="0" err="1">
                <a:latin typeface="Malgun Gothic" pitchFamily="34" charset="-127"/>
                <a:ea typeface="Malgun Gothic" pitchFamily="34" charset="-127"/>
                <a:hlinkClick r:id="rId3"/>
              </a:rPr>
              <a:t>Selwyn</a:t>
            </a:r>
            <a:r>
              <a:rPr lang="es-ES" sz="2000" i="1" dirty="0">
                <a:latin typeface="Malgun Gothic" pitchFamily="34" charset="-127"/>
                <a:ea typeface="Malgun Gothic" pitchFamily="34" charset="-127"/>
                <a:hlinkClick r:id="rId3"/>
              </a:rPr>
              <a:t>  </a:t>
            </a:r>
            <a:r>
              <a:rPr lang="es-ES" sz="1800" i="1" dirty="0">
                <a:latin typeface="Malgun Gothic" pitchFamily="34" charset="-127"/>
                <a:ea typeface="Malgun Gothic" pitchFamily="34" charset="-127"/>
              </a:rPr>
              <a:t>(</a:t>
            </a:r>
            <a:r>
              <a:rPr lang="es-ES" sz="1800" i="1" dirty="0" err="1">
                <a:latin typeface="Malgun Gothic" pitchFamily="34" charset="-127"/>
                <a:ea typeface="Malgun Gothic" pitchFamily="34" charset="-127"/>
              </a:rPr>
              <a:t>Monash</a:t>
            </a:r>
            <a:r>
              <a:rPr lang="es-ES" sz="1800" i="1" dirty="0">
                <a:latin typeface="Malgun Gothic" pitchFamily="34" charset="-127"/>
                <a:ea typeface="Malgun Gothic" pitchFamily="34" charset="-127"/>
              </a:rPr>
              <a:t> </a:t>
            </a:r>
            <a:r>
              <a:rPr lang="es-ES" sz="1800" i="1" dirty="0" err="1">
                <a:latin typeface="Malgun Gothic" pitchFamily="34" charset="-127"/>
                <a:ea typeface="Malgun Gothic" pitchFamily="34" charset="-127"/>
              </a:rPr>
              <a:t>University</a:t>
            </a:r>
            <a:r>
              <a:rPr lang="es-ES" sz="1800" i="1" dirty="0">
                <a:latin typeface="Malgun Gothic" pitchFamily="34" charset="-127"/>
                <a:ea typeface="Malgun Gothic" pitchFamily="34" charset="-127"/>
              </a:rPr>
              <a:t>, Clayton, Australia) </a:t>
            </a:r>
          </a:p>
          <a:p>
            <a:endParaRPr lang="es-ES" sz="1800" dirty="0"/>
          </a:p>
          <a:p>
            <a:endParaRPr lang="es-ES" sz="1800" dirty="0"/>
          </a:p>
        </p:txBody>
      </p:sp>
      <p:sp>
        <p:nvSpPr>
          <p:cNvPr id="5" name="4 Marcador de pie de página"/>
          <p:cNvSpPr>
            <a:spLocks noGrp="1"/>
          </p:cNvSpPr>
          <p:nvPr>
            <p:ph type="ftr" sz="quarter" idx="11"/>
          </p:nvPr>
        </p:nvSpPr>
        <p:spPr>
          <a:xfrm>
            <a:off x="457200" y="6480969"/>
            <a:ext cx="7115196"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480969"/>
            <a:ext cx="7043758" cy="300831"/>
          </a:xfrm>
        </p:spPr>
        <p:txBody>
          <a:bodyPr/>
          <a:lstStyle/>
          <a:p>
            <a:r>
              <a:rPr lang="es-ES"/>
              <a:t>Formación Cepa Celtiberia: publicación de contenidos utilizando Internet. Félix Lavilla Martínez. Enero/2020</a:t>
            </a:r>
            <a:endParaRPr lang="es-ES" dirty="0"/>
          </a:p>
        </p:txBody>
      </p:sp>
      <p:sp>
        <p:nvSpPr>
          <p:cNvPr id="9" name="8 Rectángulo"/>
          <p:cNvSpPr/>
          <p:nvPr/>
        </p:nvSpPr>
        <p:spPr>
          <a:xfrm>
            <a:off x="214282" y="214290"/>
            <a:ext cx="8643998" cy="646331"/>
          </a:xfrm>
          <a:prstGeom prst="rect">
            <a:avLst/>
          </a:prstGeom>
        </p:spPr>
        <p:txBody>
          <a:bodyPr wrap="square">
            <a:spAutoFit/>
          </a:bodyPr>
          <a:lstStyle/>
          <a:p>
            <a:r>
              <a:rPr lang="es-ES" sz="3600" b="1" dirty="0">
                <a:solidFill>
                  <a:srgbClr val="FFFF00"/>
                </a:solidFill>
              </a:rPr>
              <a:t>Prevenir</a:t>
            </a:r>
            <a:r>
              <a:rPr lang="es-ES" sz="3600" dirty="0">
                <a:solidFill>
                  <a:srgbClr val="FFFF00"/>
                </a:solidFill>
              </a:rPr>
              <a:t> protección de nuestra intimidad</a:t>
            </a:r>
          </a:p>
        </p:txBody>
      </p:sp>
      <p:sp>
        <p:nvSpPr>
          <p:cNvPr id="12" name="11 CuadroTexto"/>
          <p:cNvSpPr txBox="1"/>
          <p:nvPr/>
        </p:nvSpPr>
        <p:spPr>
          <a:xfrm>
            <a:off x="1643042" y="2000240"/>
            <a:ext cx="4857784" cy="369332"/>
          </a:xfrm>
          <a:prstGeom prst="rect">
            <a:avLst/>
          </a:prstGeom>
          <a:noFill/>
        </p:spPr>
        <p:txBody>
          <a:bodyPr wrap="square" rtlCol="0">
            <a:spAutoFit/>
          </a:bodyPr>
          <a:lstStyle/>
          <a:p>
            <a:endParaRPr lang="es-ES" dirty="0"/>
          </a:p>
        </p:txBody>
      </p:sp>
      <p:sp>
        <p:nvSpPr>
          <p:cNvPr id="14" name="13 CuadroTexto"/>
          <p:cNvSpPr txBox="1"/>
          <p:nvPr/>
        </p:nvSpPr>
        <p:spPr>
          <a:xfrm>
            <a:off x="714348" y="3286124"/>
            <a:ext cx="184731" cy="800219"/>
          </a:xfrm>
          <a:prstGeom prst="rect">
            <a:avLst/>
          </a:prstGeom>
          <a:noFill/>
        </p:spPr>
        <p:txBody>
          <a:bodyPr wrap="none" rtlCol="0">
            <a:spAutoFit/>
          </a:bodyPr>
          <a:lstStyle/>
          <a:p>
            <a:endParaRPr lang="es-ES" sz="2800" dirty="0"/>
          </a:p>
          <a:p>
            <a:endParaRPr lang="es-ES" dirty="0"/>
          </a:p>
        </p:txBody>
      </p:sp>
      <p:pic>
        <p:nvPicPr>
          <p:cNvPr id="8" name="7 Imagen" descr="libro_protección_intimidad_Internet_premio_AEPD_2015.png">
            <a:hlinkClick r:id="rId2"/>
          </p:cNvPr>
          <p:cNvPicPr>
            <a:picLocks noChangeAspect="1"/>
          </p:cNvPicPr>
          <p:nvPr/>
        </p:nvPicPr>
        <p:blipFill>
          <a:blip r:embed="rId3"/>
          <a:stretch>
            <a:fillRect/>
          </a:stretch>
        </p:blipFill>
        <p:spPr>
          <a:xfrm>
            <a:off x="5214942" y="1571612"/>
            <a:ext cx="3740342" cy="4978656"/>
          </a:xfrm>
          <a:prstGeom prst="rect">
            <a:avLst/>
          </a:prstGeom>
        </p:spPr>
      </p:pic>
      <p:sp>
        <p:nvSpPr>
          <p:cNvPr id="10" name="9 CuadroTexto"/>
          <p:cNvSpPr txBox="1"/>
          <p:nvPr/>
        </p:nvSpPr>
        <p:spPr>
          <a:xfrm>
            <a:off x="428596" y="2143116"/>
            <a:ext cx="4119013" cy="646331"/>
          </a:xfrm>
          <a:prstGeom prst="rect">
            <a:avLst/>
          </a:prstGeom>
          <a:noFill/>
        </p:spPr>
        <p:txBody>
          <a:bodyPr wrap="none" rtlCol="0">
            <a:spAutoFit/>
          </a:bodyPr>
          <a:lstStyle/>
          <a:p>
            <a:r>
              <a:rPr lang="es-ES" dirty="0"/>
              <a:t>Ampliar información en “Documentos”</a:t>
            </a:r>
          </a:p>
          <a:p>
            <a:r>
              <a:rPr lang="es-ES" dirty="0"/>
              <a:t>Grupo Formación Publicación Contenidos</a:t>
            </a:r>
          </a:p>
        </p:txBody>
      </p:sp>
      <p:pic>
        <p:nvPicPr>
          <p:cNvPr id="15" name="14 Imagen" descr="Documentos.JPG"/>
          <p:cNvPicPr>
            <a:picLocks noChangeAspect="1"/>
          </p:cNvPicPr>
          <p:nvPr/>
        </p:nvPicPr>
        <p:blipFill>
          <a:blip r:embed="rId4"/>
          <a:stretch>
            <a:fillRect/>
          </a:stretch>
        </p:blipFill>
        <p:spPr>
          <a:xfrm>
            <a:off x="357158" y="2928934"/>
            <a:ext cx="4945897" cy="2633664"/>
          </a:xfrm>
          <a:prstGeom prst="rect">
            <a:avLst/>
          </a:prstGeom>
        </p:spPr>
      </p:pic>
      <p:cxnSp>
        <p:nvCxnSpPr>
          <p:cNvPr id="17" name="16 Conector recto de flecha"/>
          <p:cNvCxnSpPr/>
          <p:nvPr/>
        </p:nvCxnSpPr>
        <p:spPr>
          <a:xfrm flipV="1">
            <a:off x="3071802" y="4286256"/>
            <a:ext cx="3071834" cy="71438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399032"/>
          </a:xfrm>
        </p:spPr>
        <p:txBody>
          <a:bodyPr>
            <a:normAutofit fontScale="90000"/>
          </a:bodyPr>
          <a:lstStyle/>
          <a:p>
            <a:r>
              <a:rPr lang="es-ES" b="1" dirty="0"/>
              <a:t>1º - Word en línea. </a:t>
            </a:r>
            <a:br>
              <a:rPr lang="es-ES" b="1" dirty="0"/>
            </a:br>
            <a:r>
              <a:rPr lang="es-ES" b="1" dirty="0"/>
              <a:t>Trabajo colaborativo en equipo</a:t>
            </a:r>
          </a:p>
        </p:txBody>
      </p:sp>
      <p:sp>
        <p:nvSpPr>
          <p:cNvPr id="8" name="7 Marcador de contenido"/>
          <p:cNvSpPr>
            <a:spLocks noGrp="1"/>
          </p:cNvSpPr>
          <p:nvPr>
            <p:ph idx="1"/>
          </p:nvPr>
        </p:nvSpPr>
        <p:spPr>
          <a:xfrm>
            <a:off x="914400" y="1643050"/>
            <a:ext cx="8229600" cy="4572000"/>
          </a:xfrm>
        </p:spPr>
        <p:txBody>
          <a:bodyPr/>
          <a:lstStyle/>
          <a:p>
            <a:endParaRPr lang="es-ES" dirty="0"/>
          </a:p>
          <a:p>
            <a:endParaRPr lang="es-ES" dirty="0"/>
          </a:p>
        </p:txBody>
      </p:sp>
      <p:graphicFrame>
        <p:nvGraphicFramePr>
          <p:cNvPr id="9" name="8 Tabla"/>
          <p:cNvGraphicFramePr>
            <a:graphicFrameLocks noGrp="1"/>
          </p:cNvGraphicFramePr>
          <p:nvPr/>
        </p:nvGraphicFramePr>
        <p:xfrm>
          <a:off x="142844" y="1285860"/>
          <a:ext cx="9001156" cy="5288797"/>
        </p:xfrm>
        <a:graphic>
          <a:graphicData uri="http://schemas.openxmlformats.org/drawingml/2006/table">
            <a:tbl>
              <a:tblPr/>
              <a:tblGrid>
                <a:gridCol w="1067933">
                  <a:extLst>
                    <a:ext uri="{9D8B030D-6E8A-4147-A177-3AD203B41FA5}">
                      <a16:colId xmlns:a16="http://schemas.microsoft.com/office/drawing/2014/main" val="20000"/>
                    </a:ext>
                  </a:extLst>
                </a:gridCol>
                <a:gridCol w="4042893">
                  <a:extLst>
                    <a:ext uri="{9D8B030D-6E8A-4147-A177-3AD203B41FA5}">
                      <a16:colId xmlns:a16="http://schemas.microsoft.com/office/drawing/2014/main" val="20001"/>
                    </a:ext>
                  </a:extLst>
                </a:gridCol>
                <a:gridCol w="3890330">
                  <a:extLst>
                    <a:ext uri="{9D8B030D-6E8A-4147-A177-3AD203B41FA5}">
                      <a16:colId xmlns:a16="http://schemas.microsoft.com/office/drawing/2014/main" val="20002"/>
                    </a:ext>
                  </a:extLst>
                </a:gridCol>
              </a:tblGrid>
              <a:tr h="290043">
                <a:tc>
                  <a:txBody>
                    <a:bodyPr/>
                    <a:lstStyle/>
                    <a:p>
                      <a:pPr algn="just">
                        <a:lnSpc>
                          <a:spcPct val="107000"/>
                        </a:lnSpc>
                        <a:spcBef>
                          <a:spcPts val="1200"/>
                        </a:spcBef>
                        <a:spcAft>
                          <a:spcPts val="1200"/>
                        </a:spcAft>
                      </a:pPr>
                      <a:endParaRPr lang="es-ES" sz="800" dirty="0">
                        <a:latin typeface="Calibri"/>
                        <a:ea typeface="Calibri"/>
                        <a:cs typeface="Times New Roman"/>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Bef>
                          <a:spcPts val="1200"/>
                        </a:spcBef>
                        <a:spcAft>
                          <a:spcPts val="1200"/>
                        </a:spcAft>
                      </a:pPr>
                      <a:r>
                        <a:rPr lang="es-ES_tradnl" sz="1200" b="1" u="sng" dirty="0">
                          <a:latin typeface="Comic Sans MS"/>
                          <a:ea typeface="Calibri"/>
                          <a:cs typeface="Times New Roman"/>
                        </a:rPr>
                        <a:t>Ciudad</a:t>
                      </a:r>
                      <a:endParaRPr lang="es-ES" sz="1200" dirty="0">
                        <a:latin typeface="Calibri"/>
                        <a:ea typeface="Calibri"/>
                        <a:cs typeface="Times New Roman"/>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Bef>
                          <a:spcPts val="1200"/>
                        </a:spcBef>
                        <a:spcAft>
                          <a:spcPts val="1200"/>
                        </a:spcAft>
                      </a:pPr>
                      <a:r>
                        <a:rPr lang="es-ES_tradnl" sz="1200" b="1" u="sng" dirty="0">
                          <a:latin typeface="Comic Sans MS"/>
                          <a:ea typeface="Calibri"/>
                          <a:cs typeface="Times New Roman"/>
                        </a:rPr>
                        <a:t>Medio Rural</a:t>
                      </a:r>
                      <a:endParaRPr lang="es-ES" sz="1200" dirty="0">
                        <a:latin typeface="Calibri"/>
                        <a:ea typeface="Calibri"/>
                        <a:cs typeface="Times New Roman"/>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0"/>
                  </a:ext>
                </a:extLst>
              </a:tr>
              <a:tr h="2621084">
                <a:tc>
                  <a:txBody>
                    <a:bodyPr/>
                    <a:lstStyle/>
                    <a:p>
                      <a:pPr algn="just">
                        <a:lnSpc>
                          <a:spcPct val="107000"/>
                        </a:lnSpc>
                        <a:spcBef>
                          <a:spcPts val="1200"/>
                        </a:spcBef>
                        <a:spcAft>
                          <a:spcPts val="1200"/>
                        </a:spcAft>
                      </a:pP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b="1" u="sng" dirty="0">
                          <a:latin typeface="Arial" pitchFamily="34" charset="0"/>
                          <a:ea typeface="Calibri"/>
                          <a:cs typeface="Arial" pitchFamily="34" charset="0"/>
                        </a:rPr>
                        <a:t>Ventajas</a:t>
                      </a:r>
                      <a:endParaRPr lang="es-ES" sz="1050" dirty="0">
                        <a:latin typeface="Arial" pitchFamily="34" charset="0"/>
                        <a:ea typeface="Calibri"/>
                        <a:cs typeface="Arial" pitchFamily="34" charset="0"/>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Bef>
                          <a:spcPts val="1200"/>
                        </a:spcBef>
                        <a:spcAft>
                          <a:spcPts val="1200"/>
                        </a:spcAft>
                        <a:buFontTx/>
                        <a:buChar char="-"/>
                      </a:pPr>
                      <a:r>
                        <a:rPr lang="es-ES_tradnl" sz="1050" dirty="0">
                          <a:latin typeface="Arial" pitchFamily="34" charset="0"/>
                          <a:ea typeface="Calibri"/>
                          <a:cs typeface="Arial" pitchFamily="34" charset="0"/>
                        </a:rPr>
                        <a:t>Más posibilidades de empleo y promoción social</a:t>
                      </a:r>
                    </a:p>
                    <a:p>
                      <a:pPr algn="just">
                        <a:lnSpc>
                          <a:spcPct val="107000"/>
                        </a:lnSpc>
                        <a:spcBef>
                          <a:spcPts val="1200"/>
                        </a:spcBef>
                        <a:spcAft>
                          <a:spcPts val="1200"/>
                        </a:spcAft>
                        <a:buFontTx/>
                        <a:buChar char="-"/>
                      </a:pPr>
                      <a:r>
                        <a:rPr lang="es-ES_tradnl" sz="1050" dirty="0">
                          <a:latin typeface="Arial" pitchFamily="34" charset="0"/>
                          <a:ea typeface="Calibri"/>
                          <a:cs typeface="Arial" pitchFamily="34" charset="0"/>
                        </a:rPr>
                        <a:t>- Mayor oferta de servicios públicos en especial sanidad y educación</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Mejores y más variados transportes. Más tecnología</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Más comercios y tiendas para adquirir alimentación, ropa </a:t>
                      </a:r>
                      <a:r>
                        <a:rPr lang="es-ES_tradnl" sz="1050" dirty="0" err="1">
                          <a:latin typeface="Arial" pitchFamily="34" charset="0"/>
                          <a:ea typeface="Calibri"/>
                          <a:cs typeface="Arial" pitchFamily="34" charset="0"/>
                        </a:rPr>
                        <a:t>etc</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Mayores posibilidades de relaciones interpersonales</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Más oferta cultural y de ocio. Se pasa + desapercibido</a:t>
                      </a:r>
                      <a:endParaRPr lang="es-ES" sz="1050" dirty="0">
                        <a:latin typeface="Arial" pitchFamily="34" charset="0"/>
                        <a:ea typeface="Calibri"/>
                        <a:cs typeface="Arial" pitchFamily="34" charset="0"/>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Bef>
                          <a:spcPts val="1200"/>
                        </a:spcBef>
                        <a:spcAft>
                          <a:spcPts val="1200"/>
                        </a:spcAft>
                      </a:pPr>
                      <a:r>
                        <a:rPr lang="es-ES_tradnl" sz="1050" dirty="0">
                          <a:latin typeface="Arial" pitchFamily="34" charset="0"/>
                          <a:ea typeface="Calibri"/>
                          <a:cs typeface="Arial" pitchFamily="34" charset="0"/>
                        </a:rPr>
                        <a:t>- Vida más tranquila, menos estrés: más Naturaleza, menos contaminación, menos ruido</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La gente se ayuda más. Relaciones más profundas</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Se vive con menos dinero (no hay que pagar transporte, vivienda más barata</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Alimentación más natural al vivir del sector primario</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Mayor solidaridad entre los vecinos</a:t>
                      </a:r>
                      <a:endParaRPr lang="es-ES" sz="1050" dirty="0">
                        <a:latin typeface="Arial" pitchFamily="34" charset="0"/>
                        <a:ea typeface="Calibri"/>
                        <a:cs typeface="Arial" pitchFamily="34" charset="0"/>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2288828">
                <a:tc>
                  <a:txBody>
                    <a:bodyPr/>
                    <a:lstStyle/>
                    <a:p>
                      <a:pPr algn="just">
                        <a:lnSpc>
                          <a:spcPct val="107000"/>
                        </a:lnSpc>
                        <a:spcBef>
                          <a:spcPts val="1200"/>
                        </a:spcBef>
                        <a:spcAft>
                          <a:spcPts val="1200"/>
                        </a:spcAft>
                      </a:pP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b="1" u="sng" dirty="0">
                          <a:latin typeface="Arial" pitchFamily="34" charset="0"/>
                          <a:ea typeface="Calibri"/>
                          <a:cs typeface="Arial" pitchFamily="34" charset="0"/>
                        </a:rPr>
                        <a:t>Inconvenientes</a:t>
                      </a:r>
                      <a:endParaRPr lang="es-ES" sz="1050" dirty="0">
                        <a:latin typeface="Arial" pitchFamily="34" charset="0"/>
                        <a:ea typeface="Calibri"/>
                        <a:cs typeface="Arial" pitchFamily="34" charset="0"/>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Bef>
                          <a:spcPts val="1200"/>
                        </a:spcBef>
                        <a:spcAft>
                          <a:spcPts val="1200"/>
                        </a:spcAft>
                      </a:pPr>
                      <a:r>
                        <a:rPr lang="es-ES_tradnl" sz="1050" dirty="0">
                          <a:latin typeface="Arial" pitchFamily="34" charset="0"/>
                          <a:ea typeface="Calibri"/>
                          <a:cs typeface="Arial" pitchFamily="34" charset="0"/>
                        </a:rPr>
                        <a:t>- Más estrés, contaminación y ruido. Menor calidad de vida</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Más tiempo en los desplazamientos. Nivel de vida + caro</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Más aglomeraciones y atascos</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Más vandalismo</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Relaciones interpersonales más superficiales. Menor solidaridad</a:t>
                      </a:r>
                      <a:endParaRPr lang="es-ES" sz="1050" dirty="0">
                        <a:latin typeface="Arial" pitchFamily="34" charset="0"/>
                        <a:ea typeface="Calibri"/>
                        <a:cs typeface="Arial" pitchFamily="34" charset="0"/>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just">
                        <a:lnSpc>
                          <a:spcPct val="107000"/>
                        </a:lnSpc>
                        <a:spcBef>
                          <a:spcPts val="1200"/>
                        </a:spcBef>
                        <a:spcAft>
                          <a:spcPts val="1200"/>
                        </a:spcAft>
                      </a:pPr>
                      <a:r>
                        <a:rPr lang="es-ES_tradnl" sz="1050" dirty="0">
                          <a:latin typeface="Arial" pitchFamily="34" charset="0"/>
                          <a:ea typeface="Calibri"/>
                          <a:cs typeface="Arial" pitchFamily="34" charset="0"/>
                        </a:rPr>
                        <a:t>- Menores posibilidades de empleo y promoción social</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Hay que desplazarse para tener servicios públicos en sanidad y educación. Dificultades para las personas mayores</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Menos comercios y tiendas</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Menor oferta de ocio y cultural.</a:t>
                      </a:r>
                      <a:endParaRPr lang="es-ES" sz="1050" dirty="0">
                        <a:latin typeface="Arial" pitchFamily="34" charset="0"/>
                        <a:ea typeface="Calibri"/>
                        <a:cs typeface="Arial" pitchFamily="34" charset="0"/>
                      </a:endParaRPr>
                    </a:p>
                    <a:p>
                      <a:pPr algn="just">
                        <a:lnSpc>
                          <a:spcPct val="107000"/>
                        </a:lnSpc>
                        <a:spcBef>
                          <a:spcPts val="1200"/>
                        </a:spcBef>
                        <a:spcAft>
                          <a:spcPts val="1200"/>
                        </a:spcAft>
                      </a:pPr>
                      <a:r>
                        <a:rPr lang="es-ES_tradnl" sz="1050" dirty="0">
                          <a:latin typeface="Arial" pitchFamily="34" charset="0"/>
                          <a:ea typeface="Calibri"/>
                          <a:cs typeface="Arial" pitchFamily="34" charset="0"/>
                        </a:rPr>
                        <a:t>- Mayor control y crítica social, menos intimidad</a:t>
                      </a:r>
                      <a:endParaRPr lang="es-ES" sz="1050" dirty="0">
                        <a:latin typeface="Arial" pitchFamily="34" charset="0"/>
                        <a:ea typeface="Calibri"/>
                        <a:cs typeface="Arial" pitchFamily="34" charset="0"/>
                      </a:endParaRPr>
                    </a:p>
                  </a:txBody>
                  <a:tcPr marL="47053" marR="4705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1505" name="Text Box 1"/>
          <p:cNvSpPr txBox="1">
            <a:spLocks noChangeArrowheads="1"/>
          </p:cNvSpPr>
          <p:nvPr/>
        </p:nvSpPr>
        <p:spPr bwMode="auto">
          <a:xfrm>
            <a:off x="214282" y="6600825"/>
            <a:ext cx="8929718" cy="257175"/>
          </a:xfrm>
          <a:prstGeom prst="rect">
            <a:avLst/>
          </a:prstGeom>
          <a:solidFill>
            <a:srgbClr val="FFFFFF"/>
          </a:solidFill>
          <a:ln w="9525">
            <a:solidFill>
              <a:srgbClr val="A6A6A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100" b="0" i="1" u="none" strike="noStrike" cap="none" normalizeH="0" baseline="0" dirty="0">
                <a:ln>
                  <a:noFill/>
                </a:ln>
                <a:solidFill>
                  <a:srgbClr val="808080"/>
                </a:solidFill>
                <a:effectLst/>
                <a:latin typeface="Calibri" pitchFamily="34" charset="0"/>
                <a:ea typeface="Calibri" pitchFamily="34" charset="0"/>
                <a:cs typeface="Times New Roman" pitchFamily="18" charset="0"/>
              </a:rPr>
              <a:t>(Contenidos obtenidos en actividad de “torbellino de ideas”  en la clase de ESPA 2 – Sociales de fecha 31/03/2017</a:t>
            </a:r>
            <a:endParaRPr kumimoji="0" lang="es-ES_tradnl"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s-ES_tradnl" sz="1100" b="1" i="0" u="sng" strike="noStrike" cap="none" normalizeH="0" baseline="0">
                <a:ln>
                  <a:noFill/>
                </a:ln>
                <a:solidFill>
                  <a:schemeClr val="tx1"/>
                </a:solidFill>
                <a:effectLst/>
                <a:latin typeface="Comic Sans MS" pitchFamily="66" charset="0"/>
                <a:ea typeface="Calibri" pitchFamily="34" charset="0"/>
                <a:cs typeface="Times New Roman" pitchFamily="18" charset="0"/>
              </a:rPr>
            </a:br>
            <a:endParaRPr kumimoji="0" lang="es-ES_tradnl"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2º - Vínculo de noticias </a:t>
            </a:r>
            <a:r>
              <a:rPr lang="es-ES" sz="2800" b="1" dirty="0"/>
              <a:t>( 1/2) </a:t>
            </a:r>
          </a:p>
        </p:txBody>
      </p:sp>
      <p:sp>
        <p:nvSpPr>
          <p:cNvPr id="8" name="7 Marcador de contenido"/>
          <p:cNvSpPr>
            <a:spLocks noGrp="1"/>
          </p:cNvSpPr>
          <p:nvPr>
            <p:ph idx="1"/>
          </p:nvPr>
        </p:nvSpPr>
        <p:spPr>
          <a:xfrm>
            <a:off x="914400" y="1643050"/>
            <a:ext cx="8229600" cy="4572000"/>
          </a:xfrm>
        </p:spPr>
        <p:txBody>
          <a:bodyPr/>
          <a:lstStyle/>
          <a:p>
            <a:endParaRPr lang="es-ES" dirty="0"/>
          </a:p>
          <a:p>
            <a:endParaRPr lang="es-ES" dirty="0"/>
          </a:p>
        </p:txBody>
      </p:sp>
      <p:sp>
        <p:nvSpPr>
          <p:cNvPr id="4" name="3 Marcador de pie de página"/>
          <p:cNvSpPr>
            <a:spLocks noGrp="1"/>
          </p:cNvSpPr>
          <p:nvPr>
            <p:ph type="ftr" sz="quarter" idx="11"/>
          </p:nvPr>
        </p:nvSpPr>
        <p:spPr>
          <a:xfrm>
            <a:off x="457200" y="6480969"/>
            <a:ext cx="6829444" cy="300831"/>
          </a:xfrm>
        </p:spPr>
        <p:txBody>
          <a:bodyPr/>
          <a:lstStyle/>
          <a:p>
            <a:r>
              <a:rPr lang="es-ES"/>
              <a:t>Formación Cepa Celtiberia: publicación de contenidos utilizando Internet. Félix Lavilla Martínez. Enero/2020</a:t>
            </a:r>
            <a:endParaRPr lang="es-ES" dirty="0"/>
          </a:p>
        </p:txBody>
      </p:sp>
      <p:pic>
        <p:nvPicPr>
          <p:cNvPr id="6" name="5 Imagen" descr="02_vinculo_noticias.png"/>
          <p:cNvPicPr>
            <a:picLocks noChangeAspect="1"/>
          </p:cNvPicPr>
          <p:nvPr/>
        </p:nvPicPr>
        <p:blipFill>
          <a:blip r:embed="rId2"/>
          <a:stretch>
            <a:fillRect/>
          </a:stretch>
        </p:blipFill>
        <p:spPr>
          <a:xfrm>
            <a:off x="1071537" y="2071678"/>
            <a:ext cx="4748879" cy="3500462"/>
          </a:xfrm>
          <a:prstGeom prst="rect">
            <a:avLst/>
          </a:prstGeom>
        </p:spPr>
      </p:pic>
      <p:sp>
        <p:nvSpPr>
          <p:cNvPr id="7" name="6 Flecha izquierda"/>
          <p:cNvSpPr/>
          <p:nvPr/>
        </p:nvSpPr>
        <p:spPr>
          <a:xfrm>
            <a:off x="6000760" y="5214950"/>
            <a:ext cx="278608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2º - Vínculo de noticias </a:t>
            </a:r>
            <a:r>
              <a:rPr lang="es-ES" sz="2800" b="1" dirty="0"/>
              <a:t>( 2/2) </a:t>
            </a:r>
          </a:p>
        </p:txBody>
      </p:sp>
      <p:sp>
        <p:nvSpPr>
          <p:cNvPr id="8" name="7 Marcador de contenido"/>
          <p:cNvSpPr>
            <a:spLocks noGrp="1"/>
          </p:cNvSpPr>
          <p:nvPr>
            <p:ph idx="1"/>
          </p:nvPr>
        </p:nvSpPr>
        <p:spPr>
          <a:xfrm>
            <a:off x="914400" y="1643050"/>
            <a:ext cx="8229600" cy="4572000"/>
          </a:xfrm>
        </p:spPr>
        <p:txBody>
          <a:bodyPr/>
          <a:lstStyle/>
          <a:p>
            <a:endParaRPr lang="es-ES" dirty="0"/>
          </a:p>
          <a:p>
            <a:endParaRPr lang="es-ES" dirty="0"/>
          </a:p>
        </p:txBody>
      </p:sp>
      <p:sp>
        <p:nvSpPr>
          <p:cNvPr id="4" name="3 Marcador de pie de página"/>
          <p:cNvSpPr>
            <a:spLocks noGrp="1"/>
          </p:cNvSpPr>
          <p:nvPr>
            <p:ph type="ftr" sz="quarter" idx="11"/>
          </p:nvPr>
        </p:nvSpPr>
        <p:spPr>
          <a:xfrm>
            <a:off x="457200" y="6480969"/>
            <a:ext cx="6829444" cy="300831"/>
          </a:xfrm>
        </p:spPr>
        <p:txBody>
          <a:bodyPr/>
          <a:lstStyle/>
          <a:p>
            <a:r>
              <a:rPr lang="es-ES"/>
              <a:t>Formación Cepa Celtiberia: publicación de contenidos utilizando Internet. Félix Lavilla Martínez. Enero/2020</a:t>
            </a:r>
            <a:endParaRPr lang="es-ES" dirty="0"/>
          </a:p>
        </p:txBody>
      </p:sp>
      <p:pic>
        <p:nvPicPr>
          <p:cNvPr id="6" name="5 Imagen" descr="02_vinculo_noticias_02.png">
            <a:hlinkClick r:id="rId2"/>
          </p:cNvPr>
          <p:cNvPicPr>
            <a:picLocks noChangeAspect="1"/>
          </p:cNvPicPr>
          <p:nvPr/>
        </p:nvPicPr>
        <p:blipFill>
          <a:blip r:embed="rId3"/>
          <a:stretch>
            <a:fillRect/>
          </a:stretch>
        </p:blipFill>
        <p:spPr>
          <a:xfrm>
            <a:off x="0" y="2071678"/>
            <a:ext cx="9144000" cy="2676152"/>
          </a:xfrm>
          <a:prstGeom prst="rect">
            <a:avLst/>
          </a:prstGeom>
        </p:spPr>
      </p:pic>
      <p:sp>
        <p:nvSpPr>
          <p:cNvPr id="7" name="6 Rectángulo"/>
          <p:cNvSpPr/>
          <p:nvPr/>
        </p:nvSpPr>
        <p:spPr>
          <a:xfrm>
            <a:off x="1285852" y="5000636"/>
            <a:ext cx="7000924" cy="1077218"/>
          </a:xfrm>
          <a:prstGeom prst="rect">
            <a:avLst/>
          </a:prstGeom>
        </p:spPr>
        <p:txBody>
          <a:bodyPr wrap="square">
            <a:spAutoFit/>
          </a:bodyPr>
          <a:lstStyle/>
          <a:p>
            <a:r>
              <a:rPr lang="es-ES" dirty="0">
                <a:hlinkClick r:id="rId2"/>
              </a:rPr>
              <a:t>Lleva insertado la dirección URL de la noticia, pero está visible para todo el grupo. Ideal para reforzar temas</a:t>
            </a:r>
          </a:p>
          <a:p>
            <a:endParaRPr lang="es-ES" dirty="0">
              <a:hlinkClick r:id="rId2"/>
            </a:endParaRPr>
          </a:p>
          <a:p>
            <a:r>
              <a:rPr lang="es-ES" sz="1000" dirty="0">
                <a:hlinkClick r:id="rId2"/>
              </a:rPr>
              <a:t>http://www.rtve.es/alacarta/documentales/naturaleza/</a:t>
            </a:r>
            <a:endParaRPr lang="es-ES" sz="1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3º - Publicación noticias </a:t>
            </a:r>
            <a:r>
              <a:rPr lang="es-ES" sz="2800" b="1" dirty="0"/>
              <a:t>( 1/3)</a:t>
            </a:r>
          </a:p>
        </p:txBody>
      </p:sp>
      <p:sp>
        <p:nvSpPr>
          <p:cNvPr id="8" name="7 Marcador de contenido"/>
          <p:cNvSpPr>
            <a:spLocks noGrp="1"/>
          </p:cNvSpPr>
          <p:nvPr>
            <p:ph idx="1"/>
          </p:nvPr>
        </p:nvSpPr>
        <p:spPr>
          <a:xfrm>
            <a:off x="914400" y="1643050"/>
            <a:ext cx="8229600" cy="4572000"/>
          </a:xfrm>
        </p:spPr>
        <p:txBody>
          <a:bodyPr/>
          <a:lstStyle/>
          <a:p>
            <a:endParaRPr lang="es-ES" dirty="0"/>
          </a:p>
          <a:p>
            <a:endParaRPr lang="es-ES" dirty="0"/>
          </a:p>
        </p:txBody>
      </p:sp>
      <p:sp>
        <p:nvSpPr>
          <p:cNvPr id="4" name="3 Marcador de pie de página"/>
          <p:cNvSpPr>
            <a:spLocks noGrp="1"/>
          </p:cNvSpPr>
          <p:nvPr>
            <p:ph type="ftr" sz="quarter" idx="11"/>
          </p:nvPr>
        </p:nvSpPr>
        <p:spPr>
          <a:xfrm>
            <a:off x="457200" y="6480969"/>
            <a:ext cx="6972320" cy="300831"/>
          </a:xfrm>
        </p:spPr>
        <p:txBody>
          <a:bodyPr/>
          <a:lstStyle/>
          <a:p>
            <a:r>
              <a:rPr lang="es-ES" dirty="0"/>
              <a:t>Formación Cepa Celtiberia: publicación de contenidos utilizando Internet. Félix Lavilla Martínez. Enero/2020</a:t>
            </a:r>
          </a:p>
        </p:txBody>
      </p:sp>
      <p:pic>
        <p:nvPicPr>
          <p:cNvPr id="5" name="4 Imagen" descr="03_publicación_noticias_propias_01.png"/>
          <p:cNvPicPr>
            <a:picLocks noChangeAspect="1"/>
          </p:cNvPicPr>
          <p:nvPr/>
        </p:nvPicPr>
        <p:blipFill>
          <a:blip r:embed="rId2"/>
          <a:stretch>
            <a:fillRect/>
          </a:stretch>
        </p:blipFill>
        <p:spPr>
          <a:xfrm>
            <a:off x="214282" y="1571612"/>
            <a:ext cx="3867349" cy="3492679"/>
          </a:xfrm>
          <a:prstGeom prst="rect">
            <a:avLst/>
          </a:prstGeom>
        </p:spPr>
      </p:pic>
      <p:sp>
        <p:nvSpPr>
          <p:cNvPr id="6" name="5 Flecha izquierda"/>
          <p:cNvSpPr/>
          <p:nvPr/>
        </p:nvSpPr>
        <p:spPr>
          <a:xfrm>
            <a:off x="4143372" y="4286256"/>
            <a:ext cx="278608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3º - Publicación noticias </a:t>
            </a:r>
            <a:r>
              <a:rPr lang="es-ES" sz="2800" b="1" dirty="0"/>
              <a:t>( 2/3)</a:t>
            </a:r>
          </a:p>
        </p:txBody>
      </p:sp>
      <p:sp>
        <p:nvSpPr>
          <p:cNvPr id="8" name="7 Marcador de contenido"/>
          <p:cNvSpPr>
            <a:spLocks noGrp="1"/>
          </p:cNvSpPr>
          <p:nvPr>
            <p:ph idx="1"/>
          </p:nvPr>
        </p:nvSpPr>
        <p:spPr>
          <a:xfrm>
            <a:off x="914400" y="1643050"/>
            <a:ext cx="8229600" cy="4572000"/>
          </a:xfrm>
        </p:spPr>
        <p:txBody>
          <a:bodyPr/>
          <a:lstStyle/>
          <a:p>
            <a:endParaRPr lang="es-ES" dirty="0"/>
          </a:p>
          <a:p>
            <a:endParaRPr lang="es-ES" dirty="0"/>
          </a:p>
        </p:txBody>
      </p:sp>
      <p:sp>
        <p:nvSpPr>
          <p:cNvPr id="4" name="3 Marcador de pie de página"/>
          <p:cNvSpPr>
            <a:spLocks noGrp="1"/>
          </p:cNvSpPr>
          <p:nvPr>
            <p:ph type="ftr" sz="quarter" idx="11"/>
          </p:nvPr>
        </p:nvSpPr>
        <p:spPr>
          <a:xfrm>
            <a:off x="457200" y="6480969"/>
            <a:ext cx="6972320" cy="300831"/>
          </a:xfrm>
        </p:spPr>
        <p:txBody>
          <a:bodyPr/>
          <a:lstStyle/>
          <a:p>
            <a:r>
              <a:rPr lang="es-ES" dirty="0"/>
              <a:t>Formación Cepa Celtiberia: publicación de contenidos utilizando Internet. Félix Lavilla Martínez. Enero/2020</a:t>
            </a:r>
          </a:p>
        </p:txBody>
      </p:sp>
      <p:pic>
        <p:nvPicPr>
          <p:cNvPr id="7" name="6 Imagen" descr="03_publicación_noticias_propias.png"/>
          <p:cNvPicPr>
            <a:picLocks noChangeAspect="1"/>
          </p:cNvPicPr>
          <p:nvPr/>
        </p:nvPicPr>
        <p:blipFill>
          <a:blip r:embed="rId2"/>
          <a:stretch>
            <a:fillRect/>
          </a:stretch>
        </p:blipFill>
        <p:spPr>
          <a:xfrm>
            <a:off x="142844" y="1857364"/>
            <a:ext cx="8488653" cy="3701319"/>
          </a:xfrm>
          <a:prstGeom prst="rect">
            <a:avLst/>
          </a:prstGeom>
        </p:spPr>
      </p:pic>
      <p:sp>
        <p:nvSpPr>
          <p:cNvPr id="9" name="8 CuadroTexto"/>
          <p:cNvSpPr txBox="1"/>
          <p:nvPr/>
        </p:nvSpPr>
        <p:spPr>
          <a:xfrm>
            <a:off x="1142976" y="5715016"/>
            <a:ext cx="6929486" cy="646331"/>
          </a:xfrm>
          <a:prstGeom prst="rect">
            <a:avLst/>
          </a:prstGeom>
          <a:noFill/>
        </p:spPr>
        <p:txBody>
          <a:bodyPr wrap="square" rtlCol="0">
            <a:spAutoFit/>
          </a:bodyPr>
          <a:lstStyle/>
          <a:p>
            <a:r>
              <a:rPr lang="es-ES" dirty="0"/>
              <a:t>Elaboración propia texto e imágenes.</a:t>
            </a:r>
          </a:p>
          <a:p>
            <a:r>
              <a:rPr lang="es-ES" dirty="0"/>
              <a:t>Puede utilizarse para profundizar  “en equipo” sobre un tema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3º - Publicación noticias </a:t>
            </a:r>
            <a:r>
              <a:rPr lang="es-ES" sz="2800" b="1" dirty="0"/>
              <a:t>( 3/3)</a:t>
            </a:r>
          </a:p>
        </p:txBody>
      </p:sp>
      <p:sp>
        <p:nvSpPr>
          <p:cNvPr id="8" name="7 Marcador de contenido"/>
          <p:cNvSpPr>
            <a:spLocks noGrp="1"/>
          </p:cNvSpPr>
          <p:nvPr>
            <p:ph idx="1"/>
          </p:nvPr>
        </p:nvSpPr>
        <p:spPr>
          <a:xfrm>
            <a:off x="914400" y="1643050"/>
            <a:ext cx="8229600" cy="4572000"/>
          </a:xfrm>
        </p:spPr>
        <p:txBody>
          <a:bodyPr/>
          <a:lstStyle/>
          <a:p>
            <a:endParaRPr lang="es-ES" dirty="0"/>
          </a:p>
          <a:p>
            <a:endParaRPr lang="es-ES" dirty="0"/>
          </a:p>
        </p:txBody>
      </p:sp>
      <p:sp>
        <p:nvSpPr>
          <p:cNvPr id="4" name="3 Marcador de pie de página"/>
          <p:cNvSpPr>
            <a:spLocks noGrp="1"/>
          </p:cNvSpPr>
          <p:nvPr>
            <p:ph type="ftr" sz="quarter" idx="11"/>
          </p:nvPr>
        </p:nvSpPr>
        <p:spPr>
          <a:xfrm>
            <a:off x="457200" y="6480969"/>
            <a:ext cx="6972320" cy="300831"/>
          </a:xfrm>
        </p:spPr>
        <p:txBody>
          <a:bodyPr/>
          <a:lstStyle/>
          <a:p>
            <a:r>
              <a:rPr lang="es-ES" dirty="0"/>
              <a:t>Formación Cepa Celtiberia: publicación de contenidos utilizando Internet. Félix Lavilla Martínez. Enero/2020</a:t>
            </a:r>
          </a:p>
        </p:txBody>
      </p:sp>
      <p:sp>
        <p:nvSpPr>
          <p:cNvPr id="9" name="8 CuadroTexto"/>
          <p:cNvSpPr txBox="1"/>
          <p:nvPr/>
        </p:nvSpPr>
        <p:spPr>
          <a:xfrm>
            <a:off x="285720" y="3500438"/>
            <a:ext cx="2857520" cy="954107"/>
          </a:xfrm>
          <a:prstGeom prst="rect">
            <a:avLst/>
          </a:prstGeom>
          <a:noFill/>
        </p:spPr>
        <p:txBody>
          <a:bodyPr wrap="square" rtlCol="0">
            <a:spAutoFit/>
          </a:bodyPr>
          <a:lstStyle/>
          <a:p>
            <a:r>
              <a:rPr lang="es-ES" sz="1400" dirty="0"/>
              <a:t>La noticia está publicada “fija” en el sitio del grupo y “además” puede remitirse por correo electrónico – recordatorio- a todos los alumnos.</a:t>
            </a:r>
          </a:p>
        </p:txBody>
      </p:sp>
      <p:pic>
        <p:nvPicPr>
          <p:cNvPr id="11" name="10 Imagen" descr="03_opción_enviar_correo_electrónico.png"/>
          <p:cNvPicPr>
            <a:picLocks noChangeAspect="1"/>
          </p:cNvPicPr>
          <p:nvPr/>
        </p:nvPicPr>
        <p:blipFill>
          <a:blip r:embed="rId2"/>
          <a:stretch>
            <a:fillRect/>
          </a:stretch>
        </p:blipFill>
        <p:spPr>
          <a:xfrm>
            <a:off x="214282" y="1714488"/>
            <a:ext cx="4921503" cy="368319"/>
          </a:xfrm>
          <a:prstGeom prst="rect">
            <a:avLst/>
          </a:prstGeom>
        </p:spPr>
      </p:pic>
      <p:pic>
        <p:nvPicPr>
          <p:cNvPr id="12" name="11 Imagen" descr="03_noticias_propias_remitir_alumnos_03.png"/>
          <p:cNvPicPr>
            <a:picLocks noChangeAspect="1"/>
          </p:cNvPicPr>
          <p:nvPr/>
        </p:nvPicPr>
        <p:blipFill>
          <a:blip r:embed="rId3"/>
          <a:stretch>
            <a:fillRect/>
          </a:stretch>
        </p:blipFill>
        <p:spPr>
          <a:xfrm>
            <a:off x="3392296" y="2071678"/>
            <a:ext cx="5751704" cy="3906209"/>
          </a:xfrm>
          <a:prstGeom prst="rect">
            <a:avLst/>
          </a:prstGeom>
        </p:spPr>
      </p:pic>
      <p:cxnSp>
        <p:nvCxnSpPr>
          <p:cNvPr id="16" name="15 Conector recto de flecha"/>
          <p:cNvCxnSpPr/>
          <p:nvPr/>
        </p:nvCxnSpPr>
        <p:spPr>
          <a:xfrm flipV="1">
            <a:off x="1357290" y="2143116"/>
            <a:ext cx="1214446" cy="100013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85720" y="4857760"/>
            <a:ext cx="2857520" cy="738664"/>
          </a:xfrm>
          <a:prstGeom prst="rect">
            <a:avLst/>
          </a:prstGeom>
          <a:noFill/>
        </p:spPr>
        <p:txBody>
          <a:bodyPr wrap="square" rtlCol="0">
            <a:spAutoFit/>
          </a:bodyPr>
          <a:lstStyle/>
          <a:p>
            <a:r>
              <a:rPr lang="es-ES" sz="1400" dirty="0">
                <a:hlinkClick r:id="rId4"/>
              </a:rPr>
              <a:t>Enlace</a:t>
            </a:r>
            <a:r>
              <a:rPr lang="es-ES" sz="1400" dirty="0"/>
              <a:t> con más información de cómo crear una página y publicar una noticia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( 1/6 )</a:t>
            </a:r>
          </a:p>
        </p:txBody>
      </p:sp>
      <p:pic>
        <p:nvPicPr>
          <p:cNvPr id="6" name="5 Marcador de contenido" descr="Blog.JPG"/>
          <p:cNvPicPr>
            <a:picLocks noGrp="1" noChangeAspect="1"/>
          </p:cNvPicPr>
          <p:nvPr>
            <p:ph idx="1"/>
          </p:nvPr>
        </p:nvPicPr>
        <p:blipFill>
          <a:blip r:embed="rId2"/>
          <a:stretch>
            <a:fillRect/>
          </a:stretch>
        </p:blipFill>
        <p:spPr>
          <a:xfrm>
            <a:off x="457200" y="2025376"/>
            <a:ext cx="8229600" cy="4124873"/>
          </a:xfrm>
        </p:spPr>
      </p:pic>
      <p:sp>
        <p:nvSpPr>
          <p:cNvPr id="4" name="3 Marcador de pie de página"/>
          <p:cNvSpPr>
            <a:spLocks noGrp="1"/>
          </p:cNvSpPr>
          <p:nvPr>
            <p:ph type="ftr" sz="quarter" idx="11"/>
          </p:nvPr>
        </p:nvSpPr>
        <p:spPr>
          <a:xfrm>
            <a:off x="457200" y="6480969"/>
            <a:ext cx="7329510" cy="300831"/>
          </a:xfrm>
        </p:spPr>
        <p:txBody>
          <a:bodyPr/>
          <a:lstStyle/>
          <a:p>
            <a:r>
              <a:rPr lang="es-ES" dirty="0"/>
              <a:t>Formación Cepa Celtiberia: publicación de contenidos utilizando Internet. Félix Lavilla Martínez. Enero/2020</a:t>
            </a:r>
          </a:p>
        </p:txBody>
      </p:sp>
      <p:sp>
        <p:nvSpPr>
          <p:cNvPr id="7" name="6 CuadroTexto"/>
          <p:cNvSpPr txBox="1"/>
          <p:nvPr/>
        </p:nvSpPr>
        <p:spPr>
          <a:xfrm>
            <a:off x="1285852" y="6215082"/>
            <a:ext cx="6864380" cy="369332"/>
          </a:xfrm>
          <a:prstGeom prst="rect">
            <a:avLst/>
          </a:prstGeom>
          <a:noFill/>
        </p:spPr>
        <p:txBody>
          <a:bodyPr wrap="none" rtlCol="0">
            <a:spAutoFit/>
          </a:bodyPr>
          <a:lstStyle/>
          <a:p>
            <a:r>
              <a:rPr lang="es-ES" dirty="0">
                <a:hlinkClick r:id="rId3"/>
              </a:rPr>
              <a:t>El Blog se inserta en la sección de blogs del CEPA Celtiberia</a:t>
            </a:r>
            <a:endParaRPr lang="es-ES" dirty="0"/>
          </a:p>
        </p:txBody>
      </p:sp>
      <p:sp>
        <p:nvSpPr>
          <p:cNvPr id="8" name="7 Flecha curvada hacia la derecha"/>
          <p:cNvSpPr/>
          <p:nvPr/>
        </p:nvSpPr>
        <p:spPr>
          <a:xfrm>
            <a:off x="500034" y="4214818"/>
            <a:ext cx="731520" cy="2216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( 2/6 )</a:t>
            </a:r>
          </a:p>
        </p:txBody>
      </p:sp>
      <p:sp>
        <p:nvSpPr>
          <p:cNvPr id="4" name="3 Marcador de pie de página"/>
          <p:cNvSpPr>
            <a:spLocks noGrp="1"/>
          </p:cNvSpPr>
          <p:nvPr>
            <p:ph type="ftr" sz="quarter" idx="11"/>
          </p:nvPr>
        </p:nvSpPr>
        <p:spPr>
          <a:xfrm>
            <a:off x="500034" y="6557169"/>
            <a:ext cx="7329510" cy="300831"/>
          </a:xfrm>
        </p:spPr>
        <p:txBody>
          <a:bodyPr/>
          <a:lstStyle/>
          <a:p>
            <a:r>
              <a:rPr lang="es-ES" dirty="0"/>
              <a:t>Formación Cepa Celtiberia: publicación de contenidos utilizando Internet. Félix Lavilla Martínez. Enero/2020</a:t>
            </a:r>
          </a:p>
        </p:txBody>
      </p:sp>
      <p:sp>
        <p:nvSpPr>
          <p:cNvPr id="9" name="8 Marcador de contenido"/>
          <p:cNvSpPr>
            <a:spLocks noGrp="1"/>
          </p:cNvSpPr>
          <p:nvPr>
            <p:ph idx="1"/>
          </p:nvPr>
        </p:nvSpPr>
        <p:spPr>
          <a:xfrm>
            <a:off x="457200" y="1775191"/>
            <a:ext cx="8229600" cy="3868387"/>
          </a:xfrm>
        </p:spPr>
        <p:txBody>
          <a:bodyPr>
            <a:normAutofit/>
          </a:bodyPr>
          <a:lstStyle/>
          <a:p>
            <a:r>
              <a:rPr lang="es-ES" sz="4000" b="1" dirty="0"/>
              <a:t>4 posibles espacios </a:t>
            </a:r>
            <a:r>
              <a:rPr lang="es-ES" dirty="0"/>
              <a:t>para crear un blog:</a:t>
            </a:r>
          </a:p>
          <a:p>
            <a:endParaRPr lang="es-ES" dirty="0"/>
          </a:p>
          <a:p>
            <a:pPr lvl="1"/>
            <a:r>
              <a:rPr lang="es-ES" dirty="0" err="1">
                <a:hlinkClick r:id="rId2"/>
              </a:rPr>
              <a:t>Wix</a:t>
            </a:r>
            <a:endParaRPr lang="es-ES" dirty="0"/>
          </a:p>
          <a:p>
            <a:pPr lvl="1"/>
            <a:r>
              <a:rPr lang="es-ES" dirty="0" err="1">
                <a:hlinkClick r:id="rId3"/>
              </a:rPr>
              <a:t>Wordpress</a:t>
            </a:r>
            <a:endParaRPr lang="es-ES" dirty="0"/>
          </a:p>
          <a:p>
            <a:pPr lvl="1"/>
            <a:r>
              <a:rPr lang="es-ES" dirty="0">
                <a:hlinkClick r:id="rId4"/>
              </a:rPr>
              <a:t>Site123</a:t>
            </a:r>
            <a:endParaRPr lang="es-ES" dirty="0"/>
          </a:p>
          <a:p>
            <a:pPr lvl="1"/>
            <a:r>
              <a:rPr lang="es-ES" dirty="0" err="1">
                <a:hlinkClick r:id="rId5"/>
              </a:rPr>
              <a:t>Blogger</a:t>
            </a:r>
            <a:r>
              <a:rPr lang="es-ES" dirty="0"/>
              <a:t> </a:t>
            </a:r>
          </a:p>
          <a:p>
            <a:pPr lvl="1">
              <a:buNone/>
            </a:pPr>
            <a:r>
              <a:rPr lang="es-ES" sz="1800" dirty="0"/>
              <a:t>                (utilizando una cuenta </a:t>
            </a:r>
            <a:r>
              <a:rPr lang="es-ES" sz="1800" dirty="0" err="1"/>
              <a:t>Gmail</a:t>
            </a:r>
            <a:r>
              <a:rPr lang="es-ES" sz="1800" dirty="0"/>
              <a:t> es el que vamos a utilizar de ejemplo)</a:t>
            </a:r>
          </a:p>
          <a:p>
            <a:pPr lvl="1"/>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( 3/6 )</a:t>
            </a:r>
          </a:p>
        </p:txBody>
      </p:sp>
      <p:sp>
        <p:nvSpPr>
          <p:cNvPr id="4" name="3 Marcador de pie de página"/>
          <p:cNvSpPr>
            <a:spLocks noGrp="1"/>
          </p:cNvSpPr>
          <p:nvPr>
            <p:ph type="ftr" sz="quarter" idx="11"/>
          </p:nvPr>
        </p:nvSpPr>
        <p:spPr>
          <a:xfrm>
            <a:off x="457200" y="6480969"/>
            <a:ext cx="7329510" cy="300831"/>
          </a:xfrm>
        </p:spPr>
        <p:txBody>
          <a:bodyPr/>
          <a:lstStyle/>
          <a:p>
            <a:r>
              <a:rPr lang="es-ES" dirty="0"/>
              <a:t>Formación Cepa Celtiberia: publicación de contenidos utilizando Internet. Félix Lavilla Martínez. Enero/2020</a:t>
            </a:r>
          </a:p>
        </p:txBody>
      </p:sp>
      <p:pic>
        <p:nvPicPr>
          <p:cNvPr id="12" name="11 Marcador de contenido" descr="04_opción_crear_blog.png"/>
          <p:cNvPicPr>
            <a:picLocks noGrp="1" noChangeAspect="1"/>
          </p:cNvPicPr>
          <p:nvPr>
            <p:ph idx="1"/>
          </p:nvPr>
        </p:nvPicPr>
        <p:blipFill>
          <a:blip r:embed="rId2"/>
          <a:stretch>
            <a:fillRect/>
          </a:stretch>
        </p:blipFill>
        <p:spPr>
          <a:xfrm>
            <a:off x="5357818" y="1643050"/>
            <a:ext cx="3066977" cy="4625975"/>
          </a:xfrm>
        </p:spPr>
      </p:pic>
      <p:sp>
        <p:nvSpPr>
          <p:cNvPr id="13" name="12 Flecha derecha"/>
          <p:cNvSpPr/>
          <p:nvPr/>
        </p:nvSpPr>
        <p:spPr>
          <a:xfrm>
            <a:off x="3286116" y="1643050"/>
            <a:ext cx="4286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1000100" y="5143512"/>
            <a:ext cx="3286148" cy="369332"/>
          </a:xfrm>
          <a:prstGeom prst="rect">
            <a:avLst/>
          </a:prstGeom>
          <a:noFill/>
        </p:spPr>
        <p:txBody>
          <a:bodyPr wrap="square" rtlCol="0">
            <a:spAutoFit/>
          </a:bodyPr>
          <a:lstStyle/>
          <a:p>
            <a:r>
              <a:rPr lang="es-ES" dirty="0"/>
              <a:t>2º) Elegimos opción “</a:t>
            </a:r>
            <a:r>
              <a:rPr lang="es-ES" b="1" dirty="0" err="1"/>
              <a:t>Blogger</a:t>
            </a:r>
            <a:r>
              <a:rPr lang="es-ES" dirty="0"/>
              <a:t>” </a:t>
            </a:r>
          </a:p>
        </p:txBody>
      </p:sp>
      <p:sp>
        <p:nvSpPr>
          <p:cNvPr id="15" name="14 CuadroTexto"/>
          <p:cNvSpPr txBox="1"/>
          <p:nvPr/>
        </p:nvSpPr>
        <p:spPr>
          <a:xfrm>
            <a:off x="285720" y="2000240"/>
            <a:ext cx="4786346" cy="369332"/>
          </a:xfrm>
          <a:prstGeom prst="rect">
            <a:avLst/>
          </a:prstGeom>
          <a:noFill/>
        </p:spPr>
        <p:txBody>
          <a:bodyPr wrap="square" rtlCol="0">
            <a:spAutoFit/>
          </a:bodyPr>
          <a:lstStyle/>
          <a:p>
            <a:r>
              <a:rPr lang="es-ES" dirty="0"/>
              <a:t>1º) Pinchamos  el  “mosaico” de </a:t>
            </a:r>
            <a:r>
              <a:rPr lang="es-ES" b="1" dirty="0"/>
              <a:t>cuadraditos</a:t>
            </a:r>
          </a:p>
        </p:txBody>
      </p:sp>
      <p:sp>
        <p:nvSpPr>
          <p:cNvPr id="16" name="15 Flecha derecha"/>
          <p:cNvSpPr/>
          <p:nvPr/>
        </p:nvSpPr>
        <p:spPr>
          <a:xfrm>
            <a:off x="1571604" y="5500702"/>
            <a:ext cx="4286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285992"/>
            <a:ext cx="8229600" cy="1399032"/>
          </a:xfrm>
        </p:spPr>
        <p:txBody>
          <a:bodyPr>
            <a:noAutofit/>
          </a:bodyPr>
          <a:lstStyle/>
          <a:p>
            <a:r>
              <a:rPr lang="es-ES" sz="6000" dirty="0">
                <a:latin typeface="Malgun Gothic" pitchFamily="34" charset="-127"/>
                <a:ea typeface="Malgun Gothic" pitchFamily="34" charset="-127"/>
              </a:rPr>
              <a:t>¿</a:t>
            </a:r>
            <a:r>
              <a:rPr lang="es-ES" sz="6000" dirty="0"/>
              <a:t>Internet es el fin o un medio más</a:t>
            </a:r>
            <a:r>
              <a:rPr lang="es-ES" sz="6000" dirty="0">
                <a:latin typeface="Malgun Gothic" pitchFamily="34" charset="-127"/>
                <a:ea typeface="Malgun Gothic" pitchFamily="34" charset="-127"/>
              </a:rPr>
              <a:t>?</a:t>
            </a:r>
          </a:p>
        </p:txBody>
      </p:sp>
      <p:sp>
        <p:nvSpPr>
          <p:cNvPr id="4" name="3 Marcador de pie de página"/>
          <p:cNvSpPr>
            <a:spLocks noGrp="1"/>
          </p:cNvSpPr>
          <p:nvPr>
            <p:ph type="ftr" sz="quarter" idx="11"/>
          </p:nvPr>
        </p:nvSpPr>
        <p:spPr>
          <a:xfrm>
            <a:off x="500034" y="6557169"/>
            <a:ext cx="6715172" cy="300831"/>
          </a:xfrm>
        </p:spPr>
        <p:txBody>
          <a:bodyPr/>
          <a:lstStyle/>
          <a:p>
            <a:r>
              <a:rPr lang="es-ES"/>
              <a:t>Formación Cepa Celtiberia: publicación de contenidos utilizando Internet. Félix Lavilla Martínez. Enero/2020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( 3/5 )</a:t>
            </a:r>
          </a:p>
        </p:txBody>
      </p:sp>
      <p:sp>
        <p:nvSpPr>
          <p:cNvPr id="4" name="3 Marcador de pie de página"/>
          <p:cNvSpPr>
            <a:spLocks noGrp="1"/>
          </p:cNvSpPr>
          <p:nvPr>
            <p:ph type="ftr" sz="quarter" idx="11"/>
          </p:nvPr>
        </p:nvSpPr>
        <p:spPr>
          <a:xfrm>
            <a:off x="457200" y="6480969"/>
            <a:ext cx="7329510" cy="300831"/>
          </a:xfrm>
        </p:spPr>
        <p:txBody>
          <a:bodyPr/>
          <a:lstStyle/>
          <a:p>
            <a:r>
              <a:rPr lang="es-ES" dirty="0"/>
              <a:t>Formación Cepa Celtiberia: publicación de contenidos utilizando Internet. Félix Lavilla Martínez. Enero/2020</a:t>
            </a:r>
          </a:p>
        </p:txBody>
      </p:sp>
      <p:pic>
        <p:nvPicPr>
          <p:cNvPr id="10" name="9 Marcador de contenido" descr="01_blog_crear.png"/>
          <p:cNvPicPr>
            <a:picLocks noGrp="1" noChangeAspect="1"/>
          </p:cNvPicPr>
          <p:nvPr>
            <p:ph idx="1"/>
          </p:nvPr>
        </p:nvPicPr>
        <p:blipFill>
          <a:blip r:embed="rId2"/>
          <a:stretch>
            <a:fillRect/>
          </a:stretch>
        </p:blipFill>
        <p:spPr>
          <a:xfrm>
            <a:off x="500034" y="2214554"/>
            <a:ext cx="8229600" cy="3324251"/>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( 4/6 )</a:t>
            </a:r>
          </a:p>
        </p:txBody>
      </p:sp>
      <p:sp>
        <p:nvSpPr>
          <p:cNvPr id="4" name="3 Marcador de pie de página"/>
          <p:cNvSpPr>
            <a:spLocks noGrp="1"/>
          </p:cNvSpPr>
          <p:nvPr>
            <p:ph type="ftr" sz="quarter" idx="11"/>
          </p:nvPr>
        </p:nvSpPr>
        <p:spPr>
          <a:xfrm>
            <a:off x="457200" y="6480969"/>
            <a:ext cx="7329510" cy="300831"/>
          </a:xfrm>
        </p:spPr>
        <p:txBody>
          <a:bodyPr/>
          <a:lstStyle/>
          <a:p>
            <a:r>
              <a:rPr lang="es-ES" dirty="0"/>
              <a:t>Formación Cepa Celtiberia: publicación de contenidos utilizando Internet. Félix Lavilla Martínez. Enero/2020</a:t>
            </a:r>
          </a:p>
        </p:txBody>
      </p:sp>
      <p:pic>
        <p:nvPicPr>
          <p:cNvPr id="6" name="5 Marcador de contenido" descr="03_aviso_protección_de_datos_UE.png"/>
          <p:cNvPicPr>
            <a:picLocks noGrp="1" noChangeAspect="1"/>
          </p:cNvPicPr>
          <p:nvPr>
            <p:ph idx="1"/>
          </p:nvPr>
        </p:nvPicPr>
        <p:blipFill>
          <a:blip r:embed="rId2"/>
          <a:stretch>
            <a:fillRect/>
          </a:stretch>
        </p:blipFill>
        <p:spPr>
          <a:xfrm>
            <a:off x="457200" y="2253669"/>
            <a:ext cx="8229600" cy="3668286"/>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( 5/6 )</a:t>
            </a:r>
          </a:p>
        </p:txBody>
      </p:sp>
      <p:sp>
        <p:nvSpPr>
          <p:cNvPr id="4" name="3 Marcador de pie de página"/>
          <p:cNvSpPr>
            <a:spLocks noGrp="1"/>
          </p:cNvSpPr>
          <p:nvPr>
            <p:ph type="ftr" sz="quarter" idx="11"/>
          </p:nvPr>
        </p:nvSpPr>
        <p:spPr>
          <a:xfrm>
            <a:off x="457200" y="6480969"/>
            <a:ext cx="7329510" cy="300831"/>
          </a:xfrm>
        </p:spPr>
        <p:txBody>
          <a:bodyPr/>
          <a:lstStyle/>
          <a:p>
            <a:r>
              <a:rPr lang="es-ES" dirty="0"/>
              <a:t>Formación Cepa Celtiberia: publicación de contenidos utilizando Internet. Félix Lavilla Martínez. Enero/2020</a:t>
            </a:r>
          </a:p>
        </p:txBody>
      </p:sp>
      <p:pic>
        <p:nvPicPr>
          <p:cNvPr id="7" name="6 Marcador de contenido" descr="04_Título_blog.png"/>
          <p:cNvPicPr>
            <a:picLocks noGrp="1" noChangeAspect="1"/>
          </p:cNvPicPr>
          <p:nvPr>
            <p:ph idx="1"/>
          </p:nvPr>
        </p:nvPicPr>
        <p:blipFill>
          <a:blip r:embed="rId2"/>
          <a:stretch>
            <a:fillRect/>
          </a:stretch>
        </p:blipFill>
        <p:spPr>
          <a:xfrm>
            <a:off x="1533369" y="1839797"/>
            <a:ext cx="6077262" cy="4496031"/>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4º- Creación de un blog </a:t>
            </a:r>
            <a:r>
              <a:rPr lang="es-ES" sz="2800" b="1" dirty="0"/>
              <a:t>( 6/ </a:t>
            </a:r>
            <a:r>
              <a:rPr lang="es-ES" sz="2800" dirty="0"/>
              <a:t>6</a:t>
            </a:r>
            <a:r>
              <a:rPr lang="es-ES" sz="2800" b="1" dirty="0"/>
              <a:t> )</a:t>
            </a:r>
          </a:p>
        </p:txBody>
      </p:sp>
      <p:sp>
        <p:nvSpPr>
          <p:cNvPr id="4" name="3 Marcador de pie de página"/>
          <p:cNvSpPr>
            <a:spLocks noGrp="1"/>
          </p:cNvSpPr>
          <p:nvPr>
            <p:ph type="ftr" sz="quarter" idx="11"/>
          </p:nvPr>
        </p:nvSpPr>
        <p:spPr>
          <a:xfrm>
            <a:off x="457200" y="6480969"/>
            <a:ext cx="7329510" cy="300831"/>
          </a:xfrm>
        </p:spPr>
        <p:txBody>
          <a:bodyPr/>
          <a:lstStyle/>
          <a:p>
            <a:r>
              <a:rPr lang="es-ES" dirty="0"/>
              <a:t>Formación Cepa Celtiberia: publicación de contenidos utilizando Internet. Félix Lavilla Martínez. Enero/2020</a:t>
            </a:r>
          </a:p>
        </p:txBody>
      </p:sp>
      <p:pic>
        <p:nvPicPr>
          <p:cNvPr id="6" name="5 Marcador de contenido" descr="05_Titulo_blog_disponible.png"/>
          <p:cNvPicPr>
            <a:picLocks noGrp="1" noChangeAspect="1"/>
          </p:cNvPicPr>
          <p:nvPr>
            <p:ph idx="1"/>
          </p:nvPr>
        </p:nvPicPr>
        <p:blipFill>
          <a:blip r:embed="rId2"/>
          <a:stretch>
            <a:fillRect/>
          </a:stretch>
        </p:blipFill>
        <p:spPr>
          <a:xfrm>
            <a:off x="1576338" y="1774825"/>
            <a:ext cx="5991324" cy="462597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5º- Publicación en </a:t>
            </a:r>
            <a:r>
              <a:rPr lang="es-ES" b="1" dirty="0" err="1"/>
              <a:t>Wikipedia</a:t>
            </a:r>
            <a:r>
              <a:rPr lang="es-ES" b="1" dirty="0"/>
              <a:t> </a:t>
            </a:r>
            <a:r>
              <a:rPr lang="es-ES" sz="2800" b="1" dirty="0"/>
              <a:t>1/21</a:t>
            </a:r>
            <a:endParaRPr lang="es-ES" b="1" dirty="0"/>
          </a:p>
        </p:txBody>
      </p:sp>
      <p:pic>
        <p:nvPicPr>
          <p:cNvPr id="6" name="5 Marcador de contenido" descr="Pinturas_rupestres_Valonsadero.JPG">
            <a:hlinkClick r:id="rId2"/>
          </p:cNvPr>
          <p:cNvPicPr>
            <a:picLocks noGrp="1" noChangeAspect="1"/>
          </p:cNvPicPr>
          <p:nvPr>
            <p:ph idx="1"/>
          </p:nvPr>
        </p:nvPicPr>
        <p:blipFill>
          <a:blip r:embed="rId3"/>
          <a:stretch>
            <a:fillRect/>
          </a:stretch>
        </p:blipFill>
        <p:spPr>
          <a:xfrm>
            <a:off x="457200" y="2092355"/>
            <a:ext cx="8229600" cy="3990914"/>
          </a:xfrm>
        </p:spPr>
      </p:pic>
      <p:sp>
        <p:nvSpPr>
          <p:cNvPr id="4" name="3 Marcador de pie de página"/>
          <p:cNvSpPr>
            <a:spLocks noGrp="1"/>
          </p:cNvSpPr>
          <p:nvPr>
            <p:ph type="ftr" sz="quarter" idx="11"/>
          </p:nvPr>
        </p:nvSpPr>
        <p:spPr>
          <a:xfrm>
            <a:off x="457200" y="6480969"/>
            <a:ext cx="6115064"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t>
            </a:r>
            <a:r>
              <a:rPr lang="es-ES" b="1" dirty="0">
                <a:hlinkClick r:id="rId3"/>
              </a:rPr>
              <a:t>Qué es Wikipedia</a:t>
            </a:r>
            <a:r>
              <a:rPr lang="es-ES" dirty="0"/>
              <a:t>?  </a:t>
            </a:r>
            <a:r>
              <a:rPr lang="es-ES" sz="2800" dirty="0"/>
              <a:t>2/21</a:t>
            </a:r>
          </a:p>
        </p:txBody>
      </p:sp>
      <p:sp>
        <p:nvSpPr>
          <p:cNvPr id="4" name="3 Marcador de pie de página"/>
          <p:cNvSpPr>
            <a:spLocks noGrp="1"/>
          </p:cNvSpPr>
          <p:nvPr>
            <p:ph type="ftr" sz="quarter" idx="11"/>
          </p:nvPr>
        </p:nvSpPr>
        <p:spPr>
          <a:xfrm>
            <a:off x="428596" y="6557169"/>
            <a:ext cx="6929486" cy="300831"/>
          </a:xfrm>
        </p:spPr>
        <p:txBody>
          <a:bodyPr/>
          <a:lstStyle/>
          <a:p>
            <a:r>
              <a:rPr lang="es-ES"/>
              <a:t>Formación Cepa Celtiberia: publicación de contenidos utilizando Internet. Félix Lavilla Martínez. Enero/2020</a:t>
            </a:r>
            <a:endParaRPr lang="es-ES" dirty="0"/>
          </a:p>
        </p:txBody>
      </p:sp>
      <p:sp>
        <p:nvSpPr>
          <p:cNvPr id="7" name="6 CuadroTexto"/>
          <p:cNvSpPr txBox="1"/>
          <p:nvPr/>
        </p:nvSpPr>
        <p:spPr>
          <a:xfrm>
            <a:off x="714348" y="6072206"/>
            <a:ext cx="1285883" cy="276999"/>
          </a:xfrm>
          <a:prstGeom prst="rect">
            <a:avLst/>
          </a:prstGeom>
          <a:noFill/>
        </p:spPr>
        <p:txBody>
          <a:bodyPr wrap="square" rtlCol="0">
            <a:spAutoFit/>
          </a:bodyPr>
          <a:lstStyle/>
          <a:p>
            <a:r>
              <a:rPr lang="es-ES" sz="1200" dirty="0">
                <a:hlinkClick r:id="rId4" action="ppaction://hlinkfile"/>
              </a:rPr>
              <a:t>Archivo</a:t>
            </a:r>
            <a:endParaRPr lang="es-ES" sz="1200" dirty="0"/>
          </a:p>
        </p:txBody>
      </p:sp>
      <p:pic>
        <p:nvPicPr>
          <p:cNvPr id="3" name="Imagen 4">
            <a:hlinkClick r:id="" action="ppaction://media"/>
            <a:extLst>
              <a:ext uri="{FF2B5EF4-FFF2-40B4-BE49-F238E27FC236}">
                <a16:creationId xmlns:a16="http://schemas.microsoft.com/office/drawing/2014/main" id="{D5113D8F-A085-4468-AE74-4C80A5E044B8}"/>
              </a:ext>
            </a:extLst>
          </p:cNvPr>
          <p:cNvPicPr>
            <a:picLocks noRot="1" noChangeAspect="1"/>
          </p:cNvPicPr>
          <p:nvPr>
            <a:videoFile r:link="rId1"/>
          </p:nvPr>
        </p:nvPicPr>
        <p:blipFill>
          <a:blip r:embed="rId5"/>
          <a:stretch>
            <a:fillRect/>
          </a:stretch>
        </p:blipFill>
        <p:spPr>
          <a:xfrm>
            <a:off x="1508986" y="1726466"/>
            <a:ext cx="7240875" cy="415956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5º- Publicación en </a:t>
            </a:r>
            <a:r>
              <a:rPr lang="es-ES" b="1" dirty="0" err="1"/>
              <a:t>Wikipedia</a:t>
            </a:r>
            <a:r>
              <a:rPr lang="es-ES" b="1" dirty="0"/>
              <a:t> </a:t>
            </a:r>
            <a:r>
              <a:rPr lang="es-ES" sz="2800" dirty="0"/>
              <a:t>3/21</a:t>
            </a:r>
            <a:endParaRPr lang="es-ES" b="1" dirty="0"/>
          </a:p>
        </p:txBody>
      </p:sp>
      <p:pic>
        <p:nvPicPr>
          <p:cNvPr id="6" name="5 Marcador de contenido" descr="Pinturas_rupestres_Valonsadero.JPG">
            <a:hlinkClick r:id="rId2"/>
          </p:cNvPr>
          <p:cNvPicPr>
            <a:picLocks noGrp="1" noChangeAspect="1"/>
          </p:cNvPicPr>
          <p:nvPr>
            <p:ph idx="1"/>
          </p:nvPr>
        </p:nvPicPr>
        <p:blipFill>
          <a:blip r:embed="rId3"/>
          <a:stretch>
            <a:fillRect/>
          </a:stretch>
        </p:blipFill>
        <p:spPr>
          <a:xfrm>
            <a:off x="457200" y="2092355"/>
            <a:ext cx="8229600" cy="3990914"/>
          </a:xfrm>
        </p:spPr>
      </p:pic>
      <p:sp>
        <p:nvSpPr>
          <p:cNvPr id="4" name="3 Marcador de pie de página"/>
          <p:cNvSpPr>
            <a:spLocks noGrp="1"/>
          </p:cNvSpPr>
          <p:nvPr>
            <p:ph type="ftr" sz="quarter" idx="11"/>
          </p:nvPr>
        </p:nvSpPr>
        <p:spPr>
          <a:xfrm>
            <a:off x="457200" y="6480969"/>
            <a:ext cx="6115064"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Historia de </a:t>
            </a:r>
            <a:r>
              <a:rPr lang="es-ES" b="1" dirty="0" err="1"/>
              <a:t>Wikipedia</a:t>
            </a:r>
            <a:r>
              <a:rPr lang="es-ES" b="1" dirty="0"/>
              <a:t> en español</a:t>
            </a:r>
          </a:p>
        </p:txBody>
      </p:sp>
      <p:sp>
        <p:nvSpPr>
          <p:cNvPr id="3" name="2 Marcador de contenido"/>
          <p:cNvSpPr>
            <a:spLocks noGrp="1"/>
          </p:cNvSpPr>
          <p:nvPr>
            <p:ph idx="1"/>
          </p:nvPr>
        </p:nvSpPr>
        <p:spPr>
          <a:xfrm>
            <a:off x="500034" y="1857364"/>
            <a:ext cx="8229600" cy="4572000"/>
          </a:xfrm>
        </p:spPr>
        <p:txBody>
          <a:bodyPr>
            <a:normAutofit fontScale="92500" lnSpcReduction="20000"/>
          </a:bodyPr>
          <a:lstStyle/>
          <a:p>
            <a:pPr algn="just"/>
            <a:r>
              <a:rPr lang="es-ES" dirty="0"/>
              <a:t>La edición en español se inició el </a:t>
            </a:r>
            <a:r>
              <a:rPr lang="es-ES" dirty="0">
                <a:hlinkClick r:id="rId2" tooltip="20 de mayo"/>
              </a:rPr>
              <a:t>20 de mayo</a:t>
            </a:r>
            <a:r>
              <a:rPr lang="es-ES" dirty="0"/>
              <a:t> de </a:t>
            </a:r>
            <a:r>
              <a:rPr lang="es-ES" dirty="0">
                <a:hlinkClick r:id="rId3" tooltip="2001"/>
              </a:rPr>
              <a:t>2001</a:t>
            </a:r>
            <a:r>
              <a:rPr lang="es-ES" dirty="0"/>
              <a:t> </a:t>
            </a:r>
          </a:p>
          <a:p>
            <a:pPr algn="just"/>
            <a:endParaRPr lang="es-ES" dirty="0"/>
          </a:p>
          <a:p>
            <a:pPr algn="just"/>
            <a:r>
              <a:rPr lang="es-ES" b="1" dirty="0"/>
              <a:t>1. 571 .106 </a:t>
            </a:r>
            <a:r>
              <a:rPr lang="es-ES" dirty="0"/>
              <a:t>artículos en </a:t>
            </a:r>
            <a:r>
              <a:rPr lang="es-ES" b="1" dirty="0"/>
              <a:t>español</a:t>
            </a:r>
          </a:p>
          <a:p>
            <a:pPr algn="just"/>
            <a:endParaRPr lang="es-ES" dirty="0"/>
          </a:p>
          <a:p>
            <a:pPr algn="just"/>
            <a:r>
              <a:rPr lang="es-ES" dirty="0"/>
              <a:t>Es la décima que más artículos publica, pero es la </a:t>
            </a:r>
            <a:r>
              <a:rPr lang="es-ES" b="1" dirty="0"/>
              <a:t>segunda del mundo en visitas </a:t>
            </a:r>
            <a:r>
              <a:rPr lang="es-ES" dirty="0"/>
              <a:t>y consultas en español (579 millones de consultas mes en 2016)</a:t>
            </a:r>
          </a:p>
          <a:p>
            <a:pPr algn="just"/>
            <a:endParaRPr lang="es-ES" dirty="0"/>
          </a:p>
          <a:p>
            <a:pPr algn="just"/>
            <a:r>
              <a:rPr lang="es-ES" dirty="0" err="1"/>
              <a:t>Wikipedia</a:t>
            </a:r>
            <a:r>
              <a:rPr lang="es-ES" dirty="0"/>
              <a:t> en español tiene </a:t>
            </a:r>
            <a:r>
              <a:rPr lang="es-ES" b="1" dirty="0"/>
              <a:t>5.677.253</a:t>
            </a:r>
            <a:r>
              <a:rPr lang="es-ES" dirty="0"/>
              <a:t> usuarios, de los cuales se encuentran </a:t>
            </a:r>
            <a:r>
              <a:rPr lang="es-ES" b="1" dirty="0"/>
              <a:t>activos 14.556</a:t>
            </a:r>
            <a:r>
              <a:rPr lang="es-ES" dirty="0"/>
              <a:t>.</a:t>
            </a:r>
          </a:p>
          <a:p>
            <a:endParaRPr lang="es-ES" dirty="0"/>
          </a:p>
        </p:txBody>
      </p:sp>
      <p:sp>
        <p:nvSpPr>
          <p:cNvPr id="4" name="3 Marcador de pie de página"/>
          <p:cNvSpPr>
            <a:spLocks noGrp="1"/>
          </p:cNvSpPr>
          <p:nvPr>
            <p:ph type="ftr" sz="quarter" idx="11"/>
          </p:nvPr>
        </p:nvSpPr>
        <p:spPr>
          <a:xfrm>
            <a:off x="457200" y="6480969"/>
            <a:ext cx="8115328" cy="300831"/>
          </a:xfrm>
        </p:spPr>
        <p:txBody>
          <a:bodyPr/>
          <a:lstStyle/>
          <a:p>
            <a:r>
              <a:rPr lang="es-ES"/>
              <a:t>Formación Cepa Celtiberia: publicación de contenidos utilizando Internet. Félix Lavilla Martínez. Enero/2020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a:t>Artículos por idiomas</a:t>
            </a:r>
          </a:p>
        </p:txBody>
      </p:sp>
      <p:pic>
        <p:nvPicPr>
          <p:cNvPr id="5" name="4 Marcador de contenido" descr="Wikipedia_cantidad_artículos_por_idioma.png"/>
          <p:cNvPicPr>
            <a:picLocks noGrp="1" noChangeAspect="1"/>
          </p:cNvPicPr>
          <p:nvPr>
            <p:ph idx="1"/>
          </p:nvPr>
        </p:nvPicPr>
        <p:blipFill>
          <a:blip r:embed="rId2"/>
          <a:stretch>
            <a:fillRect/>
          </a:stretch>
        </p:blipFill>
        <p:spPr>
          <a:xfrm>
            <a:off x="457200" y="2286127"/>
            <a:ext cx="8229600" cy="3603370"/>
          </a:xfrm>
        </p:spPr>
      </p:pic>
      <p:sp>
        <p:nvSpPr>
          <p:cNvPr id="4" name="3 Marcador de pie de página"/>
          <p:cNvSpPr>
            <a:spLocks noGrp="1"/>
          </p:cNvSpPr>
          <p:nvPr>
            <p:ph type="ftr" sz="quarter" idx="11"/>
          </p:nvPr>
        </p:nvSpPr>
        <p:spPr>
          <a:xfrm>
            <a:off x="785786" y="6476999"/>
            <a:ext cx="7362529" cy="274320"/>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a:t>Usuarios por idiomas</a:t>
            </a:r>
          </a:p>
        </p:txBody>
      </p:sp>
      <p:sp>
        <p:nvSpPr>
          <p:cNvPr id="4" name="3 Marcador de pie de página"/>
          <p:cNvSpPr>
            <a:spLocks noGrp="1"/>
          </p:cNvSpPr>
          <p:nvPr>
            <p:ph type="ftr" sz="quarter" idx="11"/>
          </p:nvPr>
        </p:nvSpPr>
        <p:spPr>
          <a:xfrm>
            <a:off x="785786" y="6476999"/>
            <a:ext cx="7362529" cy="274320"/>
          </a:xfrm>
        </p:spPr>
        <p:txBody>
          <a:bodyPr/>
          <a:lstStyle/>
          <a:p>
            <a:r>
              <a:rPr lang="es-ES" dirty="0"/>
              <a:t>Formación Cepa Celtiberia: publicación de contenidos utilizando Internet. Félix Lavilla Martínez. Enero/2020</a:t>
            </a:r>
          </a:p>
        </p:txBody>
      </p:sp>
      <p:pic>
        <p:nvPicPr>
          <p:cNvPr id="7" name="6 Marcador de contenido" descr="Wikipedia_cantidad_usuarios.png"/>
          <p:cNvPicPr>
            <a:picLocks noGrp="1" noChangeAspect="1"/>
          </p:cNvPicPr>
          <p:nvPr>
            <p:ph idx="1"/>
          </p:nvPr>
        </p:nvPicPr>
        <p:blipFill>
          <a:blip r:embed="rId2"/>
          <a:stretch>
            <a:fillRect/>
          </a:stretch>
        </p:blipFill>
        <p:spPr>
          <a:xfrm>
            <a:off x="457200" y="2293351"/>
            <a:ext cx="8229600" cy="358892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fontAlgn="base">
              <a:buNone/>
            </a:pPr>
            <a:endParaRPr lang="es-ES" i="1" dirty="0">
              <a:latin typeface="Majrit Tx"/>
            </a:endParaRPr>
          </a:p>
          <a:p>
            <a:pPr algn="just" fontAlgn="base">
              <a:buNone/>
            </a:pPr>
            <a:r>
              <a:rPr lang="es-ES" i="1" dirty="0">
                <a:latin typeface="Majrit Tx"/>
              </a:rPr>
              <a:t>   </a:t>
            </a:r>
            <a:r>
              <a:rPr lang="es-ES" dirty="0">
                <a:solidFill>
                  <a:srgbClr val="000000"/>
                </a:solidFill>
                <a:latin typeface="Benton Sans"/>
              </a:rPr>
              <a:t>			</a:t>
            </a:r>
            <a:endParaRPr lang="es-ES" dirty="0"/>
          </a:p>
        </p:txBody>
      </p:sp>
      <p:sp>
        <p:nvSpPr>
          <p:cNvPr id="4" name="3 Marcador de pie de página"/>
          <p:cNvSpPr>
            <a:spLocks noGrp="1"/>
          </p:cNvSpPr>
          <p:nvPr>
            <p:ph type="ftr" sz="quarter" idx="11"/>
          </p:nvPr>
        </p:nvSpPr>
        <p:spPr>
          <a:xfrm>
            <a:off x="457200" y="6480969"/>
            <a:ext cx="6900882" cy="300831"/>
          </a:xfrm>
        </p:spPr>
        <p:txBody>
          <a:bodyPr/>
          <a:lstStyle/>
          <a:p>
            <a:r>
              <a:rPr lang="es-ES"/>
              <a:t>Formación Cepa Celtiberia: publicación de contenidos utilizando Internet. Félix Lavilla Martínez. Enero/2020</a:t>
            </a:r>
            <a:endParaRPr lang="es-ES" dirty="0"/>
          </a:p>
        </p:txBody>
      </p:sp>
      <p:pic>
        <p:nvPicPr>
          <p:cNvPr id="6" name="5 Imagen" descr="Internet_conectados_ElPais.JPG">
            <a:hlinkClick r:id="rId2"/>
          </p:cNvPr>
          <p:cNvPicPr>
            <a:picLocks noChangeAspect="1"/>
          </p:cNvPicPr>
          <p:nvPr/>
        </p:nvPicPr>
        <p:blipFill>
          <a:blip r:embed="rId3"/>
          <a:stretch>
            <a:fillRect/>
          </a:stretch>
        </p:blipFill>
        <p:spPr>
          <a:xfrm>
            <a:off x="0" y="0"/>
            <a:ext cx="9144000" cy="497513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600" dirty="0"/>
              <a:t>5 pilares de </a:t>
            </a:r>
            <a:r>
              <a:rPr lang="es-ES" sz="6600" dirty="0" err="1"/>
              <a:t>Wikipedia</a:t>
            </a:r>
            <a:endParaRPr lang="es-ES" sz="6600" dirty="0"/>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sp>
        <p:nvSpPr>
          <p:cNvPr id="5" name="4 Rectángulo"/>
          <p:cNvSpPr/>
          <p:nvPr/>
        </p:nvSpPr>
        <p:spPr>
          <a:xfrm>
            <a:off x="928662" y="1785926"/>
            <a:ext cx="6715172" cy="4339650"/>
          </a:xfrm>
          <a:prstGeom prst="rect">
            <a:avLst/>
          </a:prstGeom>
        </p:spPr>
        <p:txBody>
          <a:bodyPr wrap="square">
            <a:spAutoFit/>
          </a:bodyPr>
          <a:lstStyle/>
          <a:p>
            <a:r>
              <a:rPr lang="es-ES" sz="2800" b="1" dirty="0">
                <a:hlinkClick r:id="rId2" tooltip="Wikipedia:Lo que Wikipedia no es"/>
              </a:rPr>
              <a:t>1º- </a:t>
            </a:r>
            <a:r>
              <a:rPr lang="es-ES" sz="2800" b="1" dirty="0" err="1">
                <a:hlinkClick r:id="rId2" tooltip="Wikipedia:Lo que Wikipedia no es"/>
              </a:rPr>
              <a:t>Wikipedia</a:t>
            </a:r>
            <a:r>
              <a:rPr lang="es-ES" sz="2800" b="1" dirty="0">
                <a:hlinkClick r:id="rId2" tooltip="Wikipedia:Lo que Wikipedia no es"/>
              </a:rPr>
              <a:t> es una enciclopedia</a:t>
            </a:r>
            <a:endParaRPr lang="es-ES" sz="2800" b="1" dirty="0"/>
          </a:p>
          <a:p>
            <a:endParaRPr lang="es-ES" sz="3200" b="1" dirty="0"/>
          </a:p>
          <a:p>
            <a:endParaRPr lang="es-ES" sz="3200"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dirty="0"/>
          </a:p>
        </p:txBody>
      </p:sp>
      <p:sp>
        <p:nvSpPr>
          <p:cNvPr id="6" name="5 Rectángulo"/>
          <p:cNvSpPr/>
          <p:nvPr/>
        </p:nvSpPr>
        <p:spPr>
          <a:xfrm>
            <a:off x="928662" y="2786058"/>
            <a:ext cx="7455824" cy="523220"/>
          </a:xfrm>
          <a:prstGeom prst="rect">
            <a:avLst/>
          </a:prstGeom>
        </p:spPr>
        <p:txBody>
          <a:bodyPr wrap="none">
            <a:spAutoFit/>
          </a:bodyPr>
          <a:lstStyle/>
          <a:p>
            <a:r>
              <a:rPr lang="es-ES" sz="2800" b="1" dirty="0">
                <a:hlinkClick r:id="rId3" tooltip="Wikipedia:Punto de vista neutral"/>
              </a:rPr>
              <a:t>2º- </a:t>
            </a:r>
            <a:r>
              <a:rPr lang="es-ES" sz="2800" b="1" dirty="0" err="1">
                <a:hlinkClick r:id="rId3" tooltip="Wikipedia:Punto de vista neutral"/>
              </a:rPr>
              <a:t>Wikipedia</a:t>
            </a:r>
            <a:r>
              <a:rPr lang="es-ES" sz="2800" b="1" dirty="0">
                <a:hlinkClick r:id="rId3" tooltip="Wikipedia:Punto de vista neutral"/>
              </a:rPr>
              <a:t> busca el «punto de vista neutral»</a:t>
            </a:r>
            <a:r>
              <a:rPr lang="es-ES" sz="2800" dirty="0"/>
              <a:t> </a:t>
            </a:r>
          </a:p>
        </p:txBody>
      </p:sp>
      <p:sp>
        <p:nvSpPr>
          <p:cNvPr id="7" name="6 Rectángulo"/>
          <p:cNvSpPr/>
          <p:nvPr/>
        </p:nvSpPr>
        <p:spPr>
          <a:xfrm>
            <a:off x="1000100" y="3643314"/>
            <a:ext cx="7358114" cy="523220"/>
          </a:xfrm>
          <a:prstGeom prst="rect">
            <a:avLst/>
          </a:prstGeom>
        </p:spPr>
        <p:txBody>
          <a:bodyPr wrap="square">
            <a:spAutoFit/>
          </a:bodyPr>
          <a:lstStyle/>
          <a:p>
            <a:r>
              <a:rPr lang="es-ES" sz="2800" b="1" dirty="0">
                <a:hlinkClick r:id="rId4" tooltip="Wikipedia:Derechos de autor"/>
              </a:rPr>
              <a:t>3º- </a:t>
            </a:r>
            <a:r>
              <a:rPr lang="es-ES" sz="2800" b="1" dirty="0" err="1">
                <a:hlinkClick r:id="rId4" tooltip="Wikipedia:Derechos de autor"/>
              </a:rPr>
              <a:t>Wikipedia</a:t>
            </a:r>
            <a:r>
              <a:rPr lang="es-ES" sz="2800" b="1" dirty="0">
                <a:hlinkClick r:id="rId4" tooltip="Wikipedia:Derechos de autor"/>
              </a:rPr>
              <a:t> es de contenido libre</a:t>
            </a:r>
            <a:endParaRPr lang="es-ES" sz="2800" dirty="0"/>
          </a:p>
        </p:txBody>
      </p:sp>
      <p:sp>
        <p:nvSpPr>
          <p:cNvPr id="8" name="7 Rectángulo"/>
          <p:cNvSpPr/>
          <p:nvPr/>
        </p:nvSpPr>
        <p:spPr>
          <a:xfrm>
            <a:off x="1000100" y="4643446"/>
            <a:ext cx="7786742" cy="523220"/>
          </a:xfrm>
          <a:prstGeom prst="rect">
            <a:avLst/>
          </a:prstGeom>
        </p:spPr>
        <p:txBody>
          <a:bodyPr wrap="square">
            <a:spAutoFit/>
          </a:bodyPr>
          <a:lstStyle/>
          <a:p>
            <a:r>
              <a:rPr lang="es-ES" sz="2800" b="1" dirty="0">
                <a:hlinkClick r:id="rId5" tooltip="Wikipedia:Etiqueta"/>
              </a:rPr>
              <a:t>4º- </a:t>
            </a:r>
            <a:r>
              <a:rPr lang="es-ES" sz="2800" b="1" dirty="0" err="1">
                <a:hlinkClick r:id="rId5" tooltip="Wikipedia:Etiqueta"/>
              </a:rPr>
              <a:t>Wikipedia</a:t>
            </a:r>
            <a:r>
              <a:rPr lang="es-ES" sz="2800" b="1" dirty="0">
                <a:hlinkClick r:id="rId5" tooltip="Wikipedia:Etiqueta"/>
              </a:rPr>
              <a:t> sigue unas normas de etiqueta</a:t>
            </a:r>
            <a:endParaRPr lang="es-ES" sz="2800" dirty="0"/>
          </a:p>
        </p:txBody>
      </p:sp>
      <p:sp>
        <p:nvSpPr>
          <p:cNvPr id="9" name="8 Rectángulo"/>
          <p:cNvSpPr/>
          <p:nvPr/>
        </p:nvSpPr>
        <p:spPr>
          <a:xfrm>
            <a:off x="1000100" y="5357826"/>
            <a:ext cx="7858180" cy="800219"/>
          </a:xfrm>
          <a:prstGeom prst="rect">
            <a:avLst/>
          </a:prstGeom>
        </p:spPr>
        <p:txBody>
          <a:bodyPr wrap="square">
            <a:spAutoFit/>
          </a:bodyPr>
          <a:lstStyle/>
          <a:p>
            <a:pPr algn="just"/>
            <a:endParaRPr lang="es-ES" b="1" dirty="0">
              <a:hlinkClick r:id="rId6" tooltip="Wikipedia:Ignora las normas"/>
            </a:endParaRPr>
          </a:p>
          <a:p>
            <a:pPr algn="just"/>
            <a:r>
              <a:rPr lang="es-ES" sz="2800" b="1" dirty="0">
                <a:hlinkClick r:id="rId6" tooltip="Wikipedia:Ignora las normas"/>
              </a:rPr>
              <a:t>5º- </a:t>
            </a:r>
            <a:r>
              <a:rPr lang="es-ES" sz="2800" b="1" dirty="0" err="1">
                <a:hlinkClick r:id="rId6" tooltip="Wikipedia:Ignora las normas"/>
              </a:rPr>
              <a:t>Wikipedia</a:t>
            </a:r>
            <a:r>
              <a:rPr lang="es-ES" sz="2800" b="1" dirty="0">
                <a:hlinkClick r:id="rId6" tooltip="Wikipedia:Ignora las normas"/>
              </a:rPr>
              <a:t> no tiene normas firmes</a:t>
            </a:r>
            <a:endParaRPr lang="es-E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67494"/>
            <a:ext cx="8643998" cy="1399032"/>
          </a:xfrm>
        </p:spPr>
        <p:txBody>
          <a:bodyPr>
            <a:normAutofit/>
          </a:bodyPr>
          <a:lstStyle/>
          <a:p>
            <a:r>
              <a:rPr lang="es-ES" sz="3600" b="1" dirty="0"/>
              <a:t>1º- </a:t>
            </a:r>
            <a:r>
              <a:rPr lang="es-ES" sz="3600" b="1" dirty="0" err="1"/>
              <a:t>Wikipedia</a:t>
            </a:r>
            <a:r>
              <a:rPr lang="es-ES" sz="3600" b="1" dirty="0"/>
              <a:t> es una enciclopedia</a:t>
            </a:r>
          </a:p>
        </p:txBody>
      </p:sp>
      <p:sp>
        <p:nvSpPr>
          <p:cNvPr id="3" name="2 Marcador de contenido"/>
          <p:cNvSpPr>
            <a:spLocks noGrp="1"/>
          </p:cNvSpPr>
          <p:nvPr>
            <p:ph idx="1"/>
          </p:nvPr>
        </p:nvSpPr>
        <p:spPr/>
        <p:txBody>
          <a:bodyPr>
            <a:normAutofit fontScale="77500" lnSpcReduction="20000"/>
          </a:bodyPr>
          <a:lstStyle/>
          <a:p>
            <a:endParaRPr lang="es-ES" dirty="0"/>
          </a:p>
          <a:p>
            <a:pPr algn="just"/>
            <a:r>
              <a:rPr lang="es-ES" b="1" dirty="0" err="1">
                <a:hlinkClick r:id="rId2" tooltip="Wikipedia:Lo que Wikipedia no es"/>
              </a:rPr>
              <a:t>Wikipedia</a:t>
            </a:r>
            <a:r>
              <a:rPr lang="es-ES" b="1" dirty="0">
                <a:hlinkClick r:id="rId2" tooltip="Wikipedia:Lo que Wikipedia no es"/>
              </a:rPr>
              <a:t> es una enciclopedia</a:t>
            </a:r>
            <a:r>
              <a:rPr lang="es-ES" dirty="0"/>
              <a:t> que incorpora elementos de las </a:t>
            </a:r>
            <a:r>
              <a:rPr lang="es-ES" dirty="0">
                <a:hlinkClick r:id="rId3" tooltip="Enciclopedia"/>
              </a:rPr>
              <a:t>enciclopedias</a:t>
            </a:r>
            <a:r>
              <a:rPr lang="es-ES" dirty="0"/>
              <a:t> generales, de las enciclopedias especializadas y de los </a:t>
            </a:r>
            <a:r>
              <a:rPr lang="es-ES" dirty="0">
                <a:hlinkClick r:id="rId4" tooltip="Almanaque"/>
              </a:rPr>
              <a:t>almanaques</a:t>
            </a:r>
            <a:r>
              <a:rPr lang="es-ES" dirty="0"/>
              <a:t>. </a:t>
            </a:r>
            <a:r>
              <a:rPr lang="es-ES" dirty="0" err="1"/>
              <a:t>Wikipedia</a:t>
            </a:r>
            <a:r>
              <a:rPr lang="es-ES" dirty="0"/>
              <a:t> </a:t>
            </a:r>
            <a:r>
              <a:rPr lang="es-ES" b="1" dirty="0"/>
              <a:t>no</a:t>
            </a:r>
            <a:r>
              <a:rPr lang="es-ES" dirty="0"/>
              <a:t> es un </a:t>
            </a:r>
            <a:r>
              <a:rPr lang="es-ES" dirty="0">
                <a:hlinkClick r:id="rId5" tooltip="Wikipedia:Wikipedia no es un diccionario"/>
              </a:rPr>
              <a:t>diccionario</a:t>
            </a:r>
            <a:r>
              <a:rPr lang="es-ES" dirty="0"/>
              <a:t> ni una colección de textos originales ni tampoco una máquina de propaganda. </a:t>
            </a:r>
            <a:r>
              <a:rPr lang="es-ES" dirty="0" err="1"/>
              <a:t>Wikipedia</a:t>
            </a:r>
            <a:r>
              <a:rPr lang="es-ES" dirty="0"/>
              <a:t> no es un periódico ni un servidor gratuito ni tampoco un proveedor de espacio web. Asimismo, </a:t>
            </a:r>
            <a:r>
              <a:rPr lang="es-ES" dirty="0" err="1"/>
              <a:t>Wikipedia</a:t>
            </a:r>
            <a:r>
              <a:rPr lang="es-ES" dirty="0"/>
              <a:t> no es un conjunto de </a:t>
            </a:r>
            <a:r>
              <a:rPr lang="es-ES" dirty="0">
                <a:hlinkClick r:id="rId6" tooltip="Wikipedia:Páginas de autopromoción"/>
              </a:rPr>
              <a:t>páginas promocionales</a:t>
            </a:r>
            <a:r>
              <a:rPr lang="es-ES" dirty="0"/>
              <a:t> ni un experimento sobre la anarquía o la democracia, o un </a:t>
            </a:r>
            <a:r>
              <a:rPr lang="es-ES" dirty="0">
                <a:hlinkClick r:id="rId2" tooltip="Wikipedia:Lo que Wikipedia no es"/>
              </a:rPr>
              <a:t>directorio de enlaces</a:t>
            </a:r>
            <a:r>
              <a:rPr lang="es-ES" dirty="0"/>
              <a:t>. Tampoco es el lugar para expresar opiniones, experiencias o argumentos; todos los editores deben impedir que </a:t>
            </a:r>
            <a:r>
              <a:rPr lang="es-ES" dirty="0" err="1"/>
              <a:t>Wikipedia</a:t>
            </a:r>
            <a:r>
              <a:rPr lang="es-ES" dirty="0"/>
              <a:t> se convierta en </a:t>
            </a:r>
            <a:r>
              <a:rPr lang="es-ES" dirty="0">
                <a:hlinkClick r:id="rId7" tooltip="Wikipedia:Wikipedia no es una fuente primaria"/>
              </a:rPr>
              <a:t>una fuente primaria</a:t>
            </a:r>
            <a:r>
              <a:rPr lang="es-ES" dirty="0"/>
              <a:t> y deben esforzarse por conseguir la exactitud en los artículos.</a:t>
            </a:r>
          </a:p>
        </p:txBody>
      </p:sp>
      <p:sp>
        <p:nvSpPr>
          <p:cNvPr id="4" name="3 Marcador de pie de página"/>
          <p:cNvSpPr>
            <a:spLocks noGrp="1"/>
          </p:cNvSpPr>
          <p:nvPr>
            <p:ph type="ftr" sz="quarter" idx="11"/>
          </p:nvPr>
        </p:nvSpPr>
        <p:spPr/>
        <p:txBody>
          <a:bodyPr/>
          <a:lstStyle/>
          <a:p>
            <a:r>
              <a:rPr lang="es-ES"/>
              <a:t>Formación Cepa Celtiberia: publicación de contenidos utilizando Internet. Félix Lavilla Martínez. Enero/2020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67494"/>
            <a:ext cx="8643998" cy="1399032"/>
          </a:xfrm>
        </p:spPr>
        <p:txBody>
          <a:bodyPr>
            <a:normAutofit/>
          </a:bodyPr>
          <a:lstStyle/>
          <a:p>
            <a:r>
              <a:rPr lang="es-ES" sz="3600" b="1" dirty="0"/>
              <a:t>2º- </a:t>
            </a:r>
            <a:r>
              <a:rPr lang="es-ES" sz="3600" b="1" dirty="0" err="1"/>
              <a:t>Wikipedia</a:t>
            </a:r>
            <a:r>
              <a:rPr lang="es-ES" sz="3600" b="1" dirty="0"/>
              <a:t> busca neutralidad  </a:t>
            </a:r>
            <a:r>
              <a:rPr lang="es-ES" sz="2800" b="1" dirty="0"/>
              <a:t>9/21</a:t>
            </a:r>
          </a:p>
        </p:txBody>
      </p:sp>
      <p:sp>
        <p:nvSpPr>
          <p:cNvPr id="3" name="2 Marcador de contenido"/>
          <p:cNvSpPr>
            <a:spLocks noGrp="1"/>
          </p:cNvSpPr>
          <p:nvPr>
            <p:ph idx="1"/>
          </p:nvPr>
        </p:nvSpPr>
        <p:spPr/>
        <p:txBody>
          <a:bodyPr>
            <a:normAutofit fontScale="70000" lnSpcReduction="20000"/>
          </a:bodyPr>
          <a:lstStyle/>
          <a:p>
            <a:pPr algn="just"/>
            <a:r>
              <a:rPr lang="es-ES" b="1" dirty="0" err="1">
                <a:hlinkClick r:id="rId2" tooltip="Wikipedia:Punto de vista neutral"/>
              </a:rPr>
              <a:t>Wikipedia</a:t>
            </a:r>
            <a:r>
              <a:rPr lang="es-ES" b="1" dirty="0">
                <a:hlinkClick r:id="rId2" tooltip="Wikipedia:Punto de vista neutral"/>
              </a:rPr>
              <a:t> busca el «punto de vista neutral»</a:t>
            </a:r>
            <a:r>
              <a:rPr lang="es-ES" dirty="0"/>
              <a:t>, es decir, intenta conseguir que los artículos no aboguen por un punto de vista en concreto. Esto requiere ofrecer la información desde todos los ángulos posibles, presentar cada punto de vista de forma precisa, dotar de contexto los artículos para que los lectores comprendan todas las visiones, y no presentar ningún punto de vista como </a:t>
            </a:r>
            <a:r>
              <a:rPr lang="es-ES" dirty="0">
                <a:hlinkClick r:id="rId3" tooltip="Wikipedia:Evita juicios de valor"/>
              </a:rPr>
              <a:t>«el verdadero» o «el mejor»</a:t>
            </a:r>
            <a:r>
              <a:rPr lang="es-ES" dirty="0"/>
              <a:t>. Esto implica </a:t>
            </a:r>
            <a:r>
              <a:rPr lang="es-ES" dirty="0">
                <a:hlinkClick r:id="rId4" tooltip="Wikipedia:Referencias"/>
              </a:rPr>
              <a:t>citar fuentes</a:t>
            </a:r>
            <a:r>
              <a:rPr lang="es-ES" dirty="0"/>
              <a:t> autorizadas que puedan </a:t>
            </a:r>
            <a:r>
              <a:rPr lang="es-ES" dirty="0">
                <a:hlinkClick r:id="rId5" tooltip="Wikipedia:Verificabilidad"/>
              </a:rPr>
              <a:t>verificarse</a:t>
            </a:r>
            <a:r>
              <a:rPr lang="es-ES" dirty="0"/>
              <a:t> siempre que sea posible, especialmente en temas polémicos. Cada vez que aparezca un conflicto para determinar qué versión es la más neutral, debe declararse un periodo de reflexión mediante un </a:t>
            </a:r>
            <a:r>
              <a:rPr lang="es-ES" dirty="0">
                <a:hlinkClick r:id="rId6" tooltip="Plantilla:Discutido"/>
              </a:rPr>
              <a:t>cartel de discutido</a:t>
            </a:r>
            <a:r>
              <a:rPr lang="es-ES" dirty="0"/>
              <a:t> en el artículo. Se aclararán los detalles en la </a:t>
            </a:r>
            <a:r>
              <a:rPr lang="es-ES" dirty="0">
                <a:hlinkClick r:id="rId7" tooltip="Wikipedia:Convenciones sobre páginas de discusión"/>
              </a:rPr>
              <a:t>página de discusión</a:t>
            </a:r>
            <a:r>
              <a:rPr lang="es-ES" dirty="0"/>
              <a:t> y se intentará </a:t>
            </a:r>
            <a:r>
              <a:rPr lang="es-ES" dirty="0">
                <a:hlinkClick r:id="rId8" tooltip="Wikipedia:Cómo mantenerte calmado en un conflicto"/>
              </a:rPr>
              <a:t>resolver la disputa con calma</a:t>
            </a:r>
            <a:r>
              <a:rPr lang="es-ES" dirty="0"/>
              <a:t>.</a:t>
            </a:r>
          </a:p>
        </p:txBody>
      </p:sp>
      <p:sp>
        <p:nvSpPr>
          <p:cNvPr id="4" name="3 Marcador de pie de página"/>
          <p:cNvSpPr>
            <a:spLocks noGrp="1"/>
          </p:cNvSpPr>
          <p:nvPr>
            <p:ph type="ftr" sz="quarter" idx="11"/>
          </p:nvPr>
        </p:nvSpPr>
        <p:spPr>
          <a:xfrm>
            <a:off x="357158" y="6429396"/>
            <a:ext cx="5715040"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67494"/>
            <a:ext cx="8643998" cy="1399032"/>
          </a:xfrm>
        </p:spPr>
        <p:txBody>
          <a:bodyPr>
            <a:normAutofit/>
          </a:bodyPr>
          <a:lstStyle/>
          <a:p>
            <a:r>
              <a:rPr lang="es-ES" sz="3600" b="1" dirty="0"/>
              <a:t>3º- </a:t>
            </a:r>
            <a:r>
              <a:rPr lang="es-ES" sz="3600" b="1" dirty="0" err="1"/>
              <a:t>Wikipedia</a:t>
            </a:r>
            <a:r>
              <a:rPr lang="es-ES" sz="3600" b="1" dirty="0"/>
              <a:t> busca neutralidad  </a:t>
            </a:r>
            <a:r>
              <a:rPr lang="es-ES" sz="2800" dirty="0"/>
              <a:t>10</a:t>
            </a:r>
            <a:r>
              <a:rPr lang="es-ES" sz="2800" b="1" dirty="0"/>
              <a:t>/21</a:t>
            </a:r>
          </a:p>
        </p:txBody>
      </p:sp>
      <p:sp>
        <p:nvSpPr>
          <p:cNvPr id="3" name="2 Marcador de contenido"/>
          <p:cNvSpPr>
            <a:spLocks noGrp="1"/>
          </p:cNvSpPr>
          <p:nvPr>
            <p:ph idx="1"/>
          </p:nvPr>
        </p:nvSpPr>
        <p:spPr/>
        <p:txBody>
          <a:bodyPr>
            <a:normAutofit fontScale="70000" lnSpcReduction="20000"/>
          </a:bodyPr>
          <a:lstStyle/>
          <a:p>
            <a:pPr algn="just"/>
            <a:r>
              <a:rPr lang="es-ES" b="1" dirty="0" err="1">
                <a:hlinkClick r:id="rId2" tooltip="Wikipedia:Derechos de autor"/>
              </a:rPr>
              <a:t>Wikipedia</a:t>
            </a:r>
            <a:r>
              <a:rPr lang="es-ES" b="1" dirty="0">
                <a:hlinkClick r:id="rId2" tooltip="Wikipedia:Derechos de autor"/>
              </a:rPr>
              <a:t> es de contenido libre</a:t>
            </a:r>
            <a:r>
              <a:rPr lang="es-ES" dirty="0"/>
              <a:t>, de manera que todo el texto está disponible bajo la </a:t>
            </a:r>
            <a:r>
              <a:rPr lang="es-ES" dirty="0">
                <a:hlinkClick r:id="rId3"/>
              </a:rPr>
              <a:t>Licencia </a:t>
            </a:r>
            <a:r>
              <a:rPr lang="es-ES" dirty="0" err="1">
                <a:hlinkClick r:id="rId3"/>
              </a:rPr>
              <a:t>Creative</a:t>
            </a:r>
            <a:r>
              <a:rPr lang="es-ES" dirty="0">
                <a:hlinkClick r:id="rId3"/>
              </a:rPr>
              <a:t> </a:t>
            </a:r>
            <a:r>
              <a:rPr lang="es-ES" dirty="0" err="1">
                <a:hlinkClick r:id="rId3"/>
              </a:rPr>
              <a:t>Commons</a:t>
            </a:r>
            <a:r>
              <a:rPr lang="es-ES" dirty="0">
                <a:hlinkClick r:id="rId3"/>
              </a:rPr>
              <a:t> Atribución-</a:t>
            </a:r>
            <a:r>
              <a:rPr lang="es-ES" dirty="0" err="1">
                <a:hlinkClick r:id="rId3"/>
              </a:rPr>
              <a:t>CompartirIgual</a:t>
            </a:r>
            <a:r>
              <a:rPr lang="es-ES" dirty="0">
                <a:hlinkClick r:id="rId3"/>
              </a:rPr>
              <a:t> 3.0 </a:t>
            </a:r>
            <a:r>
              <a:rPr lang="es-ES" dirty="0" err="1">
                <a:hlinkClick r:id="rId3"/>
              </a:rPr>
              <a:t>Unported</a:t>
            </a:r>
            <a:r>
              <a:rPr lang="es-ES" dirty="0"/>
              <a:t> (</a:t>
            </a:r>
            <a:r>
              <a:rPr lang="es-ES" dirty="0">
                <a:hlinkClick r:id="rId4" tooltip="Wikipedia:Texto de la Licencia Creative Commons Atribución-CompartirIgual 3.0 Unported"/>
              </a:rPr>
              <a:t>CC BY-SA 3.0</a:t>
            </a:r>
            <a:r>
              <a:rPr lang="es-ES" dirty="0"/>
              <a:t>). La mayor parte del contenido también está disponible bajo la </a:t>
            </a:r>
            <a:r>
              <a:rPr lang="es-ES" dirty="0">
                <a:hlinkClick r:id="rId5" tooltip="Wikipedia:Texto de la Licencia de documentación libre de GNU"/>
              </a:rPr>
              <a:t>Licencia de Documentación Libre GNU (GFDL)</a:t>
            </a:r>
            <a:r>
              <a:rPr lang="es-ES" dirty="0"/>
              <a:t>. Esto significa que el contenido de </a:t>
            </a:r>
            <a:r>
              <a:rPr lang="es-ES" dirty="0" err="1"/>
              <a:t>Wikipedia</a:t>
            </a:r>
            <a:r>
              <a:rPr lang="es-ES" dirty="0"/>
              <a:t> se puede distribuir y enlazar de acuerdo con lo establecido en estas licencias. Deberás aceptar que cualquiera podrá modificar en cualquier momento y sin previo aviso tus artículos y que ningún individuo controla los artículos de forma exclusiva. Cualquier texto con el que contribuyas podrá ser editado y redistribuido </a:t>
            </a:r>
            <a:r>
              <a:rPr lang="es-ES" i="1" dirty="0"/>
              <a:t>sin piedad</a:t>
            </a:r>
            <a:r>
              <a:rPr lang="es-ES" dirty="0"/>
              <a:t> por toda la comunidad. No incorpores materiales que violen los </a:t>
            </a:r>
            <a:r>
              <a:rPr lang="es-ES" dirty="0">
                <a:hlinkClick r:id="rId6" tooltip="Derecho de autor"/>
              </a:rPr>
              <a:t>derechos de sus autores</a:t>
            </a:r>
            <a:r>
              <a:rPr lang="es-ES" dirty="0"/>
              <a:t> ni trabajos con un esquema de licenciamiento incompatible con el </a:t>
            </a:r>
            <a:r>
              <a:rPr lang="es-ES" dirty="0">
                <a:hlinkClick r:id="rId2" tooltip="Wikipedia:Derechos de autor"/>
              </a:rPr>
              <a:t>esquema de </a:t>
            </a:r>
            <a:r>
              <a:rPr lang="es-ES" dirty="0" err="1">
                <a:hlinkClick r:id="rId2" tooltip="Wikipedia:Derechos de autor"/>
              </a:rPr>
              <a:t>Wikipedia</a:t>
            </a:r>
            <a:r>
              <a:rPr lang="es-ES" dirty="0"/>
              <a:t>.</a:t>
            </a:r>
          </a:p>
        </p:txBody>
      </p:sp>
      <p:sp>
        <p:nvSpPr>
          <p:cNvPr id="4" name="3 Marcador de pie de página"/>
          <p:cNvSpPr>
            <a:spLocks noGrp="1"/>
          </p:cNvSpPr>
          <p:nvPr>
            <p:ph type="ftr" sz="quarter" idx="11"/>
          </p:nvPr>
        </p:nvSpPr>
        <p:spPr>
          <a:xfrm>
            <a:off x="357158" y="6429396"/>
            <a:ext cx="7429552"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67494"/>
            <a:ext cx="8643998" cy="1399032"/>
          </a:xfrm>
        </p:spPr>
        <p:txBody>
          <a:bodyPr>
            <a:normAutofit/>
          </a:bodyPr>
          <a:lstStyle/>
          <a:p>
            <a:r>
              <a:rPr lang="es-ES" sz="3600" b="1" dirty="0"/>
              <a:t>4º- Sigue normas de etiqueta   </a:t>
            </a:r>
            <a:r>
              <a:rPr lang="es-ES" sz="2800" dirty="0"/>
              <a:t>11</a:t>
            </a:r>
            <a:r>
              <a:rPr lang="es-ES" sz="2800" b="1" dirty="0"/>
              <a:t>/21</a:t>
            </a:r>
          </a:p>
        </p:txBody>
      </p:sp>
      <p:sp>
        <p:nvSpPr>
          <p:cNvPr id="3" name="2 Marcador de contenido"/>
          <p:cNvSpPr>
            <a:spLocks noGrp="1"/>
          </p:cNvSpPr>
          <p:nvPr>
            <p:ph idx="1"/>
          </p:nvPr>
        </p:nvSpPr>
        <p:spPr/>
        <p:txBody>
          <a:bodyPr>
            <a:normAutofit fontScale="85000" lnSpcReduction="10000"/>
          </a:bodyPr>
          <a:lstStyle/>
          <a:p>
            <a:pPr algn="just"/>
            <a:r>
              <a:rPr lang="es-ES" b="1" dirty="0" err="1">
                <a:hlinkClick r:id="rId2" tooltip="Wikipedia:Etiqueta"/>
              </a:rPr>
              <a:t>Wikipedia</a:t>
            </a:r>
            <a:r>
              <a:rPr lang="es-ES" b="1" dirty="0">
                <a:hlinkClick r:id="rId2" tooltip="Wikipedia:Etiqueta"/>
              </a:rPr>
              <a:t> sigue unas normas de etiqueta</a:t>
            </a:r>
            <a:r>
              <a:rPr lang="es-ES" dirty="0"/>
              <a:t>. Respeta a tus compañeros </a:t>
            </a:r>
            <a:r>
              <a:rPr lang="es-ES" dirty="0" err="1"/>
              <a:t>wikipedistas</a:t>
            </a:r>
            <a:r>
              <a:rPr lang="es-ES" dirty="0"/>
              <a:t> incluso cuando no estés de acuerdo con ellos. Compórtate </a:t>
            </a:r>
            <a:r>
              <a:rPr lang="es-ES" dirty="0">
                <a:hlinkClick r:id="rId3" tooltip="Wikipedia:Civismo"/>
              </a:rPr>
              <a:t>civilizadamente</a:t>
            </a:r>
            <a:r>
              <a:rPr lang="es-ES" dirty="0"/>
              <a:t>. Evita los </a:t>
            </a:r>
            <a:r>
              <a:rPr lang="es-ES" dirty="0">
                <a:hlinkClick r:id="rId4" tooltip="Wikipedia:No hagas ataques personales"/>
              </a:rPr>
              <a:t>ataques personales y las generalizaciones</a:t>
            </a:r>
            <a:r>
              <a:rPr lang="es-ES" dirty="0"/>
              <a:t>. </a:t>
            </a:r>
            <a:r>
              <a:rPr lang="es-ES" dirty="0">
                <a:hlinkClick r:id="rId5" tooltip="Wikipedia:Cómo mantenerte calmado en un conflicto"/>
              </a:rPr>
              <a:t>Mantén la calma</a:t>
            </a:r>
            <a:r>
              <a:rPr lang="es-ES" dirty="0"/>
              <a:t> cuando se crispan los ánimos; evita las </a:t>
            </a:r>
            <a:r>
              <a:rPr lang="es-ES" dirty="0">
                <a:hlinkClick r:id="rId6" tooltip="Wikipedia:Guerra de ediciones"/>
              </a:rPr>
              <a:t>guerras de ediciones</a:t>
            </a:r>
            <a:r>
              <a:rPr lang="es-ES" dirty="0"/>
              <a:t>; recuerda que hay alrededor de 1 564 000 artículos en la </a:t>
            </a:r>
            <a:r>
              <a:rPr lang="es-ES" u="sng" dirty="0" err="1">
                <a:hlinkClick r:id="rId7" tooltip="Wikipedia en español"/>
              </a:rPr>
              <a:t>Wikipedia</a:t>
            </a:r>
            <a:r>
              <a:rPr lang="es-ES" u="sng" dirty="0">
                <a:hlinkClick r:id="rId7" tooltip="Wikipedia en español"/>
              </a:rPr>
              <a:t> en español</a:t>
            </a:r>
            <a:r>
              <a:rPr lang="es-ES" dirty="0"/>
              <a:t> con los que puedes trabajar. </a:t>
            </a:r>
            <a:r>
              <a:rPr lang="es-ES" dirty="0">
                <a:hlinkClick r:id="rId8" tooltip="Wikipedia:Presume buena fe"/>
              </a:rPr>
              <a:t>Actúa con buena fe</a:t>
            </a:r>
            <a:r>
              <a:rPr lang="es-ES" dirty="0"/>
              <a:t>, sin </a:t>
            </a:r>
            <a:r>
              <a:rPr lang="es-ES" dirty="0">
                <a:hlinkClick r:id="rId9" tooltip="Wikipedia:No sabotees Wikipedia para respaldar tus argumentos"/>
              </a:rPr>
              <a:t>sabotear </a:t>
            </a:r>
            <a:r>
              <a:rPr lang="es-ES" dirty="0" err="1">
                <a:hlinkClick r:id="rId9" tooltip="Wikipedia:No sabotees Wikipedia para respaldar tus argumentos"/>
              </a:rPr>
              <a:t>Wikipedia</a:t>
            </a:r>
            <a:r>
              <a:rPr lang="es-ES" dirty="0">
                <a:hlinkClick r:id="rId9" tooltip="Wikipedia:No sabotees Wikipedia para respaldar tus argumentos"/>
              </a:rPr>
              <a:t> para respaldar tus argumentos</a:t>
            </a:r>
            <a:r>
              <a:rPr lang="es-ES" dirty="0"/>
              <a:t>. No uses </a:t>
            </a:r>
            <a:r>
              <a:rPr lang="es-ES" dirty="0">
                <a:hlinkClick r:id="rId10" tooltip="Wikipedia:Usuarios títeres"/>
              </a:rPr>
              <a:t>títeres</a:t>
            </a:r>
            <a:r>
              <a:rPr lang="es-ES" dirty="0"/>
              <a:t> para hacer el mal o para evitar las </a:t>
            </a:r>
            <a:r>
              <a:rPr lang="es-ES" dirty="0">
                <a:hlinkClick r:id="rId11" tooltip="Wikipedia:Políticas y convenciones"/>
              </a:rPr>
              <a:t>políticas</a:t>
            </a:r>
            <a:r>
              <a:rPr lang="es-ES" dirty="0"/>
              <a:t>. Sé abierto, acogedor e inclusivo.</a:t>
            </a:r>
          </a:p>
        </p:txBody>
      </p:sp>
      <p:sp>
        <p:nvSpPr>
          <p:cNvPr id="4" name="3 Marcador de pie de página"/>
          <p:cNvSpPr>
            <a:spLocks noGrp="1"/>
          </p:cNvSpPr>
          <p:nvPr>
            <p:ph type="ftr" sz="quarter" idx="11"/>
          </p:nvPr>
        </p:nvSpPr>
        <p:spPr>
          <a:xfrm>
            <a:off x="357158" y="6429396"/>
            <a:ext cx="5715040"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67494"/>
            <a:ext cx="8643998" cy="1399032"/>
          </a:xfrm>
        </p:spPr>
        <p:txBody>
          <a:bodyPr>
            <a:normAutofit/>
          </a:bodyPr>
          <a:lstStyle/>
          <a:p>
            <a:r>
              <a:rPr lang="es-ES" sz="3600" b="1" dirty="0"/>
              <a:t>5º- No tiene normas firmes  </a:t>
            </a:r>
            <a:r>
              <a:rPr lang="es-ES" sz="2800" b="1" dirty="0"/>
              <a:t>12/21</a:t>
            </a:r>
          </a:p>
        </p:txBody>
      </p:sp>
      <p:sp>
        <p:nvSpPr>
          <p:cNvPr id="3" name="2 Marcador de contenido"/>
          <p:cNvSpPr>
            <a:spLocks noGrp="1"/>
          </p:cNvSpPr>
          <p:nvPr>
            <p:ph idx="1"/>
          </p:nvPr>
        </p:nvSpPr>
        <p:spPr/>
        <p:txBody>
          <a:bodyPr>
            <a:normAutofit fontScale="85000" lnSpcReduction="10000"/>
          </a:bodyPr>
          <a:lstStyle/>
          <a:p>
            <a:endParaRPr lang="es-ES" dirty="0"/>
          </a:p>
          <a:p>
            <a:pPr algn="just"/>
            <a:r>
              <a:rPr lang="es-ES" b="1" dirty="0" err="1">
                <a:hlinkClick r:id="rId2" tooltip="Wikipedia:Ignora las normas"/>
              </a:rPr>
              <a:t>Wikipedia</a:t>
            </a:r>
            <a:r>
              <a:rPr lang="es-ES" b="1" dirty="0">
                <a:hlinkClick r:id="rId2" tooltip="Wikipedia:Ignora las normas"/>
              </a:rPr>
              <a:t> no tiene normas firmes</a:t>
            </a:r>
            <a:r>
              <a:rPr lang="es-ES" dirty="0"/>
              <a:t> más allá de los cinco principios generales enunciados aquí. </a:t>
            </a:r>
            <a:r>
              <a:rPr lang="es-ES" dirty="0">
                <a:hlinkClick r:id="rId3" tooltip="Wikipedia:Sé valiente al editar páginas"/>
              </a:rPr>
              <a:t>Sé valiente creando, traduciendo y modificando artículos</a:t>
            </a:r>
            <a:r>
              <a:rPr lang="es-ES" dirty="0"/>
              <a:t>, porque la gracia de editar es que, aunque se persigue la perfección, no se requiere conseguirla. No tengas miedo de editar por miedo a ponerlo todo patas arriba. Todas las versiones anteriores de los artículos </a:t>
            </a:r>
            <a:r>
              <a:rPr lang="es-ES" dirty="0">
                <a:hlinkClick r:id="rId4" tooltip="Ayuda:Historial"/>
              </a:rPr>
              <a:t>están guardadas</a:t>
            </a:r>
            <a:r>
              <a:rPr lang="es-ES" dirty="0"/>
              <a:t>, así que no hay forma de que estropees por accidente </a:t>
            </a:r>
            <a:r>
              <a:rPr lang="es-ES" dirty="0" err="1"/>
              <a:t>Wikipedia</a:t>
            </a:r>
            <a:r>
              <a:rPr lang="es-ES" dirty="0"/>
              <a:t> o destruyas su contenido irremediablemente. Por eso recuerda que todo lo que escribas aquí pasará a la posteridad.</a:t>
            </a:r>
          </a:p>
        </p:txBody>
      </p:sp>
      <p:sp>
        <p:nvSpPr>
          <p:cNvPr id="4" name="3 Marcador de pie de página"/>
          <p:cNvSpPr>
            <a:spLocks noGrp="1"/>
          </p:cNvSpPr>
          <p:nvPr>
            <p:ph type="ftr" sz="quarter" idx="11"/>
          </p:nvPr>
        </p:nvSpPr>
        <p:spPr>
          <a:xfrm>
            <a:off x="357158" y="6429396"/>
            <a:ext cx="7500990" cy="300831"/>
          </a:xfrm>
        </p:spPr>
        <p:txBody>
          <a:bodyPr/>
          <a:lstStyle/>
          <a:p>
            <a:r>
              <a:rPr lang="es-ES" dirty="0"/>
              <a:t>Formación Cepa Celtiberia: publicación de contenidos utilizando Internet. Félix Lavilla Martínez. Enero/2020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a:t>Wikipedia</a:t>
            </a:r>
            <a:r>
              <a:rPr lang="es-ES" dirty="0"/>
              <a:t>: crear una cuenta </a:t>
            </a:r>
            <a:r>
              <a:rPr lang="es-ES" sz="3100" dirty="0"/>
              <a:t>13/21</a:t>
            </a:r>
          </a:p>
        </p:txBody>
      </p:sp>
      <p:pic>
        <p:nvPicPr>
          <p:cNvPr id="5" name="4 Marcador de contenido" descr="01_Wikipedia_crear_una_cuenta.png"/>
          <p:cNvPicPr>
            <a:picLocks noGrp="1" noChangeAspect="1"/>
          </p:cNvPicPr>
          <p:nvPr>
            <p:ph idx="1"/>
          </p:nvPr>
        </p:nvPicPr>
        <p:blipFill>
          <a:blip r:embed="rId2"/>
          <a:stretch>
            <a:fillRect/>
          </a:stretch>
        </p:blipFill>
        <p:spPr>
          <a:xfrm>
            <a:off x="500034" y="2857496"/>
            <a:ext cx="8229600" cy="1797269"/>
          </a:xfrm>
        </p:spPr>
      </p:pic>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sp>
        <p:nvSpPr>
          <p:cNvPr id="6" name="5 Flecha abajo"/>
          <p:cNvSpPr/>
          <p:nvPr/>
        </p:nvSpPr>
        <p:spPr>
          <a:xfrm>
            <a:off x="7572396" y="1714488"/>
            <a:ext cx="484632"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Wikipedia</a:t>
            </a:r>
            <a:r>
              <a:rPr lang="es-ES" dirty="0"/>
              <a:t>: crear una cuenta </a:t>
            </a:r>
            <a:r>
              <a:rPr lang="es-ES" sz="2800" dirty="0"/>
              <a:t>14/21</a:t>
            </a:r>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8" name="7 Marcador de contenido" descr="crear_cuenta_Wikipedia.png"/>
          <p:cNvPicPr>
            <a:picLocks noGrp="1" noChangeAspect="1"/>
          </p:cNvPicPr>
          <p:nvPr>
            <p:ph idx="1"/>
          </p:nvPr>
        </p:nvPicPr>
        <p:blipFill>
          <a:blip r:embed="rId2"/>
          <a:stretch>
            <a:fillRect/>
          </a:stretch>
        </p:blipFill>
        <p:spPr>
          <a:xfrm>
            <a:off x="285720" y="1643050"/>
            <a:ext cx="7623475" cy="4625975"/>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Wikipedia</a:t>
            </a:r>
            <a:r>
              <a:rPr lang="es-ES" dirty="0"/>
              <a:t>:  acceso     </a:t>
            </a:r>
            <a:r>
              <a:rPr lang="es-ES" sz="2800" dirty="0"/>
              <a:t>15/21</a:t>
            </a:r>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8" name="7 Marcador de contenido" descr="Wikipedia_acceso.png"/>
          <p:cNvPicPr>
            <a:picLocks noGrp="1" noChangeAspect="1"/>
          </p:cNvPicPr>
          <p:nvPr>
            <p:ph idx="1"/>
          </p:nvPr>
        </p:nvPicPr>
        <p:blipFill>
          <a:blip r:embed="rId2"/>
          <a:stretch>
            <a:fillRect/>
          </a:stretch>
        </p:blipFill>
        <p:spPr>
          <a:xfrm>
            <a:off x="2111248" y="1839797"/>
            <a:ext cx="4921503" cy="4496031"/>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Práctica: corrección ortografía </a:t>
            </a:r>
            <a:r>
              <a:rPr lang="es-ES" sz="2800" dirty="0"/>
              <a:t>16/21</a:t>
            </a:r>
            <a:endParaRPr lang="es-ES" dirty="0"/>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10" name="9 Marcador de contenido" descr="falta_ortografía.JPG">
            <a:hlinkClick r:id="rId2"/>
          </p:cNvPr>
          <p:cNvPicPr>
            <a:picLocks noGrp="1" noChangeAspect="1"/>
          </p:cNvPicPr>
          <p:nvPr>
            <p:ph idx="1"/>
          </p:nvPr>
        </p:nvPicPr>
        <p:blipFill>
          <a:blip r:embed="rId3"/>
          <a:stretch>
            <a:fillRect/>
          </a:stretch>
        </p:blipFill>
        <p:spPr>
          <a:xfrm>
            <a:off x="457200" y="1998063"/>
            <a:ext cx="8229600" cy="417949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5400" b="1" dirty="0"/>
              <a:t>Prohibido conectarse</a:t>
            </a:r>
          </a:p>
        </p:txBody>
      </p:sp>
      <p:sp>
        <p:nvSpPr>
          <p:cNvPr id="3" name="2 Marcador de contenido"/>
          <p:cNvSpPr>
            <a:spLocks noGrp="1"/>
          </p:cNvSpPr>
          <p:nvPr>
            <p:ph idx="1"/>
          </p:nvPr>
        </p:nvSpPr>
        <p:spPr/>
        <p:txBody>
          <a:bodyPr/>
          <a:lstStyle/>
          <a:p>
            <a:pPr algn="just" fontAlgn="base">
              <a:buNone/>
            </a:pPr>
            <a:endParaRPr lang="es-ES" i="1" dirty="0">
              <a:latin typeface="Majrit Tx"/>
            </a:endParaRPr>
          </a:p>
          <a:p>
            <a:pPr algn="just" fontAlgn="base">
              <a:buNone/>
            </a:pPr>
            <a:r>
              <a:rPr lang="es-ES" i="1" dirty="0">
                <a:latin typeface="Majrit Tx"/>
              </a:rPr>
              <a:t>   “No podía mirar el teléfono en toda mi jornada de trabajo, y los niños no podían ver pantallas durante el tiempo que estaban conmigo. Es una locura”. </a:t>
            </a:r>
          </a:p>
          <a:p>
            <a:pPr fontAlgn="base">
              <a:buNone/>
            </a:pPr>
            <a:endParaRPr lang="es-ES" dirty="0">
              <a:solidFill>
                <a:srgbClr val="000000"/>
              </a:solidFill>
              <a:latin typeface="Benton Sans"/>
            </a:endParaRPr>
          </a:p>
          <a:p>
            <a:pPr algn="r" fontAlgn="base">
              <a:buNone/>
            </a:pPr>
            <a:r>
              <a:rPr lang="es-ES" dirty="0">
                <a:solidFill>
                  <a:srgbClr val="000000"/>
                </a:solidFill>
                <a:latin typeface="Benton Sans"/>
              </a:rPr>
              <a:t>			</a:t>
            </a:r>
            <a:r>
              <a:rPr lang="es-ES" sz="2000" i="1" dirty="0" err="1">
                <a:latin typeface="Malgun Gothic" pitchFamily="34" charset="-127"/>
                <a:ea typeface="Malgun Gothic" pitchFamily="34" charset="-127"/>
              </a:rPr>
              <a:t>Janie</a:t>
            </a:r>
            <a:r>
              <a:rPr lang="es-ES" sz="2000" i="1" dirty="0">
                <a:latin typeface="Malgun Gothic" pitchFamily="34" charset="-127"/>
                <a:ea typeface="Malgun Gothic" pitchFamily="34" charset="-127"/>
              </a:rPr>
              <a:t> </a:t>
            </a:r>
            <a:r>
              <a:rPr lang="es-ES" sz="2000" i="1" dirty="0" err="1">
                <a:latin typeface="Malgun Gothic" pitchFamily="34" charset="-127"/>
                <a:ea typeface="Malgun Gothic" pitchFamily="34" charset="-127"/>
              </a:rPr>
              <a:t>Martinez</a:t>
            </a:r>
            <a:r>
              <a:rPr lang="es-ES" sz="2000" i="1" dirty="0">
                <a:latin typeface="Malgun Gothic" pitchFamily="34" charset="-127"/>
                <a:ea typeface="Malgun Gothic" pitchFamily="34" charset="-127"/>
              </a:rPr>
              <a:t>, niñera</a:t>
            </a:r>
          </a:p>
          <a:p>
            <a:pPr algn="r" fontAlgn="base">
              <a:buNone/>
            </a:pPr>
            <a:r>
              <a:rPr lang="es-ES" sz="1200" i="1" dirty="0">
                <a:latin typeface="Malgun Gothic" pitchFamily="34" charset="-127"/>
                <a:ea typeface="Malgun Gothic" pitchFamily="34" charset="-127"/>
                <a:hlinkClick r:id="rId2"/>
              </a:rPr>
              <a:t>Artículo El País </a:t>
            </a:r>
            <a:endParaRPr lang="es-ES" sz="1200" i="1" dirty="0">
              <a:latin typeface="Malgun Gothic" pitchFamily="34" charset="-127"/>
              <a:ea typeface="Malgun Gothic" pitchFamily="34" charset="-127"/>
            </a:endParaRPr>
          </a:p>
          <a:p>
            <a:endParaRPr lang="es-ES" sz="1200" dirty="0"/>
          </a:p>
        </p:txBody>
      </p:sp>
      <p:sp>
        <p:nvSpPr>
          <p:cNvPr id="4" name="3 Marcador de pie de página"/>
          <p:cNvSpPr>
            <a:spLocks noGrp="1"/>
          </p:cNvSpPr>
          <p:nvPr>
            <p:ph type="ftr" sz="quarter" idx="11"/>
          </p:nvPr>
        </p:nvSpPr>
        <p:spPr>
          <a:xfrm>
            <a:off x="457200" y="6480969"/>
            <a:ext cx="6900882"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Práctica: corrección ortografía </a:t>
            </a:r>
            <a:r>
              <a:rPr lang="es-ES" sz="3100" dirty="0"/>
              <a:t>17/21</a:t>
            </a:r>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sp>
        <p:nvSpPr>
          <p:cNvPr id="6" name="5 CuadroTexto"/>
          <p:cNvSpPr txBox="1"/>
          <p:nvPr/>
        </p:nvSpPr>
        <p:spPr>
          <a:xfrm>
            <a:off x="571472" y="2643182"/>
            <a:ext cx="7572428" cy="3231654"/>
          </a:xfrm>
          <a:prstGeom prst="rect">
            <a:avLst/>
          </a:prstGeom>
          <a:noFill/>
        </p:spPr>
        <p:txBody>
          <a:bodyPr wrap="square" rtlCol="0">
            <a:spAutoFit/>
          </a:bodyPr>
          <a:lstStyle/>
          <a:p>
            <a:r>
              <a:rPr lang="es-ES" dirty="0"/>
              <a:t>Desde el </a:t>
            </a:r>
            <a:r>
              <a:rPr lang="es-ES" i="1" dirty="0"/>
              <a:t>surgimiento de la comunicación</a:t>
            </a:r>
            <a:r>
              <a:rPr lang="es-ES" dirty="0"/>
              <a:t> y la </a:t>
            </a:r>
            <a:r>
              <a:rPr lang="es-ES" i="1" dirty="0"/>
              <a:t>aparición de las tecnologías</a:t>
            </a:r>
            <a:r>
              <a:rPr lang="es-ES" dirty="0"/>
              <a:t>, se han buscado métodos más eficientes y en muchos casos masivos de </a:t>
            </a:r>
            <a:r>
              <a:rPr lang="es-ES" i="1" dirty="0"/>
              <a:t>publicación de la información</a:t>
            </a:r>
            <a:r>
              <a:rPr lang="es-ES" dirty="0"/>
              <a:t>. Desde la aparición de las pinturas rupestres, pasando por: los glifos o jeroglíficos, la escritura, el papel, el libro, la imprenta, la máquina de escribir, la imprenta </a:t>
            </a:r>
            <a:r>
              <a:rPr lang="es-ES" dirty="0" err="1"/>
              <a:t>rotativa,la</a:t>
            </a:r>
            <a:r>
              <a:rPr lang="es-ES" dirty="0"/>
              <a:t> fotocopia, la computadora, el fax y el </a:t>
            </a:r>
            <a:r>
              <a:rPr lang="es-ES" b="1" dirty="0"/>
              <a:t>Internet</a:t>
            </a:r>
            <a:r>
              <a:rPr lang="es-ES" dirty="0"/>
              <a:t>; se han creado diferentes técnicas en la trasmisión de las ideas, a tal punto que actualmente incluso las herramientas tradicionales de día a día se han fusionaron con los medios/métodos de publicación/comunicación. </a:t>
            </a:r>
            <a:r>
              <a:rPr lang="es-ES" b="1" dirty="0"/>
              <a:t>La red</a:t>
            </a:r>
            <a:r>
              <a:rPr lang="es-ES" dirty="0"/>
              <a:t>, siendo más </a:t>
            </a:r>
            <a:r>
              <a:rPr lang="es-ES" sz="6000" b="1" dirty="0" err="1">
                <a:solidFill>
                  <a:srgbClr val="FF0000"/>
                </a:solidFill>
              </a:rPr>
              <a:t>exsactos</a:t>
            </a:r>
            <a:endParaRPr lang="es-ES" sz="6000" b="1" dirty="0">
              <a:solidFill>
                <a:srgbClr val="FF0000"/>
              </a:solidFill>
            </a:endParaRPr>
          </a:p>
        </p:txBody>
      </p:sp>
      <p:sp>
        <p:nvSpPr>
          <p:cNvPr id="7" name="6 Rectángulo"/>
          <p:cNvSpPr/>
          <p:nvPr/>
        </p:nvSpPr>
        <p:spPr>
          <a:xfrm>
            <a:off x="928662" y="1857364"/>
            <a:ext cx="5256567" cy="523220"/>
          </a:xfrm>
          <a:prstGeom prst="rect">
            <a:avLst/>
          </a:prstGeom>
        </p:spPr>
        <p:txBody>
          <a:bodyPr wrap="none">
            <a:spAutoFit/>
          </a:bodyPr>
          <a:lstStyle/>
          <a:p>
            <a:r>
              <a:rPr lang="es-ES" sz="2800" b="1" dirty="0">
                <a:hlinkClick r:id="rId2"/>
              </a:rPr>
              <a:t>Publicación de contenidos en red</a:t>
            </a:r>
            <a:endParaRPr lang="es-ES" sz="28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Corrección ortografía realizada </a:t>
            </a:r>
            <a:r>
              <a:rPr lang="es-ES" sz="2800" dirty="0"/>
              <a:t>18/21</a:t>
            </a:r>
            <a:endParaRPr lang="es-ES" dirty="0"/>
          </a:p>
        </p:txBody>
      </p:sp>
      <p:pic>
        <p:nvPicPr>
          <p:cNvPr id="8" name="7 Imagen" descr="Wikipedia_corrección_MS.jpg"/>
          <p:cNvPicPr>
            <a:picLocks noChangeAspect="1"/>
          </p:cNvPicPr>
          <p:nvPr/>
        </p:nvPicPr>
        <p:blipFill>
          <a:blip r:embed="rId2"/>
          <a:stretch>
            <a:fillRect/>
          </a:stretch>
        </p:blipFill>
        <p:spPr>
          <a:xfrm>
            <a:off x="1857356" y="1607308"/>
            <a:ext cx="6643734" cy="498280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Wikipedia</a:t>
            </a:r>
            <a:r>
              <a:rPr lang="es-ES" dirty="0"/>
              <a:t>: comenzar por “taller”</a:t>
            </a:r>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8" name="7 Marcador de contenido" descr="Wikipedia_taller.png"/>
          <p:cNvPicPr>
            <a:picLocks noGrp="1" noChangeAspect="1"/>
          </p:cNvPicPr>
          <p:nvPr>
            <p:ph idx="1"/>
          </p:nvPr>
        </p:nvPicPr>
        <p:blipFill>
          <a:blip r:embed="rId2"/>
          <a:stretch>
            <a:fillRect/>
          </a:stretch>
        </p:blipFill>
        <p:spPr>
          <a:xfrm>
            <a:off x="457200" y="2602869"/>
            <a:ext cx="8229600" cy="2969887"/>
          </a:xfrm>
        </p:spPr>
      </p:pic>
      <p:sp>
        <p:nvSpPr>
          <p:cNvPr id="5" name="4 Flecha abajo"/>
          <p:cNvSpPr/>
          <p:nvPr/>
        </p:nvSpPr>
        <p:spPr>
          <a:xfrm>
            <a:off x="5929322" y="1214422"/>
            <a:ext cx="484632"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6000" dirty="0" err="1"/>
              <a:t>Wikipedia</a:t>
            </a:r>
            <a:r>
              <a:rPr lang="es-ES" sz="6000" dirty="0"/>
              <a:t>: trabajo real aula </a:t>
            </a:r>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8" name="7 Marcador de contenido" descr="Pinturas_rupestres_Valonsadero.JPG">
            <a:hlinkClick r:id="rId2"/>
          </p:cNvPr>
          <p:cNvPicPr>
            <a:picLocks noGrp="1" noChangeAspect="1"/>
          </p:cNvPicPr>
          <p:nvPr>
            <p:ph idx="1"/>
          </p:nvPr>
        </p:nvPicPr>
        <p:blipFill>
          <a:blip r:embed="rId3"/>
          <a:stretch>
            <a:fillRect/>
          </a:stretch>
        </p:blipFill>
        <p:spPr>
          <a:xfrm>
            <a:off x="457200" y="2092355"/>
            <a:ext cx="8229600" cy="3990914"/>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6000" dirty="0" err="1"/>
              <a:t>Wikipedia</a:t>
            </a:r>
            <a:r>
              <a:rPr lang="es-ES" sz="6000"/>
              <a:t> aula 		</a:t>
            </a:r>
            <a:r>
              <a:rPr lang="es-ES" sz="2800"/>
              <a:t>28/28</a:t>
            </a:r>
            <a:endParaRPr lang="es-ES" sz="6000" dirty="0"/>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7" name="6 Marcador de contenido" descr="Wikipedia_JAGB.png">
            <a:hlinkClick r:id="rId2"/>
          </p:cNvPr>
          <p:cNvPicPr>
            <a:picLocks noGrp="1" noChangeAspect="1"/>
          </p:cNvPicPr>
          <p:nvPr>
            <p:ph idx="1"/>
          </p:nvPr>
        </p:nvPicPr>
        <p:blipFill>
          <a:blip r:embed="rId3"/>
          <a:stretch>
            <a:fillRect/>
          </a:stretch>
        </p:blipFill>
        <p:spPr>
          <a:xfrm>
            <a:off x="457200" y="2131879"/>
            <a:ext cx="8229600" cy="3911867"/>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6000" dirty="0" err="1"/>
              <a:t>Wikipedia</a:t>
            </a:r>
            <a:r>
              <a:rPr lang="es-ES" sz="6000" dirty="0"/>
              <a:t>: trabajo real aula </a:t>
            </a:r>
          </a:p>
        </p:txBody>
      </p:sp>
      <p:sp>
        <p:nvSpPr>
          <p:cNvPr id="4" name="3 Marcador de pie de página"/>
          <p:cNvSpPr>
            <a:spLocks noGrp="1"/>
          </p:cNvSpPr>
          <p:nvPr>
            <p:ph type="ftr" sz="quarter" idx="11"/>
          </p:nvPr>
        </p:nvSpPr>
        <p:spPr>
          <a:xfrm>
            <a:off x="642910" y="6476999"/>
            <a:ext cx="7505405" cy="274320"/>
          </a:xfrm>
        </p:spPr>
        <p:txBody>
          <a:bodyPr/>
          <a:lstStyle/>
          <a:p>
            <a:r>
              <a:rPr lang="es-ES" dirty="0"/>
              <a:t>Formación Cepa Celtiberia: publicación de contenidos utilizando Internet. Félix Lavilla Martínez. Enero/2020</a:t>
            </a:r>
          </a:p>
        </p:txBody>
      </p:sp>
      <p:pic>
        <p:nvPicPr>
          <p:cNvPr id="6" name="5 Marcador de contenido" descr="Wikipedia_placa_villalba.png">
            <a:hlinkClick r:id="rId2"/>
          </p:cNvPr>
          <p:cNvPicPr>
            <a:picLocks noGrp="1" noChangeAspect="1"/>
          </p:cNvPicPr>
          <p:nvPr>
            <p:ph idx="1"/>
          </p:nvPr>
        </p:nvPicPr>
        <p:blipFill>
          <a:blip r:embed="rId3"/>
          <a:stretch>
            <a:fillRect/>
          </a:stretch>
        </p:blipFill>
        <p:spPr>
          <a:xfrm>
            <a:off x="457200" y="2150282"/>
            <a:ext cx="8229600" cy="3875061"/>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Muchas gracias</a:t>
            </a:r>
          </a:p>
        </p:txBody>
      </p:sp>
      <p:sp>
        <p:nvSpPr>
          <p:cNvPr id="3" name="2 Marcador de contenido"/>
          <p:cNvSpPr>
            <a:spLocks noGrp="1"/>
          </p:cNvSpPr>
          <p:nvPr>
            <p:ph idx="1"/>
          </p:nvPr>
        </p:nvSpPr>
        <p:spPr/>
        <p:txBody>
          <a:bodyPr/>
          <a:lstStyle/>
          <a:p>
            <a:pPr>
              <a:buNone/>
            </a:pPr>
            <a:endParaRPr lang="es-ES" b="1" dirty="0"/>
          </a:p>
          <a:p>
            <a:pPr>
              <a:buNone/>
            </a:pPr>
            <a:endParaRPr lang="es-ES" b="1" dirty="0"/>
          </a:p>
          <a:p>
            <a:pPr>
              <a:buNone/>
            </a:pPr>
            <a:endParaRPr lang="es-ES" b="1" dirty="0"/>
          </a:p>
          <a:p>
            <a:pPr>
              <a:buNone/>
            </a:pPr>
            <a:r>
              <a:rPr lang="es-ES" sz="2800" b="1" dirty="0"/>
              <a:t>						Félix Lavilla Martínez</a:t>
            </a:r>
            <a:endParaRPr lang="es-ES" sz="2800" dirty="0"/>
          </a:p>
          <a:p>
            <a:pPr algn="r">
              <a:buNone/>
            </a:pPr>
            <a:r>
              <a:rPr lang="es-ES" sz="2800" dirty="0">
                <a:hlinkClick r:id="rId2"/>
              </a:rPr>
              <a:t>felix.lavmar@educa.jcyl.es</a:t>
            </a:r>
            <a:endParaRPr lang="es-ES" sz="2800" dirty="0"/>
          </a:p>
          <a:p>
            <a:pPr algn="r">
              <a:buNone/>
            </a:pPr>
            <a:r>
              <a:rPr lang="es-ES" sz="2800" dirty="0"/>
              <a:t>@</a:t>
            </a:r>
            <a:r>
              <a:rPr lang="es-ES" sz="2800" dirty="0" err="1"/>
              <a:t>felixlavilla</a:t>
            </a:r>
            <a:r>
              <a:rPr lang="es-ES" sz="2800" dirty="0"/>
              <a:t>   </a:t>
            </a:r>
          </a:p>
          <a:p>
            <a:pPr>
              <a:buNone/>
            </a:pPr>
            <a:endParaRPr lang="es-ES" dirty="0"/>
          </a:p>
        </p:txBody>
      </p:sp>
      <p:sp>
        <p:nvSpPr>
          <p:cNvPr id="4" name="3 Marcador de pie de página"/>
          <p:cNvSpPr>
            <a:spLocks noGrp="1"/>
          </p:cNvSpPr>
          <p:nvPr>
            <p:ph type="ftr" sz="quarter" idx="11"/>
          </p:nvPr>
        </p:nvSpPr>
        <p:spPr>
          <a:xfrm>
            <a:off x="1214414" y="6476999"/>
            <a:ext cx="6933901" cy="274320"/>
          </a:xfrm>
        </p:spPr>
        <p:txBody>
          <a:bodyPr/>
          <a:lstStyle/>
          <a:p>
            <a:r>
              <a:rPr lang="es-ES" dirty="0"/>
              <a:t>Formación Cepa Celtiberia: publicación de contenidos utilizando Internet. Félix Lavilla Martínez. Enero/2020</a:t>
            </a:r>
          </a:p>
        </p:txBody>
      </p:sp>
      <p:pic>
        <p:nvPicPr>
          <p:cNvPr id="5" name="4 Imagen" descr="by-nc-eu_.png"/>
          <p:cNvPicPr>
            <a:picLocks noChangeAspect="1"/>
          </p:cNvPicPr>
          <p:nvPr/>
        </p:nvPicPr>
        <p:blipFill>
          <a:blip r:embed="rId3"/>
          <a:stretch>
            <a:fillRect/>
          </a:stretch>
        </p:blipFill>
        <p:spPr>
          <a:xfrm>
            <a:off x="6858016" y="5403126"/>
            <a:ext cx="1857388" cy="6498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br>
              <a:rPr lang="es-ES" sz="20000" b="1" dirty="0"/>
            </a:br>
            <a:r>
              <a:rPr lang="es-ES" sz="15000" b="1" dirty="0"/>
              <a:t>Pero </a:t>
            </a:r>
            <a:r>
              <a:rPr lang="es-ES" sz="20000" b="1" dirty="0"/>
              <a:t>… </a:t>
            </a:r>
          </a:p>
        </p:txBody>
      </p:sp>
      <p:sp>
        <p:nvSpPr>
          <p:cNvPr id="4" name="3 Marcador de pie de página"/>
          <p:cNvSpPr>
            <a:spLocks noGrp="1"/>
          </p:cNvSpPr>
          <p:nvPr>
            <p:ph type="ftr" sz="quarter" idx="11"/>
          </p:nvPr>
        </p:nvSpPr>
        <p:spPr>
          <a:xfrm>
            <a:off x="457200" y="6480969"/>
            <a:ext cx="6900882" cy="300831"/>
          </a:xfrm>
        </p:spPr>
        <p:txBody>
          <a:bodyPr/>
          <a:lstStyle/>
          <a:p>
            <a:r>
              <a:rPr lang="es-ES"/>
              <a:t>Formación Cepa Celtiberia: publicación de contenidos utilizando Internet. Félix Lavilla Martínez. Enero/2020</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nvGraphicFramePr>
        <p:xfrm>
          <a:off x="571472" y="2000240"/>
          <a:ext cx="731782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646055" y="1582883"/>
            <a:ext cx="5929053" cy="923330"/>
          </a:xfrm>
          <a:prstGeom prst="rect">
            <a:avLst/>
          </a:prstGeom>
          <a:noFill/>
        </p:spPr>
        <p:txBody>
          <a:bodyPr wrap="square" rtlCol="0">
            <a:spAutoFit/>
          </a:bodyPr>
          <a:lstStyle/>
          <a:p>
            <a:r>
              <a:rPr lang="es-ES" b="1" dirty="0">
                <a:latin typeface="Century Gothic" panose="020B0502020202020204" pitchFamily="34" charset="0"/>
              </a:rPr>
              <a:t>Número de años hasta alcanzar 50 millones de usuarios en EE.UU, “la velocidad del cambio” abre la puerta a la “brecha digital”</a:t>
            </a:r>
          </a:p>
        </p:txBody>
      </p:sp>
      <p:sp>
        <p:nvSpPr>
          <p:cNvPr id="4" name="CuadroTexto 3"/>
          <p:cNvSpPr txBox="1"/>
          <p:nvPr/>
        </p:nvSpPr>
        <p:spPr>
          <a:xfrm>
            <a:off x="748146" y="415637"/>
            <a:ext cx="7967258" cy="830997"/>
          </a:xfrm>
          <a:prstGeom prst="rect">
            <a:avLst/>
          </a:prstGeom>
          <a:noFill/>
        </p:spPr>
        <p:txBody>
          <a:bodyPr wrap="square" rtlCol="0">
            <a:spAutoFit/>
          </a:bodyPr>
          <a:lstStyle/>
          <a:p>
            <a:r>
              <a:rPr lang="es-ES" sz="4800" b="1" dirty="0">
                <a:solidFill>
                  <a:schemeClr val="accent2">
                    <a:lumMod val="60000"/>
                    <a:lumOff val="40000"/>
                  </a:schemeClr>
                </a:solidFill>
                <a:latin typeface="Century Gothic" panose="020B0502020202020204" pitchFamily="34" charset="0"/>
              </a:rPr>
              <a:t>La velocidad del cambio</a:t>
            </a:r>
          </a:p>
        </p:txBody>
      </p:sp>
      <p:sp>
        <p:nvSpPr>
          <p:cNvPr id="5" name="4 Marcador de pie de página"/>
          <p:cNvSpPr>
            <a:spLocks noGrp="1"/>
          </p:cNvSpPr>
          <p:nvPr>
            <p:ph type="ftr" sz="quarter" idx="11"/>
          </p:nvPr>
        </p:nvSpPr>
        <p:spPr>
          <a:xfrm>
            <a:off x="1000100" y="6476999"/>
            <a:ext cx="7148215" cy="274320"/>
          </a:xfrm>
        </p:spPr>
        <p:txBody>
          <a:bodyPr/>
          <a:lstStyle/>
          <a:p>
            <a:r>
              <a:rPr lang="es-ES" dirty="0"/>
              <a:t>Formación Cepa Celtiberia: publicación de contenidos utilizando Internet. Félix Lavilla Martínez. Enero/2020</a:t>
            </a:r>
          </a:p>
        </p:txBody>
      </p:sp>
      <p:sp>
        <p:nvSpPr>
          <p:cNvPr id="6" name="5 CuadroTexto"/>
          <p:cNvSpPr txBox="1"/>
          <p:nvPr/>
        </p:nvSpPr>
        <p:spPr>
          <a:xfrm>
            <a:off x="785786" y="5786454"/>
            <a:ext cx="4853893" cy="276999"/>
          </a:xfrm>
          <a:prstGeom prst="rect">
            <a:avLst/>
          </a:prstGeom>
          <a:noFill/>
        </p:spPr>
        <p:txBody>
          <a:bodyPr wrap="none" rtlCol="0">
            <a:spAutoFit/>
          </a:bodyPr>
          <a:lstStyle/>
          <a:p>
            <a:r>
              <a:rPr lang="es-ES" sz="1200" dirty="0"/>
              <a:t>Fuente </a:t>
            </a:r>
            <a:r>
              <a:rPr lang="es-ES" sz="1200" dirty="0">
                <a:hlinkClick r:id="rId3"/>
              </a:rPr>
              <a:t>Cinto Niqui </a:t>
            </a:r>
            <a:r>
              <a:rPr lang="es-ES" sz="1200" dirty="0"/>
              <a:t>, “La comunicación es vida”. Gráfico elaboración propia</a:t>
            </a:r>
          </a:p>
        </p:txBody>
      </p:sp>
      <p:cxnSp>
        <p:nvCxnSpPr>
          <p:cNvPr id="10" name="9 Conector recto de flecha"/>
          <p:cNvCxnSpPr/>
          <p:nvPr/>
        </p:nvCxnSpPr>
        <p:spPr>
          <a:xfrm rot="16200000" flipH="1">
            <a:off x="7072330" y="4786322"/>
            <a:ext cx="1071570"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flipH="1" flipV="1">
            <a:off x="6250793" y="2464587"/>
            <a:ext cx="100013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786710" y="5857892"/>
            <a:ext cx="561372" cy="261610"/>
          </a:xfrm>
          <a:prstGeom prst="rect">
            <a:avLst/>
          </a:prstGeom>
          <a:noFill/>
        </p:spPr>
        <p:txBody>
          <a:bodyPr wrap="none" rtlCol="0">
            <a:spAutoFit/>
          </a:bodyPr>
          <a:lstStyle/>
          <a:p>
            <a:r>
              <a:rPr lang="es-ES" sz="1100" dirty="0"/>
              <a:t>4 años</a:t>
            </a:r>
          </a:p>
        </p:txBody>
      </p:sp>
    </p:spTree>
    <p:extLst>
      <p:ext uri="{BB962C8B-B14F-4D97-AF65-F5344CB8AC3E}">
        <p14:creationId xmlns:p14="http://schemas.microsoft.com/office/powerpoint/2010/main" val="24227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t>La realidad que hay que tener en cuenta</a:t>
            </a:r>
          </a:p>
        </p:txBody>
      </p:sp>
      <p:graphicFrame>
        <p:nvGraphicFramePr>
          <p:cNvPr id="6" name="5 Marcador de contenido"/>
          <p:cNvGraphicFramePr>
            <a:graphicFrameLocks noGrp="1"/>
          </p:cNvGraphicFramePr>
          <p:nvPr>
            <p:ph idx="1"/>
          </p:nvPr>
        </p:nvGraphicFramePr>
        <p:xfrm>
          <a:off x="457200" y="1774825"/>
          <a:ext cx="8229600" cy="3346450"/>
        </p:xfrm>
        <a:graphic>
          <a:graphicData uri="http://schemas.openxmlformats.org/drawingml/2006/table">
            <a:tbl>
              <a:tblPr firstRow="1" bandRow="1">
                <a:tableStyleId>{5C22544A-7EE6-4342-B048-85BDC9FD1C3A}</a:tableStyleId>
              </a:tblPr>
              <a:tblGrid>
                <a:gridCol w="5686436">
                  <a:extLst>
                    <a:ext uri="{9D8B030D-6E8A-4147-A177-3AD203B41FA5}">
                      <a16:colId xmlns:a16="http://schemas.microsoft.com/office/drawing/2014/main" val="20000"/>
                    </a:ext>
                  </a:extLst>
                </a:gridCol>
                <a:gridCol w="2543164">
                  <a:extLst>
                    <a:ext uri="{9D8B030D-6E8A-4147-A177-3AD203B41FA5}">
                      <a16:colId xmlns:a16="http://schemas.microsoft.com/office/drawing/2014/main" val="20001"/>
                    </a:ext>
                  </a:extLst>
                </a:gridCol>
              </a:tblGrid>
              <a:tr h="370840">
                <a:tc>
                  <a:txBody>
                    <a:bodyPr/>
                    <a:lstStyle/>
                    <a:p>
                      <a:pPr algn="ctr"/>
                      <a:r>
                        <a:rPr lang="es-ES" b="1" dirty="0"/>
                        <a:t>Conexión</a:t>
                      </a:r>
                      <a:r>
                        <a:rPr lang="es-ES" b="1" baseline="0" dirty="0"/>
                        <a:t> a internet y uso TIC por edades</a:t>
                      </a:r>
                      <a:endParaRPr lang="es-ES" b="1" dirty="0"/>
                    </a:p>
                  </a:txBody>
                  <a:tcPr/>
                </a:tc>
                <a:tc>
                  <a:txBody>
                    <a:bodyPr/>
                    <a:lstStyle/>
                    <a:p>
                      <a:pPr algn="ctr"/>
                      <a:r>
                        <a:rPr lang="es-ES" b="1" dirty="0"/>
                        <a:t>%</a:t>
                      </a:r>
                      <a:r>
                        <a:rPr lang="es-ES" b="1" baseline="0" dirty="0"/>
                        <a:t> </a:t>
                      </a:r>
                      <a:endParaRPr lang="es-ES" b="1" dirty="0"/>
                    </a:p>
                  </a:txBody>
                  <a:tcPr/>
                </a:tc>
                <a:extLst>
                  <a:ext uri="{0D108BD9-81ED-4DB2-BD59-A6C34878D82A}">
                    <a16:rowId xmlns:a16="http://schemas.microsoft.com/office/drawing/2014/main" val="10000"/>
                  </a:ext>
                </a:extLst>
              </a:tr>
              <a:tr h="370840">
                <a:tc>
                  <a:txBody>
                    <a:bodyPr/>
                    <a:lstStyle/>
                    <a:p>
                      <a:endParaRPr lang="es-ES" dirty="0"/>
                    </a:p>
                  </a:txBody>
                  <a:tcPr/>
                </a:tc>
                <a:tc>
                  <a:txBody>
                    <a:bodyPr/>
                    <a:lstStyle/>
                    <a:p>
                      <a:pPr algn="ctr" fontAlgn="b"/>
                      <a:endParaRPr lang="es-ES" sz="1100" b="0" i="0" u="none" strike="noStrike" dirty="0">
                        <a:solidFill>
                          <a:srgbClr val="000000"/>
                        </a:solidFill>
                        <a:latin typeface="Calibri"/>
                      </a:endParaRPr>
                    </a:p>
                  </a:txBody>
                  <a:tcPr marL="6350" marR="6350" marT="6350" marB="0" anchor="b"/>
                </a:tc>
                <a:extLst>
                  <a:ext uri="{0D108BD9-81ED-4DB2-BD59-A6C34878D82A}">
                    <a16:rowId xmlns:a16="http://schemas.microsoft.com/office/drawing/2014/main" val="10001"/>
                  </a:ext>
                </a:extLst>
              </a:tr>
              <a:tr h="370840">
                <a:tc>
                  <a:txBody>
                    <a:bodyPr/>
                    <a:lstStyle/>
                    <a:p>
                      <a:pPr algn="l" fontAlgn="b"/>
                      <a:r>
                        <a:rPr lang="es-ES_tradnl" sz="2400" b="0" i="0" u="none" strike="noStrike" dirty="0">
                          <a:solidFill>
                            <a:srgbClr val="000000"/>
                          </a:solidFill>
                          <a:latin typeface="+mj-lt"/>
                        </a:rPr>
                        <a:t>De 16 a 24 años</a:t>
                      </a:r>
                      <a:endParaRPr lang="es-ES" sz="2400" b="0" i="0" u="none" strike="noStrike" dirty="0">
                        <a:solidFill>
                          <a:srgbClr val="000000"/>
                        </a:solidFill>
                        <a:latin typeface="+mj-lt"/>
                      </a:endParaRPr>
                    </a:p>
                  </a:txBody>
                  <a:tcPr marL="6350" marR="6350" marT="6350" marB="0" anchor="b"/>
                </a:tc>
                <a:tc>
                  <a:txBody>
                    <a:bodyPr/>
                    <a:lstStyle/>
                    <a:p>
                      <a:pPr algn="ctr" fontAlgn="b"/>
                      <a:r>
                        <a:rPr lang="es-ES" sz="2400" b="1" i="0" u="none" strike="noStrike" dirty="0">
                          <a:solidFill>
                            <a:srgbClr val="000000"/>
                          </a:solidFill>
                          <a:latin typeface="+mj-lt"/>
                        </a:rPr>
                        <a:t>         99,10   </a:t>
                      </a:r>
                    </a:p>
                  </a:txBody>
                  <a:tcPr marL="6350" marR="6350" marT="6350" marB="0" anchor="b"/>
                </a:tc>
                <a:extLst>
                  <a:ext uri="{0D108BD9-81ED-4DB2-BD59-A6C34878D82A}">
                    <a16:rowId xmlns:a16="http://schemas.microsoft.com/office/drawing/2014/main" val="10002"/>
                  </a:ext>
                </a:extLst>
              </a:tr>
              <a:tr h="370840">
                <a:tc>
                  <a:txBody>
                    <a:bodyPr/>
                    <a:lstStyle/>
                    <a:p>
                      <a:pPr algn="l" fontAlgn="b"/>
                      <a:r>
                        <a:rPr lang="es-ES_tradnl" sz="2400" b="0" i="0" u="none" strike="noStrike" dirty="0">
                          <a:solidFill>
                            <a:srgbClr val="000000"/>
                          </a:solidFill>
                          <a:latin typeface="+mj-lt"/>
                        </a:rPr>
                        <a:t>De 25 a 34 años </a:t>
                      </a:r>
                      <a:endParaRPr lang="es-ES" sz="2400" b="0" i="0" u="none" strike="noStrike" dirty="0">
                        <a:solidFill>
                          <a:srgbClr val="000000"/>
                        </a:solidFill>
                        <a:latin typeface="+mj-lt"/>
                      </a:endParaRPr>
                    </a:p>
                  </a:txBody>
                  <a:tcPr marL="6350" marR="6350" marT="6350" marB="0" anchor="b"/>
                </a:tc>
                <a:tc>
                  <a:txBody>
                    <a:bodyPr/>
                    <a:lstStyle/>
                    <a:p>
                      <a:pPr algn="ctr" fontAlgn="b"/>
                      <a:r>
                        <a:rPr lang="es-ES" sz="2400" b="1" i="0" u="none" strike="noStrike" dirty="0">
                          <a:solidFill>
                            <a:srgbClr val="000000"/>
                          </a:solidFill>
                          <a:latin typeface="+mj-lt"/>
                        </a:rPr>
                        <a:t>         97,90   </a:t>
                      </a:r>
                    </a:p>
                  </a:txBody>
                  <a:tcPr marL="6350" marR="6350" marT="6350" marB="0" anchor="b"/>
                </a:tc>
                <a:extLst>
                  <a:ext uri="{0D108BD9-81ED-4DB2-BD59-A6C34878D82A}">
                    <a16:rowId xmlns:a16="http://schemas.microsoft.com/office/drawing/2014/main" val="10003"/>
                  </a:ext>
                </a:extLst>
              </a:tr>
              <a:tr h="370840">
                <a:tc>
                  <a:txBody>
                    <a:bodyPr/>
                    <a:lstStyle/>
                    <a:p>
                      <a:pPr algn="l" fontAlgn="b"/>
                      <a:r>
                        <a:rPr lang="es-ES_tradnl" sz="2400" b="0" i="0" u="none" strike="noStrike">
                          <a:solidFill>
                            <a:srgbClr val="000000"/>
                          </a:solidFill>
                          <a:latin typeface="+mj-lt"/>
                        </a:rPr>
                        <a:t>De 35 a 44 años </a:t>
                      </a:r>
                      <a:endParaRPr lang="es-ES" sz="2400" b="0" i="0" u="none" strike="noStrike">
                        <a:solidFill>
                          <a:srgbClr val="000000"/>
                        </a:solidFill>
                        <a:latin typeface="+mj-lt"/>
                      </a:endParaRPr>
                    </a:p>
                  </a:txBody>
                  <a:tcPr marL="6350" marR="6350" marT="6350" marB="0" anchor="b"/>
                </a:tc>
                <a:tc>
                  <a:txBody>
                    <a:bodyPr/>
                    <a:lstStyle/>
                    <a:p>
                      <a:pPr algn="ctr" fontAlgn="b"/>
                      <a:r>
                        <a:rPr lang="es-ES" sz="2400" b="1" i="0" u="none" strike="noStrike" dirty="0">
                          <a:solidFill>
                            <a:srgbClr val="000000"/>
                          </a:solidFill>
                          <a:latin typeface="+mj-lt"/>
                        </a:rPr>
                        <a:t>         97,40   </a:t>
                      </a:r>
                    </a:p>
                  </a:txBody>
                  <a:tcPr marL="6350" marR="6350" marT="6350" marB="0" anchor="b"/>
                </a:tc>
                <a:extLst>
                  <a:ext uri="{0D108BD9-81ED-4DB2-BD59-A6C34878D82A}">
                    <a16:rowId xmlns:a16="http://schemas.microsoft.com/office/drawing/2014/main" val="10004"/>
                  </a:ext>
                </a:extLst>
              </a:tr>
              <a:tr h="370840">
                <a:tc>
                  <a:txBody>
                    <a:bodyPr/>
                    <a:lstStyle/>
                    <a:p>
                      <a:pPr algn="l" fontAlgn="b"/>
                      <a:r>
                        <a:rPr lang="es-ES_tradnl" sz="2400" b="0" i="0" u="none" strike="noStrike">
                          <a:solidFill>
                            <a:srgbClr val="000000"/>
                          </a:solidFill>
                          <a:latin typeface="+mj-lt"/>
                        </a:rPr>
                        <a:t>De 45 a 54 años </a:t>
                      </a:r>
                      <a:endParaRPr lang="es-ES" sz="2400" b="0" i="0" u="none" strike="noStrike">
                        <a:solidFill>
                          <a:srgbClr val="000000"/>
                        </a:solidFill>
                        <a:latin typeface="+mj-lt"/>
                      </a:endParaRPr>
                    </a:p>
                  </a:txBody>
                  <a:tcPr marL="6350" marR="6350" marT="6350" marB="0" anchor="b"/>
                </a:tc>
                <a:tc>
                  <a:txBody>
                    <a:bodyPr/>
                    <a:lstStyle/>
                    <a:p>
                      <a:pPr algn="ctr" fontAlgn="b"/>
                      <a:r>
                        <a:rPr lang="es-ES" sz="2400" b="1" i="0" u="none" strike="noStrike" dirty="0">
                          <a:solidFill>
                            <a:srgbClr val="000000"/>
                          </a:solidFill>
                          <a:latin typeface="+mj-lt"/>
                        </a:rPr>
                        <a:t>         94,40   </a:t>
                      </a:r>
                    </a:p>
                  </a:txBody>
                  <a:tcPr marL="6350" marR="6350" marT="6350" marB="0" anchor="b"/>
                </a:tc>
                <a:extLst>
                  <a:ext uri="{0D108BD9-81ED-4DB2-BD59-A6C34878D82A}">
                    <a16:rowId xmlns:a16="http://schemas.microsoft.com/office/drawing/2014/main" val="10005"/>
                  </a:ext>
                </a:extLst>
              </a:tr>
              <a:tr h="370840">
                <a:tc>
                  <a:txBody>
                    <a:bodyPr/>
                    <a:lstStyle/>
                    <a:p>
                      <a:pPr algn="l" fontAlgn="b"/>
                      <a:r>
                        <a:rPr lang="es-ES_tradnl" sz="2400" b="0" i="0" u="none" strike="noStrike">
                          <a:solidFill>
                            <a:srgbClr val="000000"/>
                          </a:solidFill>
                          <a:latin typeface="+mj-lt"/>
                        </a:rPr>
                        <a:t>De 55 a 64 años </a:t>
                      </a:r>
                      <a:endParaRPr lang="es-ES" sz="2400" b="0" i="0" u="none" strike="noStrike">
                        <a:solidFill>
                          <a:srgbClr val="000000"/>
                        </a:solidFill>
                        <a:latin typeface="+mj-lt"/>
                      </a:endParaRPr>
                    </a:p>
                  </a:txBody>
                  <a:tcPr marL="6350" marR="6350" marT="6350" marB="0" anchor="b"/>
                </a:tc>
                <a:tc>
                  <a:txBody>
                    <a:bodyPr/>
                    <a:lstStyle/>
                    <a:p>
                      <a:pPr algn="ctr" fontAlgn="b"/>
                      <a:r>
                        <a:rPr lang="es-ES" sz="2400" b="1" i="0" u="none" strike="noStrike" dirty="0">
                          <a:solidFill>
                            <a:srgbClr val="000000"/>
                          </a:solidFill>
                          <a:latin typeface="+mj-lt"/>
                        </a:rPr>
                        <a:t>         86,50   </a:t>
                      </a:r>
                    </a:p>
                  </a:txBody>
                  <a:tcPr marL="6350" marR="6350" marT="6350" marB="0" anchor="b"/>
                </a:tc>
                <a:extLst>
                  <a:ext uri="{0D108BD9-81ED-4DB2-BD59-A6C34878D82A}">
                    <a16:rowId xmlns:a16="http://schemas.microsoft.com/office/drawing/2014/main" val="10006"/>
                  </a:ext>
                </a:extLst>
              </a:tr>
              <a:tr h="370840">
                <a:tc>
                  <a:txBody>
                    <a:bodyPr/>
                    <a:lstStyle/>
                    <a:p>
                      <a:pPr algn="l" fontAlgn="b"/>
                      <a:r>
                        <a:rPr lang="es-ES_tradnl" sz="2400" b="0" i="0" u="none" strike="noStrike" dirty="0">
                          <a:solidFill>
                            <a:srgbClr val="000000"/>
                          </a:solidFill>
                          <a:latin typeface="+mj-lt"/>
                        </a:rPr>
                        <a:t>De 65 a 74 años </a:t>
                      </a:r>
                      <a:endParaRPr lang="es-ES" sz="2400" b="0" i="0" u="none" strike="noStrike" dirty="0">
                        <a:solidFill>
                          <a:srgbClr val="000000"/>
                        </a:solidFill>
                        <a:latin typeface="+mj-lt"/>
                      </a:endParaRPr>
                    </a:p>
                  </a:txBody>
                  <a:tcPr marL="6350" marR="6350" marT="6350" marB="0" anchor="b"/>
                </a:tc>
                <a:tc>
                  <a:txBody>
                    <a:bodyPr/>
                    <a:lstStyle/>
                    <a:p>
                      <a:pPr algn="ctr" fontAlgn="b"/>
                      <a:r>
                        <a:rPr lang="es-ES" sz="2400" b="1" i="0" u="none" strike="noStrike" dirty="0">
                          <a:solidFill>
                            <a:srgbClr val="000000"/>
                          </a:solidFill>
                          <a:latin typeface="+mj-lt"/>
                        </a:rPr>
                        <a:t>         63,60   </a:t>
                      </a:r>
                    </a:p>
                  </a:txBody>
                  <a:tcPr marL="6350" marR="6350" marT="6350" marB="0" anchor="b"/>
                </a:tc>
                <a:extLst>
                  <a:ext uri="{0D108BD9-81ED-4DB2-BD59-A6C34878D82A}">
                    <a16:rowId xmlns:a16="http://schemas.microsoft.com/office/drawing/2014/main" val="10007"/>
                  </a:ext>
                </a:extLst>
              </a:tr>
              <a:tr h="370840">
                <a:tc>
                  <a:txBody>
                    <a:bodyPr/>
                    <a:lstStyle/>
                    <a:p>
                      <a:endParaRPr lang="es-ES" dirty="0"/>
                    </a:p>
                  </a:txBody>
                  <a:tcPr/>
                </a:tc>
                <a:tc>
                  <a:txBody>
                    <a:bodyPr/>
                    <a:lstStyle/>
                    <a:p>
                      <a:pPr algn="ctr" fontAlgn="b"/>
                      <a:endParaRPr lang="es-ES" sz="2400" b="1" i="0" u="none" strike="noStrike" dirty="0">
                        <a:solidFill>
                          <a:srgbClr val="000000"/>
                        </a:solidFill>
                        <a:latin typeface="+mj-lt"/>
                      </a:endParaRPr>
                    </a:p>
                  </a:txBody>
                  <a:tcPr marL="6350" marR="6350" marT="6350" marB="0" anchor="b"/>
                </a:tc>
                <a:extLst>
                  <a:ext uri="{0D108BD9-81ED-4DB2-BD59-A6C34878D82A}">
                    <a16:rowId xmlns:a16="http://schemas.microsoft.com/office/drawing/2014/main" val="10008"/>
                  </a:ext>
                </a:extLst>
              </a:tr>
            </a:tbl>
          </a:graphicData>
        </a:graphic>
      </p:graphicFrame>
      <p:sp>
        <p:nvSpPr>
          <p:cNvPr id="4" name="3 Marcador de pie de página"/>
          <p:cNvSpPr>
            <a:spLocks noGrp="1"/>
          </p:cNvSpPr>
          <p:nvPr>
            <p:ph type="ftr" sz="quarter" idx="11"/>
          </p:nvPr>
        </p:nvSpPr>
        <p:spPr>
          <a:xfrm>
            <a:off x="457200" y="6480969"/>
            <a:ext cx="6900882" cy="300831"/>
          </a:xfrm>
        </p:spPr>
        <p:txBody>
          <a:bodyPr/>
          <a:lstStyle/>
          <a:p>
            <a:r>
              <a:rPr lang="es-ES"/>
              <a:t>Formación Cepa Celtiberia: publicación de contenidos utilizando Internet. Félix Lavilla Martínez. Enero/2020</a:t>
            </a:r>
            <a:endParaRPr lang="es-ES" dirty="0"/>
          </a:p>
        </p:txBody>
      </p:sp>
      <p:sp>
        <p:nvSpPr>
          <p:cNvPr id="7" name="6 CuadroTexto"/>
          <p:cNvSpPr txBox="1"/>
          <p:nvPr/>
        </p:nvSpPr>
        <p:spPr>
          <a:xfrm>
            <a:off x="4857752" y="5643578"/>
            <a:ext cx="4232249" cy="369332"/>
          </a:xfrm>
          <a:prstGeom prst="rect">
            <a:avLst/>
          </a:prstGeom>
          <a:noFill/>
        </p:spPr>
        <p:txBody>
          <a:bodyPr wrap="none" rtlCol="0">
            <a:spAutoFit/>
          </a:bodyPr>
          <a:lstStyle/>
          <a:p>
            <a:r>
              <a:rPr lang="es-ES" dirty="0">
                <a:hlinkClick r:id="rId2"/>
              </a:rPr>
              <a:t>Fuente: INE  16 de octubre de 2019  </a:t>
            </a: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DE7927E996F654A9B2D9F6EADFF8554" ma:contentTypeVersion="10" ma:contentTypeDescription="Crear nuevo documento." ma:contentTypeScope="" ma:versionID="2ab216e45b3c5c2fe80551a41c2804bb">
  <xsd:schema xmlns:xsd="http://www.w3.org/2001/XMLSchema" xmlns:xs="http://www.w3.org/2001/XMLSchema" xmlns:p="http://schemas.microsoft.com/office/2006/metadata/properties" xmlns:ns2="ee60cf76-dc5f-44c2-a69c-f1ec272659a1" xmlns:ns3="90c73293-b0a4-4f5d-8f0a-7fd8277c6088" targetNamespace="http://schemas.microsoft.com/office/2006/metadata/properties" ma:root="true" ma:fieldsID="bd046c3acd1be329f649b8422b8b56cf" ns2:_="" ns3:_="">
    <xsd:import namespace="ee60cf76-dc5f-44c2-a69c-f1ec272659a1"/>
    <xsd:import namespace="90c73293-b0a4-4f5d-8f0a-7fd8277c60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0cf76-dc5f-44c2-a69c-f1ec272659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c73293-b0a4-4f5d-8f0a-7fd8277c6088"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0c73293-b0a4-4f5d-8f0a-7fd8277c6088">
      <UserInfo>
        <DisplayName>MIRIAM BRIZUELA RUIZ</DisplayName>
        <AccountId>23</AccountId>
        <AccountType/>
      </UserInfo>
      <UserInfo>
        <DisplayName>Integrantes de la 03_PCAS1_2019_2020</DisplayName>
        <AccountId>33</AccountId>
        <AccountType/>
      </UserInfo>
      <UserInfo>
        <DisplayName>Integrantes de la 02_Ciudadania_2019_2020</DisplayName>
        <AccountId>61</AccountId>
        <AccountType/>
      </UserInfo>
      <UserInfo>
        <DisplayName>Integrantes de la Formación Aula - Publicación contenidos educativos -</DisplayName>
        <AccountId>7</AccountId>
        <AccountType/>
      </UserInfo>
    </SharedWithUsers>
  </documentManagement>
</p:properties>
</file>

<file path=customXml/itemProps1.xml><?xml version="1.0" encoding="utf-8"?>
<ds:datastoreItem xmlns:ds="http://schemas.openxmlformats.org/officeDocument/2006/customXml" ds:itemID="{AB8A3F6A-50D5-4490-B637-592BC183D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60cf76-dc5f-44c2-a69c-f1ec272659a1"/>
    <ds:schemaRef ds:uri="90c73293-b0a4-4f5d-8f0a-7fd8277c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90D9DA-7407-4A5B-A278-A5D9EFE38FC0}">
  <ds:schemaRefs>
    <ds:schemaRef ds:uri="http://schemas.microsoft.com/sharepoint/v3/contenttype/forms"/>
  </ds:schemaRefs>
</ds:datastoreItem>
</file>

<file path=customXml/itemProps3.xml><?xml version="1.0" encoding="utf-8"?>
<ds:datastoreItem xmlns:ds="http://schemas.openxmlformats.org/officeDocument/2006/customXml" ds:itemID="{6993A824-C75D-43E7-AD07-BD2BAB4A18D7}">
  <ds:schemaRefs>
    <ds:schemaRef ds:uri="http://schemas.microsoft.com/office/2006/metadata/properties"/>
    <ds:schemaRef ds:uri="http://schemas.microsoft.com/office/infopath/2007/PartnerControls"/>
    <ds:schemaRef ds:uri="90c73293-b0a4-4f5d-8f0a-7fd8277c6088"/>
  </ds:schemaRefs>
</ds:datastoreItem>
</file>

<file path=docProps/app.xml><?xml version="1.0" encoding="utf-8"?>
<Properties xmlns="http://schemas.openxmlformats.org/officeDocument/2006/extended-properties" xmlns:vt="http://schemas.openxmlformats.org/officeDocument/2006/docPropsVTypes">
  <Template>Module</Template>
  <TotalTime>821</TotalTime>
  <Words>2228</Words>
  <Application>Microsoft Office PowerPoint</Application>
  <PresentationFormat>Presentación en pantalla (4:3)</PresentationFormat>
  <Paragraphs>293</Paragraphs>
  <Slides>66</Slides>
  <Notes>0</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Módulo</vt:lpstr>
      <vt:lpstr>Publicación de “contenidos” educativos utilizando Internet </vt:lpstr>
      <vt:lpstr>Importancia de compartir conocimiento</vt:lpstr>
      <vt:lpstr>Internet herramienta  al servicio de la  Educación</vt:lpstr>
      <vt:lpstr>¿Internet es el fin o un medio más?</vt:lpstr>
      <vt:lpstr>Presentación de PowerPoint</vt:lpstr>
      <vt:lpstr>Prohibido conectarse</vt:lpstr>
      <vt:lpstr> Pero … </vt:lpstr>
      <vt:lpstr>Presentación de PowerPoint</vt:lpstr>
      <vt:lpstr>La realidad que hay que tener en cuenta</vt:lpstr>
      <vt:lpstr>Presentación de PowerPoint</vt:lpstr>
      <vt:lpstr>Dificultades a la igualdad de oportunidades: “la brecha digital”</vt:lpstr>
      <vt:lpstr>Informe PISA 2103 Educación de Adultos</vt:lpstr>
      <vt:lpstr>Sociedad del “conocimiento”</vt:lpstr>
      <vt:lpstr>Personas Adultas- TIC Informe UE comparado 2013</vt:lpstr>
      <vt:lpstr>PISA ADULTOS 16/24 - LECTURA</vt:lpstr>
      <vt:lpstr>Más diferencia a más edad</vt:lpstr>
      <vt:lpstr>Aprendizaje en “entorno virtual”</vt:lpstr>
      <vt:lpstr>¿Cómo acceden los  alumnos a Internet?</vt:lpstr>
      <vt:lpstr>¿Con qué dispositivo?</vt:lpstr>
      <vt:lpstr>Redes sociales utilizadas</vt:lpstr>
      <vt:lpstr>Lo que hacemos en Internet</vt:lpstr>
      <vt:lpstr>¿Qué importancia tiene el blog?</vt:lpstr>
      <vt:lpstr>¿Influye la “clase social”?</vt:lpstr>
      <vt:lpstr>Saber usar la tecnología</vt:lpstr>
      <vt:lpstr>Pirámide de aprendizaje</vt:lpstr>
      <vt:lpstr>Presentación de PowerPoint</vt:lpstr>
      <vt:lpstr>Presentación de PowerPoint</vt:lpstr>
      <vt:lpstr>Presentación de PowerPoint</vt:lpstr>
      <vt:lpstr>Presentación de PowerPoint</vt:lpstr>
      <vt:lpstr>Presentación de PowerPoint</vt:lpstr>
      <vt:lpstr>1º - Word en línea.  Trabajo colaborativo en equipo</vt:lpstr>
      <vt:lpstr>2º - Vínculo de noticias ( 1/2) </vt:lpstr>
      <vt:lpstr>2º - Vínculo de noticias ( 2/2) </vt:lpstr>
      <vt:lpstr>3º - Publicación noticias ( 1/3)</vt:lpstr>
      <vt:lpstr>3º - Publicación noticias ( 2/3)</vt:lpstr>
      <vt:lpstr>3º - Publicación noticias ( 3/3)</vt:lpstr>
      <vt:lpstr>4º- Creación de un blog ( 1/6 )</vt:lpstr>
      <vt:lpstr>4º- Creación de un blog ( 2/6 )</vt:lpstr>
      <vt:lpstr>4º- Creación de un blog ( 3/6 )</vt:lpstr>
      <vt:lpstr>4º- Creación de un blog ( 3/5 )</vt:lpstr>
      <vt:lpstr>4º- Creación de un blog ( 4/6 )</vt:lpstr>
      <vt:lpstr>4º- Creación de un blog ( 5/6 )</vt:lpstr>
      <vt:lpstr>4º- Creación de un blog ( 6/ 6 )</vt:lpstr>
      <vt:lpstr>5º- Publicación en Wikipedia 1/21</vt:lpstr>
      <vt:lpstr>¿Qué es Wikipedia?  2/21</vt:lpstr>
      <vt:lpstr>5º- Publicación en Wikipedia 3/21</vt:lpstr>
      <vt:lpstr>Historia de Wikipedia en español</vt:lpstr>
      <vt:lpstr>Artículos por idiomas</vt:lpstr>
      <vt:lpstr>Usuarios por idiomas</vt:lpstr>
      <vt:lpstr>5 pilares de Wikipedia</vt:lpstr>
      <vt:lpstr>1º- Wikipedia es una enciclopedia</vt:lpstr>
      <vt:lpstr>2º- Wikipedia busca neutralidad  9/21</vt:lpstr>
      <vt:lpstr>3º- Wikipedia busca neutralidad  10/21</vt:lpstr>
      <vt:lpstr>4º- Sigue normas de etiqueta   11/21</vt:lpstr>
      <vt:lpstr>5º- No tiene normas firmes  12/21</vt:lpstr>
      <vt:lpstr>Wikipedia: crear una cuenta 13/21</vt:lpstr>
      <vt:lpstr>Wikipedia: crear una cuenta 14/21</vt:lpstr>
      <vt:lpstr>Wikipedia:  acceso     15/21</vt:lpstr>
      <vt:lpstr>Práctica: corrección ortografía 16/21</vt:lpstr>
      <vt:lpstr>Práctica: corrección ortografía 17/21</vt:lpstr>
      <vt:lpstr>Corrección ortografía realizada 18/21</vt:lpstr>
      <vt:lpstr>Wikipedia: comenzar por “taller”</vt:lpstr>
      <vt:lpstr>Wikipedia: trabajo real aula </vt:lpstr>
      <vt:lpstr>Wikipedia aula   28/28</vt:lpstr>
      <vt:lpstr>Wikipedia: trabajo real aula </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Publicación de “contenidos” educativos</dc:title>
  <dc:creator>PORTATIL</dc:creator>
  <cp:lastModifiedBy>PORTATIL</cp:lastModifiedBy>
  <cp:revision>102</cp:revision>
  <dcterms:created xsi:type="dcterms:W3CDTF">2020-01-05T10:49:03Z</dcterms:created>
  <dcterms:modified xsi:type="dcterms:W3CDTF">2020-01-22T08:35:11Z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0x0101006DE7927E996F654A9B2D9F6EADFF8554</vt:lpwstr>
  </property>
</Properties>
</file>