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57" r:id="rId4"/>
    <p:sldId id="259" r:id="rId5"/>
    <p:sldId id="260" r:id="rId6"/>
    <p:sldId id="265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82" r:id="rId16"/>
    <p:sldId id="281" r:id="rId17"/>
    <p:sldId id="274" r:id="rId18"/>
    <p:sldId id="275" r:id="rId19"/>
    <p:sldId id="264" r:id="rId20"/>
    <p:sldId id="276" r:id="rId21"/>
    <p:sldId id="279" r:id="rId22"/>
    <p:sldId id="266" r:id="rId23"/>
    <p:sldId id="278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3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5"/>
    <p:restoredTop sz="94669"/>
  </p:normalViewPr>
  <p:slideViewPr>
    <p:cSldViewPr snapToGrid="0">
      <p:cViewPr varScale="1">
        <p:scale>
          <a:sx n="87" d="100"/>
          <a:sy n="87" d="100"/>
        </p:scale>
        <p:origin x="132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036A1-B414-EC36-6C82-126E95C677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F8A500-47E6-4531-6DF0-E5BF28EE40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57758-F36D-0C42-8D8A-938DD14C1A6E}" type="datetimeFigureOut">
              <a:rPr lang="es-ES" smtClean="0"/>
              <a:t>16/1/24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586260-FDEC-0B73-B3AC-F8D0C8D97A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CC7E62-254C-A6ED-08C7-ACFAD03DE1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0C3E1-5C1D-A54D-BF8F-8473A86B62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80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E340C-9053-DD4F-8372-2980AAB29EAB}" type="datetimeFigureOut">
              <a:rPr lang="es-ES" smtClean="0"/>
              <a:t>16/1/24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9CD9-EFB2-5E48-A89C-686E4A52F9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80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14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6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9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4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0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4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4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0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1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6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88" r:id="rId7"/>
    <p:sldLayoutId id="2147483689" r:id="rId8"/>
    <p:sldLayoutId id="2147483690" r:id="rId9"/>
    <p:sldLayoutId id="2147483691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nsound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ound-effects.bbcrewind.co.uk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hyperlink" Target="https://zeno.fm/radio/ondas-claud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hyperlink" Target="http://ceipsanclaudio.centros.educa.jcyl.es/sitio/index.cgi?wid_seccion=32&amp;wid_item=135" TargetMode="External"/><Relationship Id="rId4" Type="http://schemas.openxmlformats.org/officeDocument/2006/relationships/hyperlink" Target="http://ceipsanclaudio.centros.educa.jcyl.es/" TargetMode="External"/><Relationship Id="rId9" Type="http://schemas.openxmlformats.org/officeDocument/2006/relationships/hyperlink" Target="http://ceipfedericogarcialorca.centros.educa.jcyl.es/sitio/index.cgi?wid_seccion=3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quenze.com/" TargetMode="External"/><Relationship Id="rId2" Type="http://schemas.openxmlformats.org/officeDocument/2006/relationships/hyperlink" Target="https://tools.zeno.fm/auth/realms/broadcasters/protocol/openid-connect/auth?client_id=zeno-tools&amp;redirect_uri=https%3A%2F%2Ftools.zeno.fm%2Faccounts%2Fagxzfnplbm8tc3RhdHNyGAsSC0JpbGxpbmdCYXNlGICAsKfK4dsLDKIBBHplbm8%2Fstations%2Fagxzfnplbm8tc3RhdHNyMgsSCkF1dGhDbGllbnQYgICwp-30mQsMCxIOU3RhdGlvblByb2ZpbGUYgIDw5p-42QoMogEEemVubw&amp;state=ba35d510-2a58-48b5-a677-704b4a9c5621&amp;response_mode=fragment&amp;response_type=code&amp;scope=openid&amp;nonce=9d214f0c-d897-48e2-8672-f1e4c5a3ee4e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0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Group 34">
            <a:extLst>
              <a:ext uri="{FF2B5EF4-FFF2-40B4-BE49-F238E27FC236}">
                <a16:creationId xmlns:a16="http://schemas.microsoft.com/office/drawing/2014/main" id="{669174FE-3D8A-43AE-9AA6-F7CC0231E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17738"/>
            <a:ext cx="7724071" cy="6858000"/>
            <a:chOff x="4464881" y="0"/>
            <a:chExt cx="7724071" cy="68580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5201DDB-E210-4E8B-ACB8-22D30EB47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5EC46E0-E512-407E-8AFC-1333D3572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4" name="Picture 3" descr="Escritorio escolar con libros y lápices, y una pizarra en segundo plano">
            <a:extLst>
              <a:ext uri="{FF2B5EF4-FFF2-40B4-BE49-F238E27FC236}">
                <a16:creationId xmlns:a16="http://schemas.microsoft.com/office/drawing/2014/main" id="{2938A07C-8965-7655-5FCA-83DC15A44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l="40655" r="-1" b="-1"/>
          <a:stretch/>
        </p:blipFill>
        <p:spPr>
          <a:xfrm>
            <a:off x="-7287" y="8869"/>
            <a:ext cx="609598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0211"/>
            <a:ext cx="4987787" cy="3163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>
                <a:solidFill>
                  <a:srgbClr val="FFFFFF"/>
                </a:solidFill>
              </a:rPr>
              <a:t>Ponencia Radio </a:t>
            </a:r>
            <a:br>
              <a:rPr lang="es-ES" dirty="0">
                <a:solidFill>
                  <a:srgbClr val="FFFFFF"/>
                </a:solidFill>
              </a:rPr>
            </a:br>
            <a:br>
              <a:rPr lang="es-E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IES EUROPA</a:t>
            </a:r>
            <a:br>
              <a:rPr lang="es-ES" dirty="0">
                <a:solidFill>
                  <a:srgbClr val="FFFFFF"/>
                </a:solidFill>
              </a:rPr>
            </a:br>
            <a:br>
              <a:rPr lang="es-E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11-1-24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45" y="5125982"/>
            <a:ext cx="4529667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292976" y="6220440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alijac</a:t>
            </a:r>
            <a:r>
              <a:rPr lang="es-ES">
                <a:solidFill>
                  <a:schemeClr val="bg1"/>
                </a:solidFill>
              </a:rPr>
              <a:t> 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CFCEB2-19A6-09F5-3C4C-65EB553850E8}"/>
              </a:ext>
            </a:extLst>
          </p:cNvPr>
          <p:cNvSpPr txBox="1"/>
          <p:nvPr/>
        </p:nvSpPr>
        <p:spPr>
          <a:xfrm>
            <a:off x="592640" y="5257170"/>
            <a:ext cx="385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>
                <a:solidFill>
                  <a:srgbClr val="FFFFFF"/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>
                <a:solidFill>
                  <a:srgbClr val="FFFFFF"/>
                </a:solidFill>
              </a:rPr>
              <a:t>Francisco Javier Cantón Gallego</a:t>
            </a:r>
          </a:p>
        </p:txBody>
      </p:sp>
      <p:pic>
        <p:nvPicPr>
          <p:cNvPr id="8" name="Imagen 7" descr="Un edificio de ladrillo&#10;&#10;Descripción generada automáticamente">
            <a:extLst>
              <a:ext uri="{FF2B5EF4-FFF2-40B4-BE49-F238E27FC236}">
                <a16:creationId xmlns:a16="http://schemas.microsoft.com/office/drawing/2014/main" id="{CF24923C-70BE-922B-1D1F-7B0D850B9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517" y="-17738"/>
            <a:ext cx="6103307" cy="68846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692F355-6F89-EE35-6A0C-01F6B4B86FA6}"/>
              </a:ext>
            </a:extLst>
          </p:cNvPr>
          <p:cNvSpPr txBox="1"/>
          <p:nvPr/>
        </p:nvSpPr>
        <p:spPr>
          <a:xfrm>
            <a:off x="7152390" y="5580336"/>
            <a:ext cx="3972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>
                <a:solidFill>
                  <a:srgbClr val="FFFFFF"/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>
                <a:solidFill>
                  <a:srgbClr val="FFC000"/>
                </a:solidFill>
              </a:rPr>
              <a:t>alberto.iglgar@educa.jcyl.es</a:t>
            </a:r>
          </a:p>
          <a:p>
            <a:pPr algn="ctr">
              <a:lnSpc>
                <a:spcPct val="100000"/>
              </a:lnSpc>
            </a:pPr>
            <a:r>
              <a:rPr lang="es-ES">
                <a:solidFill>
                  <a:srgbClr val="FFFFFF"/>
                </a:solidFill>
              </a:rPr>
              <a:t>Francisco Javier Cantón Gallego</a:t>
            </a:r>
          </a:p>
          <a:p>
            <a:pPr algn="ctr"/>
            <a:r>
              <a:rPr lang="es-ES">
                <a:solidFill>
                  <a:srgbClr val="FFC000"/>
                </a:solidFill>
              </a:rPr>
              <a:t>fcantongallego@educa.jcyl.es</a:t>
            </a:r>
          </a:p>
        </p:txBody>
      </p:sp>
    </p:spTree>
    <p:extLst>
      <p:ext uri="{BB962C8B-B14F-4D97-AF65-F5344CB8AC3E}">
        <p14:creationId xmlns:p14="http://schemas.microsoft.com/office/powerpoint/2010/main" val="140958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MÚSICA Y TIEMPOS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235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Música libre de derechos de autor, de más de 30 años, interpretada y/o de producción propia Tipos diferentes de música: épico, triste, alegre, fondos, cuñas de entrada y salida… (a matizar cuando se vaya editando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hlinkClick r:id="rId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Bensound</a:t>
            </a:r>
            <a:endParaRPr lang="es-ES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Tiempo final aproximado: no hacerlo pesado (5-10 min)</a:t>
            </a:r>
            <a:endParaRPr lang="es-ES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6672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ESCALETA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31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Sencillo,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esquemático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Saber con qué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colaboración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voy a contar o si lo voy a hacer solo.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decide la estructura del programa: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van las secciones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cuándo meter cortes y cuñas. 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Orden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contenidos pormenorizando los minutos y segundos de lo que duran los cortes y lo que se dice. Sin redactar nada. Conciso. Titulares.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13331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GUION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34685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PROCESO DE GRABACIÓN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217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 calibrados.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Evitar ruidos.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804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655379" y="127913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TABLA DE MEZCLAS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5379" y="1913217"/>
            <a:ext cx="9858704" cy="42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calibrar los micros al tono de voz de los participantes para equilibrarlo todo bien.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Micrófonos: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tipos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normales sin alimentación y los que van con alimentación fantasma (que son mejores). Con conectores XLR (cilíndrico con tres orificios o tres bornes). Son mejores que los YAC. Es mono si tiene una rayita y estéreo con 2 en la clavija.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Locutor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 1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que manda, dirige, entrevista… Ganancia (la primera clavija se sitúa a tres cuartos) y nivel de entrada la que se desliza en vertical (también a tres cuartos) más o menos hasta llegar al color amarillo.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salida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está a la derecha y con unas luces se indica cómo se habla.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micros que no se utilicen hay que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mutarlos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Automatización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emisión tiene un deslizador aparte además de los micros. Se suele dejar uno vacío en el medio para separarlo.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Hace falta conectar un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distribuidor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los cascos. Con clavija yac para conectar todos los cascos.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487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46AD5806-A9DB-AD21-3ED0-F45FE50CE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4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onjunto de letras negr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9B9A7F9-09A7-B7C9-94A9-42771C192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EDICIÓN: Audacity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3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GRABAR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93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libre, sencillo e intuitivo. Se maneja como el Word.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Monitorización de micro. Para ver si funciona el micro que vamos a utilizar.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Solo manejar audios en formato mp3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(las grabaciones no suelen venir en ese formato, es preciso usar un </a:t>
            </a:r>
            <a:r>
              <a:rPr lang="es-E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conversor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luego introducirlos en Audacity.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 guardando todo en una misma carpeta: audios, música y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efectos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Y GUARDAR LOS PROGRESOS DE LA EDICIÓN.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Exportar a mp3. Es el trabajo final.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Guardar todos los progresos y archivos en una misma carpeta.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E9ABA2-40C9-2701-BA74-425148E11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16"/>
          <a:stretch/>
        </p:blipFill>
        <p:spPr>
          <a:xfrm>
            <a:off x="555418" y="512379"/>
            <a:ext cx="11081163" cy="5833242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1A16B94-65C2-56AF-87FC-2D5DD6A41278}"/>
              </a:ext>
            </a:extLst>
          </p:cNvPr>
          <p:cNvSpPr/>
          <p:nvPr/>
        </p:nvSpPr>
        <p:spPr>
          <a:xfrm>
            <a:off x="555418" y="5612524"/>
            <a:ext cx="989603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C7E3371-635A-8749-A37E-D23BA65FF7E7}"/>
              </a:ext>
            </a:extLst>
          </p:cNvPr>
          <p:cNvSpPr/>
          <p:nvPr/>
        </p:nvSpPr>
        <p:spPr>
          <a:xfrm>
            <a:off x="2363197" y="5612524"/>
            <a:ext cx="3081162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6E434FE-D3BC-3E19-DA22-44AD9A61ABDC}"/>
              </a:ext>
            </a:extLst>
          </p:cNvPr>
          <p:cNvSpPr/>
          <p:nvPr/>
        </p:nvSpPr>
        <p:spPr>
          <a:xfrm>
            <a:off x="5306093" y="5507420"/>
            <a:ext cx="2429520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91E2BB2-FE96-699A-9E6F-A963C132D2CA}"/>
              </a:ext>
            </a:extLst>
          </p:cNvPr>
          <p:cNvCxnSpPr/>
          <p:nvPr/>
        </p:nvCxnSpPr>
        <p:spPr>
          <a:xfrm>
            <a:off x="8156027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D47586E-67EB-986C-61D7-36C5106C97F1}"/>
              </a:ext>
            </a:extLst>
          </p:cNvPr>
          <p:cNvCxnSpPr/>
          <p:nvPr/>
        </p:nvCxnSpPr>
        <p:spPr>
          <a:xfrm>
            <a:off x="2848303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3136E06-D8CE-0095-7626-2CFD2B8B76F4}"/>
              </a:ext>
            </a:extLst>
          </p:cNvPr>
          <p:cNvCxnSpPr/>
          <p:nvPr/>
        </p:nvCxnSpPr>
        <p:spPr>
          <a:xfrm>
            <a:off x="3815257" y="512378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AE289A-3312-DD11-389D-D07298B2DC65}"/>
              </a:ext>
            </a:extLst>
          </p:cNvPr>
          <p:cNvSpPr/>
          <p:nvPr/>
        </p:nvSpPr>
        <p:spPr>
          <a:xfrm>
            <a:off x="3962404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CF552B2-BE7F-56D5-57D2-2D1EA2B51A04}"/>
              </a:ext>
            </a:extLst>
          </p:cNvPr>
          <p:cNvCxnSpPr/>
          <p:nvPr/>
        </p:nvCxnSpPr>
        <p:spPr>
          <a:xfrm>
            <a:off x="6300136" y="545224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BAB9E50-C99E-8DCC-7DE0-BFCA44A1E310}"/>
              </a:ext>
            </a:extLst>
          </p:cNvPr>
          <p:cNvSpPr/>
          <p:nvPr/>
        </p:nvSpPr>
        <p:spPr>
          <a:xfrm>
            <a:off x="587765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BB63B25-FED2-1AC2-1BD8-DF8FA5C0882D}"/>
              </a:ext>
            </a:extLst>
          </p:cNvPr>
          <p:cNvCxnSpPr/>
          <p:nvPr/>
        </p:nvCxnSpPr>
        <p:spPr>
          <a:xfrm>
            <a:off x="1807779" y="11219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7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548936-5AA2-D594-BFC8-6AF3F6A60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25" y="364840"/>
            <a:ext cx="11407513" cy="65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5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92BAD4-5BB2-4CD3-AB5B-C35EF9F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91DE0E-6861-418E-964C-304C560A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848AF8-FC50-42AF-8B5B-3F6D2EC3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629C0B3-01E5-4A82-B87C-62B1483F1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DFA784-845D-4F99-B808-5C025E39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274527-68CB-44A9-EF7B-668E4F2E441C}"/>
              </a:ext>
            </a:extLst>
          </p:cNvPr>
          <p:cNvSpPr txBox="1"/>
          <p:nvPr/>
        </p:nvSpPr>
        <p:spPr>
          <a:xfrm>
            <a:off x="5356242" y="2318201"/>
            <a:ext cx="1834150" cy="402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342900" lvl="0" indent="-342900">
              <a:spcBef>
                <a:spcPct val="0"/>
              </a:spcBef>
              <a:spcAft>
                <a:spcPts val="800"/>
              </a:spcAft>
            </a:pPr>
            <a:r>
              <a:rPr lang="en-US" b="1" u="sng">
                <a:solidFill>
                  <a:srgbClr val="0070C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ondas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 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Claudio</a:t>
            </a:r>
            <a:endParaRPr lang="en-US" b="1" u="sng">
              <a:solidFill>
                <a:srgbClr val="0070C0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30FF0BA-3206-E799-5960-3550A9E4A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852" y="1103152"/>
            <a:ext cx="3779520" cy="472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7EBBE3D-0C88-B94A-8534-260607C07474}"/>
              </a:ext>
            </a:extLst>
          </p:cNvPr>
          <p:cNvSpPr txBox="1"/>
          <p:nvPr/>
        </p:nvSpPr>
        <p:spPr>
          <a:xfrm>
            <a:off x="5481325" y="3134547"/>
            <a:ext cx="16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solidFill>
                  <a:srgbClr val="FFC000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 RADIO</a:t>
            </a:r>
            <a:endParaRPr lang="es-ES" sz="1600" b="1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88F630-FCF5-1A8E-D607-61622ECB7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8054" y="1103152"/>
            <a:ext cx="3625058" cy="4724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5C4C8D1-1D99-C501-AB61-21E4847FA00F}"/>
              </a:ext>
            </a:extLst>
          </p:cNvPr>
          <p:cNvSpPr txBox="1"/>
          <p:nvPr/>
        </p:nvSpPr>
        <p:spPr>
          <a:xfrm>
            <a:off x="5535346" y="3885974"/>
            <a:ext cx="15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err="1">
                <a:solidFill>
                  <a:srgbClr val="FFFF00"/>
                </a:solidFill>
                <a:highlight>
                  <a:srgbClr val="0000FF"/>
                </a:highlight>
                <a:hlinkClick r:id="rId9"/>
              </a:rPr>
              <a:t>RadioPola</a:t>
            </a:r>
            <a:endParaRPr lang="es-ES" b="1" u="sng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1828713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DIFUSIÓN Y DIVULGACIÓN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4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EDITAR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64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Ojo: si salen menores he de tener la 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autorización de derechos de voz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sus tutores legales.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online que necesitarán un correo electrónico. No utilizar el corporativo.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 para emitir en directo, para colgar podcast y emitir audio en bucle con autoDJ: </a:t>
            </a: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ZenoRadio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educativas de divulgación </a:t>
            </a:r>
            <a:r>
              <a:rPr lang="es-ES" sz="2400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colgar podcasts</a:t>
            </a: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 del centro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Eloquenze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Otras plataformas conocidas: </a:t>
            </a:r>
            <a:r>
              <a:rPr lang="es-E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Yotutube, Ivoox, WhatsappWeb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6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854A72-9773-8958-D33E-4478045B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749300"/>
            <a:ext cx="3670300" cy="5359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872445-4F3B-F82C-6BB1-C457566A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749300"/>
            <a:ext cx="3632200" cy="5359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8D29C9-2785-7DFA-A575-374EB36C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324" y="749300"/>
            <a:ext cx="35814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2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85CC43-D52C-7BB8-2FEB-968FF4F4A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3479"/>
          <a:stretch/>
        </p:blipFill>
        <p:spPr>
          <a:xfrm>
            <a:off x="-114279" y="1386"/>
            <a:ext cx="12191980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85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critorio escolar con libros y lápices, y una pizarra en segundo plano">
            <a:extLst>
              <a:ext uri="{FF2B5EF4-FFF2-40B4-BE49-F238E27FC236}">
                <a16:creationId xmlns:a16="http://schemas.microsoft.com/office/drawing/2014/main" id="{2938A07C-8965-7655-5FCA-83DC15A44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0655" r="-1" b="-1"/>
          <a:stretch/>
        </p:blipFill>
        <p:spPr>
          <a:xfrm>
            <a:off x="0" y="0"/>
            <a:ext cx="609598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625" y="452894"/>
            <a:ext cx="4987787" cy="15936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dirty="0">
                <a:solidFill>
                  <a:srgbClr val="FFFFFF"/>
                </a:solidFill>
              </a:rPr>
              <a:t>MUCHAS GRACIAS </a:t>
            </a:r>
            <a:br>
              <a:rPr lang="es-ES" sz="3200" dirty="0">
                <a:solidFill>
                  <a:srgbClr val="FFFFFF"/>
                </a:solidFill>
              </a:rPr>
            </a:br>
            <a:r>
              <a:rPr lang="es-ES" sz="3200" dirty="0">
                <a:solidFill>
                  <a:srgbClr val="FFFFFF"/>
                </a:solidFill>
              </a:rPr>
              <a:t>POR VUESTRA </a:t>
            </a:r>
            <a:r>
              <a:rPr lang="es-ES" sz="3200" u="sng" dirty="0">
                <a:solidFill>
                  <a:srgbClr val="FFFFFF"/>
                </a:solidFill>
              </a:rPr>
              <a:t>PACIENCIA</a:t>
            </a:r>
            <a:r>
              <a:rPr lang="es-ES" sz="3200" dirty="0">
                <a:solidFill>
                  <a:srgbClr val="FFFFFF"/>
                </a:solidFill>
              </a:rPr>
              <a:t> Y </a:t>
            </a:r>
            <a:r>
              <a:rPr lang="es-ES" sz="3200" u="sng" dirty="0">
                <a:solidFill>
                  <a:srgbClr val="FFFFFF"/>
                </a:solidFill>
              </a:rPr>
              <a:t>ATENCIÓN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45" y="5125982"/>
            <a:ext cx="4529667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292976" y="6220440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alijac</a:t>
            </a:r>
            <a:r>
              <a:rPr lang="es-ES" dirty="0">
                <a:solidFill>
                  <a:schemeClr val="bg1"/>
                </a:solidFill>
              </a:rPr>
              <a:t> 24</a:t>
            </a:r>
          </a:p>
        </p:txBody>
      </p:sp>
      <p:pic>
        <p:nvPicPr>
          <p:cNvPr id="6" name="Imagen 5" descr="Un edificio de ladrillo&#10;&#10;Descripción generada automáticamente">
            <a:extLst>
              <a:ext uri="{FF2B5EF4-FFF2-40B4-BE49-F238E27FC236}">
                <a16:creationId xmlns:a16="http://schemas.microsoft.com/office/drawing/2014/main" id="{7B237141-AC49-86A2-7FE0-0ACE2AF93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80" y="-1"/>
            <a:ext cx="6096019" cy="685799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E6A3987-B8F2-DD95-E5C3-AC82D124C0F7}"/>
              </a:ext>
            </a:extLst>
          </p:cNvPr>
          <p:cNvSpPr txBox="1"/>
          <p:nvPr/>
        </p:nvSpPr>
        <p:spPr>
          <a:xfrm>
            <a:off x="6530611" y="5380670"/>
            <a:ext cx="5368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>
                <a:solidFill>
                  <a:srgbClr val="FFFFFF"/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>
                <a:solidFill>
                  <a:srgbClr val="FFC000"/>
                </a:solidFill>
              </a:rPr>
              <a:t>alberto.iglgar@educa.jcyl.es</a:t>
            </a:r>
          </a:p>
          <a:p>
            <a:pPr algn="ctr">
              <a:lnSpc>
                <a:spcPct val="100000"/>
              </a:lnSpc>
            </a:pPr>
            <a:r>
              <a:rPr lang="es-ES">
                <a:solidFill>
                  <a:srgbClr val="FFFFFF"/>
                </a:solidFill>
              </a:rPr>
              <a:t>Francisco Javier Cantón Gallego</a:t>
            </a:r>
          </a:p>
          <a:p>
            <a:pPr algn="ctr"/>
            <a:r>
              <a:rPr lang="es-ES">
                <a:solidFill>
                  <a:srgbClr val="FFC000"/>
                </a:solidFill>
              </a:rPr>
              <a:t>fcantongallego@educa.jcyl.es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479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D797D9-6079-F653-A401-4CD32FE5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9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D183E6-07B7-9C37-B25F-4F543CE02388}"/>
              </a:ext>
            </a:extLst>
          </p:cNvPr>
          <p:cNvSpPr txBox="1"/>
          <p:nvPr/>
        </p:nvSpPr>
        <p:spPr>
          <a:xfrm>
            <a:off x="101600" y="4267201"/>
            <a:ext cx="12090400" cy="225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s-ES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Justificación curricular LOMLOE: para 5º en lengua contenido B 3.2 (comunicación) y en música contenido (A6 de recursos digitales) B5 sobre banco de sonidos, B9 sobre el cuidado de la voz, B11 aplicaciones de grabación y edición de audio.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música. Competencia específica 3, criterio 3.1 producir obras propias básicas – todos los contenidos- indicador de logro: realiza grabaciones sencillas de podcast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lengua. Competencia específica 3, criterio 3.1 producir textos orales y multimodales coherentes utilizando recursos verbales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89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769989B-5EBE-1479-17E1-290CE8BB7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588191"/>
              </p:ext>
            </p:extLst>
          </p:nvPr>
        </p:nvGraphicFramePr>
        <p:xfrm>
          <a:off x="796413" y="604684"/>
          <a:ext cx="10515600" cy="6033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866">
                  <a:extLst>
                    <a:ext uri="{9D8B030D-6E8A-4147-A177-3AD203B41FA5}">
                      <a16:colId xmlns:a16="http://schemas.microsoft.com/office/drawing/2014/main" val="1028793391"/>
                    </a:ext>
                  </a:extLst>
                </a:gridCol>
                <a:gridCol w="1966866">
                  <a:extLst>
                    <a:ext uri="{9D8B030D-6E8A-4147-A177-3AD203B41FA5}">
                      <a16:colId xmlns:a16="http://schemas.microsoft.com/office/drawing/2014/main" val="4104444841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364990467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537406866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671493649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1487469039"/>
                    </a:ext>
                  </a:extLst>
                </a:gridCol>
              </a:tblGrid>
              <a:tr h="10159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>
                          <a:effectLst/>
                        </a:rPr>
                        <a:t>COMPETENCIA DIGITAL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39444"/>
                  </a:ext>
                </a:extLst>
              </a:tr>
              <a:tr h="2311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NIVEL 3º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ÍTEMS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PUNTUACIÓN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519379"/>
                  </a:ext>
                </a:extLst>
              </a:tr>
              <a:tr h="2252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0-4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5-6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7-8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9-10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2860553749"/>
                  </a:ext>
                </a:extLst>
              </a:tr>
              <a:tr h="59519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>
                          <a:effectLst/>
                        </a:rPr>
                        <a:t>MEDIOS DE COMUNICACIÓN DIGITAL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Se inicia en la utilización y gestión de un repositorio virtual (Google, YouTube)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utiliza ningún tipo de repositorio.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De vez en cuando usa algún repositorio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Casi siempre usa los repositorios más comunes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Utiliza todos los repositorios recomendados y otros.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567007029"/>
                  </a:ext>
                </a:extLst>
              </a:tr>
              <a:tr h="5982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Busca en la página web del colegio y en el blog del centro actividades relativas a su curso.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se interesa por los blogs del centro.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muestra mucho interés por los blogs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Habitualmente usa blogs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Se mantiene actualizado utilizando los blogs del centro.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90315159"/>
                  </a:ext>
                </a:extLst>
              </a:tr>
              <a:tr h="4477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>
                          <a:effectLst/>
                        </a:rPr>
                        <a:t>SEGURIDAD EN INTERNET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Toma contacto con los peligros del uso inadecuado de internet.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es consciente de los peligros en Internet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Conoce los riesgos del uso de Internet, pero no los aplica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Tiene cuidado con los peligros de Internet, pero a veces se despista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Es consciente de los peligros y participa en programas del INCIBE.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278513308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Es consciente de que debe limitar el uso de utilización de pantallas.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repara en el tiempo de utilización de dispositivos digitales.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Es conocedor de los riesgos, pero no lo lleva a la práctica.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Usa los dispositivos digitales con moderación. 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Sabe de la importancia del uso de los dispositivos digitales, siendo consciente de una limitación en su uso.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793937796"/>
                  </a:ext>
                </a:extLst>
              </a:tr>
              <a:tr h="599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>
                          <a:effectLst/>
                        </a:rPr>
                        <a:t>HARDWARE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Instala programas y apps, seguros y con asesoramiento de un adulto.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discrimina ningún tipo de aplicación ni programa ni por edad ni por contenido.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Ha instalado al menos una app o programa.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Ha instalado dos o más aplicaciones o programas con el asesoramiento de un adulto.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Pide autorización parental y se preocupa que la app sea apta a su edad.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696508075"/>
                  </a:ext>
                </a:extLst>
              </a:tr>
              <a:tr h="59519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>
                          <a:effectLst/>
                        </a:rPr>
                        <a:t>SOFTWARE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Entra en TEAMS y/o Snappet y busca una tarea.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tiene el hábito del uso de Teams ni Snappet como herramienta educativa.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Utiliza el Teams y/o Snappet cuando se le requiere.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Suele utilizar Teams y Snappet con frecuencia, esté dirigido o no.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Utiliza frecuentemente Teams y Snappet como valor metodológico a los contenidos del curso.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64293201"/>
                  </a:ext>
                </a:extLst>
              </a:tr>
              <a:tr h="745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Accede a una videoconferencia respetando las pautas y normas para el desarrollo de la misma.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tiene hábito de uso de las videoconferencias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Utiliza las videoconferencias cuando se le requiere.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Suele acceder a vidieoconferencias como medio de comunicación a distancia.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Respeta las normas sociales y las aplica en las videoconferencias.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970759807"/>
                  </a:ext>
                </a:extLst>
              </a:tr>
              <a:tr h="5951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Accede a su correo y es capaz de responder. 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No tiene hábito de uso del correo electrónico como herramienta educativa.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Solo utiliza el correo cuando se le recomienda.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Ocasionalmente revisa su correo.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Está al día de las notificaciones relevantes para su formación.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188244103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>
                          <a:effectLst/>
                        </a:rPr>
                        <a:t>Buscar una canción o un vídeo determinado utilizando un buscador adecuado. 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Busca de forma indiscriminada en las redes sin importarle el servidor ni procedencia.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Si la actividad lo requiere, busca canciones y vídeos con precaución.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Casi siempre utiliza buscadores recomendados para consumir vídeos y canciones.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Utiliza buscadores que cumplen con las normas con contenidos por edad del alumno.</a:t>
                      </a:r>
                      <a:endParaRPr lang="es-E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376621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6B7BC22-8E3D-1AC3-18D8-7C6E0441E92E}"/>
              </a:ext>
            </a:extLst>
          </p:cNvPr>
          <p:cNvSpPr txBox="1"/>
          <p:nvPr/>
        </p:nvSpPr>
        <p:spPr>
          <a:xfrm>
            <a:off x="5324168" y="220074"/>
            <a:ext cx="393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RÚBRICA</a:t>
            </a:r>
          </a:p>
        </p:txBody>
      </p:sp>
    </p:spTree>
    <p:extLst>
      <p:ext uri="{BB962C8B-B14F-4D97-AF65-F5344CB8AC3E}">
        <p14:creationId xmlns:p14="http://schemas.microsoft.com/office/powerpoint/2010/main" val="1457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DEFE828-B84D-EDAA-7C7C-41DB6FF2D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41522"/>
              </p:ext>
            </p:extLst>
          </p:nvPr>
        </p:nvGraphicFramePr>
        <p:xfrm>
          <a:off x="575188" y="294968"/>
          <a:ext cx="11120284" cy="5854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8470">
                  <a:extLst>
                    <a:ext uri="{9D8B030D-6E8A-4147-A177-3AD203B41FA5}">
                      <a16:colId xmlns:a16="http://schemas.microsoft.com/office/drawing/2014/main" val="85771821"/>
                    </a:ext>
                  </a:extLst>
                </a:gridCol>
                <a:gridCol w="2631275">
                  <a:extLst>
                    <a:ext uri="{9D8B030D-6E8A-4147-A177-3AD203B41FA5}">
                      <a16:colId xmlns:a16="http://schemas.microsoft.com/office/drawing/2014/main" val="1807711413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72254263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00639551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57130844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378843420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824281942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1015008315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150176034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56470553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75732174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94806387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601474"/>
                    </a:ext>
                  </a:extLst>
                </a:gridCol>
                <a:gridCol w="689241">
                  <a:extLst>
                    <a:ext uri="{9D8B030D-6E8A-4147-A177-3AD203B41FA5}">
                      <a16:colId xmlns:a16="http://schemas.microsoft.com/office/drawing/2014/main" val="2344203891"/>
                    </a:ext>
                  </a:extLst>
                </a:gridCol>
                <a:gridCol w="1264148">
                  <a:extLst>
                    <a:ext uri="{9D8B030D-6E8A-4147-A177-3AD203B41FA5}">
                      <a16:colId xmlns:a16="http://schemas.microsoft.com/office/drawing/2014/main" val="3779455703"/>
                    </a:ext>
                  </a:extLst>
                </a:gridCol>
              </a:tblGrid>
              <a:tr h="391761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</a:rPr>
                        <a:t>RÚBRICA PARA LA CALIFICACIÓN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54238"/>
                  </a:ext>
                </a:extLst>
              </a:tr>
              <a:tr h="391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CLASE 3ºA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CURSO </a:t>
                      </a:r>
                      <a:r>
                        <a:rPr lang="es-ES" sz="1300">
                          <a:effectLst/>
                        </a:rPr>
                        <a:t>2022 - 2023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CEIP SAN CLAUDIO - LEÓN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TUTOR:ALBERTO IGLESIAS GARCÍA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50831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ALUMNOS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ÍTEMS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TOTAL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CALIF.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extLst>
                  <a:ext uri="{0D108BD9-81ED-4DB2-BD59-A6C34878D82A}">
                    <a16:rowId xmlns:a16="http://schemas.microsoft.com/office/drawing/2014/main" val="4128679166"/>
                  </a:ext>
                </a:extLst>
              </a:tr>
              <a:tr h="21580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APELLIDOS, Nombre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b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c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d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f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g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h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i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X/90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30753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996944587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75280974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93023600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70592566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68957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434120114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524740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0659494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192548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48806487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8435647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1386941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51870474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7427210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55383414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7707848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86606689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06248348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2905799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02293037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72236540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0921126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996532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78870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0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462BFBC-0E19-4E6F-B0C7-CD5C519BC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F2C2A007-4AE9-49C4-B364-5FDF34596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78F960-6916-4F42-8EF7-539F7BCF6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DD393C-0974-429B-BE40-48457E19E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13CD98-5EBE-426D-A4AC-FA5518B09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3545A-B2D3-41EE-A91C-DBF43402D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12E92E-35CE-2110-72C5-57381BC225BA}"/>
              </a:ext>
            </a:extLst>
          </p:cNvPr>
          <p:cNvSpPr txBox="1"/>
          <p:nvPr/>
        </p:nvSpPr>
        <p:spPr>
          <a:xfrm>
            <a:off x="6324601" y="914400"/>
            <a:ext cx="4800600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Tipos de radio (digital y ondas), departamentos, redacción y tipos de programas.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Estructura de un Podcast: introducción – cuerpo - cierre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Recursos para un podcast: sintonía, cortina, ráfagas o efectos.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Empezamos la práctica: creación de un podcast grabaciones entre todos un podcast sobre algo curricular (rima, sustantivos, fracciones) o de actividades que se hayan hecho en su centro o promoción del centro (dónde está, profesores, puntos fuertes del colegio…) se empiezan a grabar audios en la sala con ideas que vayan fluyendo.</a:t>
            </a:r>
          </a:p>
          <a:p>
            <a:pPr marL="342900" lvl="0" indent="-22860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Crear un eslogan, logo de una radio propia del Instituto.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890E67-0FF4-3B71-459C-97025FB1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902133"/>
            <a:ext cx="4573525" cy="48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1FEAFB-3C2B-353F-CF2A-161B59E3DF66}"/>
              </a:ext>
            </a:extLst>
          </p:cNvPr>
          <p:cNvSpPr txBox="1"/>
          <p:nvPr/>
        </p:nvSpPr>
        <p:spPr>
          <a:xfrm>
            <a:off x="1268361" y="766916"/>
            <a:ext cx="879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77"/>
              </a:rPr>
              <a:t>Utilización del podcast en el día a día.</a:t>
            </a:r>
          </a:p>
        </p:txBody>
      </p:sp>
      <p:pic>
        <p:nvPicPr>
          <p:cNvPr id="3" name="Reunión.mp3">
            <a:hlinkClick r:id="" action="ppaction://media"/>
            <a:extLst>
              <a:ext uri="{FF2B5EF4-FFF2-40B4-BE49-F238E27FC236}">
                <a16:creationId xmlns:a16="http://schemas.microsoft.com/office/drawing/2014/main" id="{0824ABB8-1887-F16B-D16F-791355C25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266658" y="1415844"/>
            <a:ext cx="5941475" cy="4244343"/>
          </a:xfrm>
          <a:prstGeom prst="rect">
            <a:avLst/>
          </a:prstGeom>
        </p:spPr>
      </p:pic>
      <p:pic>
        <p:nvPicPr>
          <p:cNvPr id="4" name="Aviso Abuelos.mp3">
            <a:hlinkClick r:id="" action="ppaction://media"/>
            <a:extLst>
              <a:ext uri="{FF2B5EF4-FFF2-40B4-BE49-F238E27FC236}">
                <a16:creationId xmlns:a16="http://schemas.microsoft.com/office/drawing/2014/main" id="{EDD9E5EF-AF66-8566-DC47-95122434E9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/>
        </p:blipFill>
        <p:spPr>
          <a:xfrm>
            <a:off x="6375687" y="1415845"/>
            <a:ext cx="5549655" cy="42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0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2" y="192339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TENGO QUE TENER UNA IDEA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37C521-53BE-6E4D-447E-916D09F1F39D}"/>
              </a:ext>
            </a:extLst>
          </p:cNvPr>
          <p:cNvSpPr txBox="1"/>
          <p:nvPr/>
        </p:nvSpPr>
        <p:spPr>
          <a:xfrm>
            <a:off x="1229712" y="4149777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DECIDO EL TIPO DE PODCAST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446614"/>
            <a:ext cx="985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quiero transmitir a mis oyentes? Mi trabajo en clase/</a:t>
            </a:r>
            <a:r>
              <a:rPr lang="es-ES" sz="1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(actividades con los niños), una historia, divulgación cultural (profundizar en un tema, opiniones de expertos…), entretenimiento (chistes, adivinanzas, leyendas…)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292F07-FDFD-6A5A-3A78-3043C215122E}"/>
              </a:ext>
            </a:extLst>
          </p:cNvPr>
          <p:cNvSpPr txBox="1"/>
          <p:nvPr/>
        </p:nvSpPr>
        <p:spPr>
          <a:xfrm>
            <a:off x="1597573" y="4822999"/>
            <a:ext cx="985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nformativo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magazine, entrevista, deportivo, editorial, debate, radionovela, curricular…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16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1" y="2196792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REPARTO DE ROLES Y TEMAS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998522"/>
            <a:ext cx="9858704" cy="189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reparte el trabajo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cada alumno/participante/colaborador.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enfocar el tema/sección.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van a ser mis oyentes, mi público? Alumnos, padres, compañeros, comunidad educativa…  TENERLO EN CUENTA PARA ADAPTAR MI LENGUAJE A ELLOS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5776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appledVTI">
  <a:themeElements>
    <a:clrScheme name="AnalogousFromLightSeedLeftStep">
      <a:dk1>
        <a:srgbClr val="000000"/>
      </a:dk1>
      <a:lt1>
        <a:srgbClr val="FFFFFF"/>
      </a:lt1>
      <a:dk2>
        <a:srgbClr val="21373A"/>
      </a:dk2>
      <a:lt2>
        <a:srgbClr val="E8E2E2"/>
      </a:lt2>
      <a:accent1>
        <a:srgbClr val="80A9A7"/>
      </a:accent1>
      <a:accent2>
        <a:srgbClr val="75AB91"/>
      </a:accent2>
      <a:accent3>
        <a:srgbClr val="81AC86"/>
      </a:accent3>
      <a:accent4>
        <a:srgbClr val="86AC76"/>
      </a:accent4>
      <a:accent5>
        <a:srgbClr val="9AA57D"/>
      </a:accent5>
      <a:accent6>
        <a:srgbClr val="A9A274"/>
      </a:accent6>
      <a:hlink>
        <a:srgbClr val="AE696D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1869</Words>
  <Application>Microsoft Macintosh PowerPoint</Application>
  <PresentationFormat>Panorámica</PresentationFormat>
  <Paragraphs>459</Paragraphs>
  <Slides>23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Arial Rounded MT Bold</vt:lpstr>
      <vt:lpstr>Avenir Next LT Pro</vt:lpstr>
      <vt:lpstr>AvenirNext LT Pro Medium</vt:lpstr>
      <vt:lpstr>Calibri</vt:lpstr>
      <vt:lpstr>Courier New</vt:lpstr>
      <vt:lpstr>Sabon Next LT</vt:lpstr>
      <vt:lpstr>Symbol</vt:lpstr>
      <vt:lpstr>DappledVTI</vt:lpstr>
      <vt:lpstr>Ponencia Radio   IES EUROPA  11-1-24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 POR VUESTRA PACIENCIA Y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IGLESIAS GARCIA</dc:creator>
  <cp:lastModifiedBy>ALBERTO IGLESIAS GARCIA</cp:lastModifiedBy>
  <cp:revision>14</cp:revision>
  <dcterms:created xsi:type="dcterms:W3CDTF">2023-02-14T19:04:01Z</dcterms:created>
  <dcterms:modified xsi:type="dcterms:W3CDTF">2024-01-16T20:55:49Z</dcterms:modified>
</cp:coreProperties>
</file>