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09" r:id="rId3"/>
    <p:sldId id="311" r:id="rId4"/>
    <p:sldId id="312" r:id="rId5"/>
    <p:sldId id="314" r:id="rId6"/>
    <p:sldId id="258" r:id="rId7"/>
    <p:sldId id="279" r:id="rId8"/>
    <p:sldId id="259" r:id="rId9"/>
    <p:sldId id="260" r:id="rId10"/>
    <p:sldId id="261" r:id="rId11"/>
    <p:sldId id="262" r:id="rId12"/>
    <p:sldId id="276" r:id="rId13"/>
    <p:sldId id="275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81" r:id="rId22"/>
    <p:sldId id="280" r:id="rId23"/>
    <p:sldId id="282" r:id="rId24"/>
    <p:sldId id="283" r:id="rId25"/>
    <p:sldId id="263" r:id="rId26"/>
    <p:sldId id="285" r:id="rId27"/>
    <p:sldId id="284" r:id="rId28"/>
    <p:sldId id="286" r:id="rId29"/>
    <p:sldId id="287" r:id="rId30"/>
    <p:sldId id="322" r:id="rId31"/>
    <p:sldId id="288" r:id="rId32"/>
    <p:sldId id="315" r:id="rId33"/>
    <p:sldId id="318" r:id="rId34"/>
    <p:sldId id="317" r:id="rId35"/>
    <p:sldId id="293" r:id="rId36"/>
    <p:sldId id="294" r:id="rId37"/>
    <p:sldId id="295" r:id="rId38"/>
    <p:sldId id="296" r:id="rId39"/>
    <p:sldId id="297" r:id="rId40"/>
    <p:sldId id="299" r:id="rId41"/>
    <p:sldId id="305" r:id="rId42"/>
    <p:sldId id="306" r:id="rId43"/>
    <p:sldId id="303" r:id="rId44"/>
    <p:sldId id="302" r:id="rId45"/>
    <p:sldId id="300" r:id="rId46"/>
    <p:sldId id="304" r:id="rId47"/>
    <p:sldId id="319" r:id="rId48"/>
    <p:sldId id="320" r:id="rId49"/>
    <p:sldId id="321" r:id="rId50"/>
    <p:sldId id="323" r:id="rId51"/>
    <p:sldId id="324" r:id="rId52"/>
    <p:sldId id="313" r:id="rId53"/>
    <p:sldId id="326" r:id="rId54"/>
    <p:sldId id="325" r:id="rId55"/>
    <p:sldId id="308" r:id="rId56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00FF"/>
    <a:srgbClr val="FF66FF"/>
    <a:srgbClr val="FEC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162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8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9CF12-149C-4FCC-8494-99510FAB25F6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4E8E-EBBC-4293-9DF6-BCB3DA6F06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05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1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Surge con TV analógica (televisores de tubo) para evitar el parpadeo</a:t>
            </a:r>
            <a:endParaRPr lang="es-E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Velocidad de transmisión de datos lenta</a:t>
            </a:r>
            <a:endParaRPr lang="es-E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Velocidad de 25 </a:t>
            </a:r>
            <a:r>
              <a:rPr lang="es-ES" sz="1200" dirty="0" err="1" smtClean="0"/>
              <a:t>fps</a:t>
            </a:r>
            <a:r>
              <a:rPr lang="es-ES" sz="1200" dirty="0" smtClean="0"/>
              <a:t> lenta</a:t>
            </a:r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385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También tiene campos</a:t>
            </a:r>
            <a:endParaRPr lang="es-E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Los campos se generan a la vez</a:t>
            </a:r>
            <a:endParaRPr lang="es-E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Movimiento menos definido</a:t>
            </a:r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60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Se consigue eliminando información</a:t>
            </a:r>
            <a:endParaRPr lang="es-ES" sz="11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es-ES" sz="1200" dirty="0" smtClean="0"/>
              <a:t> Se utilizan </a:t>
            </a:r>
            <a:r>
              <a:rPr lang="es-ES" sz="1200" dirty="0" err="1" smtClean="0"/>
              <a:t>codecs</a:t>
            </a:r>
            <a:endParaRPr lang="es-ES" sz="1200" dirty="0" smtClean="0"/>
          </a:p>
          <a:p>
            <a:pPr indent="265113">
              <a:spcBef>
                <a:spcPts val="600"/>
              </a:spcBef>
            </a:pPr>
            <a:r>
              <a:rPr lang="es-ES" sz="1200" dirty="0" smtClean="0"/>
              <a:t>(</a:t>
            </a:r>
            <a:r>
              <a:rPr lang="es-ES" sz="1600" b="1" dirty="0" smtClean="0"/>
              <a:t>co</a:t>
            </a:r>
            <a:r>
              <a:rPr lang="es-ES" sz="1200" dirty="0" smtClean="0"/>
              <a:t>dificador-</a:t>
            </a:r>
            <a:r>
              <a:rPr lang="es-ES" sz="1600" b="1" dirty="0" smtClean="0"/>
              <a:t>dec</a:t>
            </a:r>
            <a:r>
              <a:rPr lang="es-ES" sz="1200" dirty="0" smtClean="0"/>
              <a:t>odificador)</a:t>
            </a:r>
            <a:endParaRPr lang="es-E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H.264</a:t>
            </a:r>
            <a:endParaRPr lang="es-E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Según el </a:t>
            </a:r>
            <a:r>
              <a:rPr lang="es-ES" sz="1200" dirty="0" err="1" smtClean="0"/>
              <a:t>codec</a:t>
            </a:r>
            <a:r>
              <a:rPr lang="es-ES" sz="1200" dirty="0" smtClean="0"/>
              <a:t> obtenemos un formato de exportación</a:t>
            </a:r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5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51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https://www.chamanexperience.com/video/tipos-de-codecs-y-formatos-de-video/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5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https://matr1x.cubava.cu/diferencias-entre-formatos-de-video-y-codecs-sencillo/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5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https://matr1x.cubava.cu/diferencias-entre-formatos-de-video-y-codecs-sencillo/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5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https://matr1x.cubava.cu/diferencias-entre-formatos-de-video-y-codecs-sencillo/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51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Un </a:t>
            </a:r>
            <a:r>
              <a:rPr lang="es-ES" sz="1200" b="1" dirty="0" err="1" smtClean="0"/>
              <a:t>videotutorial</a:t>
            </a:r>
            <a:r>
              <a:rPr lang="es-ES" sz="1200" b="1" dirty="0" smtClean="0"/>
              <a:t> </a:t>
            </a:r>
            <a:r>
              <a:rPr lang="es-ES" sz="1200" dirty="0" smtClean="0"/>
              <a:t>es un documento en formato de vídeo, </a:t>
            </a:r>
            <a:r>
              <a:rPr lang="es-ES" sz="1200" b="1" dirty="0" smtClean="0"/>
              <a:t>breve</a:t>
            </a:r>
            <a:r>
              <a:rPr lang="es-ES" sz="1200" dirty="0" smtClean="0"/>
              <a:t> y de escasa profundidad, que sirve para </a:t>
            </a:r>
            <a:r>
              <a:rPr lang="es-ES" sz="1200" b="1" dirty="0" smtClean="0"/>
              <a:t>guiar</a:t>
            </a:r>
            <a:r>
              <a:rPr lang="es-ES" sz="1200" dirty="0" smtClean="0"/>
              <a:t> el proceso que debe seguir una persona para realizar una actividad en un campo determinado.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https://www.youtube.com/c/HTMLRules/playlists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Se mide en píxeles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Ancho x Alto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- Hay unas relaciones de aspecto establecidas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93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«</a:t>
            </a:r>
            <a:r>
              <a:rPr lang="es-ES" sz="1200" i="1" dirty="0" smtClean="0"/>
              <a:t>Tasa de fotogramas» </a:t>
            </a:r>
            <a:r>
              <a:rPr lang="es-ES" sz="1200" dirty="0" smtClean="0"/>
              <a:t>expresada en fotogramas por segundo  o 'cuadros por segundo'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51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CINE – 24 </a:t>
            </a:r>
            <a:r>
              <a:rPr lang="es-ES" dirty="0" err="1" smtClean="0"/>
              <a:t>fps</a:t>
            </a:r>
            <a:endParaRPr lang="es-ES" dirty="0" smtClean="0"/>
          </a:p>
          <a:p>
            <a:r>
              <a:rPr lang="es-ES" dirty="0" smtClean="0"/>
              <a:t>TELEFISION:-PAL –</a:t>
            </a:r>
            <a:r>
              <a:rPr lang="es-ES" baseline="0" dirty="0" smtClean="0"/>
              <a:t> 25 </a:t>
            </a:r>
            <a:r>
              <a:rPr lang="es-ES" baseline="0" dirty="0" err="1" smtClean="0"/>
              <a:t>fps</a:t>
            </a:r>
            <a:endParaRPr lang="es-ES" dirty="0" smtClean="0"/>
          </a:p>
          <a:p>
            <a:r>
              <a:rPr lang="es-ES" dirty="0" smtClean="0"/>
              <a:t>	-NTSC – 29,97 o</a:t>
            </a:r>
            <a:r>
              <a:rPr lang="es-ES" baseline="0" dirty="0" smtClean="0"/>
              <a:t> 30 </a:t>
            </a:r>
            <a:r>
              <a:rPr lang="es-ES" baseline="0" dirty="0" err="1" smtClean="0"/>
              <a:t>fps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60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Pixel</a:t>
            </a:r>
            <a:r>
              <a:rPr lang="es-ES" baseline="0" dirty="0" smtClean="0"/>
              <a:t> – Picture </a:t>
            </a:r>
            <a:r>
              <a:rPr lang="es-ES" baseline="0" dirty="0" err="1" smtClean="0"/>
              <a:t>element</a:t>
            </a:r>
            <a:endParaRPr lang="es-ES" baseline="0" dirty="0" smtClean="0"/>
          </a:p>
          <a:p>
            <a:pPr algn="just">
              <a:spcBef>
                <a:spcPts val="600"/>
              </a:spcBef>
            </a:pPr>
            <a:r>
              <a:rPr lang="es-ES" sz="1200" dirty="0" smtClean="0"/>
              <a:t>Es la menor unidad de color que conforma una imagen digital.</a:t>
            </a:r>
          </a:p>
          <a:p>
            <a:pPr algn="just">
              <a:spcBef>
                <a:spcPts val="600"/>
              </a:spcBef>
            </a:pPr>
            <a:endParaRPr lang="es-ES" sz="1200" dirty="0" smtClean="0"/>
          </a:p>
          <a:p>
            <a:pPr algn="just">
              <a:spcBef>
                <a:spcPts val="600"/>
              </a:spcBef>
            </a:pPr>
            <a:r>
              <a:rPr lang="es-ES" sz="1200" dirty="0" smtClean="0"/>
              <a:t>Cada píxel está compuesto por tres celdas: roja, verde y azul (RGB)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4E8E-EBBC-4293-9DF6-BCB3DA6F061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49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54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82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6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93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58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6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76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79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6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9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6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C8765-1EFE-4278-AE6E-D3D1CEA28741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FC47-96B9-42FF-8F58-6B558ED9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68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apps para cortar y editar vídeo en Android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797"/>
          <a:stretch/>
        </p:blipFill>
        <p:spPr bwMode="auto">
          <a:xfrm>
            <a:off x="0" y="-1"/>
            <a:ext cx="9144000" cy="51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1131590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</a:rPr>
              <a:t>EDICIÓN DE VÍDEO</a:t>
            </a:r>
          </a:p>
          <a:p>
            <a:pPr algn="ctr"/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endParaRPr lang="es-E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</a:rPr>
              <a:t>CREACIÓN DE VIDEOTUTORIALES</a:t>
            </a:r>
            <a:endParaRPr lang="es-E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289" y="2067694"/>
            <a:ext cx="4279365" cy="210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303498"/>
            <a:ext cx="66247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RELACIONES DE ASPECTO</a:t>
            </a:r>
          </a:p>
          <a:p>
            <a:pPr algn="ctr"/>
            <a:r>
              <a:rPr lang="es-ES" sz="3200" b="1" dirty="0" smtClean="0"/>
              <a:t>EN FILMORA</a:t>
            </a:r>
            <a:endParaRPr lang="es-ES" sz="2400" b="1" dirty="0" smtClean="0"/>
          </a:p>
        </p:txBody>
      </p:sp>
      <p:pic>
        <p:nvPicPr>
          <p:cNvPr id="2050" name="Picture 2" descr="Archivo:Wondershare filmora logo.svg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15766"/>
            <a:ext cx="1489249" cy="11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000" y="1380640"/>
            <a:ext cx="5940000" cy="338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000" y="1382400"/>
            <a:ext cx="5940000" cy="3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336" y="1380639"/>
            <a:ext cx="5940000" cy="3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336" y="1380639"/>
            <a:ext cx="5940000" cy="3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336" y="1380639"/>
            <a:ext cx="5940000" cy="3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336" y="1380639"/>
            <a:ext cx="5940000" cy="3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336" y="1380639"/>
            <a:ext cx="5940000" cy="3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  <a:endParaRPr lang="es-ES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336" y="1380639"/>
            <a:ext cx="5940000" cy="3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QUÉ ES EDITAR VÍDEO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95600" y="2355726"/>
            <a:ext cx="28450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3200" dirty="0" smtClean="0"/>
              <a:t>- Seleccionar</a:t>
            </a:r>
          </a:p>
          <a:p>
            <a:pPr algn="just">
              <a:spcBef>
                <a:spcPts val="600"/>
              </a:spcBef>
            </a:pPr>
            <a:r>
              <a:rPr lang="es-ES" sz="3200" dirty="0" smtClean="0"/>
              <a:t>- Ordenar</a:t>
            </a:r>
          </a:p>
          <a:p>
            <a:pPr algn="just">
              <a:spcBef>
                <a:spcPts val="600"/>
              </a:spcBef>
            </a:pPr>
            <a:r>
              <a:rPr lang="es-ES" sz="3200" dirty="0" smtClean="0"/>
              <a:t>- Unir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35022" y="1423076"/>
            <a:ext cx="543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3200" dirty="0" smtClean="0"/>
              <a:t>Es utilizar un SOFTWARE para</a:t>
            </a:r>
            <a:endParaRPr lang="es-ES" sz="3200" b="1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25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59632" y="303498"/>
            <a:ext cx="66247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TAMAÑOS (RESOLUCIÓN) EN 16:9</a:t>
            </a:r>
          </a:p>
          <a:p>
            <a:pPr algn="ctr"/>
            <a:r>
              <a:rPr lang="es-ES" sz="3200" b="1" dirty="0" smtClean="0"/>
              <a:t>EN FILMORA</a:t>
            </a:r>
            <a:endParaRPr lang="es-ES" sz="24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031689"/>
            <a:ext cx="5600000" cy="23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Archivo:Wondershare filmora logo.svg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9822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98126" y="1231194"/>
            <a:ext cx="27317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</a:t>
            </a:r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FORMATOS DE </a:t>
            </a:r>
            <a:r>
              <a:rPr lang="es-ES" sz="4000" b="1" dirty="0" smtClean="0"/>
              <a:t>VÍDEO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906" y="2066556"/>
            <a:ext cx="1656164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Tamaño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83868" y="2967225"/>
            <a:ext cx="216024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err="1" smtClean="0"/>
              <a:t>Frame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34963" y="3867895"/>
            <a:ext cx="305805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Aspecto de píxel</a:t>
            </a:r>
            <a:endParaRPr lang="es-ES" sz="28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98126" y="1231194"/>
            <a:ext cx="27317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</a:t>
            </a:r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FORMATOS DE </a:t>
            </a:r>
            <a:r>
              <a:rPr lang="es-ES" sz="4000" b="1" dirty="0" smtClean="0"/>
              <a:t>VÍDEO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906" y="2066556"/>
            <a:ext cx="165616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Tamaño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83868" y="2967225"/>
            <a:ext cx="2160240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err="1" smtClean="0"/>
              <a:t>Frame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34963" y="3867895"/>
            <a:ext cx="305805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Aspecto de píxel</a:t>
            </a:r>
            <a:endParaRPr lang="es-ES" sz="28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37498" y="2463738"/>
            <a:ext cx="689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«</a:t>
            </a:r>
            <a:r>
              <a:rPr lang="es-ES" sz="3200" i="1" dirty="0"/>
              <a:t>T</a:t>
            </a:r>
            <a:r>
              <a:rPr lang="es-ES" sz="3200" i="1" dirty="0" smtClean="0"/>
              <a:t>asa </a:t>
            </a:r>
            <a:r>
              <a:rPr lang="es-ES" sz="3200" i="1" dirty="0"/>
              <a:t>de </a:t>
            </a:r>
            <a:r>
              <a:rPr lang="es-ES" sz="3200" i="1" dirty="0" smtClean="0"/>
              <a:t>fotogramas» </a:t>
            </a:r>
            <a:r>
              <a:rPr lang="es-ES" sz="3200" dirty="0" smtClean="0"/>
              <a:t>expresada en fotogramas </a:t>
            </a:r>
            <a:r>
              <a:rPr lang="es-ES" sz="3200" dirty="0"/>
              <a:t>por </a:t>
            </a:r>
            <a:r>
              <a:rPr lang="es-ES" sz="3200" dirty="0" smtClean="0"/>
              <a:t>segundo  o</a:t>
            </a:r>
          </a:p>
          <a:p>
            <a:pPr algn="ctr"/>
            <a:r>
              <a:rPr lang="es-ES" sz="3200" dirty="0" smtClean="0"/>
              <a:t>'cuadros </a:t>
            </a:r>
            <a:r>
              <a:rPr lang="es-ES" sz="3200" dirty="0"/>
              <a:t>por segundo</a:t>
            </a:r>
            <a:r>
              <a:rPr lang="es-ES" sz="3200" dirty="0" smtClean="0"/>
              <a:t>'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635896" y="164784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FPS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95487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98126" y="1009846"/>
            <a:ext cx="273172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FRAME RATE</a:t>
            </a:r>
            <a:endParaRPr lang="es-ES" sz="2400" b="1" dirty="0" smtClean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3848730"/>
            <a:ext cx="1296144" cy="50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NTSC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15916" y="2949792"/>
            <a:ext cx="1296144" cy="50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2800" dirty="0" smtClean="0"/>
              <a:t>PAL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89440" y="1881734"/>
            <a:ext cx="104306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CINE </a:t>
            </a:r>
            <a:endParaRPr lang="es-E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15916" y="1869672"/>
            <a:ext cx="136815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24 </a:t>
            </a:r>
            <a:r>
              <a:rPr lang="es-ES" sz="2800" dirty="0" err="1" smtClean="0"/>
              <a:t>fps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68144" y="3848730"/>
            <a:ext cx="2808312" cy="50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29,97 ó 30 </a:t>
            </a:r>
            <a:r>
              <a:rPr lang="es-ES" dirty="0" err="1" smtClean="0"/>
              <a:t>fps</a:t>
            </a:r>
            <a:r>
              <a:rPr lang="es-ES" dirty="0" smtClean="0"/>
              <a:t>, 59,94i o 60i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20172" y="2949792"/>
            <a:ext cx="2052228" cy="50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2800" dirty="0" smtClean="0"/>
              <a:t>25 </a:t>
            </a:r>
            <a:r>
              <a:rPr lang="es-ES" sz="2800" dirty="0" err="1" smtClean="0"/>
              <a:t>fps</a:t>
            </a:r>
            <a:r>
              <a:rPr lang="es-ES" sz="2800" dirty="0" smtClean="0"/>
              <a:t>, 50i</a:t>
            </a:r>
            <a:endParaRPr lang="es-ES" sz="2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89440" y="3355744"/>
            <a:ext cx="219518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TELEVISIÓN</a:t>
            </a:r>
            <a:endParaRPr lang="es-ES" sz="2800" dirty="0"/>
          </a:p>
        </p:txBody>
      </p:sp>
      <p:cxnSp>
        <p:nvCxnSpPr>
          <p:cNvPr id="15" name="14 Conector recto de flecha"/>
          <p:cNvCxnSpPr>
            <a:stCxn id="8" idx="3"/>
          </p:cNvCxnSpPr>
          <p:nvPr/>
        </p:nvCxnSpPr>
        <p:spPr>
          <a:xfrm flipV="1">
            <a:off x="1932500" y="2139702"/>
            <a:ext cx="1847412" cy="36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4" idx="3"/>
            <a:endCxn id="11" idx="1"/>
          </p:cNvCxnSpPr>
          <p:nvPr/>
        </p:nvCxnSpPr>
        <p:spPr>
          <a:xfrm flipV="1">
            <a:off x="3084628" y="3201792"/>
            <a:ext cx="731288" cy="4155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4" idx="3"/>
            <a:endCxn id="5" idx="1"/>
          </p:cNvCxnSpPr>
          <p:nvPr/>
        </p:nvCxnSpPr>
        <p:spPr>
          <a:xfrm>
            <a:off x="3084628" y="3617354"/>
            <a:ext cx="767292" cy="4833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1" idx="3"/>
            <a:endCxn id="12" idx="1"/>
          </p:cNvCxnSpPr>
          <p:nvPr/>
        </p:nvCxnSpPr>
        <p:spPr>
          <a:xfrm>
            <a:off x="5112060" y="3201792"/>
            <a:ext cx="100811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184068" y="4105075"/>
            <a:ext cx="6840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39552" y="195487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098126" y="1009846"/>
            <a:ext cx="273172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FRAME RATE</a:t>
            </a:r>
            <a:endParaRPr lang="es-ES" sz="2400" b="1" dirty="0" smtClean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347864" y="2589078"/>
            <a:ext cx="2092812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1600" dirty="0" err="1" smtClean="0"/>
              <a:t>Phase</a:t>
            </a:r>
            <a:r>
              <a:rPr lang="es-ES" sz="1600" dirty="0" smtClean="0"/>
              <a:t> </a:t>
            </a:r>
            <a:r>
              <a:rPr lang="es-ES" sz="1600" dirty="0" err="1" smtClean="0"/>
              <a:t>Alternating</a:t>
            </a:r>
            <a:r>
              <a:rPr lang="es-ES" sz="1600" dirty="0" smtClean="0"/>
              <a:t> Line</a:t>
            </a:r>
            <a:endParaRPr lang="es-ES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55776" y="4443958"/>
            <a:ext cx="3456384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1600" dirty="0" err="1" smtClean="0"/>
              <a:t>National</a:t>
            </a:r>
            <a:r>
              <a:rPr lang="es-ES" sz="1600" dirty="0" smtClean="0"/>
              <a:t>  </a:t>
            </a:r>
            <a:r>
              <a:rPr lang="es-ES" sz="1600" dirty="0" err="1" smtClean="0"/>
              <a:t>Television</a:t>
            </a:r>
            <a:r>
              <a:rPr lang="es-ES" sz="1600" dirty="0" smtClean="0"/>
              <a:t> </a:t>
            </a:r>
            <a:r>
              <a:rPr lang="es-ES" sz="1600" dirty="0" err="1" smtClean="0"/>
              <a:t>System</a:t>
            </a:r>
            <a:r>
              <a:rPr lang="es-ES" sz="1600" dirty="0" smtClean="0"/>
              <a:t> </a:t>
            </a:r>
            <a:r>
              <a:rPr lang="es-ES" sz="1600" dirty="0" err="1" smtClean="0"/>
              <a:t>Committee</a:t>
            </a:r>
            <a:endParaRPr lang="es-ES" sz="1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843348" y="2589078"/>
            <a:ext cx="2592288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1600" dirty="0" smtClean="0"/>
              <a:t>Europa, Asia, Latinoamérica</a:t>
            </a:r>
            <a:endParaRPr lang="es-ES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316105" y="4443958"/>
            <a:ext cx="1984398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1600" dirty="0" smtClean="0"/>
              <a:t>Norte América, Asia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36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8" grpId="0" animBg="1"/>
      <p:bldP spid="9" grpId="0" animBg="1"/>
      <p:bldP spid="10" grpId="0" animBg="1"/>
      <p:bldP spid="12" grpId="0" animBg="1"/>
      <p:bldP spid="14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299942"/>
            <a:ext cx="611601" cy="612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7544" y="2735015"/>
            <a:ext cx="2195188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ALTA DEFINICIÓN</a:t>
            </a:r>
            <a:endParaRPr lang="es-ES" sz="2800" dirty="0"/>
          </a:p>
        </p:txBody>
      </p:sp>
      <p:cxnSp>
        <p:nvCxnSpPr>
          <p:cNvPr id="7" name="6 Conector recto de flecha"/>
          <p:cNvCxnSpPr>
            <a:stCxn id="6" idx="3"/>
            <a:endCxn id="11" idx="1"/>
          </p:cNvCxnSpPr>
          <p:nvPr/>
        </p:nvCxnSpPr>
        <p:spPr>
          <a:xfrm flipV="1">
            <a:off x="2662732" y="1963236"/>
            <a:ext cx="1180715" cy="124883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6" idx="3"/>
            <a:endCxn id="15" idx="1"/>
          </p:cNvCxnSpPr>
          <p:nvPr/>
        </p:nvCxnSpPr>
        <p:spPr>
          <a:xfrm flipV="1">
            <a:off x="2662732" y="2702360"/>
            <a:ext cx="1180715" cy="5097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843447" y="1701626"/>
            <a:ext cx="12961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HDTV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23667" y="1688490"/>
            <a:ext cx="27795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23,97p – 60p </a:t>
            </a:r>
            <a:r>
              <a:rPr lang="es-ES" sz="2400" dirty="0" err="1" smtClean="0"/>
              <a:t>fps</a:t>
            </a:r>
            <a:endParaRPr lang="es-ES" sz="24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139591" y="1963236"/>
            <a:ext cx="6840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843447" y="2440750"/>
            <a:ext cx="12961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UHDTV</a:t>
            </a:r>
            <a:endParaRPr lang="es-ES" sz="28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823667" y="2542133"/>
            <a:ext cx="27795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23,97p – 120p </a:t>
            </a:r>
            <a:r>
              <a:rPr lang="es-ES" sz="2400" dirty="0" err="1" smtClean="0"/>
              <a:t>fps</a:t>
            </a:r>
            <a:endParaRPr lang="es-ES" sz="2400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5139591" y="2702360"/>
            <a:ext cx="6840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843447" y="3240147"/>
            <a:ext cx="12961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HFR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823667" y="3147814"/>
            <a:ext cx="27795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ES" sz="2400" dirty="0" smtClean="0"/>
              <a:t>1.000.000 </a:t>
            </a:r>
            <a:r>
              <a:rPr lang="es-ES" sz="2400" dirty="0" err="1" smtClean="0"/>
              <a:t>fps</a:t>
            </a:r>
            <a:endParaRPr lang="es-ES" sz="2400" dirty="0" smtClean="0"/>
          </a:p>
          <a:p>
            <a:pPr algn="ctr">
              <a:lnSpc>
                <a:spcPts val="2400"/>
              </a:lnSpc>
            </a:pPr>
            <a:r>
              <a:rPr lang="es-ES" sz="2000" i="1" dirty="0" smtClean="0"/>
              <a:t>(</a:t>
            </a:r>
            <a:r>
              <a:rPr lang="es-ES" sz="2000" i="1" dirty="0" err="1" smtClean="0"/>
              <a:t>Phantom</a:t>
            </a:r>
            <a:r>
              <a:rPr lang="es-ES" sz="2000" i="1" dirty="0" smtClean="0"/>
              <a:t>)</a:t>
            </a:r>
            <a:endParaRPr lang="es-ES" sz="2000" i="1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5139591" y="3501757"/>
            <a:ext cx="6840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843447" y="3972289"/>
            <a:ext cx="1296144" cy="6052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ES" sz="2000" dirty="0" smtClean="0"/>
              <a:t>CÁMARA</a:t>
            </a:r>
          </a:p>
          <a:p>
            <a:pPr algn="ctr">
              <a:lnSpc>
                <a:spcPts val="2000"/>
              </a:lnSpc>
            </a:pPr>
            <a:r>
              <a:rPr lang="es-ES" sz="2000" b="1" dirty="0" smtClean="0"/>
              <a:t>FEMTO</a:t>
            </a:r>
            <a:endParaRPr lang="es-ES" sz="20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823667" y="4013326"/>
            <a:ext cx="27795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1 Trillón </a:t>
            </a:r>
            <a:r>
              <a:rPr lang="es-ES" sz="2400" dirty="0" err="1" smtClean="0"/>
              <a:t>fps</a:t>
            </a:r>
            <a:endParaRPr lang="es-ES" sz="2400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5139591" y="4274936"/>
            <a:ext cx="6840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6" idx="3"/>
            <a:endCxn id="18" idx="1"/>
          </p:cNvCxnSpPr>
          <p:nvPr/>
        </p:nvCxnSpPr>
        <p:spPr>
          <a:xfrm>
            <a:off x="2662732" y="3212069"/>
            <a:ext cx="1180715" cy="2896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6" idx="3"/>
            <a:endCxn id="21" idx="1"/>
          </p:cNvCxnSpPr>
          <p:nvPr/>
        </p:nvCxnSpPr>
        <p:spPr>
          <a:xfrm>
            <a:off x="2662732" y="3212069"/>
            <a:ext cx="1180715" cy="10628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539552" y="195487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098126" y="1009846"/>
            <a:ext cx="273172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FRAME RATE</a:t>
            </a:r>
            <a:endParaRPr lang="es-ES" sz="2400" b="1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5917321" y="1419622"/>
            <a:ext cx="259228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1600" dirty="0" smtClean="0"/>
              <a:t>24, 25, 50i, 29´97, 30, 59´94</a:t>
            </a:r>
            <a:endParaRPr lang="es-ES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929761" y="2283718"/>
            <a:ext cx="259228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1600" dirty="0" smtClean="0"/>
              <a:t>24, 25, 29´97, 30, 50, 60, 100</a:t>
            </a:r>
            <a:endParaRPr lang="es-ES" sz="16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929969" y="4650962"/>
            <a:ext cx="31231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-176213" algn="ctr"/>
            <a:r>
              <a:rPr lang="es-ES" sz="1200" dirty="0"/>
              <a:t>Instituto de Tecnología de Massachusetts</a:t>
            </a:r>
          </a:p>
        </p:txBody>
      </p:sp>
    </p:spTree>
    <p:extLst>
      <p:ext uri="{BB962C8B-B14F-4D97-AF65-F5344CB8AC3E}">
        <p14:creationId xmlns:p14="http://schemas.microsoft.com/office/powerpoint/2010/main" val="19565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7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98126" y="1231194"/>
            <a:ext cx="27317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</a:t>
            </a:r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FORMATOS DE </a:t>
            </a:r>
            <a:r>
              <a:rPr lang="es-ES" sz="4000" b="1" dirty="0" smtClean="0"/>
              <a:t>VÍDEO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906" y="2066556"/>
            <a:ext cx="165616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Tamaño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83868" y="2967225"/>
            <a:ext cx="2160240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err="1" smtClean="0"/>
              <a:t>Frame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34963" y="3867895"/>
            <a:ext cx="305805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Aspecto de píxel</a:t>
            </a:r>
            <a:endParaRPr lang="es-ES" sz="28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52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98126" y="1231194"/>
            <a:ext cx="27317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</a:t>
            </a:r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FORMATOS DE </a:t>
            </a:r>
            <a:r>
              <a:rPr lang="es-ES" sz="4000" b="1" dirty="0" smtClean="0"/>
              <a:t>VÍDEO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906" y="2066556"/>
            <a:ext cx="165616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Tamaño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83868" y="2967225"/>
            <a:ext cx="216024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err="1" smtClean="0"/>
              <a:t>Frame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34963" y="3867895"/>
            <a:ext cx="3058050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Aspecto de píxel</a:t>
            </a:r>
            <a:endParaRPr lang="es-ES" sz="28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339752" y="2141198"/>
            <a:ext cx="12961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Pixel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319972" y="2141198"/>
            <a:ext cx="259228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Pic</a:t>
            </a:r>
            <a:r>
              <a:rPr lang="es-ES" sz="2800" dirty="0" smtClean="0"/>
              <a:t>ture </a:t>
            </a:r>
            <a:r>
              <a:rPr lang="es-ES" sz="2800" b="1" dirty="0" err="1" smtClean="0"/>
              <a:t>el</a:t>
            </a:r>
            <a:r>
              <a:rPr lang="es-ES" sz="2800" dirty="0" err="1" smtClean="0"/>
              <a:t>ement</a:t>
            </a:r>
            <a:endParaRPr lang="es-ES" sz="28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635896" y="2402808"/>
            <a:ext cx="6840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874530" y="2841780"/>
            <a:ext cx="7369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800" dirty="0" smtClean="0"/>
              <a:t>Es </a:t>
            </a:r>
            <a:r>
              <a:rPr lang="es-ES" sz="2800" dirty="0"/>
              <a:t>la menor unidad de color que conforma una imagen </a:t>
            </a:r>
            <a:r>
              <a:rPr lang="es-ES" sz="2800" dirty="0" smtClean="0"/>
              <a:t>digital.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74530" y="3816064"/>
            <a:ext cx="7369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800" dirty="0" smtClean="0"/>
              <a:t>Cada </a:t>
            </a:r>
            <a:r>
              <a:rPr lang="es-ES" sz="2800" dirty="0"/>
              <a:t>píxel está compuesto por tres </a:t>
            </a:r>
            <a:r>
              <a:rPr lang="es-ES" sz="2800" dirty="0" smtClean="0"/>
              <a:t>celdas: Roja</a:t>
            </a:r>
            <a:r>
              <a:rPr lang="es-ES" sz="2800" dirty="0"/>
              <a:t>, </a:t>
            </a:r>
            <a:r>
              <a:rPr lang="es-ES" sz="2800" dirty="0" smtClean="0"/>
              <a:t>Verde y Azul (RGB)</a:t>
            </a:r>
            <a:endParaRPr lang="es-ES" sz="28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274" y="1880455"/>
            <a:ext cx="3060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24769" y="2384618"/>
            <a:ext cx="540000" cy="396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Triángulo isósceles"/>
          <p:cNvSpPr/>
          <p:nvPr/>
        </p:nvSpPr>
        <p:spPr>
          <a:xfrm>
            <a:off x="5065525" y="2243341"/>
            <a:ext cx="540000" cy="504000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630364" y="3764713"/>
            <a:ext cx="252000" cy="648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085632" y="3738555"/>
            <a:ext cx="468000" cy="43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QUÉ ES EDITAR VÍDEO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74068" y="1275606"/>
            <a:ext cx="715837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3200" dirty="0" smtClean="0"/>
              <a:t>Elementos independientes como:</a:t>
            </a:r>
          </a:p>
          <a:p>
            <a:pPr marL="1263650" algn="just">
              <a:spcBef>
                <a:spcPts val="600"/>
              </a:spcBef>
            </a:pPr>
            <a:r>
              <a:rPr lang="es-ES" sz="3200" dirty="0" smtClean="0"/>
              <a:t>- Escenas</a:t>
            </a:r>
          </a:p>
          <a:p>
            <a:pPr marL="1263650" algn="just">
              <a:spcBef>
                <a:spcPts val="600"/>
              </a:spcBef>
            </a:pPr>
            <a:r>
              <a:rPr lang="es-ES" sz="3200" dirty="0" smtClean="0"/>
              <a:t>- Imágenes</a:t>
            </a:r>
          </a:p>
          <a:p>
            <a:pPr marL="1263650" algn="just">
              <a:spcBef>
                <a:spcPts val="600"/>
              </a:spcBef>
            </a:pPr>
            <a:r>
              <a:rPr lang="es-ES" sz="3200" dirty="0" smtClean="0"/>
              <a:t>- Sonidos</a:t>
            </a:r>
          </a:p>
          <a:p>
            <a:pPr marL="1263650" algn="just">
              <a:spcBef>
                <a:spcPts val="600"/>
              </a:spcBef>
            </a:pPr>
            <a:r>
              <a:rPr lang="es-ES" sz="3200" dirty="0" smtClean="0"/>
              <a:t>- Efectos, </a:t>
            </a:r>
            <a:r>
              <a:rPr lang="es-ES" sz="3200" dirty="0" err="1" smtClean="0"/>
              <a:t>etc</a:t>
            </a:r>
            <a:endParaRPr lang="es-ES" sz="3200" dirty="0" smtClean="0"/>
          </a:p>
          <a:p>
            <a:pPr algn="just">
              <a:spcBef>
                <a:spcPts val="600"/>
              </a:spcBef>
            </a:pPr>
            <a:r>
              <a:rPr lang="es-ES" sz="3200" dirty="0"/>
              <a:t>P</a:t>
            </a:r>
            <a:r>
              <a:rPr lang="es-ES" sz="3200" dirty="0" smtClean="0"/>
              <a:t>ara </a:t>
            </a:r>
            <a:r>
              <a:rPr lang="es-ES" sz="3200" dirty="0"/>
              <a:t>realizar un contenido </a:t>
            </a:r>
            <a:r>
              <a:rPr lang="es-ES" sz="3200" b="1" dirty="0"/>
              <a:t>Audiovisual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57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84292" y="1122879"/>
            <a:ext cx="489196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MODELO DE COLOR RGB</a:t>
            </a:r>
            <a:endParaRPr lang="es-ES" sz="2400" b="1" dirty="0" smtClean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4765"/>
            <a:ext cx="3672408" cy="299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8348" y="1667128"/>
            <a:ext cx="143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200" b="1" dirty="0" smtClean="0"/>
              <a:t>P.A.R</a:t>
            </a:r>
            <a:r>
              <a:rPr lang="es-ES" sz="3200" dirty="0" smtClean="0"/>
              <a:t>.</a:t>
            </a:r>
            <a:endParaRPr lang="es-ES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00" y="2772000"/>
            <a:ext cx="309356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512" y="2772000"/>
            <a:ext cx="2484000" cy="216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24184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PAL (Analógico) 788 x 576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16016" y="2418442"/>
            <a:ext cx="23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66FF"/>
                </a:solidFill>
              </a:rPr>
              <a:t>PAL (Digital) 720 x 576</a:t>
            </a:r>
            <a:endParaRPr lang="es-ES" b="1" dirty="0">
              <a:solidFill>
                <a:srgbClr val="FF66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0505" y="1713293"/>
            <a:ext cx="299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dirty="0" smtClean="0"/>
              <a:t>(Pixel </a:t>
            </a:r>
            <a:r>
              <a:rPr lang="es-ES" sz="2800" dirty="0" err="1"/>
              <a:t>A</a:t>
            </a:r>
            <a:r>
              <a:rPr lang="es-ES" sz="2800" dirty="0" err="1" smtClean="0"/>
              <a:t>spect</a:t>
            </a:r>
            <a:r>
              <a:rPr lang="es-ES" sz="2800" dirty="0" smtClean="0"/>
              <a:t> Ratio)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2" grpId="2"/>
      <p:bldP spid="14" grpId="0"/>
      <p:bldP spid="14" grpId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8348" y="1667128"/>
            <a:ext cx="143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200" b="1" dirty="0" smtClean="0"/>
              <a:t>P.A.R</a:t>
            </a:r>
            <a:r>
              <a:rPr lang="es-ES" sz="3200" dirty="0" smtClean="0"/>
              <a:t>.</a:t>
            </a:r>
            <a:endParaRPr lang="es-ES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00" y="2772000"/>
            <a:ext cx="309356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892" y="2772000"/>
            <a:ext cx="266378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16016" y="2418442"/>
            <a:ext cx="23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66FF"/>
                </a:solidFill>
              </a:rPr>
              <a:t>PAL </a:t>
            </a:r>
            <a:r>
              <a:rPr lang="es-ES" b="1" dirty="0">
                <a:solidFill>
                  <a:srgbClr val="FF66FF"/>
                </a:solidFill>
              </a:rPr>
              <a:t>(Digital) </a:t>
            </a:r>
            <a:r>
              <a:rPr lang="es-ES" b="1" dirty="0" smtClean="0">
                <a:solidFill>
                  <a:srgbClr val="FF66FF"/>
                </a:solidFill>
              </a:rPr>
              <a:t>720 x 576</a:t>
            </a:r>
            <a:endParaRPr lang="es-ES" b="1" dirty="0">
              <a:solidFill>
                <a:srgbClr val="FF66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0505" y="1713293"/>
            <a:ext cx="299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dirty="0" smtClean="0"/>
              <a:t>(Pixel </a:t>
            </a:r>
            <a:r>
              <a:rPr lang="es-ES" sz="2800" dirty="0" err="1"/>
              <a:t>A</a:t>
            </a:r>
            <a:r>
              <a:rPr lang="es-ES" sz="2800" dirty="0" err="1" smtClean="0"/>
              <a:t>spect</a:t>
            </a:r>
            <a:r>
              <a:rPr lang="es-ES" sz="2800" dirty="0" smtClean="0"/>
              <a:t> Ratio)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1547664" y="24184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PAL (Analógico) 788 x 576</a:t>
            </a:r>
            <a:endParaRPr lang="es-ES" b="1" dirty="0">
              <a:solidFill>
                <a:srgbClr val="0000FF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8348" y="1667128"/>
            <a:ext cx="143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200" b="1" dirty="0" smtClean="0"/>
              <a:t>P.A.R</a:t>
            </a:r>
            <a:r>
              <a:rPr lang="es-ES" sz="3200" dirty="0" smtClean="0"/>
              <a:t>.</a:t>
            </a:r>
            <a:endParaRPr lang="es-ES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00" y="2772000"/>
            <a:ext cx="309356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423" y="2772000"/>
            <a:ext cx="281071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16016" y="2418442"/>
            <a:ext cx="23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66FF"/>
                </a:solidFill>
              </a:rPr>
              <a:t>PAL </a:t>
            </a:r>
            <a:r>
              <a:rPr lang="es-ES" b="1" dirty="0">
                <a:solidFill>
                  <a:srgbClr val="FF66FF"/>
                </a:solidFill>
              </a:rPr>
              <a:t>(Digital) </a:t>
            </a:r>
            <a:r>
              <a:rPr lang="es-ES" b="1" dirty="0" smtClean="0">
                <a:solidFill>
                  <a:srgbClr val="FF66FF"/>
                </a:solidFill>
              </a:rPr>
              <a:t>720 x 576</a:t>
            </a:r>
            <a:endParaRPr lang="es-ES" b="1" dirty="0">
              <a:solidFill>
                <a:srgbClr val="FF66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0505" y="1713293"/>
            <a:ext cx="299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dirty="0" smtClean="0"/>
              <a:t>(Pixel </a:t>
            </a:r>
            <a:r>
              <a:rPr lang="es-ES" sz="2800" dirty="0" err="1"/>
              <a:t>A</a:t>
            </a:r>
            <a:r>
              <a:rPr lang="es-ES" sz="2800" dirty="0" err="1" smtClean="0"/>
              <a:t>spect</a:t>
            </a:r>
            <a:r>
              <a:rPr lang="es-ES" sz="2800" dirty="0" smtClean="0"/>
              <a:t> Ratio)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547664" y="24184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PAL (Analógico) 788 x 576</a:t>
            </a:r>
            <a:endParaRPr lang="es-ES" b="1" dirty="0">
              <a:solidFill>
                <a:srgbClr val="0000FF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88348" y="1667128"/>
            <a:ext cx="143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200" b="1" dirty="0" smtClean="0"/>
              <a:t>P.A.R</a:t>
            </a:r>
            <a:r>
              <a:rPr lang="es-ES" sz="3200" dirty="0" smtClean="0"/>
              <a:t>.</a:t>
            </a:r>
            <a:endParaRPr lang="es-ES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00" y="2772000"/>
            <a:ext cx="309356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00" y="2772000"/>
            <a:ext cx="309356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16016" y="2418442"/>
            <a:ext cx="23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66FF"/>
                </a:solidFill>
              </a:rPr>
              <a:t>PAL </a:t>
            </a:r>
            <a:r>
              <a:rPr lang="es-ES" b="1" dirty="0">
                <a:solidFill>
                  <a:srgbClr val="FF66FF"/>
                </a:solidFill>
              </a:rPr>
              <a:t>(Digital) </a:t>
            </a:r>
            <a:r>
              <a:rPr lang="es-ES" b="1" dirty="0" smtClean="0">
                <a:solidFill>
                  <a:srgbClr val="FF66FF"/>
                </a:solidFill>
              </a:rPr>
              <a:t>720 x 576</a:t>
            </a:r>
            <a:endParaRPr lang="es-ES" b="1" dirty="0">
              <a:solidFill>
                <a:srgbClr val="FF66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00505" y="1713293"/>
            <a:ext cx="299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dirty="0" smtClean="0"/>
              <a:t>(Pixel </a:t>
            </a:r>
            <a:r>
              <a:rPr lang="es-ES" sz="2800" dirty="0" err="1"/>
              <a:t>A</a:t>
            </a:r>
            <a:r>
              <a:rPr lang="es-ES" sz="2800" dirty="0" err="1" smtClean="0"/>
              <a:t>spect</a:t>
            </a:r>
            <a:r>
              <a:rPr lang="es-ES" sz="2800" dirty="0" smtClean="0"/>
              <a:t> Ratio)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547664" y="24184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PAL (Analógico) 788 x 576</a:t>
            </a:r>
            <a:endParaRPr lang="es-ES" b="1" dirty="0">
              <a:solidFill>
                <a:srgbClr val="0000FF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403648" y="23017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PAL (Analógico) 788 x 576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04048" y="2301720"/>
            <a:ext cx="23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66FF"/>
                </a:solidFill>
              </a:rPr>
              <a:t>PAL </a:t>
            </a:r>
            <a:r>
              <a:rPr lang="es-ES" b="1" dirty="0">
                <a:solidFill>
                  <a:srgbClr val="FF66FF"/>
                </a:solidFill>
              </a:rPr>
              <a:t>(Digital) </a:t>
            </a:r>
            <a:r>
              <a:rPr lang="es-ES" b="1" dirty="0" smtClean="0">
                <a:solidFill>
                  <a:srgbClr val="FF66FF"/>
                </a:solidFill>
              </a:rPr>
              <a:t>720 x 576</a:t>
            </a:r>
            <a:endParaRPr lang="es-ES" b="1" dirty="0">
              <a:solidFill>
                <a:srgbClr val="FF66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334664" y="3147926"/>
            <a:ext cx="1008000" cy="10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>
            <a:spLocks noChangeAspect="1"/>
          </p:cNvSpPr>
          <p:nvPr/>
        </p:nvSpPr>
        <p:spPr>
          <a:xfrm>
            <a:off x="5498647" y="3112645"/>
            <a:ext cx="1268762" cy="1009723"/>
          </a:xfrm>
          <a:prstGeom prst="rect">
            <a:avLst/>
          </a:prstGeom>
          <a:solidFill>
            <a:srgbClr val="FEC2F5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025057" y="408565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FF"/>
                </a:solidFill>
              </a:rPr>
              <a:t>1:1</a:t>
            </a:r>
            <a:endParaRPr lang="es-ES" sz="3600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28083" y="408565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66FF"/>
                </a:solidFill>
              </a:rPr>
              <a:t>1:1´09</a:t>
            </a:r>
            <a:endParaRPr lang="es-ES" sz="3600" b="1" dirty="0">
              <a:solidFill>
                <a:srgbClr val="FF66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88348" y="1667128"/>
            <a:ext cx="143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200" b="1" dirty="0" smtClean="0"/>
              <a:t>P.A.R</a:t>
            </a:r>
            <a:r>
              <a:rPr lang="es-ES" sz="3200" dirty="0" smtClean="0"/>
              <a:t>.</a:t>
            </a:r>
            <a:endParaRPr lang="es-ES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00505" y="1713293"/>
            <a:ext cx="299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dirty="0" smtClean="0"/>
              <a:t>(Pixel </a:t>
            </a:r>
            <a:r>
              <a:rPr lang="es-ES" sz="2800" dirty="0" err="1"/>
              <a:t>A</a:t>
            </a:r>
            <a:r>
              <a:rPr lang="es-ES" sz="2800" dirty="0" err="1" smtClean="0"/>
              <a:t>spect</a:t>
            </a:r>
            <a:r>
              <a:rPr lang="es-ES" sz="2800" dirty="0" smtClean="0"/>
              <a:t> Ratio)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028274" y="33596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FF"/>
                </a:solidFill>
              </a:rPr>
              <a:t>1</a:t>
            </a:r>
            <a:endParaRPr lang="es-ES" sz="2400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27784" y="276556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00FF"/>
                </a:solidFill>
              </a:rPr>
              <a:t>1</a:t>
            </a:r>
            <a:endParaRPr lang="es-ES" sz="2400" b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05980" y="3406229"/>
            <a:ext cx="47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66FF"/>
                </a:solidFill>
              </a:rPr>
              <a:t>1</a:t>
            </a:r>
            <a:endParaRPr lang="es-ES" sz="2400" b="1" dirty="0">
              <a:solidFill>
                <a:srgbClr val="FF66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38373" y="2711556"/>
            <a:ext cx="119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66FF"/>
                </a:solidFill>
              </a:rPr>
              <a:t>1´09</a:t>
            </a:r>
            <a:endParaRPr lang="es-ES" sz="2400" b="1" dirty="0">
              <a:solidFill>
                <a:srgbClr val="FF66FF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197593" y="2402531"/>
            <a:ext cx="45327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D1/DV NTSC			0,91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197593" y="2822878"/>
            <a:ext cx="45327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D1/DV NTSC Panorámica		1,21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203064" y="4083918"/>
            <a:ext cx="45327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HDV 1080			1,33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197593" y="3663572"/>
            <a:ext cx="45327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D1/DV PAL  Panorámica		1,46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203064" y="3243225"/>
            <a:ext cx="45327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D1/PAL DV			1,09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8348" y="1667128"/>
            <a:ext cx="143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200" b="1" dirty="0" smtClean="0"/>
              <a:t>P.A.R</a:t>
            </a:r>
            <a:r>
              <a:rPr lang="es-ES" sz="3200" dirty="0" smtClean="0"/>
              <a:t>.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00505" y="1713293"/>
            <a:ext cx="299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dirty="0" smtClean="0"/>
              <a:t>(Pixel </a:t>
            </a:r>
            <a:r>
              <a:rPr lang="es-ES" sz="2800" dirty="0" err="1"/>
              <a:t>A</a:t>
            </a:r>
            <a:r>
              <a:rPr lang="es-ES" sz="2800" dirty="0" err="1" smtClean="0"/>
              <a:t>spect</a:t>
            </a:r>
            <a:r>
              <a:rPr lang="es-ES" sz="2800" dirty="0" smtClean="0"/>
              <a:t> Ratio)</a:t>
            </a:r>
            <a:endParaRPr lang="es-ES" sz="2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632364" y="1122879"/>
            <a:ext cx="35958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ASPECTO DEL PIXEL</a:t>
            </a:r>
            <a:endParaRPr lang="es-E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88" y="1087060"/>
            <a:ext cx="6197600" cy="36449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 rot="20378161">
            <a:off x="574928" y="1474144"/>
            <a:ext cx="21238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Sony Vegas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  <p:bldP spid="17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9"/>
            <a:ext cx="655272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FORMATOS</a:t>
            </a:r>
          </a:p>
          <a:p>
            <a:pPr algn="ctr"/>
            <a:r>
              <a:rPr lang="es-ES" sz="4000" b="1" dirty="0" smtClean="0"/>
              <a:t>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19672" y="2247714"/>
            <a:ext cx="568863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ENTRELAZADO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19672" y="3256395"/>
            <a:ext cx="568863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PROGRESIVO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276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9"/>
            <a:ext cx="655272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FORMATOS</a:t>
            </a:r>
          </a:p>
          <a:p>
            <a:pPr algn="ctr"/>
            <a:r>
              <a:rPr lang="es-ES" sz="4000" b="1" dirty="0" smtClean="0"/>
              <a:t>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19672" y="2247714"/>
            <a:ext cx="56886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ENTRELAZADO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19672" y="3256395"/>
            <a:ext cx="568863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PROGRESIVO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FORMATOS 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12284" y="1005577"/>
            <a:ext cx="50359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 ENTRELAZADO</a:t>
            </a:r>
            <a:endParaRPr lang="es-ES" sz="2400" b="1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116926" y="2919523"/>
            <a:ext cx="705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dirty="0" smtClean="0"/>
              <a:t>- Velocidad de transmisión de datos lenta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85948" y="1923678"/>
            <a:ext cx="6870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600"/>
              </a:spcBef>
            </a:pPr>
            <a:r>
              <a:rPr lang="es-ES" sz="3200" dirty="0" smtClean="0"/>
              <a:t>- Surge con TV analógica (televisores de tubo)</a:t>
            </a:r>
            <a:r>
              <a:rPr lang="es-ES" sz="3200" dirty="0"/>
              <a:t> </a:t>
            </a:r>
            <a:r>
              <a:rPr lang="es-ES" sz="3200" dirty="0" smtClean="0"/>
              <a:t>para evitar el parpadeo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85948" y="3645337"/>
            <a:ext cx="471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dirty="0" smtClean="0"/>
              <a:t>- Velocidad de 25 </a:t>
            </a:r>
            <a:r>
              <a:rPr lang="es-ES" sz="3200" dirty="0" err="1" smtClean="0"/>
              <a:t>fps</a:t>
            </a:r>
            <a:r>
              <a:rPr lang="es-ES" sz="3200" dirty="0" smtClean="0"/>
              <a:t> lenta</a:t>
            </a:r>
            <a:endParaRPr lang="es-ES" sz="28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dición Vídeo 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13859" r="5386" b="2491"/>
          <a:stretch/>
        </p:blipFill>
        <p:spPr bwMode="auto">
          <a:xfrm>
            <a:off x="1583988" y="1348014"/>
            <a:ext cx="57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988" y="1351263"/>
            <a:ext cx="5760000" cy="35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de editor de video movi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751"/>
          <a:stretch/>
        </p:blipFill>
        <p:spPr bwMode="auto">
          <a:xfrm>
            <a:off x="1580540" y="1337275"/>
            <a:ext cx="57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QUÉ ES EDITAR VÍDEO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44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FORMATOS 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12284" y="1005577"/>
            <a:ext cx="50359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 ENTRELAZADO</a:t>
            </a:r>
            <a:endParaRPr lang="es-ES" sz="2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779662"/>
            <a:ext cx="35941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Jose\Desktop\Enrtrelaz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1" y="1779662"/>
            <a:ext cx="3593659" cy="18765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65868" y="1923679"/>
            <a:ext cx="838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dirty="0" smtClean="0"/>
              <a:t>Consiste en dividir la imagen en franjas (campos)</a:t>
            </a:r>
            <a:endParaRPr lang="es-ES" sz="28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se\Desktop\Enrtrelaz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1" y="1779662"/>
            <a:ext cx="3593659" cy="18765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779662"/>
            <a:ext cx="35941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779662"/>
            <a:ext cx="35941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FORMATOS 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12284" y="1005577"/>
            <a:ext cx="50359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 ENTRELAZADO</a:t>
            </a:r>
            <a:endParaRPr lang="es-ES" sz="2400" b="1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se\Desktop\Enrtrelaz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1" y="1779662"/>
            <a:ext cx="3593659" cy="18765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FORMATOS 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12284" y="1005577"/>
            <a:ext cx="50359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 ENTRELAZADO</a:t>
            </a:r>
            <a:endParaRPr lang="es-E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8" y="1779662"/>
            <a:ext cx="35941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3" y="1779662"/>
            <a:ext cx="3594100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6718" y="25647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CAMPO IMPAR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29090" y="2563343"/>
            <a:ext cx="144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CAMPO PAR</a:t>
            </a:r>
            <a:endParaRPr lang="es-ES" b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9"/>
            <a:ext cx="655272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FORMATOS</a:t>
            </a:r>
          </a:p>
          <a:p>
            <a:pPr algn="ctr"/>
            <a:r>
              <a:rPr lang="es-ES" sz="4000" b="1" dirty="0" smtClean="0"/>
              <a:t>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19672" y="2247714"/>
            <a:ext cx="56886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ENTRELAZADO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19672" y="3256395"/>
            <a:ext cx="568863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PROGRESIVO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2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9"/>
            <a:ext cx="655272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FORMATOS</a:t>
            </a:r>
          </a:p>
          <a:p>
            <a:pPr algn="ctr"/>
            <a:r>
              <a:rPr lang="es-ES" sz="4000" b="1" dirty="0" smtClean="0"/>
              <a:t>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19672" y="2247714"/>
            <a:ext cx="568863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ENTRELAZADO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19672" y="3256395"/>
            <a:ext cx="56886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 PROGRESIVO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FORMATOS ENTRELAZADO Y PROGRESIVO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12284" y="1005577"/>
            <a:ext cx="503598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FORMATO PROGRESIVO</a:t>
            </a:r>
            <a:endParaRPr lang="es-ES" sz="2400" b="1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2123728" y="278450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dirty="0" smtClean="0"/>
              <a:t>- Los campos se generan a la vez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30704" y="1923679"/>
            <a:ext cx="420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600"/>
              </a:spcBef>
            </a:pPr>
            <a:r>
              <a:rPr lang="es-ES" sz="3200" dirty="0" smtClean="0"/>
              <a:t>- También tiene campos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30704" y="3645337"/>
            <a:ext cx="521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dirty="0" smtClean="0"/>
              <a:t>- Movimiento menos definido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11020"/>
            <a:ext cx="6210300" cy="37211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 rot="20378161">
            <a:off x="574927" y="1297963"/>
            <a:ext cx="21238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</a:rPr>
              <a:t>Sony Vegas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00"/>
              </a:solidFill>
              <a:effectLst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COMPRESIÓN DE VÍDEO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9692"/>
            <a:ext cx="2723479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80" y="2565718"/>
            <a:ext cx="1616127" cy="150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 la derecha con bandas"/>
          <p:cNvSpPr/>
          <p:nvPr/>
        </p:nvSpPr>
        <p:spPr>
          <a:xfrm>
            <a:off x="3563888" y="2481740"/>
            <a:ext cx="2448272" cy="1239820"/>
          </a:xfrm>
          <a:prstGeom prst="stripedRightArrow">
            <a:avLst>
              <a:gd name="adj1" fmla="val 575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51920" y="2809262"/>
            <a:ext cx="153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CODECS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9465" y="127560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800 Mb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262794" y="1707654"/>
            <a:ext cx="1803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140 Mb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75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COMPRESIÓN DE VÍDEO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76445" y="1762819"/>
            <a:ext cx="64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400" dirty="0" smtClean="0"/>
              <a:t>Es un Software que emplea algoritmos para codificar y decodificar datos </a:t>
            </a:r>
            <a:r>
              <a:rPr lang="es-ES" sz="2400" dirty="0"/>
              <a:t>digitales multimedia, </a:t>
            </a:r>
            <a:r>
              <a:rPr lang="es-ES" sz="2400" dirty="0" smtClean="0"/>
              <a:t>comprimiéndolos para que pesen menos.</a:t>
            </a:r>
            <a:endParaRPr lang="es-ES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584753" y="3232016"/>
            <a:ext cx="1635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s-ES" sz="4000" b="1" dirty="0" smtClean="0">
                <a:solidFill>
                  <a:srgbClr val="FF3300"/>
                </a:solidFill>
              </a:rPr>
              <a:t>DEC</a:t>
            </a:r>
            <a:endParaRPr lang="es-ES" sz="2400" b="1" dirty="0">
              <a:solidFill>
                <a:srgbClr val="FF33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9201" y="4219223"/>
            <a:ext cx="1305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COD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89601" y="4219223"/>
            <a:ext cx="1683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3300"/>
                </a:solidFill>
              </a:rPr>
              <a:t>DEC</a:t>
            </a:r>
            <a:r>
              <a:rPr lang="es-ES" sz="2800" dirty="0" smtClean="0">
                <a:solidFill>
                  <a:srgbClr val="FF3300"/>
                </a:solidFill>
              </a:rPr>
              <a:t>ODER</a:t>
            </a:r>
            <a:endParaRPr lang="es-ES" dirty="0">
              <a:solidFill>
                <a:srgbClr val="FF3300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 rot="8362922">
            <a:off x="3106086" y="3979300"/>
            <a:ext cx="756000" cy="1313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rot="2327076">
            <a:off x="4881192" y="3971336"/>
            <a:ext cx="756000" cy="131302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855054" y="1203598"/>
            <a:ext cx="3217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¿QUÉ ES UN CODEC?</a:t>
            </a:r>
            <a:endParaRPr lang="es-ES" sz="2800" b="1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2" grpId="0"/>
      <p:bldP spid="13" grpId="0"/>
      <p:bldP spid="5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COMPRESIÓN DE VÍDEO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93759" y="1491630"/>
            <a:ext cx="575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800" dirty="0" smtClean="0"/>
              <a:t>Consiguen la compresión eliminando información «innecesaria»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67348" y="2787774"/>
            <a:ext cx="1252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dirty="0" smtClean="0"/>
              <a:t>H.264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06075" y="3633867"/>
            <a:ext cx="6494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800" dirty="0" smtClean="0"/>
              <a:t>Los diferentes formatos de vídeo emplean los diferentes </a:t>
            </a:r>
            <a:r>
              <a:rPr lang="es-ES" sz="2800" dirty="0" err="1" smtClean="0"/>
              <a:t>codecs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63692" y="2787773"/>
            <a:ext cx="1252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dirty="0" smtClean="0"/>
              <a:t>MP4</a:t>
            </a:r>
            <a:endParaRPr lang="es-ES" sz="2800" dirty="0"/>
          </a:p>
        </p:txBody>
      </p:sp>
      <p:sp>
        <p:nvSpPr>
          <p:cNvPr id="2" name="1 Flecha derecha"/>
          <p:cNvSpPr/>
          <p:nvPr/>
        </p:nvSpPr>
        <p:spPr>
          <a:xfrm>
            <a:off x="3635896" y="3003798"/>
            <a:ext cx="1152128" cy="218926"/>
          </a:xfrm>
          <a:prstGeom prst="rightArrow">
            <a:avLst>
              <a:gd name="adj1" fmla="val 50000"/>
              <a:gd name="adj2" fmla="val 107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COMPRESIÓN DE VÍDEO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084168" y="1729855"/>
            <a:ext cx="129406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400" dirty="0" err="1" smtClean="0"/>
              <a:t>Theora</a:t>
            </a:r>
            <a:endParaRPr lang="es-ES" sz="2400" dirty="0" smtClean="0"/>
          </a:p>
          <a:p>
            <a:pPr algn="just">
              <a:spcBef>
                <a:spcPts val="600"/>
              </a:spcBef>
            </a:pPr>
            <a:r>
              <a:rPr lang="es-ES" sz="2400" dirty="0" smtClean="0"/>
              <a:t>VP8</a:t>
            </a:r>
          </a:p>
          <a:p>
            <a:pPr algn="just">
              <a:spcBef>
                <a:spcPts val="600"/>
              </a:spcBef>
            </a:pPr>
            <a:r>
              <a:rPr lang="es-ES" sz="2400" dirty="0" smtClean="0"/>
              <a:t>MPEG-2</a:t>
            </a:r>
          </a:p>
          <a:p>
            <a:pPr algn="just">
              <a:spcBef>
                <a:spcPts val="600"/>
              </a:spcBef>
            </a:pPr>
            <a:r>
              <a:rPr lang="es-ES" sz="2400" dirty="0"/>
              <a:t>H</a:t>
            </a:r>
            <a:r>
              <a:rPr lang="es-ES" sz="2400" dirty="0" smtClean="0"/>
              <a:t>. 264</a:t>
            </a:r>
          </a:p>
          <a:p>
            <a:pPr algn="just">
              <a:spcBef>
                <a:spcPts val="600"/>
              </a:spcBef>
            </a:pPr>
            <a:r>
              <a:rPr lang="es-ES" sz="2400" dirty="0" err="1" smtClean="0"/>
              <a:t>Xvid</a:t>
            </a:r>
            <a:endParaRPr lang="es-ES" sz="2400" dirty="0"/>
          </a:p>
          <a:p>
            <a:pPr algn="just">
              <a:spcBef>
                <a:spcPts val="600"/>
              </a:spcBef>
            </a:pPr>
            <a:r>
              <a:rPr lang="es-ES" sz="2400" dirty="0" err="1" smtClean="0"/>
              <a:t>Divx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653235" y="1290677"/>
            <a:ext cx="1440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000" dirty="0" smtClean="0"/>
              <a:t>AVI</a:t>
            </a:r>
          </a:p>
          <a:p>
            <a:pPr algn="just">
              <a:spcBef>
                <a:spcPts val="600"/>
              </a:spcBef>
            </a:pPr>
            <a:r>
              <a:rPr lang="es-ES" sz="2000" dirty="0" smtClean="0"/>
              <a:t>MP4</a:t>
            </a:r>
          </a:p>
          <a:p>
            <a:pPr algn="just">
              <a:spcBef>
                <a:spcPts val="600"/>
              </a:spcBef>
            </a:pPr>
            <a:r>
              <a:rPr lang="es-ES" sz="2000" dirty="0" err="1" smtClean="0"/>
              <a:t>WebM</a:t>
            </a:r>
            <a:endParaRPr lang="es-ES" sz="2000" dirty="0" smtClean="0"/>
          </a:p>
          <a:p>
            <a:pPr algn="just">
              <a:spcBef>
                <a:spcPts val="600"/>
              </a:spcBef>
            </a:pPr>
            <a:r>
              <a:rPr lang="es-ES" sz="2000" dirty="0" smtClean="0"/>
              <a:t>DIVX</a:t>
            </a:r>
          </a:p>
          <a:p>
            <a:pPr algn="just">
              <a:spcBef>
                <a:spcPts val="600"/>
              </a:spcBef>
            </a:pPr>
            <a:r>
              <a:rPr lang="es-ES" sz="2000" dirty="0" err="1" smtClean="0"/>
              <a:t>Mkv</a:t>
            </a:r>
            <a:endParaRPr lang="es-ES" sz="2000" dirty="0" smtClean="0"/>
          </a:p>
          <a:p>
            <a:pPr algn="just">
              <a:spcBef>
                <a:spcPts val="600"/>
              </a:spcBef>
            </a:pPr>
            <a:r>
              <a:rPr lang="es-ES" sz="2000" dirty="0" smtClean="0"/>
              <a:t>MPG</a:t>
            </a:r>
          </a:p>
          <a:p>
            <a:pPr algn="just">
              <a:spcBef>
                <a:spcPts val="600"/>
              </a:spcBef>
            </a:pPr>
            <a:r>
              <a:rPr lang="es-ES" sz="2000" dirty="0" smtClean="0"/>
              <a:t>WMV</a:t>
            </a:r>
          </a:p>
          <a:p>
            <a:pPr algn="just">
              <a:spcBef>
                <a:spcPts val="600"/>
              </a:spcBef>
            </a:pPr>
            <a:r>
              <a:rPr lang="es-ES" sz="2000" dirty="0" err="1" smtClean="0"/>
              <a:t>Quicktime</a:t>
            </a:r>
            <a:endParaRPr lang="es-ES" sz="2000" dirty="0" smtClean="0"/>
          </a:p>
          <a:p>
            <a:pPr algn="just">
              <a:spcBef>
                <a:spcPts val="600"/>
              </a:spcBef>
            </a:pPr>
            <a:r>
              <a:rPr lang="es-ES" sz="2000" dirty="0" smtClean="0"/>
              <a:t>MOV</a:t>
            </a:r>
          </a:p>
        </p:txBody>
      </p:sp>
      <p:sp>
        <p:nvSpPr>
          <p:cNvPr id="3" name="2 CuadroTexto"/>
          <p:cNvSpPr txBox="1"/>
          <p:nvPr/>
        </p:nvSpPr>
        <p:spPr>
          <a:xfrm rot="16200000">
            <a:off x="4495637" y="2803615"/>
            <a:ext cx="2448272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CODECS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533370" y="2773821"/>
            <a:ext cx="338434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FORMATOS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203169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</a:rPr>
              <a:t>CONCEPTOS BÁSICOS</a:t>
            </a:r>
            <a:endParaRPr lang="es-E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4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COMPRESIÓN DE VÍDEO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34386" b="24483"/>
          <a:stretch/>
        </p:blipFill>
        <p:spPr bwMode="auto">
          <a:xfrm>
            <a:off x="2375756" y="1131590"/>
            <a:ext cx="4176464" cy="387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447840" y="1815686"/>
            <a:ext cx="684000" cy="18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275856" y="2175734"/>
            <a:ext cx="612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3295522" y="3629292"/>
            <a:ext cx="612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3488337" y="2492556"/>
            <a:ext cx="1620000" cy="10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3611687" y="3896684"/>
            <a:ext cx="1476000" cy="10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r="33896" b="24727"/>
          <a:stretch/>
        </p:blipFill>
        <p:spPr bwMode="auto">
          <a:xfrm>
            <a:off x="2344481" y="1131590"/>
            <a:ext cx="4171735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COMPRESIÓN DE VÍDEO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  <p:sp>
        <p:nvSpPr>
          <p:cNvPr id="2" name="1 Elipse"/>
          <p:cNvSpPr/>
          <p:nvPr/>
        </p:nvSpPr>
        <p:spPr>
          <a:xfrm>
            <a:off x="2339752" y="2245011"/>
            <a:ext cx="684000" cy="18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275856" y="2175734"/>
            <a:ext cx="612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3283868" y="3600644"/>
            <a:ext cx="612000" cy="25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3488337" y="2492556"/>
            <a:ext cx="1620000" cy="10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3611687" y="3896684"/>
            <a:ext cx="1476000" cy="10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5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1693" y="143390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800" dirty="0"/>
              <a:t>E</a:t>
            </a:r>
            <a:r>
              <a:rPr lang="es-ES" sz="2800" dirty="0" smtClean="0"/>
              <a:t>s un documento:</a:t>
            </a:r>
          </a:p>
          <a:p>
            <a:pPr algn="just">
              <a:spcBef>
                <a:spcPts val="600"/>
              </a:spcBef>
            </a:pPr>
            <a:r>
              <a:rPr lang="es-ES" sz="2800" dirty="0" smtClean="0"/>
              <a:t>- En formato de </a:t>
            </a:r>
            <a:r>
              <a:rPr lang="es-ES" sz="2800" b="1" dirty="0" smtClean="0"/>
              <a:t>vídeo </a:t>
            </a:r>
            <a:r>
              <a:rPr lang="es-ES" sz="2800" dirty="0" smtClean="0"/>
              <a:t>(Audiovisual)</a:t>
            </a:r>
          </a:p>
          <a:p>
            <a:pPr algn="just">
              <a:spcBef>
                <a:spcPts val="600"/>
              </a:spcBef>
            </a:pPr>
            <a:r>
              <a:rPr lang="es-ES" sz="2800" dirty="0" smtClean="0"/>
              <a:t>- </a:t>
            </a:r>
            <a:r>
              <a:rPr lang="es-ES" sz="2800" b="1" dirty="0"/>
              <a:t>B</a:t>
            </a:r>
            <a:r>
              <a:rPr lang="es-ES" sz="2800" b="1" dirty="0" smtClean="0"/>
              <a:t>reve</a:t>
            </a:r>
            <a:endParaRPr lang="es-ES" sz="2800" b="1" dirty="0"/>
          </a:p>
          <a:p>
            <a:pPr algn="just">
              <a:spcBef>
                <a:spcPts val="600"/>
              </a:spcBef>
            </a:pPr>
            <a:r>
              <a:rPr lang="es-ES" sz="2800" dirty="0" smtClean="0"/>
              <a:t>- De </a:t>
            </a:r>
            <a:r>
              <a:rPr lang="es-ES" sz="2800" b="1" dirty="0" smtClean="0"/>
              <a:t>escasa profundidad</a:t>
            </a:r>
          </a:p>
          <a:p>
            <a:pPr marL="266700" indent="-266700" algn="just">
              <a:spcBef>
                <a:spcPts val="600"/>
              </a:spcBef>
            </a:pPr>
            <a:r>
              <a:rPr lang="es-ES" sz="2800" dirty="0" smtClean="0"/>
              <a:t>- Sirve de </a:t>
            </a:r>
            <a:r>
              <a:rPr lang="es-ES" sz="2800" b="1" dirty="0" smtClean="0"/>
              <a:t>guía</a:t>
            </a:r>
            <a:r>
              <a:rPr lang="es-ES" sz="2800" dirty="0" smtClean="0"/>
              <a:t> el proceso que debe seguir una persona para realizar una actividad en un campo determinado.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QUÉ ES UN VIDEOTUTORIAL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53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60032" y="604840"/>
            <a:ext cx="76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Estos conceptos básicos nos servirán a la hora de editar en programas de edición de video como</a:t>
            </a:r>
            <a:endParaRPr lang="es-ES" sz="800" dirty="0"/>
          </a:p>
        </p:txBody>
      </p:sp>
      <p:pic>
        <p:nvPicPr>
          <p:cNvPr id="5" name="Picture 2" descr="wondershare-filmora - Webt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b="22704"/>
          <a:stretch/>
        </p:blipFill>
        <p:spPr bwMode="auto">
          <a:xfrm>
            <a:off x="2325034" y="2647848"/>
            <a:ext cx="4498388" cy="166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1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938337"/>
            <a:ext cx="36195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5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98126" y="1231194"/>
            <a:ext cx="27317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</a:t>
            </a:r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FORMATOS DE </a:t>
            </a:r>
            <a:r>
              <a:rPr lang="es-ES" sz="4000" b="1" dirty="0" smtClean="0"/>
              <a:t>VÍDEO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906" y="2066556"/>
            <a:ext cx="165616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Tamaño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83868" y="2967225"/>
            <a:ext cx="216024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err="1" smtClean="0"/>
              <a:t>Frame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34963" y="3867895"/>
            <a:ext cx="305805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Aspecto de píxel</a:t>
            </a:r>
            <a:endParaRPr lang="es-ES" sz="28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83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98126" y="1231194"/>
            <a:ext cx="273172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</a:t>
            </a:r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303498"/>
            <a:ext cx="65527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FORMATOS DE </a:t>
            </a:r>
            <a:r>
              <a:rPr lang="es-ES" sz="4000" b="1" dirty="0" smtClean="0"/>
              <a:t>VÍDEO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35906" y="2066556"/>
            <a:ext cx="1656164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Tamaño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83868" y="2967225"/>
            <a:ext cx="216024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err="1" smtClean="0"/>
              <a:t>Frame</a:t>
            </a:r>
            <a:r>
              <a:rPr lang="es-ES" sz="2800" dirty="0" smtClean="0"/>
              <a:t> </a:t>
            </a:r>
            <a:r>
              <a:rPr lang="es-ES" sz="2800" dirty="0" err="1" smtClean="0"/>
              <a:t>rate</a:t>
            </a: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934963" y="3867895"/>
            <a:ext cx="305805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Aspecto de píxel</a:t>
            </a:r>
            <a:endParaRPr lang="es-ES" sz="28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303499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CRITERIOS DE LOS FORMATOS </a:t>
            </a:r>
            <a:r>
              <a:rPr lang="es-ES" sz="3200" b="1" dirty="0"/>
              <a:t>DE </a:t>
            </a:r>
            <a:r>
              <a:rPr lang="es-ES" sz="3200" b="1" dirty="0" smtClean="0"/>
              <a:t>VÍDEO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64412" y="1242706"/>
            <a:ext cx="273172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TAMAÑO</a:t>
            </a:r>
            <a:endParaRPr lang="es-ES" sz="24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627784" y="20609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- Se mide en píxeles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627784" y="28214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- Ancho x Alto</a:t>
            </a:r>
            <a:endParaRPr lang="es-ES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27784" y="349202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s-ES" sz="3200" dirty="0" smtClean="0"/>
              <a:t>- Hay unas relaciones de aspecto establecidas</a:t>
            </a:r>
            <a:endParaRPr lang="es-ES" sz="32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8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4910964" y="1138925"/>
            <a:ext cx="2611533" cy="1667884"/>
            <a:chOff x="4910964" y="1163528"/>
            <a:chExt cx="2611533" cy="1667884"/>
          </a:xfrm>
        </p:grpSpPr>
        <p:sp>
          <p:nvSpPr>
            <p:cNvPr id="5" name="4 CuadroTexto"/>
            <p:cNvSpPr txBox="1"/>
            <p:nvPr/>
          </p:nvSpPr>
          <p:spPr>
            <a:xfrm>
              <a:off x="4910964" y="1163528"/>
              <a:ext cx="2611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16:9 Panorámica</a:t>
              </a:r>
              <a:endParaRPr lang="es-ES" sz="2000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96208" y="1571412"/>
              <a:ext cx="2241044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1259632" y="303499"/>
            <a:ext cx="662473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RELACIONES DE ASPECTO (RATIO)</a:t>
            </a:r>
            <a:endParaRPr lang="es-ES" sz="2400" b="1" dirty="0" smtClean="0"/>
          </a:p>
        </p:txBody>
      </p:sp>
      <p:grpSp>
        <p:nvGrpSpPr>
          <p:cNvPr id="17" name="16 Grupo"/>
          <p:cNvGrpSpPr/>
          <p:nvPr/>
        </p:nvGrpSpPr>
        <p:grpSpPr>
          <a:xfrm>
            <a:off x="4427982" y="3039045"/>
            <a:ext cx="2304256" cy="1682140"/>
            <a:chOff x="4427982" y="3063648"/>
            <a:chExt cx="2304256" cy="1682140"/>
          </a:xfrm>
        </p:grpSpPr>
        <p:sp>
          <p:nvSpPr>
            <p:cNvPr id="7" name="6 CuadroTexto"/>
            <p:cNvSpPr txBox="1"/>
            <p:nvPr/>
          </p:nvSpPr>
          <p:spPr>
            <a:xfrm>
              <a:off x="4427982" y="3063648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1:1 </a:t>
              </a:r>
              <a:r>
                <a:rPr lang="es-ES" sz="2000" dirty="0" err="1" smtClean="0"/>
                <a:t>Instagram</a:t>
              </a:r>
              <a:endParaRPr lang="es-ES" sz="2000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0110" y="3485788"/>
              <a:ext cx="126000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17 Grupo"/>
          <p:cNvGrpSpPr/>
          <p:nvPr/>
        </p:nvGrpSpPr>
        <p:grpSpPr>
          <a:xfrm>
            <a:off x="6876254" y="3039045"/>
            <a:ext cx="1584178" cy="1682140"/>
            <a:chOff x="6876254" y="3063648"/>
            <a:chExt cx="1584178" cy="168214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4572" y="3485788"/>
              <a:ext cx="707543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6876254" y="3063648"/>
              <a:ext cx="1584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9:16 Vertical</a:t>
              </a:r>
              <a:endParaRPr lang="es-ES" sz="20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686678" y="1163528"/>
            <a:ext cx="2024702" cy="1723710"/>
            <a:chOff x="1686678" y="1163528"/>
            <a:chExt cx="2024702" cy="1723710"/>
          </a:xfrm>
        </p:grpSpPr>
        <p:sp>
          <p:nvSpPr>
            <p:cNvPr id="13" name="12 CuadroTexto"/>
            <p:cNvSpPr txBox="1"/>
            <p:nvPr/>
          </p:nvSpPr>
          <p:spPr>
            <a:xfrm>
              <a:off x="1686678" y="1163528"/>
              <a:ext cx="2024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4:3 Estándar</a:t>
              </a:r>
              <a:endParaRPr lang="es-ES" sz="2000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8489" y="1627238"/>
              <a:ext cx="1681080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15 Grupo"/>
          <p:cNvGrpSpPr/>
          <p:nvPr/>
        </p:nvGrpSpPr>
        <p:grpSpPr>
          <a:xfrm>
            <a:off x="1184647" y="3039045"/>
            <a:ext cx="2944326" cy="1682140"/>
            <a:chOff x="1184647" y="3063648"/>
            <a:chExt cx="2944326" cy="1682140"/>
          </a:xfrm>
        </p:grpSpPr>
        <p:sp>
          <p:nvSpPr>
            <p:cNvPr id="14" name="13 CuadroTexto"/>
            <p:cNvSpPr txBox="1"/>
            <p:nvPr/>
          </p:nvSpPr>
          <p:spPr>
            <a:xfrm>
              <a:off x="1786626" y="3063648"/>
              <a:ext cx="1740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21:9 Cine</a:t>
              </a:r>
              <a:endParaRPr lang="es-ES" sz="2000" dirty="0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4647" y="3485788"/>
              <a:ext cx="2944326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9 Elipse"/>
          <p:cNvSpPr/>
          <p:nvPr/>
        </p:nvSpPr>
        <p:spPr>
          <a:xfrm>
            <a:off x="4499992" y="1080688"/>
            <a:ext cx="3433477" cy="18996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03" y="4371950"/>
            <a:ext cx="6116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1070</Words>
  <Application>Microsoft Office PowerPoint</Application>
  <PresentationFormat>Presentación en pantalla (16:9)</PresentationFormat>
  <Paragraphs>286</Paragraphs>
  <Slides>55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114</cp:revision>
  <dcterms:created xsi:type="dcterms:W3CDTF">2020-12-19T09:50:05Z</dcterms:created>
  <dcterms:modified xsi:type="dcterms:W3CDTF">2021-04-14T07:41:07Z</dcterms:modified>
</cp:coreProperties>
</file>