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1425" r:id="rId5"/>
    <p:sldId id="972" r:id="rId6"/>
    <p:sldId id="1426" r:id="rId7"/>
    <p:sldId id="1429" r:id="rId8"/>
    <p:sldId id="1485" r:id="rId9"/>
    <p:sldId id="1486" r:id="rId10"/>
    <p:sldId id="1488" r:id="rId11"/>
    <p:sldId id="690" r:id="rId12"/>
    <p:sldId id="1487" r:id="rId13"/>
    <p:sldId id="1382" r:id="rId14"/>
    <p:sldId id="1435" r:id="rId15"/>
    <p:sldId id="1126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341"/>
    <a:srgbClr val="535247"/>
    <a:srgbClr val="FB714F"/>
    <a:srgbClr val="987523"/>
    <a:srgbClr val="E97D96"/>
    <a:srgbClr val="4071BE"/>
    <a:srgbClr val="89021B"/>
    <a:srgbClr val="406395"/>
    <a:srgbClr val="74563B"/>
    <a:srgbClr val="B8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2413-39E0-4ED1-ACBF-FA5E377A6DD8}" v="126" dt="2020-12-20T12:23:37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LOPEZ RODRIGUEZ" userId="S::jclopezr@educa.jcyl.es::a9cbd941-57d8-4218-bf18-b1acb4e5beab" providerId="AD" clId="Web-{DFAB2413-39E0-4ED1-ACBF-FA5E377A6DD8}"/>
    <pc:docChg chg="modSld">
      <pc:chgData name="JUAN CARLOS LOPEZ RODRIGUEZ" userId="S::jclopezr@educa.jcyl.es::a9cbd941-57d8-4218-bf18-b1acb4e5beab" providerId="AD" clId="Web-{DFAB2413-39E0-4ED1-ACBF-FA5E377A6DD8}" dt="2020-12-20T12:23:37.620" v="123" actId="1076"/>
      <pc:docMkLst>
        <pc:docMk/>
      </pc:docMkLst>
      <pc:sldChg chg="modSp">
        <pc:chgData name="JUAN CARLOS LOPEZ RODRIGUEZ" userId="S::jclopezr@educa.jcyl.es::a9cbd941-57d8-4218-bf18-b1acb4e5beab" providerId="AD" clId="Web-{DFAB2413-39E0-4ED1-ACBF-FA5E377A6DD8}" dt="2020-12-20T12:21:26.806" v="58" actId="14100"/>
        <pc:sldMkLst>
          <pc:docMk/>
          <pc:sldMk cId="586215135" sldId="972"/>
        </pc:sldMkLst>
        <pc:spChg chg="mod">
          <ac:chgData name="JUAN CARLOS LOPEZ RODRIGUEZ" userId="S::jclopezr@educa.jcyl.es::a9cbd941-57d8-4218-bf18-b1acb4e5beab" providerId="AD" clId="Web-{DFAB2413-39E0-4ED1-ACBF-FA5E377A6DD8}" dt="2020-12-20T12:21:26.806" v="58" actId="14100"/>
          <ac:spMkLst>
            <pc:docMk/>
            <pc:sldMk cId="586215135" sldId="972"/>
            <ac:spMk id="3" creationId="{604C0E7B-8F5B-453E-A967-A8354949DC34}"/>
          </ac:spMkLst>
        </pc:spChg>
      </pc:sldChg>
      <pc:sldChg chg="addSp modSp">
        <pc:chgData name="JUAN CARLOS LOPEZ RODRIGUEZ" userId="S::jclopezr@educa.jcyl.es::a9cbd941-57d8-4218-bf18-b1acb4e5beab" providerId="AD" clId="Web-{DFAB2413-39E0-4ED1-ACBF-FA5E377A6DD8}" dt="2020-12-20T12:23:37.620" v="123" actId="1076"/>
        <pc:sldMkLst>
          <pc:docMk/>
          <pc:sldMk cId="1103284873" sldId="1426"/>
        </pc:sldMkLst>
        <pc:spChg chg="mod">
          <ac:chgData name="JUAN CARLOS LOPEZ RODRIGUEZ" userId="S::jclopezr@educa.jcyl.es::a9cbd941-57d8-4218-bf18-b1acb4e5beab" providerId="AD" clId="Web-{DFAB2413-39E0-4ED1-ACBF-FA5E377A6DD8}" dt="2020-12-20T12:23:11.698" v="117" actId="14100"/>
          <ac:spMkLst>
            <pc:docMk/>
            <pc:sldMk cId="1103284873" sldId="1426"/>
            <ac:spMk id="5" creationId="{9615AEC6-7205-D543-8EF3-12D3EA399B0A}"/>
          </ac:spMkLst>
        </pc:spChg>
        <pc:picChg chg="add mod">
          <ac:chgData name="JUAN CARLOS LOPEZ RODRIGUEZ" userId="S::jclopezr@educa.jcyl.es::a9cbd941-57d8-4218-bf18-b1acb4e5beab" providerId="AD" clId="Web-{DFAB2413-39E0-4ED1-ACBF-FA5E377A6DD8}" dt="2020-12-20T12:23:37.620" v="123" actId="1076"/>
          <ac:picMkLst>
            <pc:docMk/>
            <pc:sldMk cId="1103284873" sldId="1426"/>
            <ac:picMk id="2" creationId="{3BBEFB68-BA1F-4366-A3B0-9620771F3B33}"/>
          </ac:picMkLst>
        </pc:picChg>
        <pc:picChg chg="mod">
          <ac:chgData name="JUAN CARLOS LOPEZ RODRIGUEZ" userId="S::jclopezr@educa.jcyl.es::a9cbd941-57d8-4218-bf18-b1acb4e5beab" providerId="AD" clId="Web-{DFAB2413-39E0-4ED1-ACBF-FA5E377A6DD8}" dt="2020-12-20T12:22:39.072" v="59" actId="1076"/>
          <ac:picMkLst>
            <pc:docMk/>
            <pc:sldMk cId="1103284873" sldId="1426"/>
            <ac:picMk id="3" creationId="{D8E8FD5A-7EBB-6F4E-B92F-D6B50DC603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2136-C4F2-9A4F-BC85-56588CE3FED2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CDFB-0FFF-B34C-BD88-54FDECA99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56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A7CD9-0972-D649-BAA2-EA81F6D34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8AEFE3-138E-CE48-94E0-455832C3F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24616-6D61-014E-A109-03C9A44F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2C626-AB96-E04A-A8B2-42602325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6514D-305F-ED44-9302-E39A0DC0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66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09428-F0A4-664C-8A93-BBD05327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59A69C-8E49-404E-B74D-9012ABD6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ED9C57-6751-8147-9991-65672B66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BF8EF-0EEA-AD4F-8CFB-0CBAB53C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1F8F0-F1CD-5C43-9A60-C590FC6B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9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DF8FBF-3E81-6545-9582-D95BB3668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31C387-EC14-0847-A28B-05E0FC9B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47A05-0247-F442-A13F-D6204A3F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88A1B-2B65-5A4C-9872-9BAE0AC3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F611E-2936-E54F-88C6-5869B423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14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862A2-F265-DA47-B610-327B9BE3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8EC9C-A583-CA43-9C25-6B45EC6F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C0802-393C-9245-A972-88E8B95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7C3E97-4864-CD4A-87F6-4493C742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41E0E-8BBA-854E-B268-8EA91A56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78255-254B-5641-ACA4-7C128BAC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54E7D0-C734-274C-AAB5-CE3F2929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30097E-C75E-EE4B-959C-5A644D78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92A6A-B4CE-3B48-9484-61598767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CD45D-E990-7C43-981E-277B5386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31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F53EE-333C-E84C-AA6B-FB95EC95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75FAC-99FB-4347-8564-1D0DBE662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38523C-811A-FE45-AC5A-C11EE7513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D42187-ABAD-914F-AB2F-2A1C726B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EE79C0-B9D0-344B-851B-A7AE78E7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E38AE7-43F3-4A4A-994F-CE8C69D3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5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00E88-8865-684B-83DF-21F025B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517EA-053C-EB4F-81BD-F44B94E5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D25065-C2DB-A04B-B59C-1532A6412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370694-A55E-6946-B42C-A52432EEE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E1B080-6E2B-1A4F-8E33-E32585A7B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11BB27-2AEF-B542-A427-A22152B1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302B55-B6DA-A74C-918B-1A36C73A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957B29-85FB-DE43-816C-D6C290D4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80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84CE6-693A-FF40-8F06-3840979C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59142-9CA1-E64A-AF10-49DB4BAA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B55744-84DC-DE40-8839-B0B35BF0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A5E1DC-B796-FD42-9D20-1A4EFD47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63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AF76A1-BEA6-B446-BB45-493B4444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83D802-134A-5C45-817A-E01C788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7B0BEF-D09B-B646-A1E7-E5FB6FD1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9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2A02B-BE0E-B545-9D1A-C617BF5D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81908-63F3-A94C-A7F7-DE0C113F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66A127-DBF0-9943-A7BE-1EAE9DEC0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28D904-FE74-AD4D-B0CF-21B601F6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0046EA-1322-C141-836A-47683D30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BDFFA0-E861-AB4B-B332-F89C88D5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6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BC1FA-540E-064B-8965-3E2F8B7E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FA8C11-D935-164F-836C-AEFF7D2DB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8EFF5E-EBCD-894C-BC1A-946817390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44E769-D0B7-0148-BEE1-5BEFFF1D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D4EDA-4C64-F746-9BF9-777FDC48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705D3-19B6-E34F-BE3F-FE96A39E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3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6EF8B0-4CFD-8F45-BFE9-9500495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CE929-F656-8F43-B4E6-0F7EE96D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9F6AA2-E1A8-D84B-AA06-BB47C2364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9DA9-4555-A443-9ADA-00009E6DB54B}" type="datetimeFigureOut">
              <a:rPr lang="es-ES" smtClean="0"/>
              <a:t>20/12/2020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8ACA0-504E-B640-A2D2-D09786123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BC7EE-1BF5-884B-BA42-C66A23BA2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FA57-F4F9-3D4A-9A34-99D571BCA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8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awfqlGU-FY" TargetMode="External"/><Relationship Id="rId7" Type="http://schemas.openxmlformats.org/officeDocument/2006/relationships/hyperlink" Target="https://youtu.be/AJLqEcluvv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6v0_Riatmw" TargetMode="External"/><Relationship Id="rId5" Type="http://schemas.openxmlformats.org/officeDocument/2006/relationships/hyperlink" Target="https://youtu.be/4GbqbwNVPc8" TargetMode="External"/><Relationship Id="rId4" Type="http://schemas.openxmlformats.org/officeDocument/2006/relationships/hyperlink" Target="https://www.youtube.com/watch?v=W6nfE6TT0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BBA5BA-3E3C-DD43-86AF-BF9EB996B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2C4088CB-32FB-9345-885E-84A0B892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" y="38977"/>
            <a:ext cx="3867665" cy="6819023"/>
          </a:xfrm>
          <a:prstGeom prst="rect">
            <a:avLst/>
          </a:prstGeom>
          <a:effectLst>
            <a:glow rad="330200">
              <a:srgbClr val="D9F6BD">
                <a:alpha val="39000"/>
              </a:srgbClr>
            </a:glow>
          </a:effectLst>
        </p:spPr>
      </p:pic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64413926-6B3C-E74F-ABD0-D6F74566C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608" y="4220105"/>
            <a:ext cx="4287794" cy="2794293"/>
          </a:xfrm>
          <a:prstGeom prst="rect">
            <a:avLst/>
          </a:prstGeom>
          <a:effectLst>
            <a:glow rad="571500">
              <a:srgbClr val="D9F6BD">
                <a:alpha val="52000"/>
              </a:srgbClr>
            </a:glo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6F484B-B1C4-0B4F-91BB-C11372550DE9}"/>
              </a:ext>
            </a:extLst>
          </p:cNvPr>
          <p:cNvSpPr txBox="1"/>
          <p:nvPr/>
        </p:nvSpPr>
        <p:spPr>
          <a:xfrm>
            <a:off x="4209537" y="787939"/>
            <a:ext cx="7714733" cy="3416320"/>
          </a:xfrm>
          <a:prstGeom prst="rect">
            <a:avLst/>
          </a:prstGeom>
          <a:solidFill>
            <a:srgbClr val="FF9CBB"/>
          </a:solidFill>
          <a:ln w="762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D6135D-4CB8-E24C-8435-5913A6190702}"/>
              </a:ext>
            </a:extLst>
          </p:cNvPr>
          <p:cNvSpPr txBox="1"/>
          <p:nvPr/>
        </p:nvSpPr>
        <p:spPr>
          <a:xfrm>
            <a:off x="3881158" y="1117579"/>
            <a:ext cx="83714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dirty="0">
                <a:effectLst/>
                <a:latin typeface="Stencil" pitchFamily="82" charset="77"/>
              </a:rPr>
              <a:t>AUTOMASAJE Y </a:t>
            </a:r>
          </a:p>
          <a:p>
            <a:pPr algn="ctr"/>
            <a:r>
              <a:rPr lang="es-ES" sz="7800" dirty="0">
                <a:effectLst/>
                <a:latin typeface="Stencil" pitchFamily="82" charset="77"/>
              </a:rPr>
              <a:t>RELAJACIÓN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85A0BC-85E9-324A-A251-AED7C709E461}"/>
              </a:ext>
            </a:extLst>
          </p:cNvPr>
          <p:cNvSpPr txBox="1"/>
          <p:nvPr/>
        </p:nvSpPr>
        <p:spPr>
          <a:xfrm>
            <a:off x="4279289" y="3583490"/>
            <a:ext cx="459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merican Typewriter" panose="02090604020004020304" pitchFamily="18" charset="77"/>
              </a:rPr>
              <a:t>Juan Carlos López Rodríguez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9D18A4-050C-464E-B8F7-2DFA279B56E4}"/>
              </a:ext>
            </a:extLst>
          </p:cNvPr>
          <p:cNvSpPr txBox="1"/>
          <p:nvPr/>
        </p:nvSpPr>
        <p:spPr>
          <a:xfrm>
            <a:off x="10502679" y="3600403"/>
            <a:ext cx="103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merican Typewriter" panose="02090604020004020304" pitchFamily="18" charset="77"/>
              </a:rPr>
              <a:t>Día 4 </a:t>
            </a:r>
          </a:p>
        </p:txBody>
      </p:sp>
    </p:spTree>
    <p:extLst>
      <p:ext uri="{BB962C8B-B14F-4D97-AF65-F5344CB8AC3E}">
        <p14:creationId xmlns:p14="http://schemas.microsoft.com/office/powerpoint/2010/main" val="2229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420468-2465-1547-BE89-BE3FD7A8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BBE9D4-A678-514D-93ED-2C54C86E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EC6-7205-D543-8EF3-12D3EA399B0A}"/>
              </a:ext>
            </a:extLst>
          </p:cNvPr>
          <p:cNvSpPr txBox="1"/>
          <p:nvPr/>
        </p:nvSpPr>
        <p:spPr>
          <a:xfrm>
            <a:off x="333632" y="2028016"/>
            <a:ext cx="11281719" cy="3416320"/>
          </a:xfrm>
          <a:prstGeom prst="rect">
            <a:avLst/>
          </a:prstGeom>
          <a:solidFill>
            <a:srgbClr val="FF9CBB"/>
          </a:solidFill>
          <a:ln w="762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Tres cosas </a:t>
            </a:r>
            <a:r>
              <a:rPr lang="es-ES_tradnl" dirty="0"/>
              <a:t>tienen que tener un </a:t>
            </a:r>
            <a:r>
              <a:rPr lang="es-ES_tradnl" dirty="0" err="1"/>
              <a:t>mensch</a:t>
            </a:r>
            <a:r>
              <a:rPr lang="es-ES_tradnl" dirty="0"/>
              <a:t> </a:t>
            </a:r>
          </a:p>
          <a:p>
            <a:endParaRPr lang="es-ES_tradnl" dirty="0"/>
          </a:p>
          <a:p>
            <a:endParaRPr lang="es-ES_tradnl" dirty="0"/>
          </a:p>
          <a:p>
            <a:endParaRPr lang="es-ES" u="sng" dirty="0"/>
          </a:p>
          <a:p>
            <a:r>
              <a:rPr lang="es-ES_tradnl" u="sng" dirty="0"/>
              <a:t>1.- Aprender valores morales </a:t>
            </a:r>
            <a:r>
              <a:rPr lang="es-ES_tradnl" dirty="0"/>
              <a:t>y espirituales de cada civilización: </a:t>
            </a:r>
            <a:r>
              <a:rPr lang="es-ES_tradnl" dirty="0">
                <a:solidFill>
                  <a:srgbClr val="0070C0"/>
                </a:solidFill>
              </a:rPr>
              <a:t>misericordia, bondad, justicia, coraje</a:t>
            </a:r>
          </a:p>
          <a:p>
            <a:endParaRPr lang="es-ES" dirty="0"/>
          </a:p>
          <a:p>
            <a:r>
              <a:rPr lang="es-ES_tradnl" dirty="0"/>
              <a:t>2..- Aprender </a:t>
            </a:r>
            <a:r>
              <a:rPr lang="es-ES_tradnl" u="sng" dirty="0"/>
              <a:t>habilidades básicas </a:t>
            </a:r>
            <a:r>
              <a:rPr lang="es-ES_tradnl" dirty="0"/>
              <a:t>como </a:t>
            </a:r>
            <a:r>
              <a:rPr lang="es-ES_tradnl" dirty="0">
                <a:solidFill>
                  <a:srgbClr val="0070C0"/>
                </a:solidFill>
              </a:rPr>
              <a:t>comida, cobijo, calentarse, salud,  autosuficiencia es el núcleo de </a:t>
            </a:r>
            <a:r>
              <a:rPr lang="es-ES_tradnl" dirty="0" err="1">
                <a:solidFill>
                  <a:srgbClr val="0070C0"/>
                </a:solidFill>
              </a:rPr>
              <a:t>autorespeto</a:t>
            </a:r>
            <a:r>
              <a:rPr lang="es-ES_tradnl" dirty="0">
                <a:solidFill>
                  <a:srgbClr val="0070C0"/>
                </a:solidFill>
              </a:rPr>
              <a:t> y sentido común.</a:t>
            </a:r>
          </a:p>
          <a:p>
            <a:endParaRPr lang="es-ES" dirty="0"/>
          </a:p>
          <a:p>
            <a:r>
              <a:rPr lang="es-ES_tradnl" dirty="0"/>
              <a:t>3.Desarrollar </a:t>
            </a:r>
            <a:r>
              <a:rPr lang="es-ES_tradnl" u="sng" dirty="0"/>
              <a:t>autodisciplina y adaptabilidad </a:t>
            </a:r>
            <a:r>
              <a:rPr lang="es-ES_tradnl" dirty="0"/>
              <a:t>de manera que uno </a:t>
            </a:r>
            <a:r>
              <a:rPr lang="es-ES_tradnl" dirty="0">
                <a:solidFill>
                  <a:srgbClr val="0070C0"/>
                </a:solidFill>
              </a:rPr>
              <a:t>no se hunda </a:t>
            </a:r>
            <a:r>
              <a:rPr lang="es-ES_tradnl" dirty="0"/>
              <a:t>en los duro momentos. No ser mimado</a:t>
            </a:r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DC152F-5AF9-4B4D-8871-460F305ADEC1}"/>
              </a:ext>
            </a:extLst>
          </p:cNvPr>
          <p:cNvSpPr txBox="1"/>
          <p:nvPr/>
        </p:nvSpPr>
        <p:spPr>
          <a:xfrm>
            <a:off x="3359062" y="741153"/>
            <a:ext cx="547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effectLst>
                  <a:glow rad="660400">
                    <a:srgbClr val="FF9CBB">
                      <a:alpha val="80000"/>
                    </a:srgbClr>
                  </a:glow>
                </a:effectLst>
                <a:latin typeface="Stencil" pitchFamily="82" charset="77"/>
              </a:rPr>
              <a:t>mensch</a:t>
            </a:r>
            <a:endParaRPr lang="es-ES" sz="6000" dirty="0">
              <a:effectLst>
                <a:glow rad="660400">
                  <a:srgbClr val="FF9CBB">
                    <a:alpha val="80000"/>
                  </a:srgbClr>
                </a:glow>
              </a:effectLst>
              <a:latin typeface="Stencil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24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DD0986-7EE6-DE4C-8DB5-FEFC4C75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1" b="17769"/>
          <a:stretch/>
        </p:blipFill>
        <p:spPr>
          <a:xfrm>
            <a:off x="20" y="104293"/>
            <a:ext cx="12191980" cy="6856718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093EA6-4AEE-7640-B856-2BE7C1DAF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0441" y="172095"/>
            <a:ext cx="5220182" cy="66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2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84CAAC8-D009-F045-9067-DAA5B161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654935-2DDE-4BCA-93A0-DB0BF3E7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935270"/>
            <a:ext cx="2926080" cy="705307"/>
          </a:xfrm>
          <a:solidFill>
            <a:srgbClr val="74C2C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videos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C0E7B-8F5B-453E-A967-A8354949D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2" y="4078224"/>
            <a:ext cx="11530412" cy="2230501"/>
          </a:xfrm>
          <a:solidFill>
            <a:srgbClr val="FF9CBB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Charla TEDX.  El alma de la </a:t>
            </a:r>
            <a:r>
              <a:rPr lang="en-US" sz="1800" dirty="0" err="1"/>
              <a:t>escuela</a:t>
            </a:r>
            <a:r>
              <a:rPr lang="en-US" sz="1800" dirty="0"/>
              <a:t>. </a:t>
            </a:r>
            <a:r>
              <a:rPr lang="en-US" sz="1800" dirty="0">
                <a:ea typeface="+mn-lt"/>
                <a:cs typeface="+mn-lt"/>
                <a:hlinkClick r:id="rId3"/>
              </a:rPr>
              <a:t>https://youtu.be/-awfqlGU-FY</a:t>
            </a:r>
            <a:endParaRPr lang="en-US" sz="1800"/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Susan Boyle https://www.youtube.com/watch?v=W6nfE6TT0DE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 dirty="0"/>
              <a:t>Abuelo. </a:t>
            </a:r>
            <a:r>
              <a:rPr lang="en-US" sz="1800" dirty="0">
                <a:hlinkClick r:id="rId5"/>
              </a:rPr>
              <a:t>https://youtu.be/4GbqbwNVPc8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El </a:t>
            </a:r>
            <a:r>
              <a:rPr lang="en-US" sz="1800" dirty="0" err="1"/>
              <a:t>tiempo</a:t>
            </a:r>
            <a:r>
              <a:rPr lang="en-US" sz="1800" dirty="0"/>
              <a:t> que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queda</a:t>
            </a:r>
            <a:r>
              <a:rPr lang="en-US" sz="1800" dirty="0"/>
              <a:t>. </a:t>
            </a:r>
            <a:r>
              <a:rPr lang="en-US" sz="1800" dirty="0">
                <a:hlinkClick r:id="rId6"/>
              </a:rPr>
              <a:t>https://youtu.be/G6v0_Riatmw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Automasaje</a:t>
            </a:r>
            <a:r>
              <a:rPr lang="en-US" sz="1800" dirty="0"/>
              <a:t> chino. </a:t>
            </a:r>
            <a:r>
              <a:rPr lang="en-US" sz="1800" dirty="0">
                <a:hlinkClick r:id="rId7"/>
              </a:rPr>
              <a:t>https://youtu.be/AJLqEcluvvI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621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BBE9D4-A678-514D-93ED-2C54C86E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EC6-7205-D543-8EF3-12D3EA399B0A}"/>
              </a:ext>
            </a:extLst>
          </p:cNvPr>
          <p:cNvSpPr txBox="1"/>
          <p:nvPr/>
        </p:nvSpPr>
        <p:spPr>
          <a:xfrm>
            <a:off x="3492599" y="1751617"/>
            <a:ext cx="6315346" cy="4093428"/>
          </a:xfrm>
          <a:prstGeom prst="rect">
            <a:avLst/>
          </a:prstGeom>
          <a:solidFill>
            <a:srgbClr val="FF9CBB"/>
          </a:solidFill>
          <a:ln w="76200"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>
              <a:latin typeface="Chalkduster" panose="03050602040202020205" pitchFamily="66" charset="77"/>
            </a:endParaRPr>
          </a:p>
          <a:p>
            <a:r>
              <a:rPr lang="es-ES" sz="1600" dirty="0">
                <a:latin typeface="Chalkduster"/>
              </a:rPr>
              <a:t>Libro de cuentos: "Un minuto para la reflexión " </a:t>
            </a:r>
            <a:endParaRPr lang="es-ES" sz="1600" dirty="0">
              <a:latin typeface="Chalkduster" panose="03050602040202020205" pitchFamily="66" charset="77"/>
            </a:endParaRPr>
          </a:p>
          <a:p>
            <a:endParaRPr lang="es-ES" sz="1600" dirty="0">
              <a:latin typeface="Chalkduster"/>
            </a:endParaRPr>
          </a:p>
          <a:p>
            <a:r>
              <a:rPr lang="es-ES" sz="1600" dirty="0" err="1">
                <a:latin typeface="Chalkduster"/>
              </a:rPr>
              <a:t>Refomatorio</a:t>
            </a:r>
            <a:endParaRPr lang="es-ES" sz="1600" dirty="0" err="1">
              <a:latin typeface="Chalkduster" panose="03050602040202020205" pitchFamily="66" charset="77"/>
            </a:endParaRPr>
          </a:p>
          <a:p>
            <a:endParaRPr lang="es-ES" sz="1600" dirty="0">
              <a:latin typeface="Chalkduster" panose="03050602040202020205" pitchFamily="66" charset="77"/>
            </a:endParaRPr>
          </a:p>
          <a:p>
            <a:r>
              <a:rPr lang="es-ES" sz="1600" dirty="0">
                <a:latin typeface="Chalkduster" panose="03050602040202020205" pitchFamily="66" charset="77"/>
              </a:rPr>
              <a:t>Don Ángel</a:t>
            </a:r>
          </a:p>
          <a:p>
            <a:endParaRPr lang="es-ES" sz="1600" dirty="0">
              <a:latin typeface="Chalkduster" panose="03050602040202020205" pitchFamily="66" charset="77"/>
            </a:endParaRPr>
          </a:p>
          <a:p>
            <a:r>
              <a:rPr lang="es-ES" sz="1600" dirty="0">
                <a:latin typeface="Chalkduster" panose="03050602040202020205" pitchFamily="66" charset="77"/>
              </a:rPr>
              <a:t>El ciempiés</a:t>
            </a:r>
          </a:p>
          <a:p>
            <a:endParaRPr lang="es-ES" sz="1600" dirty="0">
              <a:latin typeface="Chalkduster" panose="03050602040202020205" pitchFamily="66" charset="77"/>
            </a:endParaRPr>
          </a:p>
          <a:p>
            <a:r>
              <a:rPr lang="es-ES" sz="1600" dirty="0">
                <a:latin typeface="Chalkduster" panose="03050602040202020205" pitchFamily="66" charset="77"/>
              </a:rPr>
              <a:t>La ventana rota</a:t>
            </a:r>
          </a:p>
          <a:p>
            <a:endParaRPr lang="es-ES" sz="1600" dirty="0">
              <a:latin typeface="Chalkduster" panose="03050602040202020205" pitchFamily="66" charset="77"/>
            </a:endParaRPr>
          </a:p>
          <a:p>
            <a:r>
              <a:rPr lang="es-ES" sz="1600" dirty="0">
                <a:latin typeface="Chalkduster" panose="03050602040202020205" pitchFamily="66" charset="77"/>
              </a:rPr>
              <a:t>Por tu culpa</a:t>
            </a:r>
          </a:p>
          <a:p>
            <a:endParaRPr lang="es-ES" sz="1600" dirty="0">
              <a:latin typeface="Chalkduster" panose="03050602040202020205" pitchFamily="66" charset="77"/>
            </a:endParaRPr>
          </a:p>
          <a:p>
            <a:r>
              <a:rPr lang="es-ES" sz="1600" dirty="0">
                <a:latin typeface="Chalkduster" panose="03050602040202020205" pitchFamily="66" charset="77"/>
              </a:rPr>
              <a:t>Hazme otra pregunta</a:t>
            </a:r>
            <a:endParaRPr lang="es-ES" dirty="0"/>
          </a:p>
          <a:p>
            <a:endParaRPr lang="es-ES" sz="1600" dirty="0">
              <a:latin typeface="Chalkduster"/>
            </a:endParaRPr>
          </a:p>
          <a:p>
            <a:endParaRPr lang="es-ES" dirty="0"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DC152F-5AF9-4B4D-8871-460F305ADEC1}"/>
              </a:ext>
            </a:extLst>
          </p:cNvPr>
          <p:cNvSpPr txBox="1"/>
          <p:nvPr/>
        </p:nvSpPr>
        <p:spPr>
          <a:xfrm>
            <a:off x="0" y="0"/>
            <a:ext cx="600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effectLst>
                  <a:glow rad="660400">
                    <a:srgbClr val="FF9CBB">
                      <a:alpha val="80000"/>
                    </a:srgbClr>
                  </a:glow>
                </a:effectLst>
                <a:latin typeface="Stencil" pitchFamily="82" charset="77"/>
              </a:rPr>
              <a:t>cuentos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E8FD5A-7EBB-6F4E-B92F-D6B50DC6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9" y="1241401"/>
            <a:ext cx="2606963" cy="3170307"/>
          </a:xfrm>
          <a:prstGeom prst="rect">
            <a:avLst/>
          </a:prstGeom>
        </p:spPr>
      </p:pic>
      <p:pic>
        <p:nvPicPr>
          <p:cNvPr id="2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3BBEFB68-BA1F-4366-A3B0-9620771F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59923" y="1928315"/>
            <a:ext cx="3232244" cy="24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BBE9D4-A678-514D-93ED-2C54C86E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231" b="17769"/>
          <a:stretch/>
        </p:blipFill>
        <p:spPr>
          <a:xfrm>
            <a:off x="8915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DC152F-5AF9-4B4D-8871-460F305ADEC1}"/>
              </a:ext>
            </a:extLst>
          </p:cNvPr>
          <p:cNvSpPr txBox="1"/>
          <p:nvPr/>
        </p:nvSpPr>
        <p:spPr>
          <a:xfrm>
            <a:off x="971368" y="371720"/>
            <a:ext cx="4426913" cy="116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effectLst>
                  <a:glow rad="660400">
                    <a:srgbClr val="FF9CBB">
                      <a:alpha val="80000"/>
                    </a:srgbClr>
                  </a:glow>
                </a:effectLst>
                <a:latin typeface="Chalkduster" panose="03050602040202020205" pitchFamily="66" charset="77"/>
                <a:ea typeface="+mj-ea"/>
                <a:cs typeface="+mj-cs"/>
              </a:rPr>
              <a:t>E</a:t>
            </a:r>
            <a:r>
              <a:rPr lang="en-US" sz="4400" kern="1200" dirty="0" err="1">
                <a:solidFill>
                  <a:schemeClr val="tx1"/>
                </a:solidFill>
                <a:effectLst>
                  <a:glow rad="660400">
                    <a:srgbClr val="FF9CBB">
                      <a:alpha val="80000"/>
                    </a:srgbClr>
                  </a:glow>
                </a:effectLst>
                <a:latin typeface="Chalkduster" panose="03050602040202020205" pitchFamily="66" charset="77"/>
                <a:ea typeface="+mj-ea"/>
                <a:cs typeface="+mj-cs"/>
              </a:rPr>
              <a:t>jercicios</a:t>
            </a:r>
            <a:endParaRPr lang="en-US" sz="4400" kern="1200" dirty="0">
              <a:solidFill>
                <a:schemeClr val="tx1"/>
              </a:solidFill>
              <a:effectLst>
                <a:glow rad="660400">
                  <a:srgbClr val="FF9CBB">
                    <a:alpha val="80000"/>
                  </a:srgbClr>
                </a:glow>
              </a:effectLst>
              <a:latin typeface="Chalkduster" panose="03050602040202020205" pitchFamily="66" charset="77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EC6-7205-D543-8EF3-12D3EA399B0A}"/>
              </a:ext>
            </a:extLst>
          </p:cNvPr>
          <p:cNvSpPr txBox="1"/>
          <p:nvPr/>
        </p:nvSpPr>
        <p:spPr>
          <a:xfrm>
            <a:off x="139148" y="2711395"/>
            <a:ext cx="6808304" cy="3465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halkduster" panose="03050602040202020205" pitchFamily="66" charset="7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Respiración</a:t>
            </a:r>
            <a:r>
              <a:rPr lang="en-US" sz="2800" dirty="0"/>
              <a:t> </a:t>
            </a:r>
            <a:r>
              <a:rPr lang="en-US" sz="2800" dirty="0" err="1"/>
              <a:t>completa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Masaje</a:t>
            </a:r>
            <a:r>
              <a:rPr lang="en-US" sz="2800" dirty="0"/>
              <a:t> chino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Masaje</a:t>
            </a:r>
            <a:r>
              <a:rPr lang="en-US" sz="2800" dirty="0"/>
              <a:t> </a:t>
            </a:r>
            <a:r>
              <a:rPr lang="en-US" sz="2800" dirty="0" err="1"/>
              <a:t>refeljo</a:t>
            </a:r>
            <a:r>
              <a:rPr lang="en-US" sz="2800" dirty="0"/>
              <a:t> de mano y pies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Automasaje</a:t>
            </a:r>
            <a:r>
              <a:rPr lang="en-US" sz="2800" dirty="0"/>
              <a:t> de </a:t>
            </a:r>
            <a:r>
              <a:rPr lang="en-US" sz="2800" dirty="0" err="1"/>
              <a:t>barriga</a:t>
            </a:r>
            <a:r>
              <a:rPr lang="en-US" sz="2800" dirty="0"/>
              <a:t>: Sol y </a:t>
            </a:r>
            <a:r>
              <a:rPr lang="en-US" sz="2800" dirty="0" err="1"/>
              <a:t>luna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Masaje</a:t>
            </a:r>
            <a:r>
              <a:rPr lang="en-US" sz="2800" dirty="0"/>
              <a:t> I love you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Relajación</a:t>
            </a:r>
            <a:r>
              <a:rPr lang="en-US" sz="2800" dirty="0"/>
              <a:t> del </a:t>
            </a:r>
            <a:r>
              <a:rPr lang="en-US" sz="2800" dirty="0" err="1"/>
              <a:t>otoño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El Espejo de la </a:t>
            </a:r>
            <a:r>
              <a:rPr lang="en-US" sz="2800" dirty="0" err="1"/>
              <a:t>mente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halkduster" panose="03050602040202020205" pitchFamily="66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Chalkduster" panose="03050602040202020205" pitchFamily="66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6251C6-4B37-7A44-82C3-373A13277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97" r="24601" b="1"/>
          <a:stretch/>
        </p:blipFill>
        <p:spPr>
          <a:xfrm>
            <a:off x="8452963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D0CF87-3E14-744D-B487-C4D4C5A7F7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8" r="-2" b="-2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996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B4B54D-6224-A346-858F-CC66C940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58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8F1F33-A84E-F54B-B755-44401794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Para el aula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946E6-E43C-734B-AC89-86900F275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2219785"/>
            <a:ext cx="5889494" cy="4084762"/>
          </a:xfrm>
        </p:spPr>
        <p:txBody>
          <a:bodyPr>
            <a:normAutofit/>
          </a:bodyPr>
          <a:lstStyle/>
          <a:p>
            <a:r>
              <a:rPr lang="es-ES" sz="1900" dirty="0" err="1">
                <a:solidFill>
                  <a:srgbClr val="FFFFFF"/>
                </a:solidFill>
              </a:rPr>
              <a:t>Sorprendizaje</a:t>
            </a:r>
            <a:endParaRPr lang="es-ES" sz="1900" dirty="0">
              <a:solidFill>
                <a:srgbClr val="FFFFFF"/>
              </a:solidFill>
            </a:endParaRPr>
          </a:p>
          <a:p>
            <a:r>
              <a:rPr lang="es-ES" sz="1900" dirty="0">
                <a:solidFill>
                  <a:srgbClr val="FFFFFF"/>
                </a:solidFill>
              </a:rPr>
              <a:t>Cuidar las bisagras de la educación</a:t>
            </a:r>
          </a:p>
          <a:p>
            <a:r>
              <a:rPr lang="es-ES" sz="1900" dirty="0">
                <a:solidFill>
                  <a:srgbClr val="FFFFFF"/>
                </a:solidFill>
              </a:rPr>
              <a:t>No caer en la </a:t>
            </a:r>
            <a:r>
              <a:rPr lang="es-ES" sz="1900" dirty="0" err="1">
                <a:solidFill>
                  <a:srgbClr val="FFFFFF"/>
                </a:solidFill>
              </a:rPr>
              <a:t>hipercorrecion</a:t>
            </a:r>
            <a:endParaRPr lang="es-E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- </a:t>
            </a:r>
            <a:r>
              <a:rPr lang="es-ES" sz="1900" dirty="0" err="1">
                <a:solidFill>
                  <a:srgbClr val="FFFFFF"/>
                </a:solidFill>
              </a:rPr>
              <a:t>Responsina</a:t>
            </a:r>
            <a:r>
              <a:rPr lang="es-ES" sz="1900" dirty="0">
                <a:solidFill>
                  <a:srgbClr val="FFFFFF"/>
                </a:solidFill>
              </a:rPr>
              <a:t> :</a:t>
            </a:r>
            <a:r>
              <a:rPr lang="es-ES" sz="1900" dirty="0" err="1">
                <a:solidFill>
                  <a:srgbClr val="FFFFFF"/>
                </a:solidFill>
              </a:rPr>
              <a:t>Reponsividad</a:t>
            </a:r>
            <a:r>
              <a:rPr lang="es-ES" sz="1900" dirty="0">
                <a:solidFill>
                  <a:srgbClr val="FFFFFF"/>
                </a:solidFill>
              </a:rPr>
              <a:t> + gasolina ( Rafa Guerrero)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- Niño aburrido monstruo potencial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- Ley de caricias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- Hambres en los alumnos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- Niños con dificultades: colocarles delante, preguntarles lo fácil, darles más tiempo. Preparar su clase</a:t>
            </a:r>
          </a:p>
          <a:p>
            <a:endParaRPr lang="es-ES" sz="1900" dirty="0">
              <a:solidFill>
                <a:srgbClr val="FFFFFF"/>
              </a:solidFill>
            </a:endParaRPr>
          </a:p>
          <a:p>
            <a:endParaRPr lang="es-ES" sz="1900" dirty="0">
              <a:solidFill>
                <a:srgbClr val="FFFFFF"/>
              </a:solidFill>
            </a:endParaRPr>
          </a:p>
          <a:p>
            <a:endParaRPr lang="es-ES" sz="19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12AFA1-DB61-C74A-BBC2-141837D06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r="2288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39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BB4E11-41D7-1C48-AB1F-9C281B62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810564" cy="1197864"/>
          </a:xfrm>
        </p:spPr>
        <p:txBody>
          <a:bodyPr anchor="ctr">
            <a:normAutofit/>
          </a:bodyPr>
          <a:lstStyle/>
          <a:p>
            <a:r>
              <a:rPr lang="es-ES" dirty="0"/>
              <a:t>Frases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FF474-0692-F64F-BDA3-8AD3497B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53" y="2048255"/>
            <a:ext cx="6519460" cy="4508955"/>
          </a:xfrm>
        </p:spPr>
        <p:txBody>
          <a:bodyPr anchor="t">
            <a:normAutofit/>
          </a:bodyPr>
          <a:lstStyle/>
          <a:p>
            <a:r>
              <a:rPr lang="es-ES" sz="2000" dirty="0"/>
              <a:t>Planta que no cuidas, planta que se muere</a:t>
            </a:r>
          </a:p>
          <a:p>
            <a:pPr marL="0" indent="0">
              <a:buNone/>
            </a:pPr>
            <a:r>
              <a:rPr lang="es-ES" sz="2000" dirty="0"/>
              <a:t>- Voy aponer mi sufrimiento al servicio del amor ,para que no sufran los demás</a:t>
            </a:r>
          </a:p>
          <a:p>
            <a:pPr marL="0" indent="0">
              <a:buNone/>
            </a:pPr>
            <a:r>
              <a:rPr lang="es-ES" sz="2000" dirty="0"/>
              <a:t>- Si trae paz a tu vida, has tomado la decisión correcta</a:t>
            </a:r>
          </a:p>
          <a:p>
            <a:pPr marL="0" indent="0">
              <a:buNone/>
            </a:pPr>
            <a:r>
              <a:rPr lang="es-ES" sz="2000" dirty="0"/>
              <a:t>- La pulmonía la curan los médicos no los políticos, en educación los problemas lo arreglaran los maestros, no los políticos.</a:t>
            </a:r>
          </a:p>
          <a:p>
            <a:r>
              <a:rPr lang="es-ES" sz="2000" dirty="0"/>
              <a:t>Si estoy enfermo por borracho, el médico me cura no me riñe, luego me reñirá la policía.  En Educación si lo hago mal , que alguien me enseñe y otro me riña. </a:t>
            </a:r>
            <a:r>
              <a:rPr lang="es-ES" sz="2000" b="1" dirty="0"/>
              <a:t> Necesitamos un Visitador pedagógico.</a:t>
            </a:r>
          </a:p>
          <a:p>
            <a:endParaRPr lang="es-ES" sz="2000" b="1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D86765-1290-D744-8C22-CDFDAB7D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7380939" y="626248"/>
            <a:ext cx="4161236" cy="2340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6B9F91-75DF-224E-A4EA-60EF03814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39" y="3657522"/>
            <a:ext cx="4161236" cy="27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79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B696C9-B355-8D4D-8C1E-D6E47130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117F41-FCDD-2744-9804-1BF9DA16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35968" cy="1325563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Frases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3EB92-F986-5642-A0B5-CF0F51B9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5174" cy="38198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1400" dirty="0"/>
              <a:t>Tres tipos de maestros :Los que innovan, Los que </a:t>
            </a:r>
            <a:r>
              <a:rPr lang="es-ES" sz="1400" u="sng" dirty="0"/>
              <a:t>copian, </a:t>
            </a:r>
            <a:r>
              <a:rPr lang="es-ES" sz="1400" dirty="0"/>
              <a:t>esos son buenos. Los que ni innovan ni copian esos son malos ".</a:t>
            </a:r>
          </a:p>
          <a:p>
            <a:r>
              <a:rPr lang="es-ES" sz="1400" dirty="0"/>
              <a:t>La vida en primera persona</a:t>
            </a:r>
          </a:p>
          <a:p>
            <a:r>
              <a:rPr lang="es-ES" sz="1400" dirty="0"/>
              <a:t>Agradecimiento memoria del corazón</a:t>
            </a:r>
          </a:p>
          <a:p>
            <a:r>
              <a:rPr lang="es-ES" sz="1400" dirty="0"/>
              <a:t>La felicidad mueve la bondad</a:t>
            </a:r>
          </a:p>
          <a:p>
            <a:r>
              <a:rPr lang="es-ES" sz="1400" dirty="0"/>
              <a:t>Admiración es el amor congelado</a:t>
            </a:r>
          </a:p>
          <a:p>
            <a:r>
              <a:rPr lang="es-ES" sz="1400" dirty="0"/>
              <a:t>El niño difícil es infeliz</a:t>
            </a:r>
          </a:p>
          <a:p>
            <a:r>
              <a:rPr lang="es-ES" sz="1400" dirty="0"/>
              <a:t>El </a:t>
            </a:r>
            <a:r>
              <a:rPr lang="es-ES" sz="1400" i="1" dirty="0">
                <a:solidFill>
                  <a:srgbClr val="C00000"/>
                </a:solidFill>
              </a:rPr>
              <a:t>qué </a:t>
            </a:r>
            <a:r>
              <a:rPr lang="es-ES" sz="1400" i="1" dirty="0"/>
              <a:t>enseñar</a:t>
            </a:r>
            <a:r>
              <a:rPr lang="es-ES" sz="1400" dirty="0"/>
              <a:t> se hace mirando a la vida.  El </a:t>
            </a:r>
            <a:r>
              <a:rPr lang="es-ES" sz="1400" i="1" dirty="0">
                <a:solidFill>
                  <a:srgbClr val="C00000"/>
                </a:solidFill>
              </a:rPr>
              <a:t>cómo</a:t>
            </a:r>
            <a:r>
              <a:rPr lang="es-ES" sz="1400" dirty="0"/>
              <a:t> mirando al niño</a:t>
            </a:r>
          </a:p>
          <a:p>
            <a:r>
              <a:rPr lang="es-ES" sz="1400" dirty="0">
                <a:solidFill>
                  <a:srgbClr val="0070C0"/>
                </a:solidFill>
              </a:rPr>
              <a:t>Sacar el máximo posible sin amargarlos y sin amargarnos, pero el máximo posible de algunos es muy mínimo.</a:t>
            </a:r>
          </a:p>
          <a:p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Un aplauso para las personas que entienden que los problemas se arreglan hablándose y no dejándose de hablar</a:t>
            </a:r>
            <a:endParaRPr lang="es-ES" sz="1200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DED170-6FEE-C940-8F0A-F3461DD1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415" y="1247775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77384F-0E58-1943-A082-6664FF930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12A6BE-66C9-384F-862F-33F18C51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2" y="702156"/>
            <a:ext cx="3769138" cy="1013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7030A0"/>
                </a:solidFill>
              </a:rPr>
              <a:t>Antonio Gala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D1541-3CA5-D04D-A0F1-098C16A4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6533"/>
            <a:ext cx="7809274" cy="35004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C00000"/>
                </a:solidFill>
              </a:rPr>
              <a:t>“</a:t>
            </a:r>
            <a:r>
              <a:rPr lang="es-ES" sz="3200" i="1" dirty="0">
                <a:solidFill>
                  <a:srgbClr val="C00000"/>
                </a:solidFill>
              </a:rPr>
              <a:t>El atiborrado de erudición</a:t>
            </a:r>
            <a:r>
              <a:rPr lang="es-ES" sz="3200" i="1" dirty="0"/>
              <a:t>” ( el saber sí ocupa lugar) se hincha </a:t>
            </a:r>
          </a:p>
          <a:p>
            <a:pPr marL="0" indent="0">
              <a:buNone/>
            </a:pPr>
            <a:r>
              <a:rPr lang="es-ES" sz="3200" i="1" dirty="0"/>
              <a:t>y se </a:t>
            </a:r>
            <a:r>
              <a:rPr lang="es-ES" sz="3200" i="1" dirty="0">
                <a:solidFill>
                  <a:srgbClr val="C00000"/>
                </a:solidFill>
              </a:rPr>
              <a:t>inutiliza para danzar  y amar </a:t>
            </a:r>
            <a:r>
              <a:rPr lang="es-ES" sz="3200" i="1" dirty="0"/>
              <a:t>y entregarse a la vida</a:t>
            </a:r>
          </a:p>
          <a:p>
            <a:pPr marL="0" indent="0">
              <a:buNone/>
            </a:pPr>
            <a:r>
              <a:rPr lang="es-ES" sz="3200" dirty="0"/>
              <a:t> “ Por lo tanto </a:t>
            </a:r>
            <a:r>
              <a:rPr lang="es-ES" sz="3200" dirty="0">
                <a:solidFill>
                  <a:srgbClr val="C00000"/>
                </a:solidFill>
              </a:rPr>
              <a:t>elijamos bien qué contenidos </a:t>
            </a:r>
            <a:r>
              <a:rPr lang="es-ES" sz="3200" dirty="0"/>
              <a:t>queremos trabajar.</a:t>
            </a:r>
          </a:p>
          <a:p>
            <a:endParaRPr lang="es-ES" dirty="0"/>
          </a:p>
        </p:txBody>
      </p:sp>
      <p:pic>
        <p:nvPicPr>
          <p:cNvPr id="5" name="Imagen 4" descr="Imagen en blanco y negro de un hombre en una biblioteca&#10;&#10;Descripción generada automáticamente">
            <a:extLst>
              <a:ext uri="{FF2B5EF4-FFF2-40B4-BE49-F238E27FC236}">
                <a16:creationId xmlns:a16="http://schemas.microsoft.com/office/drawing/2014/main" id="{BFFB2C4B-4599-F94C-880C-9DE1983EC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2" r="20685" b="3"/>
          <a:stretch/>
        </p:blipFill>
        <p:spPr>
          <a:xfrm>
            <a:off x="8042146" y="64272"/>
            <a:ext cx="40540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B4979F-A70C-FC4D-85F5-C198EB49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8" b="17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5BECFC-0304-A540-AC33-5B0547C7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B1AF1-C3A1-EE4C-960D-BC453BFD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/>
              <a:t>Ikigai</a:t>
            </a:r>
            <a:r>
              <a:rPr lang="es-ES" sz="1800" dirty="0"/>
              <a:t>: un motivo para vivir</a:t>
            </a:r>
          </a:p>
          <a:p>
            <a:r>
              <a:rPr lang="es-ES" sz="1800" dirty="0" err="1"/>
              <a:t>Kaizen:</a:t>
            </a:r>
            <a:r>
              <a:rPr lang="es-ES" sz="1800" dirty="0" err="1">
                <a:latin typeface="Chalkduster" panose="03050602040202020205" pitchFamily="66" charset="77"/>
              </a:rPr>
              <a:t>Hacer</a:t>
            </a:r>
            <a:r>
              <a:rPr lang="es-ES" sz="1800" dirty="0">
                <a:latin typeface="Chalkduster" panose="03050602040202020205" pitchFamily="66" charset="77"/>
              </a:rPr>
              <a:t> </a:t>
            </a:r>
            <a:r>
              <a:rPr lang="es-ES" sz="1800" dirty="0">
                <a:solidFill>
                  <a:srgbClr val="0070C0"/>
                </a:solidFill>
                <a:latin typeface="Chalkduster" panose="03050602040202020205" pitchFamily="66" charset="77"/>
              </a:rPr>
              <a:t>lo mínimo </a:t>
            </a:r>
            <a:r>
              <a:rPr lang="es-ES" sz="1800" dirty="0">
                <a:latin typeface="Chalkduster" panose="03050602040202020205" pitchFamily="66" charset="77"/>
              </a:rPr>
              <a:t>y progresivo en el tiempo. Comerse la paella a granitos</a:t>
            </a:r>
          </a:p>
          <a:p>
            <a:endParaRPr lang="es-ES" sz="1800" dirty="0"/>
          </a:p>
          <a:p>
            <a:r>
              <a:rPr lang="es-ES" sz="1800" dirty="0" err="1"/>
              <a:t>Hygge</a:t>
            </a:r>
            <a:r>
              <a:rPr lang="es-ES" sz="1800" dirty="0"/>
              <a:t>: felicidad de las pequeñas cosas</a:t>
            </a:r>
          </a:p>
          <a:p>
            <a:r>
              <a:rPr lang="es-ES" sz="1800" dirty="0" err="1"/>
              <a:t>Shinri</a:t>
            </a:r>
            <a:r>
              <a:rPr lang="es-ES" sz="1800" dirty="0"/>
              <a:t> </a:t>
            </a:r>
            <a:r>
              <a:rPr lang="es-ES" sz="1800" dirty="0" err="1"/>
              <a:t>yoku</a:t>
            </a:r>
            <a:r>
              <a:rPr lang="es-ES" sz="1800" dirty="0"/>
              <a:t>: baños de bosque</a:t>
            </a:r>
          </a:p>
          <a:p>
            <a:r>
              <a:rPr lang="es-ES" sz="1800" dirty="0" err="1">
                <a:solidFill>
                  <a:srgbClr val="FFFF00"/>
                </a:solidFill>
              </a:rPr>
              <a:t>Ichigo-ichie</a:t>
            </a:r>
            <a:r>
              <a:rPr lang="es-ES" sz="1800" dirty="0"/>
              <a:t>: haz de cada momento algo único</a:t>
            </a:r>
          </a:p>
          <a:p>
            <a:r>
              <a:rPr lang="es-ES" sz="1800" dirty="0" err="1">
                <a:solidFill>
                  <a:srgbClr val="FFFF00"/>
                </a:solidFill>
              </a:rPr>
              <a:t>NivuiK</a:t>
            </a:r>
            <a:r>
              <a:rPr lang="es-ES" sz="1800" dirty="0"/>
              <a:t>: deseo de tocar algo pequeño</a:t>
            </a:r>
          </a:p>
          <a:p>
            <a:endParaRPr lang="es-ES" sz="1800" dirty="0"/>
          </a:p>
          <a:p>
            <a:r>
              <a:rPr lang="es-ES" sz="1800" dirty="0"/>
              <a:t>Las 4 huchas</a:t>
            </a:r>
          </a:p>
          <a:p>
            <a:r>
              <a:rPr lang="es-ES" sz="1800" dirty="0"/>
              <a:t>Rara navidad</a:t>
            </a:r>
          </a:p>
        </p:txBody>
      </p:sp>
    </p:spTree>
    <p:extLst>
      <p:ext uri="{BB962C8B-B14F-4D97-AF65-F5344CB8AC3E}">
        <p14:creationId xmlns:p14="http://schemas.microsoft.com/office/powerpoint/2010/main" val="2936550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17B5C9D9282D47B00F125FB86E803E" ma:contentTypeVersion="6" ma:contentTypeDescription="Crear nuevo documento." ma:contentTypeScope="" ma:versionID="2ef7cfc99ad86f0de4e1a70cac139f35">
  <xsd:schema xmlns:xsd="http://www.w3.org/2001/XMLSchema" xmlns:xs="http://www.w3.org/2001/XMLSchema" xmlns:p="http://schemas.microsoft.com/office/2006/metadata/properties" xmlns:ns2="8406085e-0330-4adf-99ac-c6f74405cba6" targetNamespace="http://schemas.microsoft.com/office/2006/metadata/properties" ma:root="true" ma:fieldsID="b1948b339efd08de2a21e51267bcde6b" ns2:_="">
    <xsd:import namespace="8406085e-0330-4adf-99ac-c6f74405c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6085e-0330-4adf-99ac-c6f74405c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C2680F-E96A-4659-9345-938B285648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85146E-FE55-42D8-8CA1-6B4D5104E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D0382-F3B5-42A9-97D6-9689BE6AD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6085e-0330-4adf-99ac-c6f74405c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539</Words>
  <Application>Microsoft Office PowerPoint</Application>
  <PresentationFormat>Panorámica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videos</vt:lpstr>
      <vt:lpstr>Presentación de PowerPoint</vt:lpstr>
      <vt:lpstr>Presentación de PowerPoint</vt:lpstr>
      <vt:lpstr>Para el aula</vt:lpstr>
      <vt:lpstr>Frases</vt:lpstr>
      <vt:lpstr>Frases</vt:lpstr>
      <vt:lpstr>Antonio Gala</vt:lpstr>
      <vt:lpstr>ideas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LOPEZ RODRIGUEZ</dc:creator>
  <cp:lastModifiedBy>JUAN CARLOS LOPEZ RODRIGUEZ</cp:lastModifiedBy>
  <cp:revision>16</cp:revision>
  <dcterms:created xsi:type="dcterms:W3CDTF">2020-12-18T11:19:39Z</dcterms:created>
  <dcterms:modified xsi:type="dcterms:W3CDTF">2020-12-20T12:23:41Z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0x010100E417B5C9D9282D47B00F125FB86E803E</vt:lpwstr>
  </property>
</Properties>
</file>