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76" r:id="rId10"/>
    <p:sldId id="259" r:id="rId11"/>
    <p:sldId id="261" r:id="rId12"/>
    <p:sldId id="263" r:id="rId13"/>
    <p:sldId id="264" r:id="rId14"/>
    <p:sldId id="286" r:id="rId15"/>
    <p:sldId id="287" r:id="rId16"/>
    <p:sldId id="288" r:id="rId17"/>
    <p:sldId id="265" r:id="rId18"/>
    <p:sldId id="266" r:id="rId19"/>
    <p:sldId id="267" r:id="rId20"/>
    <p:sldId id="268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F9348-2FE1-4F49-8750-61D28133D9DC}" v="1464" dt="2021-04-21T11:06:2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ogamluisa@gmail.com" TargetMode="External"/><Relationship Id="rId2" Type="http://schemas.openxmlformats.org/officeDocument/2006/relationships/hyperlink" Target="mailto:kalbaa@educa.jcyl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trespuntocero.com/recursos/educacion-emocional/mindfulness-como-asignatura-en-secundari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lsemanal.com/conocer/salud/20200205/tecnicas-para-respirar-bien-pranayama-yoga-relajacion-estres.html%2021/04/20121" TargetMode="External"/><Relationship Id="rId2" Type="http://schemas.openxmlformats.org/officeDocument/2006/relationships/hyperlink" Target="https://www.educaciontrespuntocero.com/recursos/educacion-emocional/mindfulness-como-asignatura-en-secundar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1204864"/>
            <a:ext cx="8637073" cy="213886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/>
            </a:r>
            <a:br>
              <a:rPr lang="en-US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la </a:t>
            </a:r>
            <a:r>
              <a:rPr lang="en-US" sz="4000" dirty="0" err="1">
                <a:ea typeface="+mj-lt"/>
                <a:cs typeface="+mj-lt"/>
              </a:rPr>
              <a:t>relajación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vivencial</a:t>
            </a:r>
            <a:r>
              <a:rPr lang="en-US" sz="4000" dirty="0">
                <a:ea typeface="+mj-lt"/>
                <a:cs typeface="+mj-lt"/>
              </a:rPr>
              <a:t> en el aula:</a:t>
            </a:r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 </a:t>
            </a:r>
            <a:r>
              <a:rPr lang="en-US" sz="4000" dirty="0" err="1">
                <a:ea typeface="+mj-lt"/>
                <a:cs typeface="+mj-lt"/>
              </a:rPr>
              <a:t>hacia</a:t>
            </a:r>
            <a:r>
              <a:rPr lang="en-US" sz="4000" dirty="0">
                <a:ea typeface="+mj-lt"/>
                <a:cs typeface="+mj-lt"/>
              </a:rPr>
              <a:t> una </a:t>
            </a:r>
            <a:r>
              <a:rPr lang="en-US" sz="4000" dirty="0" err="1">
                <a:ea typeface="+mj-lt"/>
                <a:cs typeface="+mj-lt"/>
              </a:rPr>
              <a:t>educación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 smtClean="0">
                <a:ea typeface="+mj-lt"/>
                <a:cs typeface="+mj-lt"/>
              </a:rPr>
              <a:t>emocional</a:t>
            </a:r>
            <a:r>
              <a:rPr lang="en-US" sz="4000" dirty="0" smtClean="0">
                <a:ea typeface="+mj-lt"/>
                <a:cs typeface="+mj-lt"/>
              </a:rPr>
              <a:t>.</a:t>
            </a:r>
            <a:endParaRPr lang="es-E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Karla de alba </a:t>
            </a:r>
            <a:r>
              <a:rPr lang="en-US" dirty="0" err="1"/>
              <a:t>arana</a:t>
            </a:r>
            <a:r>
              <a:rPr lang="en-US" dirty="0"/>
              <a:t> @poniendocolor </a:t>
            </a:r>
            <a:r>
              <a:rPr lang="en-US" dirty="0">
                <a:hlinkClick r:id="rId2"/>
              </a:rPr>
              <a:t>kalbaa@educa.jcyl.es</a:t>
            </a:r>
            <a:endParaRPr lang="es-ES"/>
          </a:p>
          <a:p>
            <a:r>
              <a:rPr lang="en-US" dirty="0"/>
              <a:t>Maria </a:t>
            </a:r>
            <a:r>
              <a:rPr lang="en-US" dirty="0" err="1"/>
              <a:t>luisa</a:t>
            </a:r>
            <a:r>
              <a:rPr lang="en-US" dirty="0"/>
              <a:t> </a:t>
            </a:r>
            <a:r>
              <a:rPr lang="en-US" dirty="0" err="1"/>
              <a:t>arana</a:t>
            </a:r>
            <a:r>
              <a:rPr lang="en-US" dirty="0"/>
              <a:t> </a:t>
            </a:r>
            <a:r>
              <a:rPr lang="en-US" dirty="0" err="1"/>
              <a:t>paredes</a:t>
            </a:r>
            <a:r>
              <a:rPr lang="en-US" dirty="0"/>
              <a:t>                           </a:t>
            </a:r>
            <a:r>
              <a:rPr lang="en-US" dirty="0">
                <a:hlinkClick r:id="rId3"/>
              </a:rPr>
              <a:t>yogamluisa@gmail.com</a:t>
            </a:r>
            <a:r>
              <a:rPr lang="en-US" dirty="0"/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461" y="829419"/>
            <a:ext cx="143878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78651-4CE9-42E8-BAC7-2038641A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educación Emocional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C0249F-5181-4F95-8E09-FABCD0DFD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3200" i="1" dirty="0">
                <a:ea typeface="+mn-lt"/>
                <a:cs typeface="+mn-lt"/>
              </a:rPr>
              <a:t>Innovación educativa que responde a necesidades sociales no atendidas en las materias académicas ordinarias</a:t>
            </a:r>
            <a:r>
              <a:rPr lang="es-ES" sz="3200" dirty="0">
                <a:ea typeface="+mn-lt"/>
                <a:cs typeface="+mn-lt"/>
              </a:rPr>
              <a:t>. (Bisquerra, 2003)</a:t>
            </a:r>
            <a:endParaRPr lang="es-ES" sz="3200"/>
          </a:p>
          <a:p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F560F43-20F4-4527-91B0-DD316AA52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6000" dirty="0">
                <a:solidFill>
                  <a:schemeClr val="accent1"/>
                </a:solidFill>
              </a:rPr>
              <a:t>¿Qué es?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531" y="651740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6F439-40BA-4018-9F4D-6DC612FD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¿qUIÉN GANA CON ELLO?</a:t>
            </a:r>
          </a:p>
        </p:txBody>
      </p:sp>
      <p:pic>
        <p:nvPicPr>
          <p:cNvPr id="5" name="Imagen 5" descr="Imagen que contiene persona, tabla, mujer, hombre&#10;&#10;Descripción generada automáticamente">
            <a:extLst>
              <a:ext uri="{FF2B5EF4-FFF2-40B4-BE49-F238E27FC236}">
                <a16:creationId xmlns:a16="http://schemas.microsoft.com/office/drawing/2014/main" id="{E2B08FCC-321D-4514-8ADC-91E72F0472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8787" y="2288544"/>
            <a:ext cx="4172128" cy="2907640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01C9D4-5D79-4AF5-BC56-546E2DDD3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dirty="0">
                <a:ea typeface="+mn-lt"/>
                <a:cs typeface="+mn-lt"/>
              </a:rPr>
              <a:t>En definitiva, debemos tener presente que con esta materia </a:t>
            </a:r>
            <a:r>
              <a:rPr lang="es-ES" dirty="0" smtClean="0">
                <a:ea typeface="+mn-lt"/>
                <a:cs typeface="+mn-lt"/>
              </a:rPr>
              <a:t>les </a:t>
            </a:r>
            <a:r>
              <a:rPr lang="es-ES" dirty="0">
                <a:ea typeface="+mn-lt"/>
                <a:cs typeface="+mn-lt"/>
              </a:rPr>
              <a:t>estamos haciendo un regalo a los estudiantes para toda la vida y donde los mayores beneficiados somos los docentes ya </a:t>
            </a:r>
            <a:r>
              <a:rPr lang="es-ES" dirty="0" smtClean="0">
                <a:ea typeface="+mn-lt"/>
                <a:cs typeface="+mn-lt"/>
              </a:rPr>
              <a:t>que </a:t>
            </a:r>
            <a:r>
              <a:rPr lang="es-ES" dirty="0">
                <a:ea typeface="+mn-lt"/>
                <a:cs typeface="+mn-lt"/>
              </a:rPr>
              <a:t>tenemos la oportunidad de crecer personalmente acompañándoles a ser felices.</a:t>
            </a:r>
          </a:p>
          <a:p>
            <a:pPr marL="0" indent="0">
              <a:buNone/>
            </a:pPr>
            <a:r>
              <a:rPr lang="es-ES" dirty="0">
                <a:ea typeface="+mn-lt"/>
                <a:cs typeface="+mn-lt"/>
                <a:hlinkClick r:id="rId3"/>
              </a:rPr>
              <a:t>https://www.educaciontrespuntocero.com/recursos/educacion-emocional/mindfulness-como-asignatura-en-secundaria/</a:t>
            </a:r>
            <a:r>
              <a:rPr lang="es-ES" dirty="0">
                <a:ea typeface="+mn-lt"/>
                <a:cs typeface="+mn-lt"/>
              </a:rPr>
              <a:t> 21/4/2021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896" y="495891"/>
            <a:ext cx="143878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Trabajemos juntos </a:t>
            </a:r>
            <a:br>
              <a:rPr lang="es-ES" dirty="0" smtClean="0"/>
            </a:br>
            <a:r>
              <a:rPr lang="es-ES" dirty="0" smtClean="0"/>
              <a:t>para evolucionar juntos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78" y="2125362"/>
            <a:ext cx="4300152" cy="3262184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601" y="804519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987BC-095C-4DF4-8ED9-666480BB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 importante diferenciar entre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DEED65-9271-42A4-84B8-68C6B8680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Aplicaciones INTENSIVAS:</a:t>
            </a:r>
          </a:p>
          <a:p>
            <a:r>
              <a:rPr lang="es-ES" dirty="0"/>
              <a:t>SEMINARIOS.</a:t>
            </a:r>
          </a:p>
          <a:p>
            <a:r>
              <a:rPr lang="es-ES" dirty="0"/>
              <a:t>CONVIVENCIAS.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APRENDIZAJE SE SEPARA DEL </a:t>
            </a:r>
            <a:r>
              <a:rPr lang="es-ES" dirty="0" smtClean="0"/>
              <a:t>ACADÉMICO</a:t>
            </a:r>
            <a:r>
              <a:rPr lang="es-ES" dirty="0"/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F5E6E8-B1C1-4BE4-942B-6E4717423C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Aplicaciones INCLUSIVAS:</a:t>
            </a:r>
          </a:p>
          <a:p>
            <a:r>
              <a:rPr lang="es-ES" dirty="0"/>
              <a:t>Dentro del propio temario de la asignatura de forma troncal.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APRENDIZAJE EMOCIONAL SE INCLUYE EN EL </a:t>
            </a:r>
            <a:r>
              <a:rPr lang="es-ES" dirty="0" smtClean="0"/>
              <a:t>ACADÉMICO</a:t>
            </a:r>
            <a:r>
              <a:rPr lang="es-ES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184" y="658205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Seminario / convivencia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17" y="2017343"/>
            <a:ext cx="4333745" cy="3296062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Al hacerlo en un lugar ajeno al aula se favorece el ambiente distendido.</a:t>
            </a:r>
          </a:p>
          <a:p>
            <a:r>
              <a:rPr lang="es-ES" dirty="0"/>
              <a:t>Realizar ejercicios de:</a:t>
            </a:r>
          </a:p>
          <a:p>
            <a:r>
              <a:rPr lang="es-ES" dirty="0"/>
              <a:t> visualización y relajación.</a:t>
            </a:r>
          </a:p>
          <a:p>
            <a:r>
              <a:rPr lang="es-ES" dirty="0"/>
              <a:t>Respiración.</a:t>
            </a:r>
          </a:p>
          <a:p>
            <a:r>
              <a:rPr lang="es-ES" dirty="0"/>
              <a:t>Dinámicas que favorezcan la sensación de empatía y pertenencia al grupo.</a:t>
            </a:r>
          </a:p>
          <a:p>
            <a:r>
              <a:rPr lang="es-ES" dirty="0"/>
              <a:t>Es preferible que se termine con un pequeño regalo individual realizado por todos, que aumente su autoestima.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601" y="821688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¿cuándo hacerlos?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 comienzo del curso para dotar a la clase de un sentido de pertenencia al grupo y favorecer que se conozcan e interactúen.</a:t>
            </a:r>
          </a:p>
          <a:p>
            <a:r>
              <a:rPr lang="es-ES" dirty="0"/>
              <a:t>Si somos observadores nos darán una información personal imprescindible para conocerles a ellos y a sus circunstancias.</a:t>
            </a:r>
          </a:p>
          <a:p>
            <a:r>
              <a:rPr lang="es-ES" dirty="0"/>
              <a:t>A mitad de curso (enero/febrero) cuando los roces y equipos parecen formarse.</a:t>
            </a:r>
          </a:p>
          <a:p>
            <a:r>
              <a:rPr lang="es-ES" dirty="0"/>
              <a:t>Al final de curso para que puedan acabar sintiéndose bien por todo lo aprendido/vivido.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465" y="598633"/>
            <a:ext cx="1149178" cy="12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 </a:t>
            </a:r>
            <a:r>
              <a:rPr lang="es-ES" dirty="0" err="1" smtClean="0"/>
              <a:t>cÓMO</a:t>
            </a:r>
            <a:r>
              <a:rPr lang="es-ES" dirty="0" smtClean="0"/>
              <a:t> </a:t>
            </a:r>
            <a:r>
              <a:rPr lang="es-ES" dirty="0"/>
              <a:t>LO LLEVAMOS AL AULA?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Actualmente existen multitud de programas ya creados que instruyen sobre el proceso de aplicación al aula:</a:t>
            </a:r>
          </a:p>
          <a:p>
            <a:r>
              <a:rPr lang="es-ES" dirty="0"/>
              <a:t>TREVA </a:t>
            </a:r>
            <a:r>
              <a:rPr lang="es-ES" dirty="0">
                <a:ea typeface="+mn-lt"/>
                <a:cs typeface="+mn-lt"/>
              </a:rPr>
              <a:t>                     http://programatreva.org/</a:t>
            </a:r>
          </a:p>
          <a:p>
            <a:r>
              <a:rPr lang="es-ES" dirty="0"/>
              <a:t>HARA           </a:t>
            </a:r>
            <a:r>
              <a:rPr lang="es-ES" dirty="0">
                <a:ea typeface="+mn-lt"/>
                <a:cs typeface="+mn-lt"/>
              </a:rPr>
              <a:t>            https://colegioslasalle.org/portfolio_page/hara/</a:t>
            </a:r>
          </a:p>
          <a:p>
            <a:r>
              <a:rPr lang="es-ES" dirty="0"/>
              <a:t>Crecer Respirando.    </a:t>
            </a:r>
            <a:r>
              <a:rPr lang="es-ES" dirty="0">
                <a:ea typeface="+mn-lt"/>
                <a:cs typeface="+mn-lt"/>
              </a:rPr>
              <a:t>https://www.sukhamindfulness.com/programa-crecer-respirando</a:t>
            </a:r>
            <a:endParaRPr lang="es-ES" dirty="0"/>
          </a:p>
          <a:p>
            <a:r>
              <a:rPr lang="es-ES" dirty="0"/>
              <a:t>Proyectos Propios del Centro.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330" y="731993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 imprescindible: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Crear </a:t>
            </a:r>
            <a:r>
              <a:rPr lang="es-ES" dirty="0"/>
              <a:t>un espacio </a:t>
            </a:r>
            <a:r>
              <a:rPr lang="es-ES" dirty="0" smtClean="0"/>
              <a:t>seguro.</a:t>
            </a:r>
          </a:p>
          <a:p>
            <a:r>
              <a:rPr lang="es-ES" dirty="0" smtClean="0"/>
              <a:t>Buscar la empatía: profesor- alumno, alumno-alumno.</a:t>
            </a:r>
          </a:p>
          <a:p>
            <a:r>
              <a:rPr lang="es-ES" dirty="0" smtClean="0"/>
              <a:t>El trabajo cooperativo, sus dinámicas, nos ayuda a llevarlo a la práctica.</a:t>
            </a:r>
          </a:p>
          <a:p>
            <a:r>
              <a:rPr lang="es-ES" dirty="0" smtClean="0"/>
              <a:t>Que el profesorado implicado se comprometa con el método aprendiendo y experimentándolo antes de impartirlo.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245" y="811248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Ambiente seguro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30" y="1495168"/>
            <a:ext cx="4436075" cy="3964245"/>
          </a:xfr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9" y="370702"/>
            <a:ext cx="5387545" cy="4992129"/>
          </a:xfrm>
        </p:spPr>
      </p:pic>
    </p:spTree>
    <p:extLst>
      <p:ext uri="{BB962C8B-B14F-4D97-AF65-F5344CB8AC3E}">
        <p14:creationId xmlns:p14="http://schemas.microsoft.com/office/powerpoint/2010/main" val="1434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Empatía /respeto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1501612"/>
            <a:ext cx="4386649" cy="4374292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8" y="916100"/>
            <a:ext cx="5288691" cy="4646650"/>
          </a:xfrm>
        </p:spPr>
      </p:pic>
    </p:spTree>
    <p:extLst>
      <p:ext uri="{BB962C8B-B14F-4D97-AF65-F5344CB8AC3E}">
        <p14:creationId xmlns:p14="http://schemas.microsoft.com/office/powerpoint/2010/main" val="1329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361FC-83A6-46C3-B88F-3391E76A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¿Educamos para la felicidad?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03BDB-C492-4BBD-9842-7EA131502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/>
              <a:t>¿Somos nosotros </a:t>
            </a:r>
            <a:r>
              <a:rPr lang="es-ES" sz="3600" dirty="0" smtClean="0"/>
              <a:t>mismos </a:t>
            </a:r>
            <a:r>
              <a:rPr lang="es-ES" sz="3600" dirty="0"/>
              <a:t>felices al realizar nuestro trabajo como educadores?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676" y="522893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8" y="744504"/>
            <a:ext cx="4839429" cy="4654524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71" y="804889"/>
            <a:ext cx="4402481" cy="4654524"/>
          </a:xfrm>
        </p:spPr>
      </p:pic>
    </p:spTree>
    <p:extLst>
      <p:ext uri="{BB962C8B-B14F-4D97-AF65-F5344CB8AC3E}">
        <p14:creationId xmlns:p14="http://schemas.microsoft.com/office/powerpoint/2010/main" val="23203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000" dirty="0" smtClean="0"/>
              <a:t>Control de la respiración</a:t>
            </a:r>
            <a:br>
              <a:rPr lang="es-ES" sz="2000" dirty="0" smtClean="0"/>
            </a:br>
            <a:r>
              <a:rPr lang="es-ES" sz="2000" i="1" dirty="0" smtClean="0"/>
              <a:t>“la respiración es Un </a:t>
            </a:r>
            <a:r>
              <a:rPr lang="es-ES" sz="2000" i="1" dirty="0"/>
              <a:t>tranquilizante natural para el sistema nervioso</a:t>
            </a:r>
            <a:r>
              <a:rPr lang="es-ES" sz="2000" i="1" dirty="0" smtClean="0"/>
              <a:t>.”</a:t>
            </a:r>
            <a:br>
              <a:rPr lang="es-ES" sz="2000" i="1" dirty="0" smtClean="0"/>
            </a:br>
            <a:r>
              <a:rPr lang="es-ES" sz="1600" dirty="0" smtClean="0"/>
              <a:t>ANDREW WEIL DIRECTOR MEDICINA INTEGRAL UNIVERSIDAD ARIZONA.</a:t>
            </a:r>
            <a:r>
              <a:rPr lang="es-ES" sz="1600" dirty="0"/>
              <a:t/>
            </a:r>
            <a:br>
              <a:rPr lang="es-ES" sz="1600" dirty="0"/>
            </a:br>
            <a:endParaRPr lang="es-ES" sz="16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17" y="2017343"/>
            <a:ext cx="3925972" cy="2900645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90" y="2017342"/>
            <a:ext cx="4090086" cy="29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Vázquez</a:t>
            </a:r>
            <a:r>
              <a:rPr lang="es-ES" sz="2400" dirty="0"/>
              <a:t>, Mª. (2001).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853754"/>
            <a:ext cx="8044249" cy="4015705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268" y="731993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es-ES" dirty="0"/>
              <a:t>Si controlas tu </a:t>
            </a:r>
            <a:r>
              <a:rPr lang="es-ES" dirty="0" smtClean="0"/>
              <a:t>respiración</a:t>
            </a:r>
            <a:r>
              <a:rPr lang="es-ES" dirty="0"/>
              <a:t>,</a:t>
            </a:r>
            <a:br>
              <a:rPr lang="es-ES" dirty="0"/>
            </a:br>
            <a:r>
              <a:rPr lang="es-ES" dirty="0"/>
              <a:t>Tendrás control </a:t>
            </a:r>
            <a:r>
              <a:rPr lang="es-ES" dirty="0" smtClean="0"/>
              <a:t>sobre  tu vida.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6" y="2273643"/>
            <a:ext cx="4164228" cy="2607276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3" y="2273643"/>
            <a:ext cx="4300151" cy="2607276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727" y="608309"/>
            <a:ext cx="115224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Momentos idóneos para la práctica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 comenzar la jornada.</a:t>
            </a:r>
          </a:p>
          <a:p>
            <a:r>
              <a:rPr lang="es-ES" dirty="0" smtClean="0"/>
              <a:t>Al comienzo de la tercera sesión, antes del recreo.</a:t>
            </a:r>
          </a:p>
          <a:p>
            <a:r>
              <a:rPr lang="es-ES" dirty="0" smtClean="0"/>
              <a:t>Al volver del Recreo.</a:t>
            </a:r>
          </a:p>
          <a:p>
            <a:r>
              <a:rPr lang="es-ES" dirty="0" smtClean="0"/>
              <a:t>Al comienzo de la última sesión.</a:t>
            </a:r>
          </a:p>
          <a:p>
            <a:r>
              <a:rPr lang="es-ES" dirty="0" smtClean="0"/>
              <a:t>Al finalizar la última sesión de la jornada.</a:t>
            </a:r>
          </a:p>
          <a:p>
            <a:r>
              <a:rPr lang="es-ES" dirty="0" smtClean="0"/>
              <a:t>Al comienzo de un examen o ejercicio importante.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245" y="811248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 comenzar la jornada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Reflexión de la mañana.</a:t>
            </a:r>
          </a:p>
          <a:p>
            <a:r>
              <a:rPr lang="es-ES" dirty="0" smtClean="0"/>
              <a:t>Buenos días, ¿cómo estás?</a:t>
            </a:r>
          </a:p>
          <a:p>
            <a:r>
              <a:rPr lang="es-ES" dirty="0" smtClean="0"/>
              <a:t>El amanecer.</a:t>
            </a:r>
          </a:p>
          <a:p>
            <a:r>
              <a:rPr lang="es-ES" dirty="0" smtClean="0"/>
              <a:t>Ejercicios de respiración.</a:t>
            </a:r>
          </a:p>
          <a:p>
            <a:r>
              <a:rPr lang="es-ES" dirty="0" smtClean="0"/>
              <a:t>Visualización de una imagen que favorezca el debate de grupo orientado siempre por el profesor.  NUNCA AL AZAR.</a:t>
            </a:r>
          </a:p>
          <a:p>
            <a:r>
              <a:rPr lang="es-ES" dirty="0" smtClean="0"/>
              <a:t> En general podemos decir que sean:</a:t>
            </a:r>
          </a:p>
          <a:p>
            <a:r>
              <a:rPr lang="es-ES" dirty="0" smtClean="0"/>
              <a:t>Actividades que favorezcan encarar el día con una sensación de grupo y positiva.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827" y="731993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 comenzar la tercera sesión, antes del recreo.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Masaje por </a:t>
            </a:r>
            <a:r>
              <a:rPr lang="es-ES" dirty="0" smtClean="0"/>
              <a:t>parejas o individual.</a:t>
            </a:r>
            <a:endParaRPr lang="es-ES" dirty="0" smtClean="0"/>
          </a:p>
          <a:p>
            <a:r>
              <a:rPr lang="es-ES" dirty="0" smtClean="0"/>
              <a:t>Audición de una visualización.</a:t>
            </a:r>
          </a:p>
          <a:p>
            <a:endParaRPr lang="es-ES" dirty="0"/>
          </a:p>
          <a:p>
            <a:r>
              <a:rPr lang="es-ES" dirty="0" smtClean="0"/>
              <a:t>La realización de estas actividades son consideradas por nuestros alumnos como un premio.</a:t>
            </a:r>
          </a:p>
          <a:p>
            <a:r>
              <a:rPr lang="es-ES" dirty="0" smtClean="0"/>
              <a:t>Pero a nosotros nos ayudarán a organizar y ganar tiempo en el comienzo de la clase.</a:t>
            </a:r>
          </a:p>
          <a:p>
            <a:r>
              <a:rPr lang="es-ES" dirty="0" smtClean="0"/>
              <a:t>NUNCA DEBEMOS VERLO COMO UNA PÉRDIDA DE TIEMPO.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20" y="725896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TRAS EL RECREO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Suelen venir excitados del recreo por lo que con una audición en silencio de una música relajante suele ser muy bien recibida.</a:t>
            </a:r>
          </a:p>
          <a:p>
            <a:r>
              <a:rPr lang="es-ES" dirty="0" smtClean="0"/>
              <a:t>Ejemplo BSO de “El Piano”, 5 minutos de duración.</a:t>
            </a:r>
          </a:p>
          <a:p>
            <a:r>
              <a:rPr lang="es-ES" dirty="0" smtClean="0"/>
              <a:t>Ejercicios de respiración en silencio total.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942" y="597869"/>
            <a:ext cx="115224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COMIENZO DE ÚLTIMA SESIÓN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Masaje por parejas o masaje propio, no más de 5 minutos de duración.</a:t>
            </a:r>
          </a:p>
          <a:p>
            <a:r>
              <a:rPr lang="es-ES" dirty="0" smtClean="0"/>
              <a:t>Visualización de una relajación positiva. De no más de 5 minutos.</a:t>
            </a:r>
          </a:p>
          <a:p>
            <a:r>
              <a:rPr lang="es-ES" dirty="0" smtClean="0"/>
              <a:t>Ejercicios de respiración.</a:t>
            </a:r>
          </a:p>
          <a:p>
            <a:r>
              <a:rPr lang="es-ES" dirty="0" smtClean="0"/>
              <a:t>Lectura motivadora.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244" y="804519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 finalizar la última sesión de la jornada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Tras recoger el material se guarda un minuto de silencio antes de salir.</a:t>
            </a:r>
          </a:p>
          <a:p>
            <a:r>
              <a:rPr lang="es-ES" dirty="0" smtClean="0"/>
              <a:t>Favorece el orden en la salida, evitando tumultos y empujones.</a:t>
            </a:r>
          </a:p>
          <a:p>
            <a:r>
              <a:rPr lang="es-ES" dirty="0" smtClean="0"/>
              <a:t>Cada día se puede proponer observar en silencio una cosa: tu respiración, el canto de los pájaros, el viento,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5C979-4E54-412D-B004-314144AC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 trabajo como docentes nos afecta</a:t>
            </a:r>
          </a:p>
        </p:txBody>
      </p:sp>
      <p:pic>
        <p:nvPicPr>
          <p:cNvPr id="5" name="Imagen 5" descr="Imagen que contiene persona, hombre, joven, vistiendo&#10;&#10;Descripción generada automáticamente">
            <a:extLst>
              <a:ext uri="{FF2B5EF4-FFF2-40B4-BE49-F238E27FC236}">
                <a16:creationId xmlns:a16="http://schemas.microsoft.com/office/drawing/2014/main" id="{0641127B-FFAF-44D7-A4D6-8F3268AB1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3305" y="2066863"/>
            <a:ext cx="4643167" cy="3523530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DC40F-257D-4D2C-AC39-1BEDBC418A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800" dirty="0"/>
              <a:t>Exponiéndonos delante de nuestro alumnado.</a:t>
            </a:r>
          </a:p>
          <a:p>
            <a:r>
              <a:rPr lang="es-ES" sz="2800" dirty="0"/>
              <a:t>Nos desgasta a nivel físico y sobre todo emocional.</a:t>
            </a:r>
          </a:p>
          <a:p>
            <a:r>
              <a:rPr lang="es-ES" sz="2800" dirty="0"/>
              <a:t>Síndrome de Burnout Docente.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611" y="507979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Antes de un examen o un ejercicio.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Visualización del ejercicio en sí a través de nuestra propia voz, marcando uno a uno los pasos que deben hacer para que puedan visualizarse a sí mismo haciéndolo de forma correcta.</a:t>
            </a:r>
          </a:p>
          <a:p>
            <a:r>
              <a:rPr lang="es-ES" dirty="0" smtClean="0"/>
              <a:t>Encabezado y lectura conjunta de él, en el que se les recuerde que todo lo preguntado ha sido estudiado y explicado ya en clase, por lo que saben hacerlo.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229" y="453273"/>
            <a:ext cx="115224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Son posibles en cualquier etapa educativa.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i="1" dirty="0"/>
              <a:t>“Respira, estate tranquilo, recuerda que todo lo que se te pregunta lo has hecho ya en clase, por lo tanto, </a:t>
            </a:r>
            <a:r>
              <a:rPr lang="es-ES_tradnl" b="1" i="1" u="sng" dirty="0"/>
              <a:t>sabes y puedes hacerlo.</a:t>
            </a:r>
            <a:endParaRPr lang="es-ES" dirty="0"/>
          </a:p>
          <a:p>
            <a:pPr marL="0" indent="0">
              <a:buNone/>
            </a:pPr>
            <a:r>
              <a:rPr lang="es-ES_tradnl" i="1" dirty="0" smtClean="0"/>
              <a:t> Lee </a:t>
            </a:r>
            <a:r>
              <a:rPr lang="es-ES_tradnl" i="1" dirty="0"/>
              <a:t>atentamente los enunciados, asegúrate de haberlo entendido bien antes de contestar.</a:t>
            </a:r>
            <a:endParaRPr lang="es-ES" dirty="0"/>
          </a:p>
          <a:p>
            <a:pPr marL="0" indent="0">
              <a:buNone/>
            </a:pPr>
            <a:r>
              <a:rPr lang="es-ES_tradnl" i="1" dirty="0"/>
              <a:t>Recuerda que todo lo que has estudiado no se borra ni se olvida, está en tu mente, respirar profundamente y tranquilo te ayudará a encontrarlo” ;) </a:t>
            </a:r>
            <a:endParaRPr lang="es-ES_tradnl" i="1" dirty="0" smtClean="0"/>
          </a:p>
          <a:p>
            <a:pPr marL="0" indent="0">
              <a:buNone/>
            </a:pPr>
            <a:r>
              <a:rPr lang="es-ES_tradnl" dirty="0" smtClean="0"/>
              <a:t>Encabezamiento para ESO.</a:t>
            </a:r>
            <a:endParaRPr lang="es-ES" dirty="0"/>
          </a:p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i="1" dirty="0"/>
              <a:t>“Respira, lee despacio y asegúrate de entender lo que se te pregunta.</a:t>
            </a:r>
            <a:endParaRPr lang="es-ES" dirty="0"/>
          </a:p>
          <a:p>
            <a:pPr marL="0" indent="0">
              <a:buNone/>
            </a:pPr>
            <a:r>
              <a:rPr lang="es-ES" b="1" i="1" dirty="0"/>
              <a:t>Recuerda que sabes las respuestas ya que se han realizado en clase.</a:t>
            </a:r>
            <a:endParaRPr lang="es-ES" dirty="0"/>
          </a:p>
          <a:p>
            <a:pPr marL="0" indent="0">
              <a:buNone/>
            </a:pPr>
            <a:r>
              <a:rPr lang="es-ES" b="1" i="1" dirty="0"/>
              <a:t>No dejes que los nervios te jueguen una mala pasada, todo lo estudiado está en tu cabeza, sólo tienes que respirar y buscarlo </a:t>
            </a:r>
            <a:r>
              <a:rPr lang="es-ES" b="1" i="1" dirty="0" smtClean="0"/>
              <a:t>;)”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Encabezamiento para examen de Estudios Superiores.</a:t>
            </a:r>
          </a:p>
        </p:txBody>
      </p:sp>
    </p:spTree>
    <p:extLst>
      <p:ext uri="{BB962C8B-B14F-4D97-AF65-F5344CB8AC3E}">
        <p14:creationId xmlns:p14="http://schemas.microsoft.com/office/powerpoint/2010/main" val="18808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Equipos de educación emocional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Profesores coordinadores en cada etapa.</a:t>
            </a:r>
          </a:p>
          <a:p>
            <a:pPr marL="0" indent="0">
              <a:buNone/>
            </a:pPr>
            <a:r>
              <a:rPr lang="es-ES" dirty="0" smtClean="0"/>
              <a:t>                     - Aseguran la disponibilidad del material en cada aula.</a:t>
            </a:r>
          </a:p>
          <a:p>
            <a:r>
              <a:rPr lang="es-ES" dirty="0" smtClean="0"/>
              <a:t>Alumnos responsables en cada clase: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-Recuerdan y apoyan a los profesores las técnicas disponibles.</a:t>
            </a:r>
          </a:p>
          <a:p>
            <a:pPr marL="0" indent="0">
              <a:buNone/>
            </a:pPr>
            <a:r>
              <a:rPr lang="es-ES" dirty="0" smtClean="0"/>
              <a:t>                     -Nos explican las necesidades especificas de la clase.</a:t>
            </a:r>
          </a:p>
          <a:p>
            <a:r>
              <a:rPr lang="es-ES" dirty="0" smtClean="0"/>
              <a:t>Padres pertenecientes a cada etapa.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- Toman el pulso del ambiente fuera del aula.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- Apoyan las iniciativas con seguimiento desde casa.</a:t>
            </a:r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5" y="725896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8545813" cy="1049337"/>
          </a:xfrm>
        </p:spPr>
        <p:txBody>
          <a:bodyPr/>
          <a:lstStyle/>
          <a:p>
            <a:pPr algn="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smtClean="0">
                <a:solidFill>
                  <a:schemeClr val="accent3"/>
                </a:solidFill>
              </a:rPr>
              <a:t>¡gracias!   </a:t>
            </a:r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3" y="321018"/>
            <a:ext cx="5202238" cy="55975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932" y="1958244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0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F9B22-AED6-4A28-AA38-2189CA0D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bIBLIOGRAFIA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2B9D6-34CF-4F0A-9316-50324B1E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51630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 smtClean="0">
                <a:ea typeface="+mn-lt"/>
                <a:cs typeface="+mn-lt"/>
              </a:rPr>
              <a:t>Bisquerra</a:t>
            </a:r>
            <a:r>
              <a:rPr lang="es-ES" dirty="0">
                <a:ea typeface="+mn-lt"/>
                <a:cs typeface="+mn-lt"/>
              </a:rPr>
              <a:t>, R. (2000). </a:t>
            </a:r>
            <a:r>
              <a:rPr lang="es-ES" i="1" dirty="0">
                <a:ea typeface="+mn-lt"/>
                <a:cs typeface="+mn-lt"/>
              </a:rPr>
              <a:t>Educación emocional y bienestar</a:t>
            </a:r>
            <a:r>
              <a:rPr lang="es-ES" dirty="0">
                <a:ea typeface="+mn-lt"/>
                <a:cs typeface="+mn-lt"/>
              </a:rPr>
              <a:t>. Barcelona: Praxis. </a:t>
            </a:r>
            <a:endParaRPr lang="es-ES" dirty="0"/>
          </a:p>
          <a:p>
            <a:r>
              <a:rPr lang="es-ES" dirty="0" err="1" smtClean="0">
                <a:ea typeface="+mn-lt"/>
                <a:cs typeface="+mn-lt"/>
              </a:rPr>
              <a:t>Bisquerra</a:t>
            </a:r>
            <a:r>
              <a:rPr lang="es-ES" dirty="0">
                <a:ea typeface="+mn-lt"/>
                <a:cs typeface="+mn-lt"/>
              </a:rPr>
              <a:t>, R. (2003). Educación emocional y competencias básicas para la vida. </a:t>
            </a:r>
            <a:r>
              <a:rPr lang="es-ES" i="1" dirty="0">
                <a:ea typeface="+mn-lt"/>
                <a:cs typeface="+mn-lt"/>
              </a:rPr>
              <a:t>Revista de Investigación Educativa</a:t>
            </a:r>
            <a:r>
              <a:rPr lang="es-ES" dirty="0">
                <a:ea typeface="+mn-lt"/>
                <a:cs typeface="+mn-lt"/>
              </a:rPr>
              <a:t>, </a:t>
            </a:r>
            <a:r>
              <a:rPr lang="es-ES" i="1" dirty="0">
                <a:ea typeface="+mn-lt"/>
                <a:cs typeface="+mn-lt"/>
              </a:rPr>
              <a:t>21</a:t>
            </a:r>
            <a:r>
              <a:rPr lang="es-ES" dirty="0">
                <a:ea typeface="+mn-lt"/>
                <a:cs typeface="+mn-lt"/>
              </a:rPr>
              <a:t>(1), 7-43. </a:t>
            </a:r>
            <a:endParaRPr lang="es-ES" dirty="0" smtClean="0">
              <a:ea typeface="+mn-lt"/>
              <a:cs typeface="+mn-lt"/>
            </a:endParaRPr>
          </a:p>
          <a:p>
            <a:r>
              <a:rPr lang="es-ES" dirty="0" err="1" smtClean="0">
                <a:ea typeface="+mn-lt"/>
                <a:cs typeface="+mn-lt"/>
              </a:rPr>
              <a:t>Damasio</a:t>
            </a:r>
            <a:r>
              <a:rPr lang="es-ES" dirty="0" smtClean="0">
                <a:ea typeface="+mn-lt"/>
                <a:cs typeface="+mn-lt"/>
              </a:rPr>
              <a:t>,  A. (1994). Descartes ´Error. </a:t>
            </a:r>
            <a:r>
              <a:rPr lang="es-ES" dirty="0" err="1" smtClean="0">
                <a:ea typeface="+mn-lt"/>
                <a:cs typeface="+mn-lt"/>
              </a:rPr>
              <a:t>Emotion</a:t>
            </a:r>
            <a:r>
              <a:rPr lang="es-ES" dirty="0" smtClean="0">
                <a:ea typeface="+mn-lt"/>
                <a:cs typeface="+mn-lt"/>
              </a:rPr>
              <a:t>, </a:t>
            </a:r>
            <a:r>
              <a:rPr lang="es-ES" dirty="0" err="1" smtClean="0">
                <a:ea typeface="+mn-lt"/>
                <a:cs typeface="+mn-lt"/>
              </a:rPr>
              <a:t>Reason</a:t>
            </a:r>
            <a:r>
              <a:rPr lang="es-ES" dirty="0" smtClean="0">
                <a:ea typeface="+mn-lt"/>
                <a:cs typeface="+mn-lt"/>
              </a:rPr>
              <a:t> and </a:t>
            </a:r>
            <a:r>
              <a:rPr lang="es-ES" dirty="0" err="1" smtClean="0">
                <a:ea typeface="+mn-lt"/>
                <a:cs typeface="+mn-lt"/>
              </a:rPr>
              <a:t>the</a:t>
            </a:r>
            <a:r>
              <a:rPr lang="es-ES" dirty="0" smtClean="0">
                <a:ea typeface="+mn-lt"/>
                <a:cs typeface="+mn-lt"/>
              </a:rPr>
              <a:t> Human </a:t>
            </a:r>
            <a:r>
              <a:rPr lang="es-ES" dirty="0" err="1" smtClean="0">
                <a:ea typeface="+mn-lt"/>
                <a:cs typeface="+mn-lt"/>
              </a:rPr>
              <a:t>Brain</a:t>
            </a:r>
            <a:r>
              <a:rPr lang="es-ES" dirty="0" smtClean="0">
                <a:ea typeface="+mn-lt"/>
                <a:cs typeface="+mn-lt"/>
              </a:rPr>
              <a:t>. El error de Descartes (2011) Barcelona: Crítica. Biblioteca de Bolsillo nº65.</a:t>
            </a:r>
          </a:p>
          <a:p>
            <a:r>
              <a:rPr lang="es-ES" dirty="0" smtClean="0">
                <a:ea typeface="+mn-lt"/>
                <a:cs typeface="+mn-lt"/>
              </a:rPr>
              <a:t>López </a:t>
            </a:r>
            <a:r>
              <a:rPr lang="es-ES" dirty="0" err="1" smtClean="0">
                <a:ea typeface="+mn-lt"/>
                <a:cs typeface="+mn-lt"/>
              </a:rPr>
              <a:t>Gonzalez</a:t>
            </a:r>
            <a:r>
              <a:rPr lang="es-ES" dirty="0" smtClean="0">
                <a:ea typeface="+mn-lt"/>
                <a:cs typeface="+mn-lt"/>
              </a:rPr>
              <a:t>, L. (2007). </a:t>
            </a:r>
            <a:r>
              <a:rPr lang="es-ES" i="1" dirty="0" smtClean="0">
                <a:ea typeface="+mn-lt"/>
                <a:cs typeface="+mn-lt"/>
              </a:rPr>
              <a:t>Relajación en el aula. Recursos para la Educación Emocional</a:t>
            </a:r>
            <a:r>
              <a:rPr lang="es-ES" dirty="0" smtClean="0">
                <a:ea typeface="+mn-lt"/>
                <a:cs typeface="+mn-lt"/>
              </a:rPr>
              <a:t>. Madrid.: </a:t>
            </a:r>
            <a:r>
              <a:rPr lang="es-ES" dirty="0" err="1" smtClean="0">
                <a:ea typeface="+mn-lt"/>
                <a:cs typeface="+mn-lt"/>
              </a:rPr>
              <a:t>Wolters</a:t>
            </a:r>
            <a:r>
              <a:rPr lang="es-ES" dirty="0" smtClean="0">
                <a:ea typeface="+mn-lt"/>
                <a:cs typeface="+mn-lt"/>
              </a:rPr>
              <a:t> </a:t>
            </a:r>
            <a:r>
              <a:rPr lang="es-ES" dirty="0" err="1" smtClean="0">
                <a:ea typeface="+mn-lt"/>
                <a:cs typeface="+mn-lt"/>
              </a:rPr>
              <a:t>Kluwer</a:t>
            </a:r>
            <a:r>
              <a:rPr lang="es-ES" dirty="0" smtClean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dirty="0" smtClean="0">
                <a:ea typeface="+mn-lt"/>
                <a:cs typeface="+mn-lt"/>
              </a:rPr>
              <a:t>Goleman</a:t>
            </a:r>
            <a:r>
              <a:rPr lang="es-ES" dirty="0">
                <a:ea typeface="+mn-lt"/>
                <a:cs typeface="+mn-lt"/>
              </a:rPr>
              <a:t>, D. (1996). </a:t>
            </a:r>
            <a:r>
              <a:rPr lang="es-ES" i="1" dirty="0">
                <a:ea typeface="+mn-lt"/>
                <a:cs typeface="+mn-lt"/>
              </a:rPr>
              <a:t>Inteligencia Emocional</a:t>
            </a:r>
            <a:r>
              <a:rPr lang="es-ES" dirty="0">
                <a:ea typeface="+mn-lt"/>
                <a:cs typeface="+mn-lt"/>
              </a:rPr>
              <a:t>. Barcelona: </a:t>
            </a:r>
            <a:r>
              <a:rPr lang="es-ES" dirty="0" err="1">
                <a:ea typeface="+mn-lt"/>
                <a:cs typeface="+mn-lt"/>
              </a:rPr>
              <a:t>Kairós</a:t>
            </a:r>
            <a:r>
              <a:rPr lang="es-ES" dirty="0" smtClean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dirty="0" smtClean="0">
                <a:ea typeface="+mn-lt"/>
                <a:cs typeface="+mn-lt"/>
              </a:rPr>
              <a:t>Mayer</a:t>
            </a:r>
            <a:r>
              <a:rPr lang="es-ES" dirty="0">
                <a:ea typeface="+mn-lt"/>
                <a:cs typeface="+mn-lt"/>
              </a:rPr>
              <a:t>, J.D. y </a:t>
            </a:r>
            <a:r>
              <a:rPr lang="es-ES" dirty="0" err="1">
                <a:ea typeface="+mn-lt"/>
                <a:cs typeface="+mn-lt"/>
              </a:rPr>
              <a:t>Salovey</a:t>
            </a:r>
            <a:r>
              <a:rPr lang="es-ES" dirty="0">
                <a:ea typeface="+mn-lt"/>
                <a:cs typeface="+mn-lt"/>
              </a:rPr>
              <a:t>, P. (1997). </a:t>
            </a:r>
            <a:r>
              <a:rPr lang="es-ES" i="1" dirty="0" err="1">
                <a:ea typeface="+mn-lt"/>
                <a:cs typeface="+mn-lt"/>
              </a:rPr>
              <a:t>What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is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emotional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intelligence</a:t>
            </a:r>
            <a:r>
              <a:rPr lang="es-ES" dirty="0">
                <a:ea typeface="+mn-lt"/>
                <a:cs typeface="+mn-lt"/>
              </a:rPr>
              <a:t>? En P. </a:t>
            </a:r>
            <a:r>
              <a:rPr lang="es-ES" dirty="0" err="1">
                <a:ea typeface="+mn-lt"/>
                <a:cs typeface="+mn-lt"/>
              </a:rPr>
              <a:t>Salovey</a:t>
            </a:r>
            <a:r>
              <a:rPr lang="es-ES" dirty="0">
                <a:ea typeface="+mn-lt"/>
                <a:cs typeface="+mn-lt"/>
              </a:rPr>
              <a:t> &amp; D. </a:t>
            </a:r>
            <a:r>
              <a:rPr lang="es-ES" dirty="0" err="1">
                <a:ea typeface="+mn-lt"/>
                <a:cs typeface="+mn-lt"/>
              </a:rPr>
              <a:t>Sluyter</a:t>
            </a:r>
            <a:r>
              <a:rPr lang="es-ES" dirty="0">
                <a:ea typeface="+mn-lt"/>
                <a:cs typeface="+mn-lt"/>
              </a:rPr>
              <a:t> (</a:t>
            </a:r>
            <a:r>
              <a:rPr lang="es-ES" dirty="0" err="1">
                <a:ea typeface="+mn-lt"/>
                <a:cs typeface="+mn-lt"/>
              </a:rPr>
              <a:t>Eds</a:t>
            </a:r>
            <a:r>
              <a:rPr lang="es-ES" dirty="0">
                <a:ea typeface="+mn-lt"/>
                <a:cs typeface="+mn-lt"/>
              </a:rPr>
              <a:t>). </a:t>
            </a:r>
            <a:r>
              <a:rPr lang="es-ES" i="1" dirty="0" err="1">
                <a:ea typeface="+mn-lt"/>
                <a:cs typeface="+mn-lt"/>
              </a:rPr>
              <a:t>Emotional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Development</a:t>
            </a:r>
            <a:r>
              <a:rPr lang="es-ES" i="1" dirty="0">
                <a:ea typeface="+mn-lt"/>
                <a:cs typeface="+mn-lt"/>
              </a:rPr>
              <a:t> and </a:t>
            </a:r>
            <a:r>
              <a:rPr lang="es-ES" i="1" dirty="0" err="1">
                <a:ea typeface="+mn-lt"/>
                <a:cs typeface="+mn-lt"/>
              </a:rPr>
              <a:t>Emotional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Intelligence</a:t>
            </a:r>
            <a:r>
              <a:rPr lang="es-ES" i="1" dirty="0">
                <a:ea typeface="+mn-lt"/>
                <a:cs typeface="+mn-lt"/>
              </a:rPr>
              <a:t>: </a:t>
            </a:r>
            <a:r>
              <a:rPr lang="es-ES" i="1" dirty="0" err="1">
                <a:ea typeface="+mn-lt"/>
                <a:cs typeface="+mn-lt"/>
              </a:rPr>
              <a:t>Implications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for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Educators</a:t>
            </a:r>
            <a:r>
              <a:rPr lang="es-ES" i="1" dirty="0">
                <a:ea typeface="+mn-lt"/>
                <a:cs typeface="+mn-lt"/>
              </a:rPr>
              <a:t> </a:t>
            </a:r>
            <a:r>
              <a:rPr lang="es-ES" dirty="0">
                <a:ea typeface="+mn-lt"/>
                <a:cs typeface="+mn-lt"/>
              </a:rPr>
              <a:t>(p. 3-31) Nueva York: Basic </a:t>
            </a:r>
            <a:r>
              <a:rPr lang="es-ES" dirty="0" err="1">
                <a:ea typeface="+mn-lt"/>
                <a:cs typeface="+mn-lt"/>
              </a:rPr>
              <a:t>Books</a:t>
            </a:r>
            <a:r>
              <a:rPr lang="es-ES" dirty="0" smtClean="0">
                <a:ea typeface="+mn-lt"/>
                <a:cs typeface="+mn-lt"/>
              </a:rPr>
              <a:t>.</a:t>
            </a:r>
          </a:p>
          <a:p>
            <a:r>
              <a:rPr lang="es-ES" dirty="0" smtClean="0">
                <a:ea typeface="+mn-lt"/>
                <a:cs typeface="+mn-lt"/>
              </a:rPr>
              <a:t>Mora, F. (2019). </a:t>
            </a:r>
            <a:r>
              <a:rPr lang="es-ES" i="1" dirty="0" err="1" smtClean="0">
                <a:ea typeface="+mn-lt"/>
                <a:cs typeface="+mn-lt"/>
              </a:rPr>
              <a:t>Neuroeducación</a:t>
            </a:r>
            <a:r>
              <a:rPr lang="es-ES" i="1" dirty="0" smtClean="0">
                <a:ea typeface="+mn-lt"/>
                <a:cs typeface="+mn-lt"/>
              </a:rPr>
              <a:t>. Sólo se puede aprender aquello que se ama</a:t>
            </a:r>
            <a:r>
              <a:rPr lang="es-ES" dirty="0" smtClean="0">
                <a:ea typeface="+mn-lt"/>
                <a:cs typeface="+mn-lt"/>
              </a:rPr>
              <a:t>. Madrid: Alianza Editorial.</a:t>
            </a:r>
            <a:endParaRPr lang="es-ES" dirty="0"/>
          </a:p>
          <a:p>
            <a:r>
              <a:rPr lang="es-ES" dirty="0" err="1" smtClean="0">
                <a:ea typeface="+mn-lt"/>
                <a:cs typeface="+mn-lt"/>
              </a:rPr>
              <a:t>Salovey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smtClean="0">
                <a:ea typeface="+mn-lt"/>
                <a:cs typeface="+mn-lt"/>
              </a:rPr>
              <a:t>P. y </a:t>
            </a:r>
            <a:r>
              <a:rPr lang="es-ES" dirty="0">
                <a:ea typeface="+mn-lt"/>
                <a:cs typeface="+mn-lt"/>
              </a:rPr>
              <a:t>Mayer, J. D. (1990). </a:t>
            </a:r>
            <a:r>
              <a:rPr lang="es-ES" dirty="0" err="1">
                <a:ea typeface="+mn-lt"/>
                <a:cs typeface="+mn-lt"/>
              </a:rPr>
              <a:t>Emotional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Intelligence</a:t>
            </a:r>
            <a:r>
              <a:rPr lang="es-ES" i="1" dirty="0">
                <a:ea typeface="+mn-lt"/>
                <a:cs typeface="+mn-lt"/>
              </a:rPr>
              <a:t>. </a:t>
            </a:r>
            <a:r>
              <a:rPr lang="es-ES" i="1" dirty="0" err="1">
                <a:ea typeface="+mn-lt"/>
                <a:cs typeface="+mn-lt"/>
              </a:rPr>
              <a:t>Imagination</a:t>
            </a:r>
            <a:r>
              <a:rPr lang="es-ES" i="1" dirty="0">
                <a:ea typeface="+mn-lt"/>
                <a:cs typeface="+mn-lt"/>
              </a:rPr>
              <a:t>, </a:t>
            </a:r>
            <a:r>
              <a:rPr lang="es-ES" i="1" dirty="0" err="1">
                <a:ea typeface="+mn-lt"/>
                <a:cs typeface="+mn-lt"/>
              </a:rPr>
              <a:t>Cognition</a:t>
            </a:r>
            <a:r>
              <a:rPr lang="es-ES" i="1" dirty="0">
                <a:ea typeface="+mn-lt"/>
                <a:cs typeface="+mn-lt"/>
              </a:rPr>
              <a:t>, and </a:t>
            </a:r>
            <a:r>
              <a:rPr lang="es-ES" i="1" dirty="0" err="1">
                <a:ea typeface="+mn-lt"/>
                <a:cs typeface="+mn-lt"/>
              </a:rPr>
              <a:t>Personality</a:t>
            </a:r>
            <a:r>
              <a:rPr lang="es-ES" dirty="0">
                <a:ea typeface="+mn-lt"/>
                <a:cs typeface="+mn-lt"/>
              </a:rPr>
              <a:t>, 9, 185-211.</a:t>
            </a:r>
            <a:endParaRPr lang="es-ES" dirty="0"/>
          </a:p>
          <a:p>
            <a:r>
              <a:rPr lang="es-ES" dirty="0" smtClean="0"/>
              <a:t>Vázquez</a:t>
            </a:r>
            <a:r>
              <a:rPr lang="es-ES" dirty="0"/>
              <a:t>, Mª. (2001</a:t>
            </a:r>
            <a:r>
              <a:rPr lang="es-ES" i="1" dirty="0"/>
              <a:t>). Técnicas de relajación y respiración</a:t>
            </a:r>
            <a:r>
              <a:rPr lang="es-ES" dirty="0"/>
              <a:t>. Madrid: Síntesis. </a:t>
            </a:r>
            <a:endParaRPr lang="es-ES" dirty="0" smtClean="0"/>
          </a:p>
          <a:p>
            <a:r>
              <a:rPr lang="es-ES" dirty="0">
                <a:ea typeface="+mn-lt"/>
                <a:cs typeface="+mn-lt"/>
                <a:hlinkClick r:id="rId2"/>
              </a:rPr>
              <a:t>https://www.educaciontrespuntocero.com/recursos/educacion-emocional/mindfulness-como-asignatura-en-secundaria/</a:t>
            </a:r>
            <a:r>
              <a:rPr lang="es-ES" dirty="0">
                <a:ea typeface="+mn-lt"/>
                <a:cs typeface="+mn-lt"/>
              </a:rPr>
              <a:t> </a:t>
            </a:r>
            <a:r>
              <a:rPr lang="es-ES" dirty="0" smtClean="0">
                <a:ea typeface="+mn-lt"/>
                <a:cs typeface="+mn-lt"/>
              </a:rPr>
              <a:t>21/4/2021</a:t>
            </a:r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www.xlsemanal.com/conocer/salud/20200205/tecnicas-para-respirar-bien-pranayama-yoga-relajacion-estres.html  21/04/2021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30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B0855-85EB-4737-A50A-6EBF33C7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2" y="804889"/>
            <a:ext cx="4843848" cy="4653974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19" y="804889"/>
            <a:ext cx="5684107" cy="4564463"/>
          </a:xfrm>
        </p:spPr>
      </p:pic>
    </p:spTree>
    <p:extLst>
      <p:ext uri="{BB962C8B-B14F-4D97-AF65-F5344CB8AC3E}">
        <p14:creationId xmlns:p14="http://schemas.microsoft.com/office/powerpoint/2010/main" val="754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Relajación </a:t>
            </a:r>
            <a:r>
              <a:rPr lang="es-ES" sz="4800" dirty="0" err="1" smtClean="0"/>
              <a:t>vivEncial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4800" dirty="0"/>
              <a:t>¿</a:t>
            </a:r>
            <a:r>
              <a:rPr lang="es-ES" sz="4400" dirty="0"/>
              <a:t>POR QUÉ SU APLICACIÓN AL AULA?</a:t>
            </a:r>
          </a:p>
          <a:p>
            <a:r>
              <a:rPr lang="es-ES" sz="4400" dirty="0" smtClean="0"/>
              <a:t>Avances en la neurociencia, la razón se siente (</a:t>
            </a:r>
            <a:r>
              <a:rPr lang="es-ES" sz="4400" dirty="0" err="1" smtClean="0"/>
              <a:t>Damasio</a:t>
            </a:r>
            <a:r>
              <a:rPr lang="es-ES" sz="4400" dirty="0" smtClean="0"/>
              <a:t> 1994).</a:t>
            </a:r>
          </a:p>
          <a:p>
            <a:r>
              <a:rPr lang="es-ES" sz="4400" dirty="0" smtClean="0"/>
              <a:t>Debemos caminar en el aprendizaje académico junto al emocional para obtener individuos sanos mentalmente.</a:t>
            </a:r>
          </a:p>
          <a:p>
            <a:r>
              <a:rPr lang="es-ES" sz="4000" dirty="0" smtClean="0"/>
              <a:t>LA LLAVE MÁGICA HACÍA UN NUEVO APRENDIZAJE.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887" y="547606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nuestros OBJETIVOS son: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Educar para la Salud.</a:t>
            </a:r>
          </a:p>
          <a:p>
            <a:r>
              <a:rPr lang="es-ES" sz="2800" dirty="0" smtClean="0"/>
              <a:t>Mejorar el rendimiento académico.</a:t>
            </a:r>
          </a:p>
          <a:p>
            <a:r>
              <a:rPr lang="es-ES" sz="2800" dirty="0" smtClean="0"/>
              <a:t>Desarrollar la Inteligencia emocional para una integración personal.</a:t>
            </a:r>
          </a:p>
          <a:p>
            <a:pPr marL="0" indent="0">
              <a:buNone/>
            </a:pPr>
            <a:r>
              <a:rPr lang="es-ES" sz="2800" dirty="0"/>
              <a:t> </a:t>
            </a:r>
            <a:r>
              <a:rPr lang="es-ES" sz="2800" dirty="0" smtClean="0"/>
              <a:t>                                                           (López González, 2007)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470" y="642541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Educar para la salud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Disminuyendo y controlando el estrés.</a:t>
            </a:r>
          </a:p>
          <a:p>
            <a:r>
              <a:rPr lang="es-ES" dirty="0" smtClean="0"/>
              <a:t>Desarrollando mecanismos de vida saludable trabajando la atención del propio cuerpo.</a:t>
            </a:r>
          </a:p>
          <a:p>
            <a:pPr marL="0" indent="0" algn="ctr">
              <a:buNone/>
            </a:pPr>
            <a:r>
              <a:rPr lang="es-ES" dirty="0" smtClean="0"/>
              <a:t>¿Cómo lo hacemos?</a:t>
            </a:r>
          </a:p>
          <a:p>
            <a:pPr>
              <a:buFontTx/>
              <a:buChar char="-"/>
            </a:pPr>
            <a:r>
              <a:rPr lang="es-ES" dirty="0" smtClean="0"/>
              <a:t>Siendo conscientes de nuestra propia respiración. </a:t>
            </a:r>
          </a:p>
          <a:p>
            <a:pPr>
              <a:buFontTx/>
              <a:buChar char="-"/>
            </a:pPr>
            <a:r>
              <a:rPr lang="es-ES" dirty="0" smtClean="0"/>
              <a:t>Controlando nuestras emociones para  no caer en brotes de ansiedad y burnout.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     (López </a:t>
            </a:r>
            <a:r>
              <a:rPr lang="es-ES" dirty="0"/>
              <a:t>González, 2007)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677" y="642541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Mejorar el rendimiento escolar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Mejora la atención.</a:t>
            </a:r>
          </a:p>
          <a:p>
            <a:r>
              <a:rPr lang="es-ES" dirty="0" smtClean="0"/>
              <a:t>Desarrolla la Memoria.</a:t>
            </a:r>
          </a:p>
          <a:p>
            <a:r>
              <a:rPr lang="es-ES" dirty="0" smtClean="0"/>
              <a:t>Favorece el Estudio.</a:t>
            </a:r>
          </a:p>
          <a:p>
            <a:r>
              <a:rPr lang="es-ES" dirty="0" smtClean="0"/>
              <a:t>Mejora el ambiente en el aula.</a:t>
            </a:r>
          </a:p>
          <a:p>
            <a:r>
              <a:rPr lang="es-ES" dirty="0" smtClean="0"/>
              <a:t>Facilita el proceso de aprendizaje.</a:t>
            </a:r>
          </a:p>
          <a:p>
            <a:r>
              <a:rPr lang="es-ES" dirty="0" smtClean="0"/>
              <a:t>Potencia la conexión cerebral </a:t>
            </a:r>
            <a:r>
              <a:rPr lang="es-ES" dirty="0" err="1" smtClean="0"/>
              <a:t>interhemisférica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     </a:t>
            </a:r>
            <a:r>
              <a:rPr lang="es-ES" dirty="0"/>
              <a:t>(López González, 2007)</a:t>
            </a:r>
            <a:r>
              <a:rPr lang="es-ES" dirty="0" smtClean="0"/>
              <a:t>                               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895" y="408877"/>
            <a:ext cx="143878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personal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Aumenta la competencia emocional.</a:t>
            </a:r>
          </a:p>
          <a:p>
            <a:r>
              <a:rPr lang="es-ES" dirty="0" smtClean="0"/>
              <a:t>Mejora la inteligencia </a:t>
            </a:r>
            <a:r>
              <a:rPr lang="es-ES" dirty="0" err="1" smtClean="0"/>
              <a:t>intra</a:t>
            </a:r>
            <a:r>
              <a:rPr lang="es-ES" dirty="0" smtClean="0"/>
              <a:t> e interpersonal.</a:t>
            </a:r>
          </a:p>
          <a:p>
            <a:r>
              <a:rPr lang="es-ES" dirty="0" smtClean="0"/>
              <a:t>Desarrolla la autoestima y el autoconocimiento.</a:t>
            </a:r>
          </a:p>
          <a:p>
            <a:r>
              <a:rPr lang="es-ES" dirty="0" smtClean="0"/>
              <a:t>Ayuda  vivir desde la serenidad.</a:t>
            </a:r>
          </a:p>
          <a:p>
            <a:r>
              <a:rPr lang="es-ES" dirty="0" smtClean="0"/>
              <a:t>Favorece la resolución de conflictos.</a:t>
            </a:r>
          </a:p>
          <a:p>
            <a:r>
              <a:rPr lang="es-ES" dirty="0" smtClean="0"/>
              <a:t>Fomenta el crecimiento personal.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                 </a:t>
            </a:r>
            <a:r>
              <a:rPr lang="es-ES" dirty="0"/>
              <a:t>(López González, 2007)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40" y="642541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551</TotalTime>
  <Words>1260</Words>
  <Application>Microsoft Office PowerPoint</Application>
  <PresentationFormat>Panorámica</PresentationFormat>
  <Paragraphs>160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Gallery</vt:lpstr>
      <vt:lpstr> la relajación vivencial en el aula:  hacia una educación emocional.</vt:lpstr>
      <vt:lpstr>¿Educamos para la felicidad?</vt:lpstr>
      <vt:lpstr>Nuestro trabajo como docentes nos afecta</vt:lpstr>
      <vt:lpstr>Presentación de PowerPoint</vt:lpstr>
      <vt:lpstr>Relajación vivEncial</vt:lpstr>
      <vt:lpstr>nuestros OBJETIVOS son:</vt:lpstr>
      <vt:lpstr>Educar para la salud </vt:lpstr>
      <vt:lpstr>Mejorar el rendimiento escolar</vt:lpstr>
      <vt:lpstr>Desarrollo personal</vt:lpstr>
      <vt:lpstr>La educación Emocional</vt:lpstr>
      <vt:lpstr>¿qUIÉN GANA CON ELLO?</vt:lpstr>
      <vt:lpstr>Trabajemos juntos  para evolucionar juntos</vt:lpstr>
      <vt:lpstr>Es importante diferenciar entre</vt:lpstr>
      <vt:lpstr>Seminario / convivencia</vt:lpstr>
      <vt:lpstr>¿cuándo hacerlos?</vt:lpstr>
      <vt:lpstr>¿ cÓMO LO LLEVAMOS AL AULA?</vt:lpstr>
      <vt:lpstr>es imprescindible:</vt:lpstr>
      <vt:lpstr>Ambiente seguro</vt:lpstr>
      <vt:lpstr>Empatía /respeto</vt:lpstr>
      <vt:lpstr>Presentación de PowerPoint</vt:lpstr>
      <vt:lpstr>Control de la respiración “la respiración es Un tranquilizante natural para el sistema nervioso.” ANDREW WEIL DIRECTOR MEDICINA INTEGRAL UNIVERSIDAD ARIZONA. </vt:lpstr>
      <vt:lpstr>Vázquez, Mª. (2001). </vt:lpstr>
      <vt:lpstr>Si controlas tu respiración, Tendrás control sobre  tu vida. </vt:lpstr>
      <vt:lpstr>Momentos idóneos para la práctica</vt:lpstr>
      <vt:lpstr>Al comenzar la jornada</vt:lpstr>
      <vt:lpstr>Al comenzar la tercera sesión, antes del recreo.</vt:lpstr>
      <vt:lpstr>TRAS EL RECREO</vt:lpstr>
      <vt:lpstr>COMIENZO DE ÚLTIMA SESIÓN</vt:lpstr>
      <vt:lpstr>Al finalizar la última sesión de la jornada</vt:lpstr>
      <vt:lpstr>Antes de un examen o un ejercicio.</vt:lpstr>
      <vt:lpstr>Son posibles en cualquier etapa educativa.</vt:lpstr>
      <vt:lpstr>Equipos de educación emocional</vt:lpstr>
      <vt:lpstr>  ¡gracias!  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KARLA DE ALBA ARANA</cp:lastModifiedBy>
  <cp:revision>162</cp:revision>
  <dcterms:created xsi:type="dcterms:W3CDTF">2021-04-21T09:46:06Z</dcterms:created>
  <dcterms:modified xsi:type="dcterms:W3CDTF">2021-04-28T12:39:20Z</dcterms:modified>
</cp:coreProperties>
</file>