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2"/>
  </p:notesMasterIdLst>
  <p:sldIdLst>
    <p:sldId id="256" r:id="rId2"/>
    <p:sldId id="359" r:id="rId3"/>
    <p:sldId id="363" r:id="rId4"/>
    <p:sldId id="260" r:id="rId5"/>
    <p:sldId id="360" r:id="rId6"/>
    <p:sldId id="263" r:id="rId7"/>
    <p:sldId id="300" r:id="rId8"/>
    <p:sldId id="352" r:id="rId9"/>
    <p:sldId id="269" r:id="rId10"/>
    <p:sldId id="295" r:id="rId11"/>
    <p:sldId id="294" r:id="rId12"/>
    <p:sldId id="361" r:id="rId13"/>
    <p:sldId id="313" r:id="rId14"/>
    <p:sldId id="316" r:id="rId15"/>
    <p:sldId id="362" r:id="rId16"/>
    <p:sldId id="268" r:id="rId17"/>
    <p:sldId id="274" r:id="rId18"/>
    <p:sldId id="343" r:id="rId19"/>
    <p:sldId id="347" r:id="rId20"/>
    <p:sldId id="350" r:id="rId21"/>
    <p:sldId id="348" r:id="rId22"/>
    <p:sldId id="349" r:id="rId23"/>
    <p:sldId id="267" r:id="rId24"/>
    <p:sldId id="371" r:id="rId25"/>
    <p:sldId id="327" r:id="rId26"/>
    <p:sldId id="277" r:id="rId27"/>
    <p:sldId id="281" r:id="rId28"/>
    <p:sldId id="367" r:id="rId29"/>
    <p:sldId id="264" r:id="rId30"/>
    <p:sldId id="366" r:id="rId31"/>
    <p:sldId id="364" r:id="rId32"/>
    <p:sldId id="322" r:id="rId33"/>
    <p:sldId id="333" r:id="rId34"/>
    <p:sldId id="369" r:id="rId35"/>
    <p:sldId id="365" r:id="rId36"/>
    <p:sldId id="334" r:id="rId37"/>
    <p:sldId id="370" r:id="rId38"/>
    <p:sldId id="355" r:id="rId39"/>
    <p:sldId id="279" r:id="rId40"/>
    <p:sldId id="318" r:id="rId41"/>
    <p:sldId id="368" r:id="rId42"/>
    <p:sldId id="356" r:id="rId43"/>
    <p:sldId id="265" r:id="rId44"/>
    <p:sldId id="336" r:id="rId45"/>
    <p:sldId id="357" r:id="rId46"/>
    <p:sldId id="307" r:id="rId47"/>
    <p:sldId id="266" r:id="rId48"/>
    <p:sldId id="340" r:id="rId49"/>
    <p:sldId id="342" r:id="rId50"/>
    <p:sldId id="314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DD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03"/>
    <p:restoredTop sz="95794"/>
  </p:normalViewPr>
  <p:slideViewPr>
    <p:cSldViewPr snapToGrid="0" snapToObjects="1">
      <p:cViewPr varScale="1">
        <p:scale>
          <a:sx n="93" d="100"/>
          <a:sy n="93" d="100"/>
        </p:scale>
        <p:origin x="24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243FA-9F1B-E746-97EC-17AFA7030729}" type="datetimeFigureOut">
              <a:rPr lang="es-ES" smtClean="0"/>
              <a:t>31/5/21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7A51D-FEA4-6841-83B7-2DB5168645C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961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500DD-1E69-9F49-AFC4-1D077D665E1F}" type="slidenum">
              <a:rPr lang="es-ES" smtClean="0"/>
              <a:pPr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910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5/31/21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5/31/21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5/31/21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5/31/21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jpeg"/><Relationship Id="rId7" Type="http://schemas.openxmlformats.org/officeDocument/2006/relationships/hyperlink" Target="http://www.aprendice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8B811-2F23-BF4D-A639-4559F99A4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14449"/>
            <a:ext cx="12192000" cy="3490059"/>
          </a:xfrm>
        </p:spPr>
        <p:txBody>
          <a:bodyPr>
            <a:noAutofit/>
          </a:bodyPr>
          <a:lstStyle/>
          <a:p>
            <a:pPr algn="ctr"/>
            <a:br>
              <a:rPr lang="es-ES" sz="7200" dirty="0"/>
            </a:br>
            <a:br>
              <a:rPr lang="es-ES" sz="7200" dirty="0"/>
            </a:br>
            <a:r>
              <a:rPr lang="es-ES" b="1" dirty="0"/>
              <a:t>RESPUESTA EDUCATIVA PARA LA INCLUSIÓN DEL ALUMNADO CON TRASTORNO DE ESPECTRO AUTISTA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382EBE-FDC1-444C-95B2-10C418AF9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8292" y="5543551"/>
            <a:ext cx="4870338" cy="372705"/>
          </a:xfrm>
        </p:spPr>
        <p:txBody>
          <a:bodyPr/>
          <a:lstStyle/>
          <a:p>
            <a:r>
              <a:rPr lang="es-ES" dirty="0"/>
              <a:t>Grupo de trabajo: CP </a:t>
            </a:r>
            <a:r>
              <a:rPr lang="es-ES" dirty="0" err="1"/>
              <a:t>Vegarredonda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826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adroTexto 30">
            <a:extLst>
              <a:ext uri="{FF2B5EF4-FFF2-40B4-BE49-F238E27FC236}">
                <a16:creationId xmlns:a16="http://schemas.microsoft.com/office/drawing/2014/main" id="{047FED07-D918-FC4F-8545-BD32EB2EF202}"/>
              </a:ext>
            </a:extLst>
          </p:cNvPr>
          <p:cNvSpPr txBox="1"/>
          <p:nvPr/>
        </p:nvSpPr>
        <p:spPr>
          <a:xfrm>
            <a:off x="2075508" y="552720"/>
            <a:ext cx="80409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800" b="1" dirty="0"/>
              <a:t>INTERVENCIÓN </a:t>
            </a:r>
          </a:p>
          <a:p>
            <a:pPr algn="ctr"/>
            <a:r>
              <a:rPr lang="es-ES" sz="4800" b="1" dirty="0"/>
              <a:t>DENTRO DEL GRUPO CLASE</a:t>
            </a:r>
          </a:p>
        </p:txBody>
      </p:sp>
      <p:pic>
        <p:nvPicPr>
          <p:cNvPr id="3" name="Imagen 2" descr="Un grupo de personas alrededor de una mesa&#10;&#10;Descripción generada automáticamente">
            <a:extLst>
              <a:ext uri="{FF2B5EF4-FFF2-40B4-BE49-F238E27FC236}">
                <a16:creationId xmlns:a16="http://schemas.microsoft.com/office/drawing/2014/main" id="{3A071D61-FC23-3848-9A43-73012CEED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0" b="24119"/>
          <a:stretch/>
        </p:blipFill>
        <p:spPr>
          <a:xfrm>
            <a:off x="2564131" y="2244928"/>
            <a:ext cx="7063738" cy="4281601"/>
          </a:xfrm>
          <a:prstGeom prst="rect">
            <a:avLst/>
          </a:prstGeom>
        </p:spPr>
      </p:pic>
      <p:sp>
        <p:nvSpPr>
          <p:cNvPr id="4" name="Cara sonriente 3">
            <a:extLst>
              <a:ext uri="{FF2B5EF4-FFF2-40B4-BE49-F238E27FC236}">
                <a16:creationId xmlns:a16="http://schemas.microsoft.com/office/drawing/2014/main" id="{6F398DF6-9665-0349-85A8-AFE7FC3A5D47}"/>
              </a:ext>
            </a:extLst>
          </p:cNvPr>
          <p:cNvSpPr/>
          <p:nvPr/>
        </p:nvSpPr>
        <p:spPr>
          <a:xfrm>
            <a:off x="6624473" y="2490025"/>
            <a:ext cx="271305" cy="321548"/>
          </a:xfrm>
          <a:prstGeom prst="smileyFac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ara sonriente 7">
            <a:extLst>
              <a:ext uri="{FF2B5EF4-FFF2-40B4-BE49-F238E27FC236}">
                <a16:creationId xmlns:a16="http://schemas.microsoft.com/office/drawing/2014/main" id="{5A661424-43B6-7F4B-BD49-E33C3B8D4125}"/>
              </a:ext>
            </a:extLst>
          </p:cNvPr>
          <p:cNvSpPr/>
          <p:nvPr/>
        </p:nvSpPr>
        <p:spPr>
          <a:xfrm>
            <a:off x="8351673" y="3351292"/>
            <a:ext cx="347604" cy="321548"/>
          </a:xfrm>
          <a:prstGeom prst="smileyFac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ara sonriente 8">
            <a:extLst>
              <a:ext uri="{FF2B5EF4-FFF2-40B4-BE49-F238E27FC236}">
                <a16:creationId xmlns:a16="http://schemas.microsoft.com/office/drawing/2014/main" id="{2568DA4B-6A3D-7F45-8849-88C5FBFE4C84}"/>
              </a:ext>
            </a:extLst>
          </p:cNvPr>
          <p:cNvSpPr/>
          <p:nvPr/>
        </p:nvSpPr>
        <p:spPr>
          <a:xfrm>
            <a:off x="9270440" y="3351292"/>
            <a:ext cx="271305" cy="321548"/>
          </a:xfrm>
          <a:prstGeom prst="smileyFac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ara sonriente 9">
            <a:extLst>
              <a:ext uri="{FF2B5EF4-FFF2-40B4-BE49-F238E27FC236}">
                <a16:creationId xmlns:a16="http://schemas.microsoft.com/office/drawing/2014/main" id="{97FFACDB-DE07-A24D-A8B2-2352E8D84935}"/>
              </a:ext>
            </a:extLst>
          </p:cNvPr>
          <p:cNvSpPr/>
          <p:nvPr/>
        </p:nvSpPr>
        <p:spPr>
          <a:xfrm>
            <a:off x="5296223" y="2490025"/>
            <a:ext cx="271305" cy="321548"/>
          </a:xfrm>
          <a:prstGeom prst="smileyFac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2265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0B17A31-B23F-5545-A58B-6518243CF186}"/>
              </a:ext>
            </a:extLst>
          </p:cNvPr>
          <p:cNvSpPr txBox="1"/>
          <p:nvPr/>
        </p:nvSpPr>
        <p:spPr>
          <a:xfrm>
            <a:off x="3318471" y="756027"/>
            <a:ext cx="5555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/>
              <a:t>LLAVEROS DE COMUNICACIÓN</a:t>
            </a:r>
          </a:p>
        </p:txBody>
      </p:sp>
      <p:pic>
        <p:nvPicPr>
          <p:cNvPr id="9" name="Marcador de contenido 3" descr="C:\Users\Usuario\Desktop\point CEFIE\20181115_122133.jpg">
            <a:extLst>
              <a:ext uri="{FF2B5EF4-FFF2-40B4-BE49-F238E27FC236}">
                <a16:creationId xmlns:a16="http://schemas.microsoft.com/office/drawing/2014/main" id="{9743BA72-05AC-D148-85D5-563EBD0360C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606" y="2440177"/>
            <a:ext cx="2790828" cy="1863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Imagen de la pantalla de un celular en la mano&#10;&#10;Descripción generada automáticamente con confianza baja">
            <a:extLst>
              <a:ext uri="{FF2B5EF4-FFF2-40B4-BE49-F238E27FC236}">
                <a16:creationId xmlns:a16="http://schemas.microsoft.com/office/drawing/2014/main" id="{ACD10C82-FD9D-964E-9E10-1D6A8D61A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565" y="2441265"/>
            <a:ext cx="5706905" cy="428017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630E385-852A-BE45-AA6F-49085537F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606" y="4534913"/>
            <a:ext cx="2790828" cy="209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39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4A01EE7-0103-4F4D-91A1-AD806F25D9DF}"/>
              </a:ext>
            </a:extLst>
          </p:cNvPr>
          <p:cNvSpPr txBox="1"/>
          <p:nvPr/>
        </p:nvSpPr>
        <p:spPr>
          <a:xfrm>
            <a:off x="2396836" y="1579418"/>
            <a:ext cx="76338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b="1" dirty="0"/>
              <a:t>ENSEÑANZA UNO A UNO</a:t>
            </a:r>
          </a:p>
        </p:txBody>
      </p:sp>
    </p:spTree>
    <p:extLst>
      <p:ext uri="{BB962C8B-B14F-4D97-AF65-F5344CB8AC3E}">
        <p14:creationId xmlns:p14="http://schemas.microsoft.com/office/powerpoint/2010/main" val="4230519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:\Users\Usuario\AppData\Local\Temp\20180828_165803-2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t="20561" r="11509" b="9721"/>
          <a:stretch/>
        </p:blipFill>
        <p:spPr bwMode="auto">
          <a:xfrm>
            <a:off x="3154680" y="2651760"/>
            <a:ext cx="6115050" cy="39204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2343516" y="882264"/>
            <a:ext cx="7504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dirty="0"/>
              <a:t>CÓMO TRABAJAMOS DE MANERA INDIVIDUAL</a:t>
            </a:r>
            <a:endParaRPr lang="es-ES" sz="4800" b="1" dirty="0"/>
          </a:p>
        </p:txBody>
      </p:sp>
    </p:spTree>
    <p:extLst>
      <p:ext uri="{BB962C8B-B14F-4D97-AF65-F5344CB8AC3E}">
        <p14:creationId xmlns:p14="http://schemas.microsoft.com/office/powerpoint/2010/main" val="1528777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ACEA94FB-40EE-994B-9ECB-DF8E3F3AA576}"/>
              </a:ext>
            </a:extLst>
          </p:cNvPr>
          <p:cNvSpPr txBox="1"/>
          <p:nvPr/>
        </p:nvSpPr>
        <p:spPr>
          <a:xfrm>
            <a:off x="1636034" y="793371"/>
            <a:ext cx="8672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/>
              <a:t>INTERVENCIÓN EN LAS SESIONES INDIVIDUALES</a:t>
            </a:r>
          </a:p>
        </p:txBody>
      </p:sp>
      <p:pic>
        <p:nvPicPr>
          <p:cNvPr id="3" name="Imagen 2" descr="Un grupo de personas alrededor de una mesa con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A93DBC7D-09D0-BC4F-A0D0-5826E9D3C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71"/>
          <a:stretch/>
        </p:blipFill>
        <p:spPr>
          <a:xfrm>
            <a:off x="3632897" y="2484730"/>
            <a:ext cx="4926205" cy="4201820"/>
          </a:xfrm>
          <a:prstGeom prst="rect">
            <a:avLst/>
          </a:prstGeom>
        </p:spPr>
      </p:pic>
      <p:sp>
        <p:nvSpPr>
          <p:cNvPr id="4" name="Cara sonriente 3">
            <a:extLst>
              <a:ext uri="{FF2B5EF4-FFF2-40B4-BE49-F238E27FC236}">
                <a16:creationId xmlns:a16="http://schemas.microsoft.com/office/drawing/2014/main" id="{490CE435-ED72-C945-A34F-64B081BCA8EE}"/>
              </a:ext>
            </a:extLst>
          </p:cNvPr>
          <p:cNvSpPr/>
          <p:nvPr/>
        </p:nvSpPr>
        <p:spPr>
          <a:xfrm>
            <a:off x="5317463" y="3795217"/>
            <a:ext cx="488977" cy="50354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4799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13101C9-FBCB-F34D-9E75-E5DCEE4E8469}"/>
              </a:ext>
            </a:extLst>
          </p:cNvPr>
          <p:cNvSpPr txBox="1"/>
          <p:nvPr/>
        </p:nvSpPr>
        <p:spPr>
          <a:xfrm>
            <a:off x="2590801" y="1905506"/>
            <a:ext cx="72874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600" b="1" dirty="0"/>
              <a:t>MATERIALES</a:t>
            </a:r>
          </a:p>
          <a:p>
            <a:pPr algn="ctr"/>
            <a:r>
              <a:rPr lang="es-ES" sz="9600" b="1" dirty="0"/>
              <a:t>TEACHH</a:t>
            </a:r>
          </a:p>
        </p:txBody>
      </p:sp>
    </p:spTree>
    <p:extLst>
      <p:ext uri="{BB962C8B-B14F-4D97-AF65-F5344CB8AC3E}">
        <p14:creationId xmlns:p14="http://schemas.microsoft.com/office/powerpoint/2010/main" val="1158802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C:\Users\Usuario\AppData\Local\Microsoft\Windows\Temporary Internet Files\Content.Word\20181121_141905.jpg">
            <a:extLst>
              <a:ext uri="{FF2B5EF4-FFF2-40B4-BE49-F238E27FC236}">
                <a16:creationId xmlns:a16="http://schemas.microsoft.com/office/drawing/2014/main" id="{059FB7DB-608D-6149-BFE3-0415DF81E3F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10377" y="2092285"/>
            <a:ext cx="1754430" cy="18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C:\Users\Usuario\AppData\Local\Microsoft\Windows\Temporary Internet Files\Content.Word\20181121_142005.jpg">
            <a:extLst>
              <a:ext uri="{FF2B5EF4-FFF2-40B4-BE49-F238E27FC236}">
                <a16:creationId xmlns:a16="http://schemas.microsoft.com/office/drawing/2014/main" id="{257F79CF-3B95-A348-9473-C868B3C46B1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74650" y="2086576"/>
            <a:ext cx="1743014" cy="18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Marcador de contenido 3" descr="C:\Users\Usuario\AppData\Local\Microsoft\Windows\Temporary Internet Files\Content.Word\20181121_104049.jpg">
            <a:extLst>
              <a:ext uri="{FF2B5EF4-FFF2-40B4-BE49-F238E27FC236}">
                <a16:creationId xmlns:a16="http://schemas.microsoft.com/office/drawing/2014/main" id="{4B71BB3B-B654-2E41-A813-B6A0A1F84EE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9449" y="4407012"/>
            <a:ext cx="1800201" cy="175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C:\Users\Usuario\Desktop\point CEFIE\20181116_144849.jpg">
            <a:extLst>
              <a:ext uri="{FF2B5EF4-FFF2-40B4-BE49-F238E27FC236}">
                <a16:creationId xmlns:a16="http://schemas.microsoft.com/office/drawing/2014/main" id="{CEFAE1C3-7525-5C42-A19A-5C2BF43E17E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94298" y="4279926"/>
            <a:ext cx="1754435" cy="2008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139EDDF-8A9C-2844-9837-EE6973C53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2333" y="2092287"/>
            <a:ext cx="1754433" cy="18002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384BF67-DBA5-2B4B-9504-D549101BBD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67214" y="2117467"/>
            <a:ext cx="2008610" cy="1727416"/>
          </a:xfrm>
          <a:prstGeom prst="rect">
            <a:avLst/>
          </a:prstGeom>
        </p:spPr>
      </p:pic>
      <p:pic>
        <p:nvPicPr>
          <p:cNvPr id="11" name="Imagen 10" descr="C:\Users\Usuario\Desktop\point CEFIE\20181116_131215.jpg">
            <a:extLst>
              <a:ext uri="{FF2B5EF4-FFF2-40B4-BE49-F238E27FC236}">
                <a16:creationId xmlns:a16="http://schemas.microsoft.com/office/drawing/2014/main" id="{D408E21A-D3CD-A242-A04B-3C86DF505843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9" r="7007"/>
          <a:stretch/>
        </p:blipFill>
        <p:spPr bwMode="auto">
          <a:xfrm>
            <a:off x="5887491" y="4407012"/>
            <a:ext cx="1800201" cy="1754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548D623-4DEC-CC4C-9DBB-1B981CD72C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4649" y="4378420"/>
            <a:ext cx="1743015" cy="1800202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F9BFA54F-E05E-B74E-B781-270F6185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650" y="696552"/>
            <a:ext cx="5181600" cy="1293028"/>
          </a:xfrm>
        </p:spPr>
        <p:txBody>
          <a:bodyPr>
            <a:noAutofit/>
          </a:bodyPr>
          <a:lstStyle/>
          <a:p>
            <a:pPr algn="ctr"/>
            <a:r>
              <a:rPr lang="es-ES" sz="4800" b="1" cap="none" dirty="0"/>
              <a:t>Materiales de clasificación</a:t>
            </a:r>
          </a:p>
        </p:txBody>
      </p:sp>
    </p:spTree>
    <p:extLst>
      <p:ext uri="{BB962C8B-B14F-4D97-AF65-F5344CB8AC3E}">
        <p14:creationId xmlns:p14="http://schemas.microsoft.com/office/powerpoint/2010/main" val="1275689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E53757-79F4-9147-A73E-AFD5B21F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962" y="517509"/>
            <a:ext cx="3172916" cy="941178"/>
          </a:xfrm>
        </p:spPr>
        <p:txBody>
          <a:bodyPr>
            <a:normAutofit/>
          </a:bodyPr>
          <a:lstStyle/>
          <a:p>
            <a:pPr algn="ctr"/>
            <a:r>
              <a:rPr lang="es-ES" sz="4800" b="1" cap="none" dirty="0"/>
              <a:t>Texturas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650807-5461-1F42-91FC-9BC43DEC4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4462" y="1716800"/>
            <a:ext cx="1984452" cy="20475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AD0F8B-8F69-FC45-9754-CE4BDCB9F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3757" y="1714182"/>
            <a:ext cx="2019452" cy="208780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3BB0F24-303E-324F-8094-9B3FC1267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r="921"/>
          <a:stretch/>
        </p:blipFill>
        <p:spPr>
          <a:xfrm rot="5400000">
            <a:off x="7714641" y="1636242"/>
            <a:ext cx="2094933" cy="231916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1D7518A-810B-AD4E-A13B-0FA4417EF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2361" y="4404370"/>
            <a:ext cx="2202242" cy="208780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844E008-4D6E-484C-924A-DDC6F29EE5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9"/>
          <a:stretch/>
        </p:blipFill>
        <p:spPr>
          <a:xfrm rot="5400000">
            <a:off x="7682268" y="4309973"/>
            <a:ext cx="2216977" cy="226186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04E354F-4923-5140-9546-BD153A0526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4" r="7175"/>
          <a:stretch/>
        </p:blipFill>
        <p:spPr>
          <a:xfrm rot="5400000">
            <a:off x="1618284" y="4424488"/>
            <a:ext cx="2202240" cy="20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24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612CBD-60B6-BC43-89BE-E97F6086F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392" y="702343"/>
            <a:ext cx="8011485" cy="1871040"/>
          </a:xfrm>
        </p:spPr>
        <p:txBody>
          <a:bodyPr>
            <a:noAutofit/>
          </a:bodyPr>
          <a:lstStyle/>
          <a:p>
            <a:pPr algn="ctr"/>
            <a:r>
              <a:rPr lang="es-ES" sz="4800" b="1" cap="none" dirty="0"/>
              <a:t>Materiales manipulativos con velcros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DAD45A5-B1F6-C041-A755-20DAEA466C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2"/>
          <a:stretch/>
        </p:blipFill>
        <p:spPr>
          <a:xfrm>
            <a:off x="1808392" y="2393137"/>
            <a:ext cx="3495004" cy="29339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D59DE84-CC20-DB46-AB72-E7FCF7A87C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5"/>
          <a:stretch/>
        </p:blipFill>
        <p:spPr>
          <a:xfrm rot="5400000">
            <a:off x="6603495" y="2114516"/>
            <a:ext cx="2937761" cy="349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15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6072697-8EEF-EC4E-AC6F-7E86E3E53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8232" y="1254694"/>
            <a:ext cx="4102046" cy="441821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D81CDD2-EB86-AD43-87D9-9C8EB20622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6111" y="1340768"/>
            <a:ext cx="4102046" cy="424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32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7C1592E-728D-9545-B0B3-EEDC8EBF5E95}"/>
              </a:ext>
            </a:extLst>
          </p:cNvPr>
          <p:cNvSpPr txBox="1"/>
          <p:nvPr/>
        </p:nvSpPr>
        <p:spPr>
          <a:xfrm>
            <a:off x="1607527" y="2295323"/>
            <a:ext cx="89769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s-ES" sz="2400" b="1" dirty="0"/>
              <a:t>1º. </a:t>
            </a:r>
            <a:r>
              <a:rPr lang="es-ES" sz="2400" i="1" dirty="0"/>
              <a:t>Sensibilización de la comunidad educativa</a:t>
            </a:r>
            <a:r>
              <a:rPr lang="es-ES" sz="2400" dirty="0"/>
              <a:t> del centro con respecto a la educación inclusiva. </a:t>
            </a:r>
          </a:p>
          <a:p>
            <a:pPr fontAlgn="base"/>
            <a:r>
              <a:rPr lang="en-US" sz="2400" dirty="0"/>
              <a:t>​</a:t>
            </a:r>
          </a:p>
          <a:p>
            <a:pPr fontAlgn="base"/>
            <a:r>
              <a:rPr lang="es-ES" sz="2400" b="1" dirty="0"/>
              <a:t>2º. </a:t>
            </a:r>
            <a:r>
              <a:rPr lang="es-ES" sz="2400" i="1" dirty="0"/>
              <a:t>Formación del profesorado</a:t>
            </a:r>
            <a:r>
              <a:rPr lang="es-ES" sz="2400" dirty="0"/>
              <a:t> sobre educación inclusiva y alumnado con trastorno de espectro autista.​</a:t>
            </a:r>
          </a:p>
          <a:p>
            <a:pPr fontAlgn="base"/>
            <a:endParaRPr lang="es-ES" sz="2400" dirty="0"/>
          </a:p>
          <a:p>
            <a:pPr fontAlgn="base"/>
            <a:r>
              <a:rPr lang="es-ES" sz="2400" b="1" dirty="0"/>
              <a:t>3º. </a:t>
            </a:r>
            <a:r>
              <a:rPr lang="es-ES" sz="2400" i="1" dirty="0"/>
              <a:t>Planificación y estructuración del aula de referencia del </a:t>
            </a:r>
            <a:r>
              <a:rPr lang="es-ES" sz="2400" i="1" dirty="0" err="1"/>
              <a:t>alumn</a:t>
            </a:r>
            <a:r>
              <a:rPr lang="es-ES" sz="2400" i="1" dirty="0"/>
              <a:t>@ y de las aulas de las especialistas de AL y PT en el centro educativo.</a:t>
            </a:r>
            <a:r>
              <a:rPr lang="es-ES" sz="2400" dirty="0"/>
              <a:t>​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B226C26-BBC7-D546-A3D9-5D89252D50E1}"/>
              </a:ext>
            </a:extLst>
          </p:cNvPr>
          <p:cNvSpPr txBox="1"/>
          <p:nvPr/>
        </p:nvSpPr>
        <p:spPr>
          <a:xfrm>
            <a:off x="731520" y="386840"/>
            <a:ext cx="10355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cap="all" dirty="0"/>
              <a:t>¿CÓMO SURGE EL GRUPO DE TRABAJO EN NUESTRO CENTRO?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4025753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9DFD375-3C65-B64F-9BD5-BC7A89CE6B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9763" y="1340768"/>
            <a:ext cx="4320481" cy="4320481"/>
          </a:xfrm>
          <a:prstGeom prst="rect">
            <a:avLst/>
          </a:prstGeom>
        </p:spPr>
      </p:pic>
      <p:pic>
        <p:nvPicPr>
          <p:cNvPr id="5" name="Marcador de contenido 9">
            <a:extLst>
              <a:ext uri="{FF2B5EF4-FFF2-40B4-BE49-F238E27FC236}">
                <a16:creationId xmlns:a16="http://schemas.microsoft.com/office/drawing/2014/main" id="{DA756B1B-3315-AE4D-A043-C7EA7E2A4C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1758" y="1340768"/>
            <a:ext cx="4320481" cy="43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59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6CA5CA3-057E-6040-ACFE-C67FF314E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4684" y="1556792"/>
            <a:ext cx="4248472" cy="4248472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49A1BC1-B72E-4A4F-A491-D4005381D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8844" y="1556792"/>
            <a:ext cx="424847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0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9DEF4366-C87C-764F-92FD-C43EAF735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1433" y="1304764"/>
            <a:ext cx="4248472" cy="424847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7C43BFD-FEDB-184E-9506-606CA9AA1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7928" y="1304764"/>
            <a:ext cx="424847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9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947E7-04C0-B44F-9201-F83AC8ED7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86" y="758340"/>
            <a:ext cx="10789920" cy="1293028"/>
          </a:xfrm>
        </p:spPr>
        <p:txBody>
          <a:bodyPr>
            <a:noAutofit/>
          </a:bodyPr>
          <a:lstStyle/>
          <a:p>
            <a:pPr algn="ctr"/>
            <a:r>
              <a:rPr lang="es-ES" sz="4800" b="1" cap="none" dirty="0"/>
              <a:t>Atención, memoria, percepción visual</a:t>
            </a:r>
            <a:r>
              <a:rPr lang="es-ES" sz="4800" b="1" dirty="0"/>
              <a:t>…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75BA2FF-4373-0146-87AC-1F086D0F7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 r="13159" b="5929"/>
          <a:stretch/>
        </p:blipFill>
        <p:spPr>
          <a:xfrm rot="5400000">
            <a:off x="1463267" y="2120389"/>
            <a:ext cx="4421622" cy="4283581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09D08C4-EB06-3341-BAAA-D8463D816D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6831" r="7752" b="12666"/>
          <a:stretch/>
        </p:blipFill>
        <p:spPr>
          <a:xfrm rot="5400000">
            <a:off x="6214788" y="2212714"/>
            <a:ext cx="4421622" cy="409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96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7D3F42-85C3-1F41-917E-A59B6182E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965" y="2043346"/>
            <a:ext cx="6206836" cy="465512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BB57BB5-EB22-1C43-841C-5BF198BFDDA4}"/>
              </a:ext>
            </a:extLst>
          </p:cNvPr>
          <p:cNvSpPr txBox="1"/>
          <p:nvPr/>
        </p:nvSpPr>
        <p:spPr>
          <a:xfrm>
            <a:off x="2446316" y="1212349"/>
            <a:ext cx="81259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/>
              <a:t>Estructuración del discurso</a:t>
            </a:r>
          </a:p>
        </p:txBody>
      </p:sp>
    </p:spTree>
    <p:extLst>
      <p:ext uri="{BB962C8B-B14F-4D97-AF65-F5344CB8AC3E}">
        <p14:creationId xmlns:p14="http://schemas.microsoft.com/office/powerpoint/2010/main" val="2655608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F26701-27DB-2049-B200-96E312954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314" y="585953"/>
            <a:ext cx="4166954" cy="716633"/>
          </a:xfrm>
        </p:spPr>
        <p:txBody>
          <a:bodyPr>
            <a:noAutofit/>
          </a:bodyPr>
          <a:lstStyle/>
          <a:p>
            <a:pPr algn="ctr"/>
            <a:r>
              <a:rPr lang="es-ES" sz="4800" b="1" cap="none" dirty="0"/>
              <a:t>Inferencias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5CDE40D-453C-DA46-BE39-B2BFF311B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2" t="5548" r="14335" b="3032"/>
          <a:stretch/>
        </p:blipFill>
        <p:spPr>
          <a:xfrm rot="5400000">
            <a:off x="4680979" y="679645"/>
            <a:ext cx="2555624" cy="4166954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2EEAC7A-F657-6D43-9F53-1CCA6BAB15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4" t="7764" r="8066" b="2145"/>
          <a:stretch/>
        </p:blipFill>
        <p:spPr>
          <a:xfrm rot="5400000">
            <a:off x="4717997" y="3826015"/>
            <a:ext cx="2481588" cy="32768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3625460-D080-6F4E-AF59-BA2B9F6D3C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6" t="2145" r="12054" b="14424"/>
          <a:stretch/>
        </p:blipFill>
        <p:spPr>
          <a:xfrm rot="5400000">
            <a:off x="898384" y="3826015"/>
            <a:ext cx="2481589" cy="327687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ECC600-BDF0-0F4C-95B7-EB29C5A5D1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4851" b="9005"/>
          <a:stretch/>
        </p:blipFill>
        <p:spPr>
          <a:xfrm rot="5400000">
            <a:off x="8574627" y="3804444"/>
            <a:ext cx="2423000" cy="32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33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421A4EC-3A53-B643-AA03-E2068DD52575}"/>
              </a:ext>
            </a:extLst>
          </p:cNvPr>
          <p:cNvSpPr txBox="1"/>
          <p:nvPr/>
        </p:nvSpPr>
        <p:spPr>
          <a:xfrm>
            <a:off x="838200" y="1382286"/>
            <a:ext cx="1071154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600" b="1" dirty="0"/>
              <a:t>ESTRUCTURACIÓN DEL TIEMPO.</a:t>
            </a:r>
          </a:p>
          <a:p>
            <a:pPr algn="ctr"/>
            <a:endParaRPr lang="es-ES" sz="2000" b="1" dirty="0"/>
          </a:p>
          <a:p>
            <a:pPr algn="ctr"/>
            <a:r>
              <a:rPr lang="es-ES" sz="4800" b="1" dirty="0"/>
              <a:t>HORARIOS / AGENDAS</a:t>
            </a:r>
          </a:p>
        </p:txBody>
      </p:sp>
    </p:spTree>
    <p:extLst>
      <p:ext uri="{BB962C8B-B14F-4D97-AF65-F5344CB8AC3E}">
        <p14:creationId xmlns:p14="http://schemas.microsoft.com/office/powerpoint/2010/main" val="418994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9CC4FB7-BB76-3246-BB4F-4A187DAE9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5005"/>
            <a:ext cx="9144000" cy="650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05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8247063-2977-A444-B39B-CFE23B9C9250}"/>
              </a:ext>
            </a:extLst>
          </p:cNvPr>
          <p:cNvSpPr txBox="1"/>
          <p:nvPr/>
        </p:nvSpPr>
        <p:spPr>
          <a:xfrm>
            <a:off x="2863384" y="2547257"/>
            <a:ext cx="64652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9600" b="1" dirty="0"/>
              <a:t>HORARIOS</a:t>
            </a:r>
          </a:p>
        </p:txBody>
      </p:sp>
    </p:spTree>
    <p:extLst>
      <p:ext uri="{BB962C8B-B14F-4D97-AF65-F5344CB8AC3E}">
        <p14:creationId xmlns:p14="http://schemas.microsoft.com/office/powerpoint/2010/main" val="1952769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A98C7F-5040-C346-9907-EF1FD09E8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192" y="1367530"/>
            <a:ext cx="8074216" cy="496419"/>
          </a:xfrm>
        </p:spPr>
        <p:txBody>
          <a:bodyPr>
            <a:noAutofit/>
          </a:bodyPr>
          <a:lstStyle/>
          <a:p>
            <a:pPr algn="ctr"/>
            <a:r>
              <a:rPr lang="es-ES" sz="4800" b="1" cap="none" dirty="0"/>
              <a:t>Estructuración del tiempo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D818D61-DCE6-4248-A292-C8E817584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615" y="3429000"/>
            <a:ext cx="3187670" cy="2685228"/>
          </a:xfr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A546D78-00C4-4245-80D1-1ED370F67F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6" r="3126" b="7352"/>
          <a:stretch/>
        </p:blipFill>
        <p:spPr>
          <a:xfrm>
            <a:off x="235715" y="3423819"/>
            <a:ext cx="3915053" cy="2685228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5E6B0B93-5E13-C24D-A087-0CE4A9942700}"/>
              </a:ext>
            </a:extLst>
          </p:cNvPr>
          <p:cNvSpPr txBox="1"/>
          <p:nvPr/>
        </p:nvSpPr>
        <p:spPr>
          <a:xfrm>
            <a:off x="1103468" y="2095322"/>
            <a:ext cx="2640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u="sng" dirty="0"/>
              <a:t>PANEL DEL MES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462DE3F-4013-694A-A8A2-C13E68310EEF}"/>
              </a:ext>
            </a:extLst>
          </p:cNvPr>
          <p:cNvSpPr txBox="1"/>
          <p:nvPr/>
        </p:nvSpPr>
        <p:spPr>
          <a:xfrm>
            <a:off x="6939684" y="2100587"/>
            <a:ext cx="323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u="sng" dirty="0"/>
              <a:t>ESTRUCTURACIÓN DEL DÍA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A0850DA-6ED7-9D49-898B-FDE9B25F6EF8}"/>
              </a:ext>
            </a:extLst>
          </p:cNvPr>
          <p:cNvSpPr txBox="1"/>
          <p:nvPr/>
        </p:nvSpPr>
        <p:spPr>
          <a:xfrm>
            <a:off x="2977897" y="3739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146239-B5E9-7A47-AC97-0CA158804A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934"/>
          <a:stretch/>
        </p:blipFill>
        <p:spPr>
          <a:xfrm>
            <a:off x="4963540" y="3429000"/>
            <a:ext cx="3489400" cy="268522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8EE409E-84E0-8943-A3C0-A76E12FF4420}"/>
              </a:ext>
            </a:extLst>
          </p:cNvPr>
          <p:cNvSpPr txBox="1"/>
          <p:nvPr/>
        </p:nvSpPr>
        <p:spPr>
          <a:xfrm>
            <a:off x="9768408" y="2843312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VERTICAL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58EFA0-5E2C-5643-986A-9A364E2F44FC}"/>
              </a:ext>
            </a:extLst>
          </p:cNvPr>
          <p:cNvSpPr txBox="1"/>
          <p:nvPr/>
        </p:nvSpPr>
        <p:spPr>
          <a:xfrm>
            <a:off x="5911387" y="2843312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1657824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E8C4E50-4DB2-A54D-90CA-CDB9F10B09E6}"/>
              </a:ext>
            </a:extLst>
          </p:cNvPr>
          <p:cNvSpPr txBox="1"/>
          <p:nvPr/>
        </p:nvSpPr>
        <p:spPr>
          <a:xfrm>
            <a:off x="163830" y="1366391"/>
            <a:ext cx="118643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u="sng" dirty="0"/>
              <a:t>Contenidos</a:t>
            </a:r>
            <a:r>
              <a:rPr lang="es-ES" sz="7200" b="1" dirty="0"/>
              <a:t> </a:t>
            </a:r>
            <a:r>
              <a:rPr lang="es-ES" sz="7200" dirty="0"/>
              <a:t>de trabajo en la </a:t>
            </a:r>
            <a:r>
              <a:rPr lang="es-ES" sz="7200" b="1" u="sng" dirty="0"/>
              <a:t>intervención</a:t>
            </a:r>
            <a:r>
              <a:rPr lang="es-ES" sz="7200" dirty="0"/>
              <a:t> del alumnado con espectro autista </a:t>
            </a:r>
          </a:p>
        </p:txBody>
      </p:sp>
    </p:spTree>
    <p:extLst>
      <p:ext uri="{BB962C8B-B14F-4D97-AF65-F5344CB8AC3E}">
        <p14:creationId xmlns:p14="http://schemas.microsoft.com/office/powerpoint/2010/main" val="658020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5CD56F44-61DC-7240-88DF-384027C959DD}"/>
              </a:ext>
            </a:extLst>
          </p:cNvPr>
          <p:cNvSpPr txBox="1"/>
          <p:nvPr/>
        </p:nvSpPr>
        <p:spPr>
          <a:xfrm>
            <a:off x="2255733" y="937041"/>
            <a:ext cx="8123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/>
              <a:t>Estructuración de la sesión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E8D6CB9-7BDE-5549-AC36-F48768ABA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23"/>
          <a:stretch/>
        </p:blipFill>
        <p:spPr bwMode="auto">
          <a:xfrm rot="5400000">
            <a:off x="1926443" y="2775191"/>
            <a:ext cx="3726376" cy="378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D9D743B-9043-AB47-B6C7-14E9E113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632" y="2802346"/>
            <a:ext cx="3780686" cy="372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72F709C4-949F-6A4E-B9E1-E7C088DD7A95}"/>
              </a:ext>
            </a:extLst>
          </p:cNvPr>
          <p:cNvSpPr/>
          <p:nvPr/>
        </p:nvSpPr>
        <p:spPr>
          <a:xfrm>
            <a:off x="3465428" y="17680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dirty="0"/>
              <a:t>Panel con velcros para secuenciar las actividades. </a:t>
            </a:r>
          </a:p>
          <a:p>
            <a:r>
              <a:rPr lang="es-ES_tradnl" dirty="0"/>
              <a:t>Y marcar el paso de una actividad a otra.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240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0A6A4F-5F31-104D-8C1B-3B693419A197}"/>
              </a:ext>
            </a:extLst>
          </p:cNvPr>
          <p:cNvSpPr txBox="1"/>
          <p:nvPr/>
        </p:nvSpPr>
        <p:spPr>
          <a:xfrm>
            <a:off x="3439886" y="2644170"/>
            <a:ext cx="55675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00" b="1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37006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CD7378-11B9-8448-B161-4813F583B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245" y="600995"/>
            <a:ext cx="7886700" cy="766496"/>
          </a:xfrm>
        </p:spPr>
        <p:txBody>
          <a:bodyPr>
            <a:normAutofit/>
          </a:bodyPr>
          <a:lstStyle/>
          <a:p>
            <a:pPr algn="ctr"/>
            <a:r>
              <a:rPr lang="es-ES" sz="4800" b="1" cap="none" dirty="0"/>
              <a:t>Agenda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D29E57F-ED25-7C49-9BFA-E3A25441A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399" y="1646027"/>
            <a:ext cx="3482360" cy="464314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79D4139-E764-EC43-B35C-003145E52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019" y="1646027"/>
            <a:ext cx="3482360" cy="464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42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3E77082-4D7C-B744-9A92-6CFD7491A6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5" t="9373" r="18172"/>
          <a:stretch/>
        </p:blipFill>
        <p:spPr>
          <a:xfrm>
            <a:off x="6952318" y="1178815"/>
            <a:ext cx="3644105" cy="52435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B249B74-BCC1-504F-8057-121B87E198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t="11759" r="14273" b="9221"/>
          <a:stretch/>
        </p:blipFill>
        <p:spPr>
          <a:xfrm>
            <a:off x="2051204" y="1178815"/>
            <a:ext cx="3544801" cy="5275553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99529F5B-0B4A-FC4B-8489-C97B5E4CB531}"/>
              </a:ext>
            </a:extLst>
          </p:cNvPr>
          <p:cNvSpPr/>
          <p:nvPr/>
        </p:nvSpPr>
        <p:spPr>
          <a:xfrm>
            <a:off x="9413481" y="4785659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FA5505BB-E771-1A41-BFE8-7417F2C91BA5}"/>
              </a:ext>
            </a:extLst>
          </p:cNvPr>
          <p:cNvSpPr/>
          <p:nvPr/>
        </p:nvSpPr>
        <p:spPr>
          <a:xfrm>
            <a:off x="7350063" y="4785659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19A90BA0-87CB-EE48-9AA3-96FDDA3814AB}"/>
              </a:ext>
            </a:extLst>
          </p:cNvPr>
          <p:cNvSpPr/>
          <p:nvPr/>
        </p:nvSpPr>
        <p:spPr>
          <a:xfrm>
            <a:off x="7372695" y="3298668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E59BE1B1-8E5C-2C4F-AEB4-715AB63ABFB6}"/>
              </a:ext>
            </a:extLst>
          </p:cNvPr>
          <p:cNvSpPr/>
          <p:nvPr/>
        </p:nvSpPr>
        <p:spPr>
          <a:xfrm>
            <a:off x="8323693" y="3280116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445631E0-2C51-0E48-AD99-B27C7E3338FB}"/>
              </a:ext>
            </a:extLst>
          </p:cNvPr>
          <p:cNvSpPr/>
          <p:nvPr/>
        </p:nvSpPr>
        <p:spPr>
          <a:xfrm>
            <a:off x="8381772" y="4801701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FBE74276-C185-E74D-A019-50E88B87BD08}"/>
              </a:ext>
            </a:extLst>
          </p:cNvPr>
          <p:cNvSpPr/>
          <p:nvPr/>
        </p:nvSpPr>
        <p:spPr>
          <a:xfrm>
            <a:off x="9313848" y="3335863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2044E3C7-9E9C-6340-B18C-879E5DC3ED71}"/>
              </a:ext>
            </a:extLst>
          </p:cNvPr>
          <p:cNvSpPr/>
          <p:nvPr/>
        </p:nvSpPr>
        <p:spPr>
          <a:xfrm>
            <a:off x="7428639" y="1851449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2FBC5117-B85E-0841-9BA0-0BA4AAEF4AAC}"/>
              </a:ext>
            </a:extLst>
          </p:cNvPr>
          <p:cNvSpPr/>
          <p:nvPr/>
        </p:nvSpPr>
        <p:spPr>
          <a:xfrm>
            <a:off x="9329417" y="1927437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BEA8703F-3A8A-A842-A250-2BA88DB468DC}"/>
              </a:ext>
            </a:extLst>
          </p:cNvPr>
          <p:cNvSpPr/>
          <p:nvPr/>
        </p:nvSpPr>
        <p:spPr>
          <a:xfrm>
            <a:off x="8381772" y="1851449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CD5EC6CF-0AD0-234F-8898-5531C7233419}"/>
              </a:ext>
            </a:extLst>
          </p:cNvPr>
          <p:cNvSpPr/>
          <p:nvPr/>
        </p:nvSpPr>
        <p:spPr>
          <a:xfrm>
            <a:off x="2288830" y="4807372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C8F55327-654C-384F-AF61-C33342769953}"/>
              </a:ext>
            </a:extLst>
          </p:cNvPr>
          <p:cNvSpPr/>
          <p:nvPr/>
        </p:nvSpPr>
        <p:spPr>
          <a:xfrm>
            <a:off x="3318582" y="4819707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495C7C12-4FCC-084D-8711-305E90A4B9C6}"/>
              </a:ext>
            </a:extLst>
          </p:cNvPr>
          <p:cNvSpPr/>
          <p:nvPr/>
        </p:nvSpPr>
        <p:spPr>
          <a:xfrm>
            <a:off x="4259035" y="4938059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5654ECD1-EDB8-0A47-ACC2-4859E9B54DC2}"/>
              </a:ext>
            </a:extLst>
          </p:cNvPr>
          <p:cNvSpPr/>
          <p:nvPr/>
        </p:nvSpPr>
        <p:spPr>
          <a:xfrm>
            <a:off x="2322854" y="3526238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D556AFFC-D1CB-244B-AE07-01AC5D245D13}"/>
              </a:ext>
            </a:extLst>
          </p:cNvPr>
          <p:cNvSpPr/>
          <p:nvPr/>
        </p:nvSpPr>
        <p:spPr>
          <a:xfrm>
            <a:off x="3293430" y="3526238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62414494-0ECA-CE40-97EE-8759EBCB1919}"/>
              </a:ext>
            </a:extLst>
          </p:cNvPr>
          <p:cNvSpPr/>
          <p:nvPr/>
        </p:nvSpPr>
        <p:spPr>
          <a:xfrm>
            <a:off x="4259035" y="3587704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73C53F23-5E66-6347-AB24-BAAF004B0EB5}"/>
              </a:ext>
            </a:extLst>
          </p:cNvPr>
          <p:cNvSpPr/>
          <p:nvPr/>
        </p:nvSpPr>
        <p:spPr>
          <a:xfrm>
            <a:off x="4292037" y="2210012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DF973FB5-6BCF-BF42-B267-8EF1DBEDBD88}"/>
              </a:ext>
            </a:extLst>
          </p:cNvPr>
          <p:cNvSpPr/>
          <p:nvPr/>
        </p:nvSpPr>
        <p:spPr>
          <a:xfrm>
            <a:off x="3332090" y="2146848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4859075E-7853-C542-981E-5C8F9969B91B}"/>
              </a:ext>
            </a:extLst>
          </p:cNvPr>
          <p:cNvSpPr/>
          <p:nvPr/>
        </p:nvSpPr>
        <p:spPr>
          <a:xfrm>
            <a:off x="2277743" y="2154589"/>
            <a:ext cx="584840" cy="877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107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7B23817-A461-F645-999A-6577D8748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702" y="1261014"/>
            <a:ext cx="3908980" cy="521197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E97C567-8629-8C4F-8EE1-9A52979C7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581" y="1261014"/>
            <a:ext cx="3908980" cy="521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55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404168-803A-284A-A2A4-7330733BA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10" y="2135604"/>
            <a:ext cx="5622758" cy="42170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B5A0022-4D5C-E847-BA83-BDF15BFEB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634" y="2135604"/>
            <a:ext cx="5622759" cy="421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73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854E387-50F3-1744-AE01-6EAE39B6D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6" y="2140526"/>
            <a:ext cx="5423689" cy="40677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C261D7B-0463-6540-8964-3A334E9E3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092" y="2072712"/>
            <a:ext cx="5423690" cy="406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500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4DAB398-2890-FA41-83AA-243DB0171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31" y="1717779"/>
            <a:ext cx="5654844" cy="42411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55B8A5-FC77-EC45-A6F0-A9FCFF087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219" y="871379"/>
            <a:ext cx="409575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07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EB2B057-ADBC-2E42-9309-27C1CFC65DF2}"/>
              </a:ext>
            </a:extLst>
          </p:cNvPr>
          <p:cNvSpPr txBox="1"/>
          <p:nvPr/>
        </p:nvSpPr>
        <p:spPr>
          <a:xfrm>
            <a:off x="379531" y="2341266"/>
            <a:ext cx="114329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00" b="1" dirty="0"/>
              <a:t>ESTACIÓN TEACCH</a:t>
            </a:r>
          </a:p>
        </p:txBody>
      </p:sp>
    </p:spTree>
    <p:extLst>
      <p:ext uri="{BB962C8B-B14F-4D97-AF65-F5344CB8AC3E}">
        <p14:creationId xmlns:p14="http://schemas.microsoft.com/office/powerpoint/2010/main" val="3922993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3D02C0A-7048-5A4C-8836-AE76F41F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725" y="188640"/>
            <a:ext cx="900451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98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47528" y="450404"/>
            <a:ext cx="8226112" cy="1272118"/>
          </a:xfrm>
        </p:spPr>
        <p:txBody>
          <a:bodyPr>
            <a:noAutofit/>
          </a:bodyPr>
          <a:lstStyle/>
          <a:p>
            <a:pPr algn="ctr"/>
            <a:r>
              <a:rPr lang="es-ES" sz="4800" b="1" u="sng" dirty="0"/>
              <a:t>áreas</a:t>
            </a:r>
            <a:r>
              <a:rPr lang="es-ES" sz="4800" b="1" dirty="0"/>
              <a:t> DE </a:t>
            </a:r>
            <a:r>
              <a:rPr lang="es-ES" sz="4800" b="1" u="sng" dirty="0"/>
              <a:t>TRABAJO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0970" y="1722522"/>
            <a:ext cx="11910060" cy="51354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sz="1800" b="1" u="sng" dirty="0"/>
              <a:t>Prerrequisitos de aprendizaje </a:t>
            </a:r>
            <a:r>
              <a:rPr lang="es-ES" sz="1800" i="1" dirty="0"/>
              <a:t>(imitación, atención, seguimiento de ordenes y comunicación*)</a:t>
            </a:r>
          </a:p>
          <a:p>
            <a:pPr>
              <a:lnSpc>
                <a:spcPct val="100000"/>
              </a:lnSpc>
            </a:pPr>
            <a:r>
              <a:rPr lang="es-ES" sz="1800" b="1" u="sng" dirty="0"/>
              <a:t>Autonomía </a:t>
            </a:r>
            <a:r>
              <a:rPr lang="es-ES" sz="1800" dirty="0"/>
              <a:t>(alimentación, vestido, asea y realización de tareas).</a:t>
            </a:r>
          </a:p>
          <a:p>
            <a:pPr>
              <a:lnSpc>
                <a:spcPct val="100000"/>
              </a:lnSpc>
            </a:pPr>
            <a:r>
              <a:rPr lang="es-ES" sz="1800" b="1" u="sng" dirty="0"/>
              <a:t>Comunicación</a:t>
            </a:r>
            <a:r>
              <a:rPr lang="es-ES" sz="1800" b="1" dirty="0"/>
              <a:t>: </a:t>
            </a:r>
            <a:r>
              <a:rPr lang="es-ES" sz="1800" i="1" dirty="0"/>
              <a:t>Expresiva y Receptiva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ES" sz="1800" i="1" dirty="0"/>
              <a:t>		(*SAAC sistema de comunicación por intercambio de imágenes,, si fuese necesario o 			para complementar la comunicación – expresión oral-). </a:t>
            </a:r>
          </a:p>
          <a:p>
            <a:pPr>
              <a:lnSpc>
                <a:spcPct val="100000"/>
              </a:lnSpc>
            </a:pPr>
            <a:r>
              <a:rPr lang="es-ES" sz="1800" b="1" u="sng" dirty="0"/>
              <a:t>Emociones</a:t>
            </a:r>
          </a:p>
          <a:p>
            <a:pPr>
              <a:lnSpc>
                <a:spcPct val="100000"/>
              </a:lnSpc>
            </a:pPr>
            <a:r>
              <a:rPr lang="es-ES" sz="1800" b="1" u="sng" dirty="0"/>
              <a:t>Juego </a:t>
            </a:r>
            <a:r>
              <a:rPr lang="es-ES" sz="1800" i="1" dirty="0"/>
              <a:t>(simbólico y reglado)</a:t>
            </a:r>
          </a:p>
          <a:p>
            <a:pPr>
              <a:lnSpc>
                <a:spcPct val="100000"/>
              </a:lnSpc>
            </a:pPr>
            <a:r>
              <a:rPr lang="es-ES" sz="1800" b="1" u="sng" dirty="0"/>
              <a:t>Habilidades sociales</a:t>
            </a:r>
          </a:p>
          <a:p>
            <a:pPr>
              <a:lnSpc>
                <a:spcPct val="100000"/>
              </a:lnSpc>
            </a:pPr>
            <a:r>
              <a:rPr lang="es-ES" sz="1800" b="1" u="sng" dirty="0"/>
              <a:t>Atención</a:t>
            </a:r>
          </a:p>
          <a:p>
            <a:pPr>
              <a:lnSpc>
                <a:spcPct val="100000"/>
              </a:lnSpc>
            </a:pPr>
            <a:r>
              <a:rPr lang="es-ES" sz="1800" b="1" u="sng" dirty="0"/>
              <a:t>Memoria</a:t>
            </a:r>
          </a:p>
          <a:p>
            <a:pPr>
              <a:lnSpc>
                <a:spcPct val="100000"/>
              </a:lnSpc>
            </a:pPr>
            <a:r>
              <a:rPr lang="es-ES" sz="1800" b="1" u="sng" dirty="0"/>
              <a:t>Conducta</a:t>
            </a:r>
          </a:p>
          <a:p>
            <a:pPr>
              <a:lnSpc>
                <a:spcPct val="100000"/>
              </a:lnSpc>
            </a:pPr>
            <a:r>
              <a:rPr lang="es-ES" sz="1800" b="1" u="sng" dirty="0"/>
              <a:t>Lectoescritura. </a:t>
            </a:r>
          </a:p>
          <a:p>
            <a:pPr>
              <a:lnSpc>
                <a:spcPct val="100000"/>
              </a:lnSpc>
            </a:pPr>
            <a:r>
              <a:rPr lang="es-ES" sz="1800" b="1" u="sng" dirty="0"/>
              <a:t>Pragmática del lenguaje</a:t>
            </a:r>
            <a:r>
              <a:rPr lang="es-ES" sz="1800" dirty="0"/>
              <a:t>    </a:t>
            </a:r>
          </a:p>
          <a:p>
            <a:pPr marL="0" indent="0">
              <a:buNone/>
            </a:pPr>
            <a:endParaRPr lang="es-ES_tradnl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FBF9D1-E0BA-834F-B496-7813056A1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947" y="511375"/>
            <a:ext cx="5354104" cy="615602"/>
          </a:xfrm>
        </p:spPr>
        <p:txBody>
          <a:bodyPr>
            <a:noAutofit/>
          </a:bodyPr>
          <a:lstStyle/>
          <a:p>
            <a:pPr algn="ctr"/>
            <a:r>
              <a:rPr lang="es-ES" b="1" cap="none" dirty="0"/>
              <a:t>Estación </a:t>
            </a:r>
            <a:r>
              <a:rPr lang="es-ES" b="1" cap="none" dirty="0" err="1"/>
              <a:t>teacch</a:t>
            </a:r>
            <a:endParaRPr lang="es-ES" b="1" cap="none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60238229-28CB-5549-848A-9E7280371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031" b="4615"/>
          <a:stretch/>
        </p:blipFill>
        <p:spPr>
          <a:xfrm>
            <a:off x="3755740" y="1126977"/>
            <a:ext cx="4680519" cy="1211628"/>
          </a:xfrm>
          <a:prstGeom prst="rect">
            <a:avLst/>
          </a:prstGeom>
        </p:spPr>
      </p:pic>
      <p:pic>
        <p:nvPicPr>
          <p:cNvPr id="4" name="Imagen 3" descr="Imagen que contiene piso, interior, tabla, cuarto&#10;&#10;Descripción generada automáticamente">
            <a:extLst>
              <a:ext uri="{FF2B5EF4-FFF2-40B4-BE49-F238E27FC236}">
                <a16:creationId xmlns:a16="http://schemas.microsoft.com/office/drawing/2014/main" id="{40CC519B-DBDA-AA45-A0B9-770022ADC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866" y="2575080"/>
            <a:ext cx="5184843" cy="38886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E8DD5F1-1DFF-8C4A-99F0-F49FF4B82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25" y="2575080"/>
            <a:ext cx="5184843" cy="38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137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88FE9F-14A2-104E-8757-F145B7891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916" y="1082842"/>
            <a:ext cx="7186863" cy="53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4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6BD871A-E2A8-8145-B821-F09085350512}"/>
              </a:ext>
            </a:extLst>
          </p:cNvPr>
          <p:cNvSpPr txBox="1"/>
          <p:nvPr/>
        </p:nvSpPr>
        <p:spPr>
          <a:xfrm>
            <a:off x="2304737" y="2373384"/>
            <a:ext cx="75825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00" b="1" dirty="0"/>
              <a:t>EMOCIONES</a:t>
            </a:r>
          </a:p>
        </p:txBody>
      </p:sp>
    </p:spTree>
    <p:extLst>
      <p:ext uri="{BB962C8B-B14F-4D97-AF65-F5344CB8AC3E}">
        <p14:creationId xmlns:p14="http://schemas.microsoft.com/office/powerpoint/2010/main" val="32503723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A8E1149-D5B9-7D46-9B49-75CF5DF11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459" y="579960"/>
            <a:ext cx="3981058" cy="936104"/>
          </a:xfrm>
        </p:spPr>
        <p:txBody>
          <a:bodyPr>
            <a:noAutofit/>
          </a:bodyPr>
          <a:lstStyle/>
          <a:p>
            <a:pPr algn="ctr"/>
            <a:r>
              <a:rPr lang="es-ES" sz="4800" b="1" dirty="0"/>
              <a:t>EMOCIONES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C89DC1-2B2E-8949-9E83-7AFA1B999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7" t="4411" r="17158" b="-882"/>
          <a:stretch/>
        </p:blipFill>
        <p:spPr>
          <a:xfrm>
            <a:off x="1673860" y="1636931"/>
            <a:ext cx="3721472" cy="39373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6BADAD-E9FB-7F42-9202-3B3E7B9D9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" r="2002" b="12851"/>
          <a:stretch/>
        </p:blipFill>
        <p:spPr>
          <a:xfrm>
            <a:off x="7114168" y="1636931"/>
            <a:ext cx="3721472" cy="393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141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234A8774-63F9-1844-943D-C8BCC4803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0564" y="381343"/>
            <a:ext cx="5250872" cy="1244364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800" b="1" dirty="0"/>
              <a:t>¿CÓMO ME SIENTO?</a:t>
            </a:r>
          </a:p>
        </p:txBody>
      </p:sp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107FCA59-2D57-D349-B9FD-81F1B7EE3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3723" y="809524"/>
            <a:ext cx="4559597" cy="61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340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578261A-28F1-5F4F-8307-57D1595C2A7E}"/>
              </a:ext>
            </a:extLst>
          </p:cNvPr>
          <p:cNvSpPr txBox="1"/>
          <p:nvPr/>
        </p:nvSpPr>
        <p:spPr>
          <a:xfrm>
            <a:off x="971550" y="2644170"/>
            <a:ext cx="106442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00" b="1" dirty="0"/>
              <a:t>LECTURA GLOBAL</a:t>
            </a:r>
          </a:p>
        </p:txBody>
      </p:sp>
    </p:spTree>
    <p:extLst>
      <p:ext uri="{BB962C8B-B14F-4D97-AF65-F5344CB8AC3E}">
        <p14:creationId xmlns:p14="http://schemas.microsoft.com/office/powerpoint/2010/main" val="1684019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1585" y="476673"/>
            <a:ext cx="7871325" cy="792419"/>
          </a:xfrm>
        </p:spPr>
        <p:txBody>
          <a:bodyPr/>
          <a:lstStyle/>
          <a:p>
            <a:pPr algn="ctr"/>
            <a:r>
              <a:rPr lang="es-ES" b="1" dirty="0"/>
              <a:t>LECTURA GLOBAL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035980" y="1772306"/>
            <a:ext cx="4120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/>
              <a:t>Asociar palabra a imagen</a:t>
            </a:r>
            <a:endParaRPr lang="es-ES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1400ACE-05BF-CC42-892C-8D1067A92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3" y="2501143"/>
            <a:ext cx="5173578" cy="388018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0FBF006-8600-224F-815A-FCA55A274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1" y="2501143"/>
            <a:ext cx="4932948" cy="369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076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81EC329-3A78-0C46-B45F-712B66017A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564804"/>
            <a:ext cx="4783606" cy="4783606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2B53159-3301-E747-B968-DDB99F430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4" y="1556792"/>
            <a:ext cx="4783606" cy="478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20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http://www.editorialjuventud.es/img/378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667" y="2278015"/>
            <a:ext cx="2127687" cy="1432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 descr="https://images-na.ssl-images-amazon.com/images/I/51B6dGoHxpL._SX471_BO1,204,203,200_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33" y="1580593"/>
            <a:ext cx="2071487" cy="205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Resultado de imagen de cuerdas cortometraj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153" y="2278015"/>
            <a:ext cx="1987265" cy="1432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Resultado de imagen de cuentos elme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510" y="3942448"/>
            <a:ext cx="2127686" cy="23976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2" descr="Vídeo de como percibe un autista"/>
          <p:cNvSpPr>
            <a:spLocks noChangeAspect="1" noChangeArrowheads="1"/>
          </p:cNvSpPr>
          <p:nvPr/>
        </p:nvSpPr>
        <p:spPr bwMode="auto">
          <a:xfrm>
            <a:off x="1679575" y="-395288"/>
            <a:ext cx="1104900" cy="82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9" name="8 Imagen" descr="superheroes-roberto aliaga-978846781363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509" y="1550100"/>
            <a:ext cx="2127687" cy="2160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9 Imagen" descr="C:\Users\Usuario\AppData\Local\Temp\20181208_121242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14" y="4695932"/>
            <a:ext cx="2160240" cy="1756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 descr="C:\Users\Usuario\AppData\Local\Temp\20181208_120715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95932"/>
            <a:ext cx="2308862" cy="1756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 descr="Resultado de imagen de meme erizo globos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33" y="3976008"/>
            <a:ext cx="2071487" cy="2508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ítulo 12">
            <a:extLst>
              <a:ext uri="{FF2B5EF4-FFF2-40B4-BE49-F238E27FC236}">
                <a16:creationId xmlns:a16="http://schemas.microsoft.com/office/drawing/2014/main" id="{0DAEB6B8-7CDA-A645-A1CF-564B9EDE3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486" y="561917"/>
            <a:ext cx="7676246" cy="1293028"/>
          </a:xfrm>
        </p:spPr>
        <p:txBody>
          <a:bodyPr>
            <a:noAutofit/>
          </a:bodyPr>
          <a:lstStyle/>
          <a:p>
            <a:pPr algn="ctr"/>
            <a:r>
              <a:rPr lang="es-ES_tradnl" sz="4800" b="1" dirty="0"/>
              <a:t>FOMENTAMOS LA INCLUSIÓN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34429509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83972" y="757802"/>
            <a:ext cx="5514020" cy="846981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4800" b="1" dirty="0"/>
              <a:t>RECURSOS ON LINE</a:t>
            </a:r>
            <a:endParaRPr lang="es-ES" sz="4800" b="1" dirty="0"/>
          </a:p>
        </p:txBody>
      </p:sp>
      <p:pic>
        <p:nvPicPr>
          <p:cNvPr id="4" name="Picture 2" descr="ANA. Asociación Navarra de Autism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2" y="3089976"/>
            <a:ext cx="3295278" cy="120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47864" y="4293858"/>
            <a:ext cx="4212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http://www.autismonavarra.com</a:t>
            </a: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</a:t>
            </a:r>
          </a:p>
        </p:txBody>
      </p:sp>
      <p:pic>
        <p:nvPicPr>
          <p:cNvPr id="6" name="3 Marcador de contenido" descr="Ir a la página inicial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457" y="1818672"/>
            <a:ext cx="3384376" cy="7113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Rectángulo"/>
          <p:cNvSpPr/>
          <p:nvPr/>
        </p:nvSpPr>
        <p:spPr>
          <a:xfrm>
            <a:off x="4424614" y="2464376"/>
            <a:ext cx="2939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http://www.arasaac.org</a:t>
            </a:r>
            <a:endParaRPr lang="es-ES" u="sng" dirty="0"/>
          </a:p>
        </p:txBody>
      </p:sp>
      <p:pic>
        <p:nvPicPr>
          <p:cNvPr id="9" name="8 Imagen" descr="https://screenshotscdn.firefoxusercontent.com/images/4f605d9f-5add-47ab-b716-fa557fef08d7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022" y="5098720"/>
            <a:ext cx="5558888" cy="121652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Rectángulo"/>
          <p:cNvSpPr/>
          <p:nvPr/>
        </p:nvSpPr>
        <p:spPr>
          <a:xfrm>
            <a:off x="6249707" y="6315242"/>
            <a:ext cx="5868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u="sng" dirty="0">
                <a:solidFill>
                  <a:srgbClr val="0070C0"/>
                </a:solidFill>
              </a:rPr>
              <a:t>https://elsonidodelahierbaelcrecer.blogspot.com</a:t>
            </a:r>
            <a:r>
              <a:rPr lang="es-ES" dirty="0">
                <a:solidFill>
                  <a:srgbClr val="0070C0"/>
                </a:solidFill>
              </a:rPr>
              <a:t>/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C1340D6-3C01-C045-BD44-6431425F06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" b="11683"/>
          <a:stretch/>
        </p:blipFill>
        <p:spPr>
          <a:xfrm>
            <a:off x="339090" y="5124531"/>
            <a:ext cx="4521242" cy="1216522"/>
          </a:xfrm>
          <a:prstGeom prst="rect">
            <a:avLst/>
          </a:prstGeom>
        </p:spPr>
      </p:pic>
      <p:sp>
        <p:nvSpPr>
          <p:cNvPr id="12" name="7 Rectángulo">
            <a:extLst>
              <a:ext uri="{FF2B5EF4-FFF2-40B4-BE49-F238E27FC236}">
                <a16:creationId xmlns:a16="http://schemas.microsoft.com/office/drawing/2014/main" id="{956F1B7E-145B-254F-97C2-4C1112F89BCA}"/>
              </a:ext>
            </a:extLst>
          </p:cNvPr>
          <p:cNvSpPr/>
          <p:nvPr/>
        </p:nvSpPr>
        <p:spPr>
          <a:xfrm>
            <a:off x="487514" y="6315242"/>
            <a:ext cx="4476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u="sng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es-ES" u="sng" dirty="0" err="1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www.aprendices</a:t>
            </a:r>
            <a:r>
              <a:rPr lang="es-ES" u="sng" dirty="0" err="1">
                <a:solidFill>
                  <a:schemeClr val="tx2"/>
                </a:solidFill>
              </a:rPr>
              <a:t>visuales.com</a:t>
            </a:r>
            <a:endParaRPr lang="es-ES" u="sng" dirty="0">
              <a:solidFill>
                <a:schemeClr val="tx2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0FD3824-04F9-CC44-9943-0B269EA841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080" y="3099614"/>
            <a:ext cx="3416300" cy="1208529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8D606D26-CE3F-ED42-B699-291484B4B56D}"/>
              </a:ext>
            </a:extLst>
          </p:cNvPr>
          <p:cNvSpPr/>
          <p:nvPr/>
        </p:nvSpPr>
        <p:spPr>
          <a:xfrm>
            <a:off x="7050192" y="430161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http://</a:t>
            </a:r>
            <a:r>
              <a:rPr lang="es-ES" dirty="0" err="1"/>
              <a:t>siembraestrellas.blogspot.com</a:t>
            </a:r>
            <a:r>
              <a:rPr lang="es-E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43037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553354F-B1DD-824C-99BB-6ACDF75014BA}"/>
              </a:ext>
            </a:extLst>
          </p:cNvPr>
          <p:cNvSpPr txBox="1"/>
          <p:nvPr/>
        </p:nvSpPr>
        <p:spPr>
          <a:xfrm>
            <a:off x="1563140" y="2221260"/>
            <a:ext cx="9249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600" b="1" u="sng" dirty="0"/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3278299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de FRASES APRENDER MAS DESPAC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038" y="1240776"/>
            <a:ext cx="5399923" cy="509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89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06140" y="388620"/>
            <a:ext cx="4726825" cy="1293028"/>
          </a:xfrm>
        </p:spPr>
        <p:txBody>
          <a:bodyPr/>
          <a:lstStyle/>
          <a:p>
            <a:pPr algn="ctr"/>
            <a:r>
              <a:rPr lang="es-ES" sz="4800" b="1" dirty="0"/>
              <a:t>Metodología</a:t>
            </a:r>
            <a:r>
              <a:rPr lang="es-ES" b="1" dirty="0"/>
              <a:t>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75520" y="2506493"/>
            <a:ext cx="8640960" cy="4059560"/>
          </a:xfrm>
        </p:spPr>
        <p:txBody>
          <a:bodyPr>
            <a:normAutofit/>
          </a:bodyPr>
          <a:lstStyle/>
          <a:p>
            <a:r>
              <a:rPr lang="es-ES" dirty="0"/>
              <a:t>Metodología </a:t>
            </a:r>
            <a:r>
              <a:rPr lang="es-ES" b="1" u="sng" dirty="0"/>
              <a:t>general del aula</a:t>
            </a:r>
            <a:r>
              <a:rPr lang="es-ES" dirty="0"/>
              <a:t>: activa, lúdica, motivadora y según los intereses del alumno. Siempre en un clima de confianza, graduando los niveles de dificultad y utilizando los refuerzos positivos.</a:t>
            </a:r>
          </a:p>
          <a:p>
            <a:pPr>
              <a:buNone/>
            </a:pPr>
            <a:endParaRPr lang="es-ES" dirty="0">
              <a:solidFill>
                <a:srgbClr val="FF0000"/>
              </a:solidFill>
            </a:endParaRPr>
          </a:p>
          <a:p>
            <a:r>
              <a:rPr lang="es-ES" dirty="0"/>
              <a:t>Metodología </a:t>
            </a:r>
            <a:r>
              <a:rPr lang="es-ES" b="1" u="sng" dirty="0"/>
              <a:t>específica </a:t>
            </a:r>
            <a:r>
              <a:rPr lang="es-ES" dirty="0"/>
              <a:t>del aula de referencia y aula de AL y PT </a:t>
            </a:r>
          </a:p>
          <a:p>
            <a:pPr marL="0" indent="0">
              <a:buNone/>
            </a:pPr>
            <a:r>
              <a:rPr lang="es-ES_tradnl" dirty="0"/>
              <a:t>(basada en </a:t>
            </a:r>
            <a:r>
              <a:rPr lang="es-ES_tradnl" b="1" dirty="0"/>
              <a:t>metodología </a:t>
            </a:r>
            <a:r>
              <a:rPr lang="es-ES_tradnl" b="1" dirty="0" err="1"/>
              <a:t>Teacch</a:t>
            </a:r>
            <a:r>
              <a:rPr lang="es-ES_tradnl" b="1" dirty="0"/>
              <a:t>)</a:t>
            </a:r>
            <a:endParaRPr lang="es-ES" b="1" dirty="0"/>
          </a:p>
          <a:p>
            <a:pPr lvl="1">
              <a:buFont typeface="Wingdings" pitchFamily="2" charset="2"/>
              <a:buChar char="ü"/>
            </a:pPr>
            <a:r>
              <a:rPr lang="es-ES" dirty="0"/>
              <a:t>anticipación y rutinas  </a:t>
            </a:r>
          </a:p>
          <a:p>
            <a:pPr lvl="1">
              <a:buFont typeface="Wingdings" pitchFamily="2" charset="2"/>
              <a:buChar char="ü"/>
            </a:pPr>
            <a:r>
              <a:rPr lang="es-ES" dirty="0"/>
              <a:t>estructuración de espacios y ambientes </a:t>
            </a:r>
          </a:p>
          <a:p>
            <a:pPr lvl="1">
              <a:buFont typeface="Wingdings" pitchFamily="2" charset="2"/>
              <a:buChar char="ü"/>
            </a:pPr>
            <a:r>
              <a:rPr lang="es-ES" dirty="0"/>
              <a:t>adaptación del material.</a:t>
            </a:r>
          </a:p>
          <a:p>
            <a:pPr>
              <a:buNone/>
            </a:pPr>
            <a:endParaRPr lang="es-E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93886" y="868720"/>
            <a:ext cx="6768752" cy="576064"/>
          </a:xfrm>
        </p:spPr>
        <p:txBody>
          <a:bodyPr>
            <a:noAutofit/>
          </a:bodyPr>
          <a:lstStyle/>
          <a:p>
            <a:pPr algn="ctr"/>
            <a:r>
              <a:rPr lang="es-ES_tradnl" b="1" dirty="0"/>
              <a:t>METODOLOGÍA TEACCH</a:t>
            </a:r>
            <a:endParaRPr lang="es-ES" b="1" dirty="0"/>
          </a:p>
        </p:txBody>
      </p:sp>
      <p:pic>
        <p:nvPicPr>
          <p:cNvPr id="4" name="4 Marcador de contenido" descr="C:\Users\Usuario\AppData\Local\Temp\20180828_164355.pn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8"/>
          <a:stretch/>
        </p:blipFill>
        <p:spPr bwMode="auto">
          <a:xfrm>
            <a:off x="1955540" y="1444784"/>
            <a:ext cx="8280920" cy="53285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8976320" y="5949280"/>
            <a:ext cx="10801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3688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0FED0-1F67-0645-89DD-4FD41D4957A7}"/>
              </a:ext>
            </a:extLst>
          </p:cNvPr>
          <p:cNvSpPr txBox="1"/>
          <p:nvPr/>
        </p:nvSpPr>
        <p:spPr>
          <a:xfrm>
            <a:off x="2884835" y="2343179"/>
            <a:ext cx="65982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00" b="1" u="sng" dirty="0"/>
              <a:t>ASAMBLEA</a:t>
            </a:r>
          </a:p>
        </p:txBody>
      </p:sp>
    </p:spTree>
    <p:extLst>
      <p:ext uri="{BB962C8B-B14F-4D97-AF65-F5344CB8AC3E}">
        <p14:creationId xmlns:p14="http://schemas.microsoft.com/office/powerpoint/2010/main" val="2197039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84D5D90-E797-654C-AB10-0DEB3D7C2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140" y="1102237"/>
            <a:ext cx="8263890" cy="560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48205"/>
      </p:ext>
    </p:extLst>
  </p:cSld>
  <p:clrMapOvr>
    <a:masterClrMapping/>
  </p:clrMapOvr>
</p:sld>
</file>

<file path=ppt/theme/theme1.xml><?xml version="1.0" encoding="utf-8"?>
<a:theme xmlns:a="http://schemas.openxmlformats.org/drawingml/2006/main" name="Estela de condensació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Estela de condensación</Template>
  <TotalTime>4409</TotalTime>
  <Words>401</Words>
  <Application>Microsoft Macintosh PowerPoint</Application>
  <PresentationFormat>Panorámica</PresentationFormat>
  <Paragraphs>77</Paragraphs>
  <Slides>50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5" baseType="lpstr">
      <vt:lpstr>Arial</vt:lpstr>
      <vt:lpstr>Calibri</vt:lpstr>
      <vt:lpstr>Century Gothic</vt:lpstr>
      <vt:lpstr>Wingdings</vt:lpstr>
      <vt:lpstr>Estela de condensación</vt:lpstr>
      <vt:lpstr>  RESPUESTA EDUCATIVA PARA LA INCLUSIÓN DEL ALUMNADO CON TRASTORNO DE ESPECTRO AUTISTA</vt:lpstr>
      <vt:lpstr>Presentación de PowerPoint</vt:lpstr>
      <vt:lpstr>Presentación de PowerPoint</vt:lpstr>
      <vt:lpstr>áreas DE TRABAJO</vt:lpstr>
      <vt:lpstr>Presentación de PowerPoint</vt:lpstr>
      <vt:lpstr>Metodología </vt:lpstr>
      <vt:lpstr>METODOLOGÍA TEACCH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Materiales de clasificación</vt:lpstr>
      <vt:lpstr>Texturas</vt:lpstr>
      <vt:lpstr>Materiales manipulativos con velcros</vt:lpstr>
      <vt:lpstr>Presentación de PowerPoint</vt:lpstr>
      <vt:lpstr>Presentación de PowerPoint</vt:lpstr>
      <vt:lpstr>Presentación de PowerPoint</vt:lpstr>
      <vt:lpstr>Presentación de PowerPoint</vt:lpstr>
      <vt:lpstr>Atención, memoria, percepción visual…</vt:lpstr>
      <vt:lpstr>Presentación de PowerPoint</vt:lpstr>
      <vt:lpstr>Inferencias</vt:lpstr>
      <vt:lpstr>Presentación de PowerPoint</vt:lpstr>
      <vt:lpstr>Presentación de PowerPoint</vt:lpstr>
      <vt:lpstr>Presentación de PowerPoint</vt:lpstr>
      <vt:lpstr>Estructuración del tiempo</vt:lpstr>
      <vt:lpstr>Presentación de PowerPoint</vt:lpstr>
      <vt:lpstr>Presentación de PowerPoint</vt:lpstr>
      <vt:lpstr>Agenda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Estación teacch</vt:lpstr>
      <vt:lpstr>Presentación de PowerPoint</vt:lpstr>
      <vt:lpstr>Presentación de PowerPoint</vt:lpstr>
      <vt:lpstr>EMOCIONES</vt:lpstr>
      <vt:lpstr>¿CÓMO ME SIENTO?</vt:lpstr>
      <vt:lpstr>Presentación de PowerPoint</vt:lpstr>
      <vt:lpstr>LECTURA GLOBAL</vt:lpstr>
      <vt:lpstr>Presentación de PowerPoint</vt:lpstr>
      <vt:lpstr>FOMENTAMOS LA INCLUSIÓN</vt:lpstr>
      <vt:lpstr>RECURSOS ON LINE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RESPUESTA EDUCATIVA PARA LA INCLUSIÓN DEL ALUMNADO CON TRASTORNO DE ESPECTRO AUTISTA</dc:title>
  <dc:creator>BEATRIZ GAYOSO LLAMAS</dc:creator>
  <cp:lastModifiedBy>BEATRIZ GAYOSO LLAMAS</cp:lastModifiedBy>
  <cp:revision>40</cp:revision>
  <dcterms:created xsi:type="dcterms:W3CDTF">2021-05-24T20:31:33Z</dcterms:created>
  <dcterms:modified xsi:type="dcterms:W3CDTF">2021-05-31T11:41:01Z</dcterms:modified>
</cp:coreProperties>
</file>