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68"/>
  </p:notesMasterIdLst>
  <p:sldIdLst>
    <p:sldId id="258" r:id="rId2"/>
    <p:sldId id="272" r:id="rId3"/>
    <p:sldId id="262" r:id="rId4"/>
    <p:sldId id="284" r:id="rId5"/>
    <p:sldId id="271" r:id="rId6"/>
    <p:sldId id="285" r:id="rId7"/>
    <p:sldId id="286" r:id="rId8"/>
    <p:sldId id="287" r:id="rId9"/>
    <p:sldId id="288" r:id="rId10"/>
    <p:sldId id="289"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9" r:id="rId47"/>
    <p:sldId id="328" r:id="rId48"/>
    <p:sldId id="330" r:id="rId49"/>
    <p:sldId id="332" r:id="rId50"/>
    <p:sldId id="331" r:id="rId51"/>
    <p:sldId id="263" r:id="rId52"/>
    <p:sldId id="275" r:id="rId53"/>
    <p:sldId id="276" r:id="rId54"/>
    <p:sldId id="333" r:id="rId55"/>
    <p:sldId id="264" r:id="rId56"/>
    <p:sldId id="280" r:id="rId57"/>
    <p:sldId id="281" r:id="rId58"/>
    <p:sldId id="334" r:id="rId59"/>
    <p:sldId id="335" r:id="rId60"/>
    <p:sldId id="336" r:id="rId61"/>
    <p:sldId id="337" r:id="rId62"/>
    <p:sldId id="338" r:id="rId63"/>
    <p:sldId id="339" r:id="rId64"/>
    <p:sldId id="341" r:id="rId65"/>
    <p:sldId id="282" r:id="rId66"/>
    <p:sldId id="279" r:id="rId6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FF0C81-F8E5-470D-9DD0-D62E657A2625}" type="datetimeFigureOut">
              <a:rPr lang="es-ES" smtClean="0"/>
              <a:pPr/>
              <a:t>15/11/2015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3362CF-E092-4703-9F02-38BD7EB3867A}" type="slidenum">
              <a:rPr lang="es-ES" smtClean="0"/>
              <a:pPr/>
              <a:t>‹Nº›</a:t>
            </a:fld>
            <a:endParaRPr lang="es-ES"/>
          </a:p>
        </p:txBody>
      </p:sp>
    </p:spTree>
    <p:extLst>
      <p:ext uri="{BB962C8B-B14F-4D97-AF65-F5344CB8AC3E}">
        <p14:creationId xmlns:p14="http://schemas.microsoft.com/office/powerpoint/2010/main" xmlns="" val="358417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14</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23</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24</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25</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26</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27</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28</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29</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30</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31</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32</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15</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33</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34</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35</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36</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37</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38</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39</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40</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41</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42</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16</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43</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44</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45</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46</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47</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48</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49</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50</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17</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18</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19</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20</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21</a:t>
            </a:fld>
            <a:endParaRPr lang="es-ES"/>
          </a:p>
        </p:txBody>
      </p:sp>
    </p:spTree>
    <p:extLst>
      <p:ext uri="{BB962C8B-B14F-4D97-AF65-F5344CB8AC3E}">
        <p14:creationId xmlns:p14="http://schemas.microsoft.com/office/powerpoint/2010/main" xmlns="" val="2023734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3362CF-E092-4703-9F02-38BD7EB3867A}" type="slidenum">
              <a:rPr lang="es-ES" smtClean="0"/>
              <a:pPr/>
              <a:t>22</a:t>
            </a:fld>
            <a:endParaRPr lang="es-ES"/>
          </a:p>
        </p:txBody>
      </p:sp>
    </p:spTree>
    <p:extLst>
      <p:ext uri="{BB962C8B-B14F-4D97-AF65-F5344CB8AC3E}">
        <p14:creationId xmlns:p14="http://schemas.microsoft.com/office/powerpoint/2010/main" xmlns="" val="2023734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7A847CFC-816F-41D0-AAC0-9BF4FEBC753E}" type="datetimeFigureOut">
              <a:rPr lang="es-ES" smtClean="0"/>
              <a:pPr/>
              <a:t>15/11/2015</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15/11/2015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15/11/2015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15/11/2015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15/11/2015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15/11/2015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A847CFC-816F-41D0-AAC0-9BF4FEBC753E}" type="datetimeFigureOut">
              <a:rPr lang="es-ES" smtClean="0"/>
              <a:pPr/>
              <a:t>15/11/2015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7A847CFC-816F-41D0-AAC0-9BF4FEBC753E}" type="datetimeFigureOut">
              <a:rPr lang="es-ES" smtClean="0"/>
              <a:pPr/>
              <a:t>15/11/2015</a:t>
            </a:fld>
            <a:endParaRPr lang="es-ES"/>
          </a:p>
        </p:txBody>
      </p:sp>
      <p:sp>
        <p:nvSpPr>
          <p:cNvPr id="8" name="7 Marcador de número de diapositiva"/>
          <p:cNvSpPr>
            <a:spLocks noGrp="1"/>
          </p:cNvSpPr>
          <p:nvPr>
            <p:ph type="sldNum" sz="quarter" idx="11"/>
          </p:nvPr>
        </p:nvSpPr>
        <p:spPr/>
        <p:txBody>
          <a:bodyPr/>
          <a:lstStyle/>
          <a:p>
            <a:fld id="{132FADFE-3B8F-471C-ABF0-DBC7717ECBBC}" type="slidenum">
              <a:rPr lang="es-ES" smtClean="0"/>
              <a:pPr/>
              <a:t>‹Nº›</a:t>
            </a:fld>
            <a:endParaRPr lang="es-ES"/>
          </a:p>
        </p:txBody>
      </p:sp>
      <p:sp>
        <p:nvSpPr>
          <p:cNvPr id="9" name="8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15/11/2015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15/11/2015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156448" y="6422064"/>
            <a:ext cx="762000" cy="365125"/>
          </a:xfrm>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7A847CFC-816F-41D0-AAC0-9BF4FEBC753E}" type="datetimeFigureOut">
              <a:rPr lang="es-ES" smtClean="0"/>
              <a:pPr/>
              <a:t>15/11/2015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A847CFC-816F-41D0-AAC0-9BF4FEBC753E}" type="datetimeFigureOut">
              <a:rPr lang="es-ES" smtClean="0"/>
              <a:pPr/>
              <a:t>15/11/2015</a:t>
            </a:fld>
            <a:endParaRPr lang="es-ES"/>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S"/>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32FADFE-3B8F-471C-ABF0-DBC7717ECBBC}"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arteguias.com/zamora/villalpandozamora.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rteguias.com/iglesia/santervasdecampos.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hyperlink" Target="http://www.arteguias.com/iglesia/santervasdecampos.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fundacionpatrimoniocyl.es/textos01.asp?id=549&amp;bmbi=BM"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paredesdenava.es/index.php/turismo/lugares-de-interes/iglesia-de-santa-eulalia/"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hyperlink" Target="http://www.fundacionfrancischapelet.com/videoguias/ruta2/paredesdenava-santaeulalia/"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4.xml.rels><?xml version="1.0" encoding="UTF-8" standalone="yes"?>
<Relationships xmlns="http://schemas.openxmlformats.org/package/2006/relationships"><Relationship Id="rId3" Type="http://schemas.openxmlformats.org/officeDocument/2006/relationships/hyperlink" Target="http://www.jcyl.es/jcyl/patrimoniocultural/dueromudejar/convento-de-santa-clara-de-astudillo-palencia/"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turismoastudillo.blogspot.com.es/p/convento-de-santa-clara.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1.bp.blogspot.com/-uKmPCO_n3pw/T2snjeV6slI/AAAAAAAAAOA/mf220-3hpHg/s1600/STP83306.JP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turismoastudillo.blogspot.com.es/p/convento-de-santa-clara.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2.bp.blogspot.com/-_xLNIMdITho/T2soBsdog_I/AAAAAAAAAOI/DWYIwcbnr-E/s1600/Marisa+Franco.+ASTUDILLO+-+13+(11).JPG"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jcyl.es/jcyl/patrimoniocultural/dueromudejar/convento-de-santa-clara-de-astudillo-palencia/"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49.xml.rels><?xml version="1.0" encoding="UTF-8" standalone="yes"?>
<Relationships xmlns="http://schemas.openxmlformats.org/package/2006/relationships"><Relationship Id="rId3" Type="http://schemas.openxmlformats.org/officeDocument/2006/relationships/hyperlink" Target="http://www.jcyl.es/jcyl/patrimoniocultural/dueromudejar/convento-de-santa-clara-de-astudillo-palencia/"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es/map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pformacion.educa.jcyl.es/scorm.cgi?id_curso=497"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pformacion.educa.jcyl.es/scorm.cgi?id_curso=49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pformacion.educa.jcyl.es/scorm.cgi?id_curso=497"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pformacion.educa.jcyl.es/scorm.cgi?id_curso=497"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pformacion.educa.jcyl.es/scorm.cgi?id_curso=497"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pformacion.educa.jcyl.es/scorm.cgi?id_curso=497"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pformacion.educa.jcyl.es/scorm.cgi?id_curso=497"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700808"/>
            <a:ext cx="7543800" cy="2294111"/>
          </a:xfrm>
        </p:spPr>
        <p:txBody>
          <a:bodyPr>
            <a:normAutofit/>
          </a:bodyPr>
          <a:lstStyle/>
          <a:p>
            <a:r>
              <a:rPr lang="es-ES" sz="5000" dirty="0" smtClean="0"/>
              <a:t>RUTA MUDÉJAR EN TIERRA DE CAMPOS </a:t>
            </a:r>
            <a:endParaRPr lang="es-ES" sz="5000" dirty="0"/>
          </a:p>
        </p:txBody>
      </p:sp>
      <p:sp>
        <p:nvSpPr>
          <p:cNvPr id="3" name="2 Subtítulo"/>
          <p:cNvSpPr>
            <a:spLocks noGrp="1"/>
          </p:cNvSpPr>
          <p:nvPr>
            <p:ph type="subTitle" idx="1"/>
          </p:nvPr>
        </p:nvSpPr>
        <p:spPr>
          <a:xfrm>
            <a:off x="1691680" y="4005064"/>
            <a:ext cx="6480048" cy="1464568"/>
          </a:xfrm>
        </p:spPr>
        <p:txBody>
          <a:bodyPr>
            <a:normAutofit/>
          </a:bodyPr>
          <a:lstStyle/>
          <a:p>
            <a:r>
              <a:rPr lang="es-ES" dirty="0" smtClean="0"/>
              <a:t>Antonia María Bartolomé Herrera </a:t>
            </a:r>
          </a:p>
          <a:p>
            <a:r>
              <a:rPr lang="es-ES" dirty="0" smtClean="0"/>
              <a:t>DNI: 71020952B</a:t>
            </a:r>
            <a:endParaRPr lang="es-ES" dirty="0"/>
          </a:p>
        </p:txBody>
      </p:sp>
    </p:spTree>
    <p:extLst>
      <p:ext uri="{BB962C8B-B14F-4D97-AF65-F5344CB8AC3E}">
        <p14:creationId xmlns:p14="http://schemas.microsoft.com/office/powerpoint/2010/main" xmlns="" val="3292644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7467600" cy="778098"/>
          </a:xfrm>
        </p:spPr>
        <p:txBody>
          <a:bodyPr/>
          <a:lstStyle/>
          <a:p>
            <a:r>
              <a:rPr lang="es-ES" sz="4000" dirty="0" smtClean="0"/>
              <a:t>4. Villalpando (Zamora).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4.4. Iglesia de Santa María la Antigua.</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200" dirty="0" smtClean="0"/>
          </a:p>
          <a:p>
            <a:pPr marL="36576" indent="0">
              <a:buNone/>
            </a:pPr>
            <a:r>
              <a:rPr lang="es-ES" sz="1400" dirty="0" smtClean="0"/>
              <a:t>Fuente</a:t>
            </a:r>
            <a:r>
              <a:rPr lang="es-ES" sz="1400" dirty="0"/>
              <a:t>: </a:t>
            </a:r>
            <a:r>
              <a:rPr lang="es-ES" sz="1400" dirty="0">
                <a:hlinkClick r:id="rId2"/>
              </a:rPr>
              <a:t>http://</a:t>
            </a:r>
            <a:r>
              <a:rPr lang="es-ES" sz="1400" dirty="0" smtClean="0">
                <a:hlinkClick r:id="rId2"/>
              </a:rPr>
              <a:t>www.arteguias.com/zamora/villalpandozamora.htm</a:t>
            </a:r>
            <a:r>
              <a:rPr lang="es-ES" sz="1400" dirty="0" smtClean="0"/>
              <a:t> </a:t>
            </a:r>
            <a:endParaRPr lang="es-ES" sz="1400" dirty="0"/>
          </a:p>
          <a:p>
            <a:pPr marL="36576" indent="0">
              <a:buNone/>
            </a:pPr>
            <a:endParaRPr lang="es-ES" sz="1700" dirty="0"/>
          </a:p>
        </p:txBody>
      </p:sp>
      <p:sp>
        <p:nvSpPr>
          <p:cNvPr id="5" name="4 Rectángulo redondeado"/>
          <p:cNvSpPr/>
          <p:nvPr/>
        </p:nvSpPr>
        <p:spPr>
          <a:xfrm>
            <a:off x="4067944" y="2780928"/>
            <a:ext cx="4896544" cy="3456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itchFamily="34" charset="0"/>
              <a:buChar char="•"/>
            </a:pPr>
            <a:r>
              <a:rPr lang="es-ES" dirty="0" smtClean="0"/>
              <a:t>Las </a:t>
            </a:r>
            <a:r>
              <a:rPr lang="es-ES" dirty="0"/>
              <a:t>bandas presentan distintas alturas, siendo la inferior bastante más corta que la superior. Por eso se dice que no puede ser encuadrada en ninguno de los dos modelos del mudéjar. </a:t>
            </a:r>
          </a:p>
          <a:p>
            <a:pPr lvl="0" algn="just"/>
            <a:endParaRPr lang="es-ES" dirty="0" smtClean="0"/>
          </a:p>
          <a:p>
            <a:pPr marL="285750" indent="-285750" algn="just">
              <a:buFont typeface="Arial" pitchFamily="34" charset="0"/>
              <a:buChar char="•"/>
            </a:pPr>
            <a:r>
              <a:rPr lang="es-ES" dirty="0" smtClean="0"/>
              <a:t>Las </a:t>
            </a:r>
            <a:r>
              <a:rPr lang="es-ES" dirty="0"/>
              <a:t>bandas </a:t>
            </a:r>
            <a:r>
              <a:rPr lang="es-ES" dirty="0" smtClean="0"/>
              <a:t>verticales </a:t>
            </a:r>
            <a:r>
              <a:rPr lang="es-ES" dirty="0"/>
              <a:t>o pilastras de ladrillo de los arcos superiores se alinean con las claves de los arcos inferiores. Fenómeno más frecuente en el románico mudéjar castellanoleonés. </a:t>
            </a:r>
          </a:p>
        </p:txBody>
      </p:sp>
      <p:pic>
        <p:nvPicPr>
          <p:cNvPr id="2050" name="Picture 2" descr="Cabecera de la iglesia de Santa María la Antigua de Villalpand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2636" y="3194644"/>
            <a:ext cx="3543300" cy="311467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Rectángulo redondeado"/>
          <p:cNvSpPr/>
          <p:nvPr/>
        </p:nvSpPr>
        <p:spPr>
          <a:xfrm>
            <a:off x="691952" y="1700808"/>
            <a:ext cx="827253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Los 3 ábsides llevan dos bandas superpuestas de arquerías, con 2 particularidades, una muy poco frecuente y la otra algo más: </a:t>
            </a:r>
            <a:endParaRPr lang="es-ES" dirty="0" smtClean="0"/>
          </a:p>
        </p:txBody>
      </p:sp>
    </p:spTree>
    <p:extLst>
      <p:ext uri="{BB962C8B-B14F-4D97-AF65-F5344CB8AC3E}">
        <p14:creationId xmlns:p14="http://schemas.microsoft.com/office/powerpoint/2010/main" xmlns="" val="674673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fontScale="90000"/>
          </a:bodyPr>
          <a:lstStyle/>
          <a:p>
            <a:r>
              <a:rPr lang="es-ES" sz="4000" dirty="0"/>
              <a:t>5</a:t>
            </a:r>
            <a:r>
              <a:rPr lang="es-ES" sz="4000" dirty="0" smtClean="0"/>
              <a:t>. </a:t>
            </a:r>
            <a:r>
              <a:rPr lang="es-ES" sz="4000" dirty="0" err="1" smtClean="0"/>
              <a:t>Urones</a:t>
            </a:r>
            <a:r>
              <a:rPr lang="es-ES" sz="4000" dirty="0" smtClean="0"/>
              <a:t> de </a:t>
            </a:r>
            <a:r>
              <a:rPr lang="es-ES" sz="4000" dirty="0" err="1" smtClean="0"/>
              <a:t>Castroponce</a:t>
            </a:r>
            <a:r>
              <a:rPr lang="es-ES" sz="4000" dirty="0" smtClean="0"/>
              <a:t>  (Valladolid).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5.1. Iglesia del Salvador.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200" dirty="0" smtClean="0"/>
          </a:p>
          <a:p>
            <a:pPr marL="36576" indent="0">
              <a:buNone/>
            </a:pPr>
            <a:endParaRPr lang="es-ES" sz="1700" dirty="0"/>
          </a:p>
          <a:p>
            <a:pPr marL="36576" indent="0">
              <a:buNone/>
            </a:pPr>
            <a:endParaRPr lang="es-ES" sz="1700" dirty="0"/>
          </a:p>
        </p:txBody>
      </p:sp>
      <p:sp>
        <p:nvSpPr>
          <p:cNvPr id="6" name="5 Rectángulo redondeado"/>
          <p:cNvSpPr/>
          <p:nvPr/>
        </p:nvSpPr>
        <p:spPr>
          <a:xfrm>
            <a:off x="539552" y="1628800"/>
            <a:ext cx="8280920"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Construcción mudéjar del siglo XVI en adobe y ladrillo. </a:t>
            </a:r>
            <a:endParaRPr lang="es-ES" dirty="0" smtClean="0"/>
          </a:p>
          <a:p>
            <a:pPr algn="just"/>
            <a:endParaRPr lang="es-ES" dirty="0"/>
          </a:p>
          <a:p>
            <a:pPr algn="just"/>
            <a:r>
              <a:rPr lang="es-ES" dirty="0" smtClean="0"/>
              <a:t>De </a:t>
            </a:r>
            <a:r>
              <a:rPr lang="es-ES" dirty="0"/>
              <a:t>su exterior destaca una curiosa cruz-osario incrustada en el muro de la Epístola, junto a la portada que daría acceso al antiguo cementerio anexo al templo. De aproximadamente un metro de alto y con forma de cruz de calvario, se rellena con unos 50 cráneos pequeños asentados con barro. </a:t>
            </a:r>
            <a:endParaRPr lang="es-ES" dirty="0" smtClean="0"/>
          </a:p>
        </p:txBody>
      </p:sp>
      <p:pic>
        <p:nvPicPr>
          <p:cNvPr id="5" name="4 Imagen" descr="http://www.aragonmudejar.com/castillaleon/urones/up03.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3789040"/>
            <a:ext cx="2376264" cy="2520280"/>
          </a:xfrm>
          <a:prstGeom prst="rect">
            <a:avLst/>
          </a:prstGeom>
          <a:noFill/>
          <a:ln>
            <a:noFill/>
          </a:ln>
        </p:spPr>
      </p:pic>
      <p:sp>
        <p:nvSpPr>
          <p:cNvPr id="7" name="6 Rectángulo redondeado"/>
          <p:cNvSpPr/>
          <p:nvPr/>
        </p:nvSpPr>
        <p:spPr>
          <a:xfrm>
            <a:off x="2664296" y="3573016"/>
            <a:ext cx="6156176" cy="3096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t>La </a:t>
            </a:r>
            <a:r>
              <a:rPr lang="es-ES" dirty="0"/>
              <a:t>tradición la vincula con los templarios, que colocaron los cráneos para infundir temor y respeto en la población, aunque la teoría más aceptada la relaciona con una epidemia que se cebó especialmente en niños y ancianos entre los siglos XVI y XVII, época en que se sucedieron varias epidemias de peste negra y hambruna en la Tierra de Campos; como talismán protector ante otras posibles epidemias, la población fabricó esta cruz con los cráneos de algunos de los niños fallecidos.</a:t>
            </a:r>
          </a:p>
        </p:txBody>
      </p:sp>
    </p:spTree>
    <p:extLst>
      <p:ext uri="{BB962C8B-B14F-4D97-AF65-F5344CB8AC3E}">
        <p14:creationId xmlns:p14="http://schemas.microsoft.com/office/powerpoint/2010/main" xmlns="" val="1067670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fontScale="90000"/>
          </a:bodyPr>
          <a:lstStyle/>
          <a:p>
            <a:r>
              <a:rPr lang="es-ES" sz="4000" dirty="0"/>
              <a:t>5</a:t>
            </a:r>
            <a:r>
              <a:rPr lang="es-ES" sz="4000" dirty="0" smtClean="0"/>
              <a:t>. </a:t>
            </a:r>
            <a:r>
              <a:rPr lang="es-ES" sz="4000" dirty="0" err="1" smtClean="0"/>
              <a:t>Urones</a:t>
            </a:r>
            <a:r>
              <a:rPr lang="es-ES" sz="4000" dirty="0" smtClean="0"/>
              <a:t> de </a:t>
            </a:r>
            <a:r>
              <a:rPr lang="es-ES" sz="4000" dirty="0" err="1" smtClean="0"/>
              <a:t>Castroponce</a:t>
            </a:r>
            <a:r>
              <a:rPr lang="es-ES" sz="4000" dirty="0" smtClean="0"/>
              <a:t>  (Valladolid).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5.1. Iglesia del Salvador.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200" dirty="0" smtClean="0"/>
          </a:p>
          <a:p>
            <a:pPr marL="36576" indent="0">
              <a:buNone/>
            </a:pPr>
            <a:endParaRPr lang="es-ES" sz="1700" dirty="0"/>
          </a:p>
          <a:p>
            <a:pPr marL="36576" indent="0">
              <a:buNone/>
            </a:pPr>
            <a:endParaRPr lang="es-ES" sz="1700" dirty="0"/>
          </a:p>
        </p:txBody>
      </p:sp>
      <p:sp>
        <p:nvSpPr>
          <p:cNvPr id="6" name="5 Rectángulo redondeado"/>
          <p:cNvSpPr/>
          <p:nvPr/>
        </p:nvSpPr>
        <p:spPr>
          <a:xfrm>
            <a:off x="539552" y="1700808"/>
            <a:ext cx="8280920"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t>El templo presenta </a:t>
            </a:r>
            <a:r>
              <a:rPr lang="es-ES" dirty="0"/>
              <a:t>espadaña de dos cuerpos y de ladrillo.</a:t>
            </a:r>
          </a:p>
          <a:p>
            <a:pPr algn="just"/>
            <a:endParaRPr lang="es-ES" dirty="0" smtClean="0"/>
          </a:p>
          <a:p>
            <a:pPr algn="just"/>
            <a:r>
              <a:rPr lang="es-ES" dirty="0" smtClean="0"/>
              <a:t>El </a:t>
            </a:r>
            <a:r>
              <a:rPr lang="es-ES" dirty="0"/>
              <a:t>interior, </a:t>
            </a:r>
            <a:r>
              <a:rPr lang="es-ES" dirty="0" smtClean="0"/>
              <a:t>de una </a:t>
            </a:r>
            <a:r>
              <a:rPr lang="es-ES" dirty="0"/>
              <a:t>sola </a:t>
            </a:r>
            <a:r>
              <a:rPr lang="es-ES" dirty="0" smtClean="0"/>
              <a:t>nave, </a:t>
            </a:r>
            <a:r>
              <a:rPr lang="es-ES" dirty="0"/>
              <a:t>se cubre con techumbre de madera de par y nudillo, probable obra de finales del siglo XVI. Muy sencilla, únicamente lleva decoración tallada en los tirantes, ménsulas y arrocabe, a base de </a:t>
            </a:r>
            <a:r>
              <a:rPr lang="es-ES" dirty="0" smtClean="0"/>
              <a:t>sogueado </a:t>
            </a:r>
            <a:r>
              <a:rPr lang="es-ES" dirty="0"/>
              <a:t>y ovas</a:t>
            </a:r>
            <a:r>
              <a:rPr lang="es-ES" dirty="0" smtClean="0"/>
              <a:t>.</a:t>
            </a:r>
            <a:endParaRPr lang="es-ES" dirty="0"/>
          </a:p>
        </p:txBody>
      </p:sp>
      <p:pic>
        <p:nvPicPr>
          <p:cNvPr id="8" name="7 Imagen" descr="http://www.aragonmudejar.com/castillaleon/urones/up10.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0" y="4005064"/>
            <a:ext cx="4104456" cy="2448272"/>
          </a:xfrm>
          <a:prstGeom prst="rect">
            <a:avLst/>
          </a:prstGeom>
          <a:noFill/>
          <a:ln>
            <a:noFill/>
          </a:ln>
        </p:spPr>
      </p:pic>
    </p:spTree>
    <p:extLst>
      <p:ext uri="{BB962C8B-B14F-4D97-AF65-F5344CB8AC3E}">
        <p14:creationId xmlns:p14="http://schemas.microsoft.com/office/powerpoint/2010/main" xmlns="" val="1874051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fontScale="90000"/>
          </a:bodyPr>
          <a:lstStyle/>
          <a:p>
            <a:r>
              <a:rPr lang="es-ES" sz="4000" dirty="0"/>
              <a:t>5</a:t>
            </a:r>
            <a:r>
              <a:rPr lang="es-ES" sz="4000" dirty="0" smtClean="0"/>
              <a:t>. </a:t>
            </a:r>
            <a:r>
              <a:rPr lang="es-ES" sz="4000" dirty="0" err="1" smtClean="0"/>
              <a:t>Urones</a:t>
            </a:r>
            <a:r>
              <a:rPr lang="es-ES" sz="4000" dirty="0" smtClean="0"/>
              <a:t> de </a:t>
            </a:r>
            <a:r>
              <a:rPr lang="es-ES" sz="4000" dirty="0" err="1" smtClean="0"/>
              <a:t>Castroponce</a:t>
            </a:r>
            <a:r>
              <a:rPr lang="es-ES" sz="4000" dirty="0" smtClean="0"/>
              <a:t>  (Valladolid).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5.1. Iglesia del Salvador.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200" dirty="0" smtClean="0"/>
          </a:p>
          <a:p>
            <a:pPr marL="36576" indent="0">
              <a:buNone/>
            </a:pPr>
            <a:endParaRPr lang="es-ES" sz="1700" dirty="0"/>
          </a:p>
          <a:p>
            <a:pPr marL="36576" indent="0">
              <a:buNone/>
            </a:pPr>
            <a:endParaRPr lang="es-ES" sz="1700" dirty="0"/>
          </a:p>
        </p:txBody>
      </p:sp>
      <p:sp>
        <p:nvSpPr>
          <p:cNvPr id="6" name="5 Rectángulo redondeado"/>
          <p:cNvSpPr/>
          <p:nvPr/>
        </p:nvSpPr>
        <p:spPr>
          <a:xfrm>
            <a:off x="683568" y="2060848"/>
            <a:ext cx="3528392" cy="3744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Más interesante resulta la techumbre </a:t>
            </a:r>
            <a:r>
              <a:rPr lang="es-ES" dirty="0" err="1"/>
              <a:t>apeinazada</a:t>
            </a:r>
            <a:r>
              <a:rPr lang="es-ES" dirty="0"/>
              <a:t> de limas </a:t>
            </a:r>
            <a:r>
              <a:rPr lang="es-ES" dirty="0" err="1"/>
              <a:t>mohamares</a:t>
            </a:r>
            <a:r>
              <a:rPr lang="es-ES" dirty="0"/>
              <a:t> y cuadrales que cubre la capilla mayor. </a:t>
            </a:r>
            <a:endParaRPr lang="es-ES" dirty="0" smtClean="0"/>
          </a:p>
          <a:p>
            <a:pPr algn="just"/>
            <a:endParaRPr lang="es-ES" dirty="0"/>
          </a:p>
          <a:p>
            <a:pPr algn="just"/>
            <a:r>
              <a:rPr lang="es-ES" dirty="0" smtClean="0"/>
              <a:t>De </a:t>
            </a:r>
            <a:r>
              <a:rPr lang="es-ES" dirty="0"/>
              <a:t>mediados del mismo siglo XVI, conserva originales sus partes estructurales mientras que la tablazón es producto de la restauración.</a:t>
            </a:r>
          </a:p>
        </p:txBody>
      </p:sp>
      <p:pic>
        <p:nvPicPr>
          <p:cNvPr id="7" name="6 Imagen" descr="http://www.aragonmudejar.com/castillaleon/urones/up04.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2492896"/>
            <a:ext cx="3744416" cy="2952328"/>
          </a:xfrm>
          <a:prstGeom prst="rect">
            <a:avLst/>
          </a:prstGeom>
          <a:noFill/>
          <a:ln>
            <a:noFill/>
          </a:ln>
        </p:spPr>
      </p:pic>
    </p:spTree>
    <p:extLst>
      <p:ext uri="{BB962C8B-B14F-4D97-AF65-F5344CB8AC3E}">
        <p14:creationId xmlns:p14="http://schemas.microsoft.com/office/powerpoint/2010/main" xmlns="" val="1860185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fontScale="90000"/>
          </a:bodyPr>
          <a:lstStyle/>
          <a:p>
            <a:r>
              <a:rPr lang="es-ES" sz="4000" dirty="0"/>
              <a:t>6</a:t>
            </a:r>
            <a:r>
              <a:rPr lang="es-ES" sz="4000" dirty="0" smtClean="0"/>
              <a:t>. </a:t>
            </a:r>
            <a:r>
              <a:rPr lang="es-ES" sz="4000" dirty="0" err="1" smtClean="0"/>
              <a:t>Becilla</a:t>
            </a:r>
            <a:r>
              <a:rPr lang="es-ES" sz="4000" dirty="0" smtClean="0"/>
              <a:t> de Valderaduey (Valladolid).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a:t>6</a:t>
            </a:r>
            <a:r>
              <a:rPr lang="es-ES" dirty="0" smtClean="0"/>
              <a:t>.1. Iglesia de San Miguel.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200" dirty="0" smtClean="0"/>
          </a:p>
          <a:p>
            <a:pPr marL="36576" indent="0">
              <a:buNone/>
            </a:pPr>
            <a:endParaRPr lang="es-ES" sz="1700" dirty="0"/>
          </a:p>
          <a:p>
            <a:pPr marL="36576" indent="0">
              <a:buNone/>
            </a:pPr>
            <a:endParaRPr lang="es-ES" sz="1700" dirty="0"/>
          </a:p>
        </p:txBody>
      </p:sp>
      <p:sp>
        <p:nvSpPr>
          <p:cNvPr id="6" name="5 Rectángulo redondeado"/>
          <p:cNvSpPr/>
          <p:nvPr/>
        </p:nvSpPr>
        <p:spPr>
          <a:xfrm>
            <a:off x="352143" y="3959099"/>
            <a:ext cx="8180297" cy="26382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Como es habitual en las techumbres mudéjares, los espacios que se encuentran en la unión entre los faldones y el almizate se rellenan con tabicas que se decoran, en este caso con motivos heráldicos que permiten señalar su cronología. Se trata de los escudos de armas de los Osorio (</a:t>
            </a:r>
            <a:r>
              <a:rPr lang="es-ES" i="1" dirty="0"/>
              <a:t>dos lobos</a:t>
            </a:r>
            <a:r>
              <a:rPr lang="es-ES" dirty="0"/>
              <a:t>) y de los Guzmán (e</a:t>
            </a:r>
            <a:r>
              <a:rPr lang="es-ES" i="1" dirty="0"/>
              <a:t>n campo de azur dos calderos de oro</a:t>
            </a:r>
            <a:r>
              <a:rPr lang="es-ES" dirty="0"/>
              <a:t>), además de un jarrón con azucenas en alusión a la Virgen </a:t>
            </a:r>
            <a:r>
              <a:rPr lang="es-ES" dirty="0" smtClean="0"/>
              <a:t>María, </a:t>
            </a:r>
            <a:r>
              <a:rPr lang="es-ES" dirty="0"/>
              <a:t>todos ribeteados con un rameado exterior. Esta heráldica sitúa la construcción de la techumbre, y por ende del templo, entre 1453 y 1468.</a:t>
            </a:r>
          </a:p>
        </p:txBody>
      </p:sp>
      <p:pic>
        <p:nvPicPr>
          <p:cNvPr id="12" name="11 Imagen" descr="http://www.aragonmudejar.com/castillaleon/becilla/3bv23.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1870867"/>
            <a:ext cx="7416824" cy="1872208"/>
          </a:xfrm>
          <a:prstGeom prst="rect">
            <a:avLst/>
          </a:prstGeom>
          <a:noFill/>
          <a:ln>
            <a:noFill/>
          </a:ln>
        </p:spPr>
      </p:pic>
    </p:spTree>
    <p:extLst>
      <p:ext uri="{BB962C8B-B14F-4D97-AF65-F5344CB8AC3E}">
        <p14:creationId xmlns:p14="http://schemas.microsoft.com/office/powerpoint/2010/main" xmlns="" val="3680626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fontScale="90000"/>
          </a:bodyPr>
          <a:lstStyle/>
          <a:p>
            <a:r>
              <a:rPr lang="es-ES" sz="4000" dirty="0"/>
              <a:t>6</a:t>
            </a:r>
            <a:r>
              <a:rPr lang="es-ES" sz="4000" dirty="0" smtClean="0"/>
              <a:t>. </a:t>
            </a:r>
            <a:r>
              <a:rPr lang="es-ES" sz="4000" dirty="0" err="1" smtClean="0"/>
              <a:t>Becilla</a:t>
            </a:r>
            <a:r>
              <a:rPr lang="es-ES" sz="4000" dirty="0" smtClean="0"/>
              <a:t> de Valderaduey (Valladolid).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a:t>6</a:t>
            </a:r>
            <a:r>
              <a:rPr lang="es-ES" dirty="0" smtClean="0"/>
              <a:t>.1. Iglesia de San Miguel.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200" dirty="0" smtClean="0"/>
          </a:p>
          <a:p>
            <a:pPr marL="36576" indent="0">
              <a:buNone/>
            </a:pPr>
            <a:endParaRPr lang="es-ES" sz="1700" dirty="0"/>
          </a:p>
          <a:p>
            <a:pPr marL="36576" indent="0">
              <a:buNone/>
            </a:pPr>
            <a:endParaRPr lang="es-ES" sz="1700" dirty="0"/>
          </a:p>
        </p:txBody>
      </p:sp>
      <p:sp>
        <p:nvSpPr>
          <p:cNvPr id="6" name="5 Rectángulo redondeado"/>
          <p:cNvSpPr/>
          <p:nvPr/>
        </p:nvSpPr>
        <p:spPr>
          <a:xfrm>
            <a:off x="683568" y="1772817"/>
            <a:ext cx="7704856" cy="17281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t>La parte más espectacular de la techumbre es su almizate. </a:t>
            </a:r>
          </a:p>
          <a:p>
            <a:pPr algn="just"/>
            <a:r>
              <a:rPr lang="es-ES" dirty="0" smtClean="0"/>
              <a:t>De </a:t>
            </a:r>
            <a:r>
              <a:rPr lang="es-ES" dirty="0"/>
              <a:t>sus seis tramos se han perdido los dos más cercanos a la cabecera. Los cuatro restantes quedan ligeramente deslucidos por unos tirantes,  desafortunadamente colocados en la restauración, que ocultan en parte su vista.</a:t>
            </a:r>
          </a:p>
        </p:txBody>
      </p:sp>
      <p:pic>
        <p:nvPicPr>
          <p:cNvPr id="7" name="6 Imagen" descr="http://www.aragonmudejar.com/castillaleon/becilla/3bv24.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1721" y="3789040"/>
            <a:ext cx="5328592" cy="2776215"/>
          </a:xfrm>
          <a:prstGeom prst="rect">
            <a:avLst/>
          </a:prstGeom>
          <a:noFill/>
          <a:ln>
            <a:noFill/>
          </a:ln>
        </p:spPr>
      </p:pic>
    </p:spTree>
    <p:extLst>
      <p:ext uri="{BB962C8B-B14F-4D97-AF65-F5344CB8AC3E}">
        <p14:creationId xmlns:p14="http://schemas.microsoft.com/office/powerpoint/2010/main" xmlns="" val="3184062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fontScale="90000"/>
          </a:bodyPr>
          <a:lstStyle/>
          <a:p>
            <a:r>
              <a:rPr lang="es-ES" sz="4000" dirty="0"/>
              <a:t>6</a:t>
            </a:r>
            <a:r>
              <a:rPr lang="es-ES" sz="4000" dirty="0" smtClean="0"/>
              <a:t>. </a:t>
            </a:r>
            <a:r>
              <a:rPr lang="es-ES" sz="4000" dirty="0" err="1" smtClean="0"/>
              <a:t>Becilla</a:t>
            </a:r>
            <a:r>
              <a:rPr lang="es-ES" sz="4000" dirty="0" smtClean="0"/>
              <a:t> de Valderaduey (Valladolid).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a:t>6</a:t>
            </a:r>
            <a:r>
              <a:rPr lang="es-ES" dirty="0" smtClean="0"/>
              <a:t>.1. Iglesia de San Miguel.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200" dirty="0" smtClean="0"/>
          </a:p>
          <a:p>
            <a:pPr marL="36576" indent="0">
              <a:buNone/>
            </a:pPr>
            <a:endParaRPr lang="es-ES" sz="1700" dirty="0"/>
          </a:p>
          <a:p>
            <a:pPr marL="36576" indent="0">
              <a:buNone/>
            </a:pPr>
            <a:endParaRPr lang="es-ES" sz="1700" dirty="0"/>
          </a:p>
        </p:txBody>
      </p:sp>
      <p:sp>
        <p:nvSpPr>
          <p:cNvPr id="6" name="5 Rectángulo redondeado"/>
          <p:cNvSpPr/>
          <p:nvPr/>
        </p:nvSpPr>
        <p:spPr>
          <a:xfrm>
            <a:off x="467544" y="1988840"/>
            <a:ext cx="2988332" cy="2592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El almizate </a:t>
            </a:r>
            <a:r>
              <a:rPr lang="es-ES" dirty="0" smtClean="0"/>
              <a:t>parte </a:t>
            </a:r>
            <a:r>
              <a:rPr lang="es-ES" dirty="0"/>
              <a:t>de una estrella central de doce puntas que se rellena con una dorada </a:t>
            </a:r>
            <a:r>
              <a:rPr lang="es-ES" dirty="0" err="1"/>
              <a:t>chella</a:t>
            </a:r>
            <a:r>
              <a:rPr lang="es-ES" dirty="0"/>
              <a:t> de doce gallones limitada por una línea roja</a:t>
            </a:r>
            <a:r>
              <a:rPr lang="es-ES" dirty="0" smtClean="0"/>
              <a:t>.</a:t>
            </a:r>
          </a:p>
        </p:txBody>
      </p:sp>
      <p:pic>
        <p:nvPicPr>
          <p:cNvPr id="8" name="7 Imagen" descr="http://www.aragonmudejar.com/castillaleon/becilla/3bv26.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79912" y="1628800"/>
            <a:ext cx="4908855" cy="3456384"/>
          </a:xfrm>
          <a:prstGeom prst="rect">
            <a:avLst/>
          </a:prstGeom>
          <a:noFill/>
          <a:ln>
            <a:noFill/>
          </a:ln>
        </p:spPr>
      </p:pic>
      <p:sp>
        <p:nvSpPr>
          <p:cNvPr id="9" name="8 Rectángulo redondeado"/>
          <p:cNvSpPr/>
          <p:nvPr/>
        </p:nvSpPr>
        <p:spPr>
          <a:xfrm>
            <a:off x="431540" y="5189093"/>
            <a:ext cx="7884876" cy="1336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t>Sobre </a:t>
            </a:r>
            <a:r>
              <a:rPr lang="es-ES" dirty="0"/>
              <a:t>el fondo verde se proyectan los rayos que irradian de la </a:t>
            </a:r>
            <a:r>
              <a:rPr lang="es-ES" dirty="0" err="1"/>
              <a:t>chella</a:t>
            </a:r>
            <a:r>
              <a:rPr lang="es-ES" dirty="0" smtClean="0"/>
              <a:t>.</a:t>
            </a:r>
          </a:p>
          <a:p>
            <a:pPr algn="just"/>
            <a:endParaRPr lang="es-ES" dirty="0"/>
          </a:p>
          <a:p>
            <a:pPr algn="just"/>
            <a:r>
              <a:rPr lang="es-ES" dirty="0" smtClean="0"/>
              <a:t>Las </a:t>
            </a:r>
            <a:r>
              <a:rPr lang="es-ES" dirty="0"/>
              <a:t>cintas de madera son de color marrón con una fina línea blanca en el centro.</a:t>
            </a:r>
          </a:p>
        </p:txBody>
      </p:sp>
    </p:spTree>
    <p:extLst>
      <p:ext uri="{BB962C8B-B14F-4D97-AF65-F5344CB8AC3E}">
        <p14:creationId xmlns:p14="http://schemas.microsoft.com/office/powerpoint/2010/main" xmlns="" val="1452483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fontScale="90000"/>
          </a:bodyPr>
          <a:lstStyle/>
          <a:p>
            <a:r>
              <a:rPr lang="es-ES" sz="4000" dirty="0"/>
              <a:t>6</a:t>
            </a:r>
            <a:r>
              <a:rPr lang="es-ES" sz="4000" dirty="0" smtClean="0"/>
              <a:t>. </a:t>
            </a:r>
            <a:r>
              <a:rPr lang="es-ES" sz="4000" dirty="0" err="1" smtClean="0"/>
              <a:t>Becilla</a:t>
            </a:r>
            <a:r>
              <a:rPr lang="es-ES" sz="4000" dirty="0" smtClean="0"/>
              <a:t> de Valderaduey (Valladolid).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a:t>6</a:t>
            </a:r>
            <a:r>
              <a:rPr lang="es-ES" dirty="0" smtClean="0"/>
              <a:t>.1. Iglesia de San Miguel.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200" dirty="0" smtClean="0"/>
          </a:p>
          <a:p>
            <a:pPr marL="36576" indent="0">
              <a:buNone/>
            </a:pPr>
            <a:endParaRPr lang="es-ES" sz="1700" dirty="0"/>
          </a:p>
          <a:p>
            <a:pPr marL="36576" indent="0">
              <a:buNone/>
            </a:pPr>
            <a:endParaRPr lang="es-ES" sz="1700" dirty="0"/>
          </a:p>
        </p:txBody>
      </p:sp>
      <p:sp>
        <p:nvSpPr>
          <p:cNvPr id="6" name="5 Rectángulo redondeado"/>
          <p:cNvSpPr/>
          <p:nvPr/>
        </p:nvSpPr>
        <p:spPr>
          <a:xfrm>
            <a:off x="4788024" y="2915453"/>
            <a:ext cx="3204356"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Los alfardones se decoran con motivos vegetales, en los que se alternan fondos oscuros y rojos.</a:t>
            </a:r>
          </a:p>
        </p:txBody>
      </p:sp>
      <p:pic>
        <p:nvPicPr>
          <p:cNvPr id="7" name="6 Imagen" descr="http://www.aragonmudejar.com/castillaleon/becilla/3bv29.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19720" y="1986790"/>
            <a:ext cx="3036256" cy="1857326"/>
          </a:xfrm>
          <a:prstGeom prst="rect">
            <a:avLst/>
          </a:prstGeom>
          <a:noFill/>
          <a:ln>
            <a:noFill/>
          </a:ln>
        </p:spPr>
      </p:pic>
      <p:pic>
        <p:nvPicPr>
          <p:cNvPr id="10" name="9 Imagen" descr="http://www.aragonmudejar.com/castillaleon/becilla/3bv31.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19720" y="4055472"/>
            <a:ext cx="3036256" cy="1893808"/>
          </a:xfrm>
          <a:prstGeom prst="rect">
            <a:avLst/>
          </a:prstGeom>
          <a:noFill/>
          <a:ln>
            <a:noFill/>
          </a:ln>
        </p:spPr>
      </p:pic>
    </p:spTree>
    <p:extLst>
      <p:ext uri="{BB962C8B-B14F-4D97-AF65-F5344CB8AC3E}">
        <p14:creationId xmlns:p14="http://schemas.microsoft.com/office/powerpoint/2010/main" xmlns="" val="1942212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smtClean="0"/>
              <a:t>7. </a:t>
            </a:r>
            <a:r>
              <a:rPr lang="es-ES" sz="4000" dirty="0" err="1" smtClean="0"/>
              <a:t>Santervás</a:t>
            </a:r>
            <a:r>
              <a:rPr lang="es-ES" sz="4000" dirty="0" smtClean="0"/>
              <a:t> de Campos (Valladolid).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7.1. Reseña histórica.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200" dirty="0" smtClean="0"/>
          </a:p>
          <a:p>
            <a:pPr marL="36576" indent="0">
              <a:buNone/>
            </a:pPr>
            <a:endParaRPr lang="es-ES" sz="1700" dirty="0"/>
          </a:p>
          <a:p>
            <a:pPr marL="36576" indent="0">
              <a:buNone/>
            </a:pPr>
            <a:endParaRPr lang="es-ES" sz="1700" dirty="0"/>
          </a:p>
        </p:txBody>
      </p:sp>
      <p:sp>
        <p:nvSpPr>
          <p:cNvPr id="6" name="5 Rectángulo redondeado"/>
          <p:cNvSpPr/>
          <p:nvPr/>
        </p:nvSpPr>
        <p:spPr>
          <a:xfrm>
            <a:off x="683568" y="1844824"/>
            <a:ext cx="7992888" cy="4248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Cuna de conquistadores, entre sus hijos más célebres se encuentran Juan Ponce de León, conquistador de Puerto Rico y descubridor de la Florida americana; y Francisco de </a:t>
            </a:r>
            <a:r>
              <a:rPr lang="es-ES" dirty="0" err="1"/>
              <a:t>Villagra</a:t>
            </a:r>
            <a:r>
              <a:rPr lang="es-ES" dirty="0"/>
              <a:t>, gobernador de Chile.</a:t>
            </a:r>
          </a:p>
          <a:p>
            <a:pPr algn="just"/>
            <a:endParaRPr lang="es-ES" dirty="0" smtClean="0"/>
          </a:p>
          <a:p>
            <a:pPr algn="just"/>
            <a:r>
              <a:rPr lang="es-ES" dirty="0" smtClean="0"/>
              <a:t>Como </a:t>
            </a:r>
            <a:r>
              <a:rPr lang="es-ES" dirty="0"/>
              <a:t>la práctica totalidad de la planicie castellana al norte del Duero, quedaría casi despoblada tras la Reconquista cristiana, siendo objeto de intensas </a:t>
            </a:r>
            <a:r>
              <a:rPr lang="es-ES" dirty="0" smtClean="0"/>
              <a:t>campañas </a:t>
            </a:r>
            <a:r>
              <a:rPr lang="es-ES" dirty="0"/>
              <a:t>repobladoras y así asentar una presencia humana estable que disuadiese al enemigo musulmán</a:t>
            </a:r>
            <a:r>
              <a:rPr lang="es-ES" dirty="0" smtClean="0"/>
              <a:t>.</a:t>
            </a:r>
          </a:p>
          <a:p>
            <a:pPr algn="just"/>
            <a:endParaRPr lang="es-ES" dirty="0" smtClean="0"/>
          </a:p>
          <a:p>
            <a:pPr algn="just"/>
            <a:r>
              <a:rPr lang="es-ES" dirty="0" smtClean="0"/>
              <a:t>Así</a:t>
            </a:r>
            <a:r>
              <a:rPr lang="es-ES" dirty="0"/>
              <a:t>, varios contingentes repobladores procedentes tanto de la zona cantábrica como de mozárabes oriundos de Al-</a:t>
            </a:r>
            <a:r>
              <a:rPr lang="es-ES" dirty="0" err="1"/>
              <a:t>Andalus</a:t>
            </a:r>
            <a:r>
              <a:rPr lang="es-ES" dirty="0"/>
              <a:t>, se irían instalando en el territorio, el cual aparece documentado ya en 1066. </a:t>
            </a:r>
          </a:p>
        </p:txBody>
      </p:sp>
    </p:spTree>
    <p:extLst>
      <p:ext uri="{BB962C8B-B14F-4D97-AF65-F5344CB8AC3E}">
        <p14:creationId xmlns:p14="http://schemas.microsoft.com/office/powerpoint/2010/main" xmlns="" val="2285206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smtClean="0"/>
              <a:t>7. </a:t>
            </a:r>
            <a:r>
              <a:rPr lang="es-ES" sz="4000" dirty="0" err="1" smtClean="0"/>
              <a:t>Santervás</a:t>
            </a:r>
            <a:r>
              <a:rPr lang="es-ES" sz="4000" dirty="0" smtClean="0"/>
              <a:t> de Campos (Valladolid).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7.2. Iglesia </a:t>
            </a:r>
            <a:r>
              <a:rPr lang="es-ES" dirty="0"/>
              <a:t>de San Gervasio y San </a:t>
            </a:r>
            <a:r>
              <a:rPr lang="es-ES" dirty="0" err="1" smtClean="0"/>
              <a:t>Protasio</a:t>
            </a:r>
            <a:r>
              <a:rPr lang="es-ES" dirty="0" smtClean="0"/>
              <a:t>.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200" dirty="0" smtClean="0"/>
          </a:p>
          <a:p>
            <a:pPr marL="36576" indent="0">
              <a:buNone/>
            </a:pPr>
            <a:endParaRPr lang="es-ES" sz="1700" dirty="0"/>
          </a:p>
          <a:p>
            <a:pPr marL="36576" indent="0">
              <a:buNone/>
            </a:pPr>
            <a:endParaRPr lang="es-ES" sz="1700" dirty="0"/>
          </a:p>
        </p:txBody>
      </p:sp>
      <p:sp>
        <p:nvSpPr>
          <p:cNvPr id="6" name="5 Rectángulo redondeado"/>
          <p:cNvSpPr/>
          <p:nvPr/>
        </p:nvSpPr>
        <p:spPr>
          <a:xfrm>
            <a:off x="3779912" y="1805073"/>
            <a:ext cx="4896544" cy="45762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Situada en el punto más alto de la población, y visible desde varios kilómetros de distancia, la iglesia de San Gervasio y San </a:t>
            </a:r>
            <a:r>
              <a:rPr lang="es-ES" dirty="0" err="1"/>
              <a:t>Protasio</a:t>
            </a:r>
            <a:r>
              <a:rPr lang="es-ES" dirty="0"/>
              <a:t> de </a:t>
            </a:r>
            <a:r>
              <a:rPr lang="es-ES" dirty="0" err="1"/>
              <a:t>Santervás</a:t>
            </a:r>
            <a:r>
              <a:rPr lang="es-ES" dirty="0"/>
              <a:t> de Campos cuenta con dos partes claramente diferenciadas</a:t>
            </a:r>
            <a:r>
              <a:rPr lang="es-ES" dirty="0" smtClean="0"/>
              <a:t>:</a:t>
            </a:r>
          </a:p>
          <a:p>
            <a:pPr marL="285750" indent="-285750" algn="just">
              <a:buFont typeface="Arial" pitchFamily="34" charset="0"/>
              <a:buChar char="•"/>
            </a:pPr>
            <a:endParaRPr lang="es-ES" dirty="0"/>
          </a:p>
          <a:p>
            <a:pPr marL="742950" lvl="1" indent="-285750" algn="just">
              <a:buFont typeface="Arial" pitchFamily="34" charset="0"/>
              <a:buChar char="•"/>
            </a:pPr>
            <a:r>
              <a:rPr lang="es-ES" dirty="0" smtClean="0"/>
              <a:t>La </a:t>
            </a:r>
            <a:r>
              <a:rPr lang="es-ES" dirty="0"/>
              <a:t>monumental cabecera </a:t>
            </a:r>
            <a:r>
              <a:rPr lang="es-ES" dirty="0" err="1"/>
              <a:t>triabsidial</a:t>
            </a:r>
            <a:r>
              <a:rPr lang="es-ES" dirty="0"/>
              <a:t> </a:t>
            </a:r>
            <a:r>
              <a:rPr lang="es-ES" dirty="0" smtClean="0"/>
              <a:t>románica de ladrillo, </a:t>
            </a:r>
            <a:r>
              <a:rPr lang="es-ES" dirty="0"/>
              <a:t>cronológicamente encuadrable a finales del siglo </a:t>
            </a:r>
            <a:r>
              <a:rPr lang="es-ES" dirty="0" smtClean="0"/>
              <a:t>XII.</a:t>
            </a:r>
          </a:p>
          <a:p>
            <a:pPr lvl="1" algn="just"/>
            <a:endParaRPr lang="es-ES" dirty="0"/>
          </a:p>
          <a:p>
            <a:pPr marL="742950" lvl="1" indent="-285750" algn="just">
              <a:buFont typeface="Arial" pitchFamily="34" charset="0"/>
              <a:buChar char="•"/>
            </a:pPr>
            <a:r>
              <a:rPr lang="es-ES" dirty="0" smtClean="0"/>
              <a:t>Un </a:t>
            </a:r>
            <a:r>
              <a:rPr lang="es-ES" dirty="0"/>
              <a:t>cuerpo de tres naves de humildísima factura barroca.</a:t>
            </a:r>
          </a:p>
        </p:txBody>
      </p:sp>
      <p:pic>
        <p:nvPicPr>
          <p:cNvPr id="5" name="4 Imagen" descr="Iglesia de San Gervasio y San Protasio de Santervás de Campo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2735900"/>
            <a:ext cx="3096344" cy="2781332"/>
          </a:xfrm>
          <a:prstGeom prst="rect">
            <a:avLst/>
          </a:prstGeom>
          <a:noFill/>
          <a:ln>
            <a:noFill/>
          </a:ln>
        </p:spPr>
      </p:pic>
    </p:spTree>
    <p:extLst>
      <p:ext uri="{BB962C8B-B14F-4D97-AF65-F5344CB8AC3E}">
        <p14:creationId xmlns:p14="http://schemas.microsoft.com/office/powerpoint/2010/main" xmlns="" val="3372232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a:t>1</a:t>
            </a:r>
            <a:r>
              <a:rPr lang="es-ES" sz="4000" dirty="0" smtClean="0"/>
              <a:t>. Presentación. </a:t>
            </a:r>
            <a:endParaRPr lang="es-ES" sz="4000" dirty="0"/>
          </a:p>
        </p:txBody>
      </p:sp>
      <p:sp>
        <p:nvSpPr>
          <p:cNvPr id="3" name="2 Marcador de contenido"/>
          <p:cNvSpPr>
            <a:spLocks noGrp="1"/>
          </p:cNvSpPr>
          <p:nvPr>
            <p:ph idx="1"/>
          </p:nvPr>
        </p:nvSpPr>
        <p:spPr>
          <a:xfrm>
            <a:off x="827584" y="2060848"/>
            <a:ext cx="7097216" cy="4065315"/>
          </a:xfrm>
        </p:spPr>
        <p:txBody>
          <a:bodyPr/>
          <a:lstStyle/>
          <a:p>
            <a:pPr marL="36576" indent="0" algn="just">
              <a:buNone/>
            </a:pPr>
            <a:r>
              <a:rPr lang="es-ES" sz="3200" dirty="0" smtClean="0"/>
              <a:t>Ruta </a:t>
            </a:r>
            <a:r>
              <a:rPr lang="es-ES" sz="3200" dirty="0"/>
              <a:t>de 2 días de duración a través del mudéjar </a:t>
            </a:r>
            <a:r>
              <a:rPr lang="es-ES" sz="3200" dirty="0" smtClean="0"/>
              <a:t>presente en las cuatro provincias que forman parte de Tierra </a:t>
            </a:r>
            <a:r>
              <a:rPr lang="es-ES" sz="3200" dirty="0"/>
              <a:t>de </a:t>
            </a:r>
            <a:r>
              <a:rPr lang="es-ES" sz="3200" dirty="0" smtClean="0"/>
              <a:t>Campos.  </a:t>
            </a:r>
            <a:endParaRPr lang="es-ES" sz="3200" dirty="0"/>
          </a:p>
          <a:p>
            <a:pPr marL="36576" indent="0">
              <a:buNone/>
            </a:pPr>
            <a:endParaRPr lang="es-ES" dirty="0"/>
          </a:p>
        </p:txBody>
      </p:sp>
    </p:spTree>
    <p:extLst>
      <p:ext uri="{BB962C8B-B14F-4D97-AF65-F5344CB8AC3E}">
        <p14:creationId xmlns:p14="http://schemas.microsoft.com/office/powerpoint/2010/main" xmlns="" val="912881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smtClean="0"/>
              <a:t>7. </a:t>
            </a:r>
            <a:r>
              <a:rPr lang="es-ES" sz="4000" dirty="0" err="1" smtClean="0"/>
              <a:t>Santervás</a:t>
            </a:r>
            <a:r>
              <a:rPr lang="es-ES" sz="4000" dirty="0" smtClean="0"/>
              <a:t> de Campos (Valladolid).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7.2. Iglesia </a:t>
            </a:r>
            <a:r>
              <a:rPr lang="es-ES" dirty="0"/>
              <a:t>de San Gervasio y San </a:t>
            </a:r>
            <a:r>
              <a:rPr lang="es-ES" dirty="0" err="1" smtClean="0"/>
              <a:t>Protasio</a:t>
            </a:r>
            <a:r>
              <a:rPr lang="es-ES" dirty="0" smtClean="0"/>
              <a:t>.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200" dirty="0" smtClean="0"/>
          </a:p>
          <a:p>
            <a:pPr marL="36576" indent="0">
              <a:buNone/>
            </a:pPr>
            <a:endParaRPr lang="es-ES" sz="1700" dirty="0"/>
          </a:p>
          <a:p>
            <a:pPr marL="36576" indent="0">
              <a:buNone/>
            </a:pPr>
            <a:endParaRPr lang="es-ES" sz="1700" dirty="0"/>
          </a:p>
        </p:txBody>
      </p:sp>
      <p:sp>
        <p:nvSpPr>
          <p:cNvPr id="6" name="5 Rectángulo redondeado"/>
          <p:cNvSpPr/>
          <p:nvPr/>
        </p:nvSpPr>
        <p:spPr>
          <a:xfrm>
            <a:off x="683568" y="1805073"/>
            <a:ext cx="4320480" cy="45762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Obviamente, nuestro interés se va a centrar en su cabecera medieval, en la cual, lo primero que llama la atención es el hecho de que su ábside central esté íntegramente edificado en piedra mientras que </a:t>
            </a:r>
            <a:r>
              <a:rPr lang="es-ES" dirty="0" smtClean="0"/>
              <a:t>los ábsides laterales </a:t>
            </a:r>
            <a:r>
              <a:rPr lang="es-ES" dirty="0"/>
              <a:t>fueron levantadas en ladrillo; un hecho bastante singular pero que encuentra parangones similares en la vecina iglesia de San Tirso de Sahagún, en el también leonés  Monasterio de San Pedro de Dueñas o, ya más alejado, en las iglesias de </a:t>
            </a:r>
            <a:r>
              <a:rPr lang="es-ES" dirty="0" err="1"/>
              <a:t>Daroca</a:t>
            </a:r>
            <a:r>
              <a:rPr lang="es-ES" dirty="0"/>
              <a:t> (Zaragoza</a:t>
            </a:r>
            <a:r>
              <a:rPr lang="es-ES" dirty="0" smtClean="0"/>
              <a:t>).</a:t>
            </a:r>
            <a:endParaRPr lang="es-ES" dirty="0"/>
          </a:p>
        </p:txBody>
      </p:sp>
      <p:pic>
        <p:nvPicPr>
          <p:cNvPr id="7" name="6 Imagen" descr="El ábside central es completamente románico en piedra"/>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6096" y="2041983"/>
            <a:ext cx="3096344" cy="4195329"/>
          </a:xfrm>
          <a:prstGeom prst="rect">
            <a:avLst/>
          </a:prstGeom>
          <a:noFill/>
          <a:ln>
            <a:noFill/>
          </a:ln>
        </p:spPr>
      </p:pic>
    </p:spTree>
    <p:extLst>
      <p:ext uri="{BB962C8B-B14F-4D97-AF65-F5344CB8AC3E}">
        <p14:creationId xmlns:p14="http://schemas.microsoft.com/office/powerpoint/2010/main" xmlns="" val="2937497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smtClean="0"/>
              <a:t>7. </a:t>
            </a:r>
            <a:r>
              <a:rPr lang="es-ES" sz="4000" dirty="0" err="1" smtClean="0"/>
              <a:t>Santervás</a:t>
            </a:r>
            <a:r>
              <a:rPr lang="es-ES" sz="4000" dirty="0" smtClean="0"/>
              <a:t> de Campos (Valladolid).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7.2. Iglesia </a:t>
            </a:r>
            <a:r>
              <a:rPr lang="es-ES" dirty="0"/>
              <a:t>de San Gervasio y San </a:t>
            </a:r>
            <a:r>
              <a:rPr lang="es-ES" dirty="0" err="1" smtClean="0"/>
              <a:t>Protasio</a:t>
            </a:r>
            <a:r>
              <a:rPr lang="es-ES" dirty="0" smtClean="0"/>
              <a:t>.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200" dirty="0" smtClean="0"/>
          </a:p>
          <a:p>
            <a:pPr marL="36576" indent="0">
              <a:buNone/>
            </a:pPr>
            <a:endParaRPr lang="es-ES" sz="1700" dirty="0"/>
          </a:p>
          <a:p>
            <a:pPr marL="36576" indent="0">
              <a:buNone/>
            </a:pPr>
            <a:endParaRPr lang="es-ES" sz="1700" dirty="0"/>
          </a:p>
        </p:txBody>
      </p:sp>
      <p:sp>
        <p:nvSpPr>
          <p:cNvPr id="6" name="5 Rectángulo redondeado"/>
          <p:cNvSpPr/>
          <p:nvPr/>
        </p:nvSpPr>
        <p:spPr>
          <a:xfrm>
            <a:off x="683568" y="1805073"/>
            <a:ext cx="7704856" cy="2344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La versión más </a:t>
            </a:r>
            <a:r>
              <a:rPr lang="es-ES" dirty="0" smtClean="0"/>
              <a:t>loable sobre </a:t>
            </a:r>
            <a:r>
              <a:rPr lang="es-ES" dirty="0"/>
              <a:t>cómo una construcción iniciada en piedra pasó </a:t>
            </a:r>
            <a:r>
              <a:rPr lang="es-ES" dirty="0" smtClean="0"/>
              <a:t>rápidamente a </a:t>
            </a:r>
            <a:r>
              <a:rPr lang="es-ES" dirty="0"/>
              <a:t>ser finalizada en ladrillo es la posible la falta de recursos económicos o la propia carestía en la extracción y transporte del material pétreo desde lejanas canteras (en Tierra de Campos las canteras pétreas son inexistentes), lo que obligaría a modificar el plan inicial de la obra y finalizarla con el material más económico o que más al </a:t>
            </a:r>
            <a:r>
              <a:rPr lang="es-ES" dirty="0" smtClean="0"/>
              <a:t>alcance se tenía, </a:t>
            </a:r>
            <a:r>
              <a:rPr lang="es-ES" dirty="0"/>
              <a:t>en este caso, el ladrillo.</a:t>
            </a:r>
          </a:p>
        </p:txBody>
      </p:sp>
      <p:sp>
        <p:nvSpPr>
          <p:cNvPr id="8" name="7 Rectángulo redondeado"/>
          <p:cNvSpPr/>
          <p:nvPr/>
        </p:nvSpPr>
        <p:spPr>
          <a:xfrm>
            <a:off x="683568" y="4365104"/>
            <a:ext cx="7704856"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Junto con las de Sahagún, la de </a:t>
            </a:r>
            <a:r>
              <a:rPr lang="es-ES" dirty="0" err="1"/>
              <a:t>Santervás</a:t>
            </a:r>
            <a:r>
              <a:rPr lang="es-ES" dirty="0"/>
              <a:t> de Campos se considera una de las más primitivas iglesias mudéjares castellanas, un tipo de construcción que entre finales del siglo XII y durante todo el siglo XIII, proliferará en sus distintas variedades locales por territorios de León, Valladolid, Zamora, Salamanca, Ávila, Segovia, Madrid y Toledo principalmente.</a:t>
            </a:r>
          </a:p>
        </p:txBody>
      </p:sp>
    </p:spTree>
    <p:extLst>
      <p:ext uri="{BB962C8B-B14F-4D97-AF65-F5344CB8AC3E}">
        <p14:creationId xmlns:p14="http://schemas.microsoft.com/office/powerpoint/2010/main" xmlns="" val="1960459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smtClean="0"/>
              <a:t>7. </a:t>
            </a:r>
            <a:r>
              <a:rPr lang="es-ES" sz="4000" dirty="0" err="1" smtClean="0"/>
              <a:t>Santervás</a:t>
            </a:r>
            <a:r>
              <a:rPr lang="es-ES" sz="4000" dirty="0" smtClean="0"/>
              <a:t> de Campos (Valladolid).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7.2. Iglesia </a:t>
            </a:r>
            <a:r>
              <a:rPr lang="es-ES" dirty="0"/>
              <a:t>de San Gervasio y San </a:t>
            </a:r>
            <a:r>
              <a:rPr lang="es-ES" dirty="0" err="1" smtClean="0"/>
              <a:t>Protasio</a:t>
            </a:r>
            <a:r>
              <a:rPr lang="es-ES" dirty="0" smtClean="0"/>
              <a:t>.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200" dirty="0" smtClean="0"/>
          </a:p>
          <a:p>
            <a:pPr marL="36576" indent="0">
              <a:buNone/>
            </a:pPr>
            <a:endParaRPr lang="es-ES" sz="1700" dirty="0"/>
          </a:p>
          <a:p>
            <a:pPr marL="36576" indent="0">
              <a:buNone/>
            </a:pPr>
            <a:endParaRPr lang="es-ES" sz="1700" dirty="0"/>
          </a:p>
        </p:txBody>
      </p:sp>
      <p:sp>
        <p:nvSpPr>
          <p:cNvPr id="6" name="5 Rectángulo redondeado"/>
          <p:cNvSpPr/>
          <p:nvPr/>
        </p:nvSpPr>
        <p:spPr>
          <a:xfrm>
            <a:off x="827584" y="4325353"/>
            <a:ext cx="7488832" cy="21279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t>Al exterior, destaca </a:t>
            </a:r>
            <a:r>
              <a:rPr lang="es-ES" dirty="0"/>
              <a:t>su ábside central, semicircular y construido a base de sillares pétreos con puntuales refuerzos de ladrillos. Queda articulado en </a:t>
            </a:r>
            <a:r>
              <a:rPr lang="es-ES" dirty="0" smtClean="0"/>
              <a:t>cinco </a:t>
            </a:r>
            <a:r>
              <a:rPr lang="es-ES" dirty="0"/>
              <a:t>paños separados por cuatro columnillas adosadas a modo de contrafuertes que </a:t>
            </a:r>
            <a:r>
              <a:rPr lang="es-ES" dirty="0" smtClean="0"/>
              <a:t>rematan </a:t>
            </a:r>
            <a:r>
              <a:rPr lang="es-ES" dirty="0"/>
              <a:t>en capiteles </a:t>
            </a:r>
            <a:r>
              <a:rPr lang="es-ES" dirty="0" smtClean="0"/>
              <a:t>figurados que</a:t>
            </a:r>
            <a:r>
              <a:rPr lang="es-ES" dirty="0"/>
              <a:t>, estilísticamente, recuerdan a los conservados de las ruinas de San Benito de Sahagún</a:t>
            </a:r>
            <a:r>
              <a:rPr lang="es-ES" dirty="0" smtClean="0"/>
              <a:t>.</a:t>
            </a:r>
            <a:endParaRPr lang="es-ES" dirty="0"/>
          </a:p>
        </p:txBody>
      </p:sp>
      <p:pic>
        <p:nvPicPr>
          <p:cNvPr id="7" name="6 Imagen" descr="Espectacular cabecera de la iglesia"/>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3808" y="1772816"/>
            <a:ext cx="3672407" cy="2376264"/>
          </a:xfrm>
          <a:prstGeom prst="rect">
            <a:avLst/>
          </a:prstGeom>
          <a:noFill/>
          <a:ln>
            <a:noFill/>
          </a:ln>
        </p:spPr>
      </p:pic>
    </p:spTree>
    <p:extLst>
      <p:ext uri="{BB962C8B-B14F-4D97-AF65-F5344CB8AC3E}">
        <p14:creationId xmlns:p14="http://schemas.microsoft.com/office/powerpoint/2010/main" xmlns="" val="1787330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smtClean="0"/>
              <a:t>7. </a:t>
            </a:r>
            <a:r>
              <a:rPr lang="es-ES" sz="4000" dirty="0" err="1" smtClean="0"/>
              <a:t>Santervás</a:t>
            </a:r>
            <a:r>
              <a:rPr lang="es-ES" sz="4000" dirty="0" smtClean="0"/>
              <a:t> de Campos (Valladolid).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7.2. Iglesia </a:t>
            </a:r>
            <a:r>
              <a:rPr lang="es-ES" dirty="0"/>
              <a:t>de San Gervasio y San </a:t>
            </a:r>
            <a:r>
              <a:rPr lang="es-ES" dirty="0" err="1" smtClean="0"/>
              <a:t>Protasio</a:t>
            </a:r>
            <a:r>
              <a:rPr lang="es-ES" dirty="0" smtClean="0"/>
              <a:t>.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200" dirty="0" smtClean="0"/>
          </a:p>
          <a:p>
            <a:pPr marL="36576" indent="0">
              <a:buNone/>
            </a:pPr>
            <a:r>
              <a:rPr lang="es-ES" sz="1400" dirty="0" smtClean="0"/>
              <a:t>   Fuente</a:t>
            </a:r>
            <a:r>
              <a:rPr lang="es-ES" sz="1400" dirty="0"/>
              <a:t>: </a:t>
            </a:r>
            <a:r>
              <a:rPr lang="es-ES" sz="1400" u="sng" dirty="0">
                <a:hlinkClick r:id="rId3"/>
              </a:rPr>
              <a:t>http://www.arteguias.com/iglesia/santervasdecampos.htm</a:t>
            </a:r>
            <a:endParaRPr lang="es-ES" sz="1400" dirty="0"/>
          </a:p>
          <a:p>
            <a:pPr marL="36576" indent="0">
              <a:buNone/>
            </a:pPr>
            <a:endParaRPr lang="es-ES" sz="1700" dirty="0"/>
          </a:p>
        </p:txBody>
      </p:sp>
      <p:sp>
        <p:nvSpPr>
          <p:cNvPr id="6" name="5 Rectángulo redondeado"/>
          <p:cNvSpPr/>
          <p:nvPr/>
        </p:nvSpPr>
        <p:spPr>
          <a:xfrm>
            <a:off x="683568" y="1700808"/>
            <a:ext cx="7992887"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Los ábsides laterales, a excepción de sus zócalos, aún pétreos, fueron levantados </a:t>
            </a:r>
            <a:r>
              <a:rPr lang="es-ES" dirty="0" smtClean="0"/>
              <a:t>en </a:t>
            </a:r>
            <a:r>
              <a:rPr lang="es-ES" dirty="0"/>
              <a:t>ladrillo, presentando ambos un interesante y variadísimo repertorio </a:t>
            </a:r>
            <a:r>
              <a:rPr lang="es-ES" dirty="0" smtClean="0"/>
              <a:t>decorativo resultante, </a:t>
            </a:r>
            <a:r>
              <a:rPr lang="es-ES" dirty="0"/>
              <a:t>única y </a:t>
            </a:r>
            <a:r>
              <a:rPr lang="es-ES" dirty="0" smtClean="0"/>
              <a:t>exclusivamente, </a:t>
            </a:r>
            <a:r>
              <a:rPr lang="es-ES" dirty="0"/>
              <a:t>de la particular disposición de los materiales.</a:t>
            </a:r>
          </a:p>
        </p:txBody>
      </p:sp>
      <p:sp>
        <p:nvSpPr>
          <p:cNvPr id="8" name="7 Rectángulo redondeado"/>
          <p:cNvSpPr/>
          <p:nvPr/>
        </p:nvSpPr>
        <p:spPr>
          <a:xfrm>
            <a:off x="3203848" y="3356992"/>
            <a:ext cx="5472608" cy="2880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Así, el ábside lateral sur presenta, de abajo arriba, una banda de ladrillos en esquinilla, un registro a base de estrechos casetones rectangulares a modo de nichos verticales en los que se enmarcan fustes cilíndricos, una banda de sencillos arcos ciegos, nuevamente ladrillos en esquinilla y, por último, sobre mechinales, una sobresaliente cornisa en degradación de ladrillos colocados en sardinel (posición vertical).</a:t>
            </a:r>
          </a:p>
        </p:txBody>
      </p:sp>
      <p:pic>
        <p:nvPicPr>
          <p:cNvPr id="9" name="8 Imagen" descr="Ábsidiolo su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5207" y="3356992"/>
            <a:ext cx="2078601" cy="2952328"/>
          </a:xfrm>
          <a:prstGeom prst="rect">
            <a:avLst/>
          </a:prstGeom>
          <a:noFill/>
          <a:ln>
            <a:noFill/>
          </a:ln>
        </p:spPr>
      </p:pic>
    </p:spTree>
    <p:extLst>
      <p:ext uri="{BB962C8B-B14F-4D97-AF65-F5344CB8AC3E}">
        <p14:creationId xmlns:p14="http://schemas.microsoft.com/office/powerpoint/2010/main" xmlns="" val="3132886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smtClean="0"/>
              <a:t>7. </a:t>
            </a:r>
            <a:r>
              <a:rPr lang="es-ES" sz="4000" dirty="0" err="1" smtClean="0"/>
              <a:t>Santervás</a:t>
            </a:r>
            <a:r>
              <a:rPr lang="es-ES" sz="4000" dirty="0" smtClean="0"/>
              <a:t> de Campos (Valladolid).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7.2. Iglesia </a:t>
            </a:r>
            <a:r>
              <a:rPr lang="es-ES" dirty="0"/>
              <a:t>de San Gervasio y San </a:t>
            </a:r>
            <a:r>
              <a:rPr lang="es-ES" dirty="0" err="1" smtClean="0"/>
              <a:t>Protasio</a:t>
            </a:r>
            <a:r>
              <a:rPr lang="es-ES" dirty="0" smtClean="0"/>
              <a:t>.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200" dirty="0" smtClean="0"/>
          </a:p>
          <a:p>
            <a:pPr marL="36576" indent="0">
              <a:buNone/>
            </a:pPr>
            <a:r>
              <a:rPr lang="es-ES" sz="1400" dirty="0"/>
              <a:t>Fuente: </a:t>
            </a:r>
            <a:r>
              <a:rPr lang="es-ES" sz="1400" u="sng" dirty="0">
                <a:hlinkClick r:id="rId3"/>
              </a:rPr>
              <a:t>http://www.arteguias.com/iglesia/santervasdecampos.htm</a:t>
            </a:r>
            <a:endParaRPr lang="es-ES" sz="1400" dirty="0"/>
          </a:p>
          <a:p>
            <a:pPr marL="36576" indent="0">
              <a:buNone/>
            </a:pPr>
            <a:endParaRPr lang="es-ES" sz="1700" dirty="0"/>
          </a:p>
        </p:txBody>
      </p:sp>
      <p:sp>
        <p:nvSpPr>
          <p:cNvPr id="8" name="7 Rectángulo redondeado"/>
          <p:cNvSpPr/>
          <p:nvPr/>
        </p:nvSpPr>
        <p:spPr>
          <a:xfrm>
            <a:off x="3779912" y="1920833"/>
            <a:ext cx="4680520" cy="4100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t>El </a:t>
            </a:r>
            <a:r>
              <a:rPr lang="es-ES" dirty="0"/>
              <a:t>ábside lateral norte </a:t>
            </a:r>
            <a:r>
              <a:rPr lang="es-ES" dirty="0" smtClean="0"/>
              <a:t>presenta en </a:t>
            </a:r>
            <a:r>
              <a:rPr lang="es-ES" dirty="0"/>
              <a:t>su tambor dos </a:t>
            </a:r>
            <a:r>
              <a:rPr lang="es-ES" dirty="0" smtClean="0"/>
              <a:t>registros </a:t>
            </a:r>
            <a:r>
              <a:rPr lang="es-ES" dirty="0"/>
              <a:t>de arcos ciegos de medio </a:t>
            </a:r>
            <a:r>
              <a:rPr lang="es-ES" dirty="0" smtClean="0"/>
              <a:t>punto doblados, junto con </a:t>
            </a:r>
            <a:r>
              <a:rPr lang="es-ES" dirty="0"/>
              <a:t>varios frisos de ladrillos en </a:t>
            </a:r>
            <a:r>
              <a:rPr lang="es-ES" dirty="0" smtClean="0"/>
              <a:t>esquinilla, con la  </a:t>
            </a:r>
            <a:r>
              <a:rPr lang="es-ES" dirty="0"/>
              <a:t>peculiaridad de incluir, en su tramo recto </a:t>
            </a:r>
            <a:r>
              <a:rPr lang="es-ES" dirty="0" err="1"/>
              <a:t>presbiterial</a:t>
            </a:r>
            <a:r>
              <a:rPr lang="es-ES" dirty="0"/>
              <a:t>, un </a:t>
            </a:r>
            <a:r>
              <a:rPr lang="es-ES" dirty="0" smtClean="0"/>
              <a:t>panel </a:t>
            </a:r>
            <a:r>
              <a:rPr lang="es-ES" dirty="0"/>
              <a:t>a base de arcos entrecruzados</a:t>
            </a:r>
            <a:r>
              <a:rPr lang="es-ES" dirty="0" smtClean="0"/>
              <a:t>, </a:t>
            </a:r>
            <a:r>
              <a:rPr lang="es-ES" dirty="0"/>
              <a:t>recurso bastante poco común en estos territorios y que vendría a confirmar la presencia de alarifes llegados de territorios musulmanes, donde la decoración a base de entrecruzamiento de arcos estaba a la orden del día.</a:t>
            </a:r>
          </a:p>
        </p:txBody>
      </p:sp>
      <p:pic>
        <p:nvPicPr>
          <p:cNvPr id="7" name="6 Imagen" descr="Ábside lateral norte"/>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3568" y="2132856"/>
            <a:ext cx="2736304" cy="3812423"/>
          </a:xfrm>
          <a:prstGeom prst="rect">
            <a:avLst/>
          </a:prstGeom>
          <a:noFill/>
          <a:ln>
            <a:noFill/>
          </a:ln>
        </p:spPr>
      </p:pic>
    </p:spTree>
    <p:extLst>
      <p:ext uri="{BB962C8B-B14F-4D97-AF65-F5344CB8AC3E}">
        <p14:creationId xmlns:p14="http://schemas.microsoft.com/office/powerpoint/2010/main" xmlns="" val="2923968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smtClean="0"/>
              <a:t>7. </a:t>
            </a:r>
            <a:r>
              <a:rPr lang="es-ES" sz="4000" dirty="0" err="1" smtClean="0"/>
              <a:t>Santervás</a:t>
            </a:r>
            <a:r>
              <a:rPr lang="es-ES" sz="4000" dirty="0" smtClean="0"/>
              <a:t> de Campos (Valladolid).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7.2. Iglesia </a:t>
            </a:r>
            <a:r>
              <a:rPr lang="es-ES" dirty="0"/>
              <a:t>de San Gervasio y San </a:t>
            </a:r>
            <a:r>
              <a:rPr lang="es-ES" dirty="0" err="1" smtClean="0"/>
              <a:t>Protasio</a:t>
            </a:r>
            <a:r>
              <a:rPr lang="es-ES" dirty="0" smtClean="0"/>
              <a:t>.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a:p>
        </p:txBody>
      </p:sp>
      <p:sp>
        <p:nvSpPr>
          <p:cNvPr id="8" name="7 Rectángulo redondeado"/>
          <p:cNvSpPr/>
          <p:nvPr/>
        </p:nvSpPr>
        <p:spPr>
          <a:xfrm>
            <a:off x="755576" y="1844824"/>
            <a:ext cx="7488832"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t>El </a:t>
            </a:r>
            <a:r>
              <a:rPr lang="es-ES" dirty="0"/>
              <a:t>templo conserva parte de los muros laterales de cierre del </a:t>
            </a:r>
            <a:r>
              <a:rPr lang="es-ES" dirty="0" err="1"/>
              <a:t>transpeto</a:t>
            </a:r>
            <a:r>
              <a:rPr lang="es-ES" dirty="0"/>
              <a:t>, en los cuales, volvemos a encontrar la recurrente articulación a base de arquillos ciegos, paneles rectangulares y bandas de ladrillos en esquinilla; habilitándose en el costado sur una antigua portada de acceso hoy </a:t>
            </a:r>
            <a:r>
              <a:rPr lang="es-ES" dirty="0" smtClean="0"/>
              <a:t>cegada.</a:t>
            </a:r>
          </a:p>
        </p:txBody>
      </p:sp>
      <p:sp>
        <p:nvSpPr>
          <p:cNvPr id="6" name="5 Rectángulo redondeado"/>
          <p:cNvSpPr/>
          <p:nvPr/>
        </p:nvSpPr>
        <p:spPr>
          <a:xfrm>
            <a:off x="755576" y="4293096"/>
            <a:ext cx="7488832"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t>En el interior del tempo, lo </a:t>
            </a:r>
            <a:r>
              <a:rPr lang="es-ES" dirty="0"/>
              <a:t>más </a:t>
            </a:r>
            <a:r>
              <a:rPr lang="es-ES" dirty="0" smtClean="0"/>
              <a:t>relevante se </a:t>
            </a:r>
            <a:r>
              <a:rPr lang="es-ES" dirty="0"/>
              <a:t>concentra en la cabecera, donde resulta </a:t>
            </a:r>
            <a:r>
              <a:rPr lang="es-ES" dirty="0" smtClean="0"/>
              <a:t>llamativa su gran homogeneidad, en contra posición con el exterior. </a:t>
            </a:r>
            <a:endParaRPr lang="es-ES" dirty="0"/>
          </a:p>
        </p:txBody>
      </p:sp>
    </p:spTree>
    <p:extLst>
      <p:ext uri="{BB962C8B-B14F-4D97-AF65-F5344CB8AC3E}">
        <p14:creationId xmlns:p14="http://schemas.microsoft.com/office/powerpoint/2010/main" xmlns="" val="2753567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smtClean="0"/>
              <a:t>7. </a:t>
            </a:r>
            <a:r>
              <a:rPr lang="es-ES" sz="4000" dirty="0" err="1" smtClean="0"/>
              <a:t>Santervás</a:t>
            </a:r>
            <a:r>
              <a:rPr lang="es-ES" sz="4000" dirty="0" smtClean="0"/>
              <a:t> de Campos (Valladolid).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7.2. Iglesia </a:t>
            </a:r>
            <a:r>
              <a:rPr lang="es-ES" dirty="0"/>
              <a:t>de San Gervasio y San </a:t>
            </a:r>
            <a:r>
              <a:rPr lang="es-ES" dirty="0" err="1" smtClean="0"/>
              <a:t>Protasio</a:t>
            </a:r>
            <a:r>
              <a:rPr lang="es-ES" dirty="0" smtClean="0"/>
              <a:t>.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a:p>
        </p:txBody>
      </p:sp>
      <p:sp>
        <p:nvSpPr>
          <p:cNvPr id="8" name="7 Rectángulo redondeado"/>
          <p:cNvSpPr/>
          <p:nvPr/>
        </p:nvSpPr>
        <p:spPr>
          <a:xfrm>
            <a:off x="695756" y="2024844"/>
            <a:ext cx="4164276" cy="4140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Incluso el hemiciclo central, de material pétreo al exterior, se presenta totalmente revocado de ladrillo al interior con el único fin de homogeneizar las tres capillas, las cuales, </a:t>
            </a:r>
            <a:r>
              <a:rPr lang="es-ES" dirty="0" smtClean="0"/>
              <a:t>presenta banda </a:t>
            </a:r>
            <a:r>
              <a:rPr lang="es-ES" dirty="0"/>
              <a:t>de arcos ciegos de medio punto en su parte inferior y paneles rectangulares albergando fustes en el registro </a:t>
            </a:r>
            <a:r>
              <a:rPr lang="es-ES" dirty="0" smtClean="0"/>
              <a:t>superior, </a:t>
            </a:r>
            <a:r>
              <a:rPr lang="es-ES" dirty="0"/>
              <a:t>quedando separados ambos niveles </a:t>
            </a:r>
            <a:r>
              <a:rPr lang="es-ES" dirty="0" smtClean="0"/>
              <a:t>mediante </a:t>
            </a:r>
            <a:r>
              <a:rPr lang="es-ES" dirty="0"/>
              <a:t>frisos de ladrillos en esquinilla y sardinel.</a:t>
            </a:r>
          </a:p>
        </p:txBody>
      </p:sp>
      <p:pic>
        <p:nvPicPr>
          <p:cNvPr id="7" name="6 Imagen" descr="Ábside central de la iglesia de Santervás de Campo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2132856"/>
            <a:ext cx="3096344" cy="4032448"/>
          </a:xfrm>
          <a:prstGeom prst="rect">
            <a:avLst/>
          </a:prstGeom>
          <a:noFill/>
          <a:ln>
            <a:noFill/>
          </a:ln>
        </p:spPr>
      </p:pic>
    </p:spTree>
    <p:extLst>
      <p:ext uri="{BB962C8B-B14F-4D97-AF65-F5344CB8AC3E}">
        <p14:creationId xmlns:p14="http://schemas.microsoft.com/office/powerpoint/2010/main" xmlns="" val="2115003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smtClean="0"/>
              <a:t>7. </a:t>
            </a:r>
            <a:r>
              <a:rPr lang="es-ES" sz="4000" dirty="0" err="1" smtClean="0"/>
              <a:t>Santervás</a:t>
            </a:r>
            <a:r>
              <a:rPr lang="es-ES" sz="4000" dirty="0" smtClean="0"/>
              <a:t> de Campos (Valladolid).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7.2. Iglesia </a:t>
            </a:r>
            <a:r>
              <a:rPr lang="es-ES" dirty="0"/>
              <a:t>de San Gervasio y San </a:t>
            </a:r>
            <a:r>
              <a:rPr lang="es-ES" dirty="0" err="1" smtClean="0"/>
              <a:t>Protasio</a:t>
            </a:r>
            <a:r>
              <a:rPr lang="es-ES" dirty="0" smtClean="0"/>
              <a:t>.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a:p>
        </p:txBody>
      </p:sp>
      <p:sp>
        <p:nvSpPr>
          <p:cNvPr id="8" name="7 Rectángulo redondeado"/>
          <p:cNvSpPr/>
          <p:nvPr/>
        </p:nvSpPr>
        <p:spPr>
          <a:xfrm>
            <a:off x="4716016" y="2240868"/>
            <a:ext cx="3816424" cy="3564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Los tres ábsides comunican entre sí mediante angostos arcos de medio punto de triple </a:t>
            </a:r>
            <a:r>
              <a:rPr lang="es-ES" dirty="0" smtClean="0"/>
              <a:t>arquivolta. </a:t>
            </a:r>
          </a:p>
          <a:p>
            <a:pPr algn="just"/>
            <a:endParaRPr lang="es-ES" dirty="0"/>
          </a:p>
          <a:p>
            <a:pPr algn="just"/>
            <a:r>
              <a:rPr lang="es-ES" dirty="0" smtClean="0"/>
              <a:t>Diversos </a:t>
            </a:r>
            <a:r>
              <a:rPr lang="es-ES" dirty="0"/>
              <a:t>testimonios dan fe de la existencia en los cascarones absidiales de pinturas murales, hoy desaparecidas.</a:t>
            </a:r>
          </a:p>
        </p:txBody>
      </p:sp>
      <p:pic>
        <p:nvPicPr>
          <p:cNvPr id="6" name="5 Imagen" descr="Arco de comunicación entre el ábside principal y el lateral norte"/>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2060848"/>
            <a:ext cx="3384376" cy="3888432"/>
          </a:xfrm>
          <a:prstGeom prst="rect">
            <a:avLst/>
          </a:prstGeom>
          <a:noFill/>
          <a:ln>
            <a:noFill/>
          </a:ln>
        </p:spPr>
      </p:pic>
    </p:spTree>
    <p:extLst>
      <p:ext uri="{BB962C8B-B14F-4D97-AF65-F5344CB8AC3E}">
        <p14:creationId xmlns:p14="http://schemas.microsoft.com/office/powerpoint/2010/main" xmlns="" val="606942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a:t>8</a:t>
            </a:r>
            <a:r>
              <a:rPr lang="es-ES" sz="4000" dirty="0" smtClean="0"/>
              <a:t>. Sahagún de Campos (León).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8.1. Reseña histórica.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a:p>
        </p:txBody>
      </p:sp>
      <p:sp>
        <p:nvSpPr>
          <p:cNvPr id="8" name="7 Rectángulo redondeado"/>
          <p:cNvSpPr/>
          <p:nvPr/>
        </p:nvSpPr>
        <p:spPr>
          <a:xfrm>
            <a:off x="683568" y="1880828"/>
            <a:ext cx="7704856" cy="3564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t>Población </a:t>
            </a:r>
            <a:r>
              <a:rPr lang="es-ES" dirty="0"/>
              <a:t>perteneciente a la provincia de León, e importante parada del Camino de Santiago</a:t>
            </a:r>
            <a:r>
              <a:rPr lang="es-ES" dirty="0" smtClean="0"/>
              <a:t>.</a:t>
            </a:r>
          </a:p>
          <a:p>
            <a:pPr algn="just"/>
            <a:endParaRPr lang="es-ES" dirty="0"/>
          </a:p>
          <a:p>
            <a:pPr algn="just"/>
            <a:r>
              <a:rPr lang="es-ES" dirty="0"/>
              <a:t>Aquí existió uno de los más poderosos cenobios de la España cristiana medieval: el Real Monasterio de San Benito</a:t>
            </a:r>
            <a:r>
              <a:rPr lang="es-ES" dirty="0" smtClean="0"/>
              <a:t>.</a:t>
            </a:r>
          </a:p>
          <a:p>
            <a:pPr algn="just"/>
            <a:endParaRPr lang="es-ES" dirty="0"/>
          </a:p>
          <a:p>
            <a:pPr algn="just"/>
            <a:r>
              <a:rPr lang="es-ES" dirty="0"/>
              <a:t>Parece que su origen es altomedieval y guardó las reliquias de los mártires Facundo y Primitivo. Fue destruido en más de una ocasión y refundado en el año 880.</a:t>
            </a:r>
          </a:p>
        </p:txBody>
      </p:sp>
    </p:spTree>
    <p:extLst>
      <p:ext uri="{BB962C8B-B14F-4D97-AF65-F5344CB8AC3E}">
        <p14:creationId xmlns:p14="http://schemas.microsoft.com/office/powerpoint/2010/main" xmlns="" val="2118753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a:t>8</a:t>
            </a:r>
            <a:r>
              <a:rPr lang="es-ES" sz="4000" dirty="0" smtClean="0"/>
              <a:t>. Sahagún de Campos (León).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8.1. Reseña histórica.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a:p>
        </p:txBody>
      </p:sp>
      <p:sp>
        <p:nvSpPr>
          <p:cNvPr id="8" name="7 Rectángulo redondeado"/>
          <p:cNvSpPr/>
          <p:nvPr/>
        </p:nvSpPr>
        <p:spPr>
          <a:xfrm>
            <a:off x="683568" y="1880828"/>
            <a:ext cx="7704856" cy="3564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Durante los siglos fue ganando poder hasta llegar a dominar sobre más de noventa monasterios e iglesias, en época de Alfonso VI. De la construcción románica y gótica de este monasterio no quedan sino escasos restos</a:t>
            </a:r>
            <a:r>
              <a:rPr lang="es-ES" dirty="0" smtClean="0"/>
              <a:t>.</a:t>
            </a:r>
          </a:p>
          <a:p>
            <a:pPr algn="just"/>
            <a:endParaRPr lang="es-ES" dirty="0"/>
          </a:p>
          <a:p>
            <a:pPr algn="just"/>
            <a:r>
              <a:rPr lang="es-ES" dirty="0" smtClean="0"/>
              <a:t>Sahagún de Campos es </a:t>
            </a:r>
            <a:r>
              <a:rPr lang="es-ES" dirty="0"/>
              <a:t>considerada como uno de los focos primitivos (incluso, probablemente el inicial) del arte mudéjar, románico-mudéjar o primer mudéjar castellanoleonés. El muro norte de la Capilla de San </a:t>
            </a:r>
            <a:r>
              <a:rPr lang="es-ES" dirty="0" err="1"/>
              <a:t>Mancio</a:t>
            </a:r>
            <a:r>
              <a:rPr lang="es-ES" dirty="0"/>
              <a:t> y las iglesias de San Tirso y San Lorenzo son buena prueba de ello.</a:t>
            </a:r>
          </a:p>
        </p:txBody>
      </p:sp>
    </p:spTree>
    <p:extLst>
      <p:ext uri="{BB962C8B-B14F-4D97-AF65-F5344CB8AC3E}">
        <p14:creationId xmlns:p14="http://schemas.microsoft.com/office/powerpoint/2010/main" xmlns="" val="401743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Título"/>
          <p:cNvSpPr>
            <a:spLocks noGrp="1"/>
          </p:cNvSpPr>
          <p:nvPr>
            <p:ph type="title"/>
          </p:nvPr>
        </p:nvSpPr>
        <p:spPr/>
        <p:txBody>
          <a:bodyPr>
            <a:normAutofit/>
          </a:bodyPr>
          <a:lstStyle/>
          <a:p>
            <a:r>
              <a:rPr lang="es-ES" sz="4000" dirty="0"/>
              <a:t>2</a:t>
            </a:r>
            <a:r>
              <a:rPr lang="es-ES" sz="4000" dirty="0" smtClean="0"/>
              <a:t>. Ubicación. </a:t>
            </a:r>
            <a:endParaRPr lang="es-ES" sz="4000" dirty="0"/>
          </a:p>
        </p:txBody>
      </p:sp>
      <p:sp>
        <p:nvSpPr>
          <p:cNvPr id="6" name="5 Marcador de contenido"/>
          <p:cNvSpPr>
            <a:spLocks noGrp="1"/>
          </p:cNvSpPr>
          <p:nvPr>
            <p:ph idx="1"/>
          </p:nvPr>
        </p:nvSpPr>
        <p:spPr>
          <a:xfrm>
            <a:off x="467544" y="3068962"/>
            <a:ext cx="2160240" cy="792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36576" indent="0" algn="ctr">
              <a:buNone/>
            </a:pPr>
            <a:r>
              <a:rPr lang="es-ES" sz="2400" dirty="0" smtClean="0"/>
              <a:t>ITINERARIO</a:t>
            </a:r>
          </a:p>
          <a:p>
            <a:pPr marL="36576" indent="0" algn="ctr">
              <a:buNone/>
            </a:pPr>
            <a:r>
              <a:rPr lang="es-ES" sz="2400" dirty="0" smtClean="0"/>
              <a:t>(Primer día)</a:t>
            </a:r>
            <a:endParaRPr lang="es-ES" sz="2400" dirty="0"/>
          </a:p>
        </p:txBody>
      </p:sp>
      <p:sp>
        <p:nvSpPr>
          <p:cNvPr id="7" name="5 Marcador de contenido"/>
          <p:cNvSpPr txBox="1">
            <a:spLocks/>
          </p:cNvSpPr>
          <p:nvPr/>
        </p:nvSpPr>
        <p:spPr>
          <a:xfrm>
            <a:off x="2843808" y="2492896"/>
            <a:ext cx="2160240" cy="648071"/>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lt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lt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lt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lt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lt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lt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lt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lt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lt1"/>
                </a:solidFill>
                <a:latin typeface="+mn-lt"/>
                <a:ea typeface="+mn-ea"/>
                <a:cs typeface="+mn-cs"/>
              </a:defRPr>
            </a:lvl9pPr>
          </a:lstStyle>
          <a:p>
            <a:pPr marL="36576" indent="0" algn="ctr">
              <a:buFont typeface="Wingdings 2"/>
              <a:buNone/>
            </a:pPr>
            <a:r>
              <a:rPr lang="es-ES" sz="2400" dirty="0" smtClean="0"/>
              <a:t>Zamora </a:t>
            </a:r>
            <a:endParaRPr lang="es-ES" sz="2400" dirty="0"/>
          </a:p>
        </p:txBody>
      </p:sp>
      <p:sp>
        <p:nvSpPr>
          <p:cNvPr id="8" name="5 Marcador de contenido"/>
          <p:cNvSpPr txBox="1">
            <a:spLocks/>
          </p:cNvSpPr>
          <p:nvPr/>
        </p:nvSpPr>
        <p:spPr>
          <a:xfrm>
            <a:off x="2843808" y="3933056"/>
            <a:ext cx="2160240" cy="648071"/>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lt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lt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lt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lt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lt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lt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lt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lt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lt1"/>
                </a:solidFill>
                <a:latin typeface="+mn-lt"/>
                <a:ea typeface="+mn-ea"/>
                <a:cs typeface="+mn-cs"/>
              </a:defRPr>
            </a:lvl9pPr>
          </a:lstStyle>
          <a:p>
            <a:pPr marL="36576" indent="0" algn="ctr">
              <a:buFont typeface="Wingdings 2"/>
              <a:buNone/>
            </a:pPr>
            <a:r>
              <a:rPr lang="es-ES" sz="2400" dirty="0" smtClean="0"/>
              <a:t>Valladolid </a:t>
            </a:r>
            <a:endParaRPr lang="es-ES" sz="2400" dirty="0"/>
          </a:p>
        </p:txBody>
      </p:sp>
      <p:sp>
        <p:nvSpPr>
          <p:cNvPr id="11" name="5 Marcador de contenido"/>
          <p:cNvSpPr txBox="1">
            <a:spLocks/>
          </p:cNvSpPr>
          <p:nvPr/>
        </p:nvSpPr>
        <p:spPr>
          <a:xfrm>
            <a:off x="5364088" y="2492896"/>
            <a:ext cx="3456384" cy="64807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lt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lt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lt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lt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lt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lt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lt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lt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lt1"/>
                </a:solidFill>
                <a:latin typeface="+mn-lt"/>
                <a:ea typeface="+mn-ea"/>
                <a:cs typeface="+mn-cs"/>
              </a:defRPr>
            </a:lvl9pPr>
          </a:lstStyle>
          <a:p>
            <a:pPr marL="36576" indent="0" algn="ctr">
              <a:buFont typeface="Wingdings 2"/>
              <a:buNone/>
            </a:pPr>
            <a:r>
              <a:rPr lang="es-ES" sz="2200" dirty="0" smtClean="0"/>
              <a:t>Villalpando</a:t>
            </a:r>
            <a:r>
              <a:rPr lang="es-ES" sz="2400" dirty="0" smtClean="0"/>
              <a:t> </a:t>
            </a:r>
            <a:endParaRPr lang="es-ES" sz="2400" dirty="0"/>
          </a:p>
        </p:txBody>
      </p:sp>
      <p:sp>
        <p:nvSpPr>
          <p:cNvPr id="12" name="5 Marcador de contenido"/>
          <p:cNvSpPr txBox="1">
            <a:spLocks/>
          </p:cNvSpPr>
          <p:nvPr/>
        </p:nvSpPr>
        <p:spPr>
          <a:xfrm>
            <a:off x="5364088" y="3933056"/>
            <a:ext cx="3456384" cy="151216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lt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lt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lt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lt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lt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lt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lt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lt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lt1"/>
                </a:solidFill>
                <a:latin typeface="+mn-lt"/>
                <a:ea typeface="+mn-ea"/>
                <a:cs typeface="+mn-cs"/>
              </a:defRPr>
            </a:lvl9pPr>
          </a:lstStyle>
          <a:p>
            <a:pPr marL="36576" indent="0" algn="ctr">
              <a:buFont typeface="Wingdings 2"/>
              <a:buNone/>
            </a:pPr>
            <a:r>
              <a:rPr lang="es-ES" sz="2200" dirty="0" err="1" smtClean="0"/>
              <a:t>Urones</a:t>
            </a:r>
            <a:r>
              <a:rPr lang="es-ES" sz="2200" dirty="0" smtClean="0"/>
              <a:t> de </a:t>
            </a:r>
            <a:r>
              <a:rPr lang="es-ES" sz="2200" dirty="0" err="1" smtClean="0"/>
              <a:t>Castroponce</a:t>
            </a:r>
            <a:endParaRPr lang="es-ES" sz="2200" dirty="0" smtClean="0"/>
          </a:p>
          <a:p>
            <a:pPr marL="36576" indent="0" algn="ctr">
              <a:buNone/>
            </a:pPr>
            <a:r>
              <a:rPr lang="es-ES" sz="2200" dirty="0" err="1"/>
              <a:t>Becilla</a:t>
            </a:r>
            <a:r>
              <a:rPr lang="es-ES" sz="2200" dirty="0"/>
              <a:t> de </a:t>
            </a:r>
            <a:r>
              <a:rPr lang="es-ES" sz="2200" dirty="0" smtClean="0"/>
              <a:t>Valderaduey  </a:t>
            </a:r>
          </a:p>
          <a:p>
            <a:pPr marL="36576" indent="0" algn="ctr">
              <a:buFont typeface="Wingdings 2"/>
              <a:buNone/>
            </a:pPr>
            <a:r>
              <a:rPr lang="es-ES" sz="2200" dirty="0" err="1" smtClean="0"/>
              <a:t>Santervás</a:t>
            </a:r>
            <a:r>
              <a:rPr lang="es-ES" sz="2200" dirty="0" smtClean="0"/>
              <a:t> de Campos   </a:t>
            </a:r>
            <a:r>
              <a:rPr lang="es-ES" sz="2400" dirty="0" smtClean="0"/>
              <a:t> </a:t>
            </a:r>
            <a:endParaRPr lang="es-ES" sz="2400" dirty="0"/>
          </a:p>
        </p:txBody>
      </p:sp>
    </p:spTree>
    <p:extLst>
      <p:ext uri="{BB962C8B-B14F-4D97-AF65-F5344CB8AC3E}">
        <p14:creationId xmlns:p14="http://schemas.microsoft.com/office/powerpoint/2010/main" xmlns="" val="3764240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a:t>8</a:t>
            </a:r>
            <a:r>
              <a:rPr lang="es-ES" sz="4000" dirty="0" smtClean="0"/>
              <a:t>. Sahagún de Campos (León).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8.2. Iglesia de San Tirso.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a:p>
        </p:txBody>
      </p:sp>
      <p:sp>
        <p:nvSpPr>
          <p:cNvPr id="8" name="7 Rectángulo redondeado"/>
          <p:cNvSpPr/>
          <p:nvPr/>
        </p:nvSpPr>
        <p:spPr>
          <a:xfrm>
            <a:off x="539552" y="1628800"/>
            <a:ext cx="8136904"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La iglesia de San Tirso de Sahagún es considerada una de las primeras iglesias románicas españolas en que se reemplaza la piedra y la escultura monumental por el ladrillo para llegar a ser lo que se ha venido en denominar Románico-Mudéjar</a:t>
            </a:r>
            <a:r>
              <a:rPr lang="es-ES" dirty="0" smtClean="0"/>
              <a:t>.</a:t>
            </a:r>
          </a:p>
        </p:txBody>
      </p:sp>
      <p:sp>
        <p:nvSpPr>
          <p:cNvPr id="5" name="4 Rectángulo redondeado"/>
          <p:cNvSpPr/>
          <p:nvPr/>
        </p:nvSpPr>
        <p:spPr>
          <a:xfrm>
            <a:off x="539552" y="3140968"/>
            <a:ext cx="4752528" cy="3312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t>Parece </a:t>
            </a:r>
            <a:r>
              <a:rPr lang="es-ES" dirty="0"/>
              <a:t>que se inició su edificación en las primeras décadas del siglo XII en románico pétreo. De hecho, el ábside central arrancó en sillería con columnas, pero cuando sólo se habían levantado unas pocas hiladas hubo un cambio de planteamiento y se continuó con ladrillo, de modo que las columnas de piedra se continuaron como pilastras de ladrillo y el muro se decoró con dos arquerías superpuestas de medio punto</a:t>
            </a:r>
            <a:r>
              <a:rPr lang="es-ES" dirty="0" smtClean="0"/>
              <a:t>.</a:t>
            </a:r>
            <a:endParaRPr lang="es-ES" dirty="0"/>
          </a:p>
        </p:txBody>
      </p:sp>
      <p:pic>
        <p:nvPicPr>
          <p:cNvPr id="6" name="5 Imagen" descr="Mutación de románico a mudéjar en la iglesia de San Tirso. Sahagú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6096" y="3356992"/>
            <a:ext cx="3240360" cy="2952328"/>
          </a:xfrm>
          <a:prstGeom prst="rect">
            <a:avLst/>
          </a:prstGeom>
          <a:noFill/>
          <a:ln>
            <a:noFill/>
          </a:ln>
        </p:spPr>
      </p:pic>
    </p:spTree>
    <p:extLst>
      <p:ext uri="{BB962C8B-B14F-4D97-AF65-F5344CB8AC3E}">
        <p14:creationId xmlns:p14="http://schemas.microsoft.com/office/powerpoint/2010/main" xmlns="" val="32128621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a:t>8</a:t>
            </a:r>
            <a:r>
              <a:rPr lang="es-ES" sz="4000" dirty="0" smtClean="0"/>
              <a:t>. Sahagún de Campos (León).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8.2. Iglesia de San Tirso.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a:p>
        </p:txBody>
      </p:sp>
      <p:sp>
        <p:nvSpPr>
          <p:cNvPr id="8" name="7 Rectángulo redondeado"/>
          <p:cNvSpPr/>
          <p:nvPr/>
        </p:nvSpPr>
        <p:spPr>
          <a:xfrm>
            <a:off x="4644008" y="3068960"/>
            <a:ext cx="3469348" cy="31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dirty="0"/>
          </a:p>
          <a:p>
            <a:pPr algn="just"/>
            <a:r>
              <a:rPr lang="es-ES" dirty="0" smtClean="0"/>
              <a:t>Sobre el tramo recto </a:t>
            </a:r>
            <a:r>
              <a:rPr lang="es-ES" dirty="0" err="1" smtClean="0"/>
              <a:t>presbiterial</a:t>
            </a:r>
            <a:r>
              <a:rPr lang="es-ES" dirty="0" smtClean="0"/>
              <a:t> se yergue su portentosa torre de planta rectangular. Sobre su primer </a:t>
            </a:r>
            <a:r>
              <a:rPr lang="es-ES" dirty="0"/>
              <a:t>cuerpo </a:t>
            </a:r>
            <a:r>
              <a:rPr lang="es-ES" dirty="0" err="1"/>
              <a:t>troncopiramidal</a:t>
            </a:r>
            <a:r>
              <a:rPr lang="es-ES" dirty="0"/>
              <a:t> </a:t>
            </a:r>
            <a:r>
              <a:rPr lang="es-ES" dirty="0" smtClean="0"/>
              <a:t>se </a:t>
            </a:r>
            <a:r>
              <a:rPr lang="es-ES" dirty="0"/>
              <a:t>alzan otros tres cuerpos con arquerías, teniendo los dos inferiores, columnas pétreas como apoyos.</a:t>
            </a:r>
          </a:p>
        </p:txBody>
      </p:sp>
      <p:pic>
        <p:nvPicPr>
          <p:cNvPr id="7" name="6 Imagen" descr="San Tirso. Sahagú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3068960"/>
            <a:ext cx="3240360" cy="3168352"/>
          </a:xfrm>
          <a:prstGeom prst="rect">
            <a:avLst/>
          </a:prstGeom>
          <a:noFill/>
          <a:ln>
            <a:noFill/>
          </a:ln>
        </p:spPr>
      </p:pic>
      <p:sp>
        <p:nvSpPr>
          <p:cNvPr id="9" name="8 Rectángulo redondeado"/>
          <p:cNvSpPr/>
          <p:nvPr/>
        </p:nvSpPr>
        <p:spPr>
          <a:xfrm>
            <a:off x="691952" y="1781200"/>
            <a:ext cx="7768480" cy="999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Los dos ábsides laterales se edificaron completamente con ladrillo y su decoración se invierte con respecto al central</a:t>
            </a:r>
            <a:r>
              <a:rPr lang="es-ES" dirty="0" smtClean="0"/>
              <a:t>.</a:t>
            </a:r>
          </a:p>
        </p:txBody>
      </p:sp>
    </p:spTree>
    <p:extLst>
      <p:ext uri="{BB962C8B-B14F-4D97-AF65-F5344CB8AC3E}">
        <p14:creationId xmlns:p14="http://schemas.microsoft.com/office/powerpoint/2010/main" xmlns="" val="3287824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a:t>8</a:t>
            </a:r>
            <a:r>
              <a:rPr lang="es-ES" sz="4000" dirty="0" smtClean="0"/>
              <a:t>. Sahagún de Campos (León).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8.2. Iglesia de San Tirso.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a:p>
        </p:txBody>
      </p:sp>
      <p:sp>
        <p:nvSpPr>
          <p:cNvPr id="9" name="8 Rectángulo redondeado"/>
          <p:cNvSpPr/>
          <p:nvPr/>
        </p:nvSpPr>
        <p:spPr>
          <a:xfrm>
            <a:off x="691952" y="2789312"/>
            <a:ext cx="3375992" cy="2007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En el interior llama la atención que el trazado de los arcos triunfales es de herradura.</a:t>
            </a:r>
          </a:p>
        </p:txBody>
      </p:sp>
      <p:pic>
        <p:nvPicPr>
          <p:cNvPr id="10" name="9 Imagen" descr="San Tirso de Sahagún. Leó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6192" y="2277244"/>
            <a:ext cx="3411756" cy="3095972"/>
          </a:xfrm>
          <a:prstGeom prst="rect">
            <a:avLst/>
          </a:prstGeom>
          <a:noFill/>
          <a:ln>
            <a:noFill/>
          </a:ln>
        </p:spPr>
      </p:pic>
    </p:spTree>
    <p:extLst>
      <p:ext uri="{BB962C8B-B14F-4D97-AF65-F5344CB8AC3E}">
        <p14:creationId xmlns:p14="http://schemas.microsoft.com/office/powerpoint/2010/main" xmlns="" val="2164813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a:t>8</a:t>
            </a:r>
            <a:r>
              <a:rPr lang="es-ES" sz="4000" dirty="0" smtClean="0"/>
              <a:t>. Sahagún de Campos (León).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8.3. Iglesia de San Lorenzo.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a:p>
        </p:txBody>
      </p:sp>
      <p:sp>
        <p:nvSpPr>
          <p:cNvPr id="8" name="7 Rectángulo redondeado"/>
          <p:cNvSpPr/>
          <p:nvPr/>
        </p:nvSpPr>
        <p:spPr>
          <a:xfrm>
            <a:off x="3851920" y="1916832"/>
            <a:ext cx="4752528" cy="4032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La iglesia de San Lorenzo </a:t>
            </a:r>
            <a:r>
              <a:rPr lang="es-ES" dirty="0" smtClean="0"/>
              <a:t>data de </a:t>
            </a:r>
            <a:r>
              <a:rPr lang="es-ES" dirty="0"/>
              <a:t>comienzos del siglo XIII</a:t>
            </a:r>
            <a:r>
              <a:rPr lang="es-ES" dirty="0" smtClean="0"/>
              <a:t>.</a:t>
            </a:r>
          </a:p>
          <a:p>
            <a:pPr algn="just"/>
            <a:endParaRPr lang="es-ES" dirty="0"/>
          </a:p>
          <a:p>
            <a:pPr algn="just"/>
            <a:r>
              <a:rPr lang="es-ES" dirty="0"/>
              <a:t>De grandes dimensiones, su estructura es similar a </a:t>
            </a:r>
            <a:r>
              <a:rPr lang="es-ES" dirty="0" smtClean="0"/>
              <a:t>la iglesia de San Tirso, </a:t>
            </a:r>
            <a:r>
              <a:rPr lang="es-ES" dirty="0"/>
              <a:t>pero su material de construcción es plenamente de ladrillo</a:t>
            </a:r>
            <a:r>
              <a:rPr lang="es-ES" dirty="0" smtClean="0"/>
              <a:t>.</a:t>
            </a:r>
          </a:p>
          <a:p>
            <a:pPr algn="just"/>
            <a:endParaRPr lang="es-ES" dirty="0"/>
          </a:p>
          <a:p>
            <a:pPr algn="just"/>
            <a:r>
              <a:rPr lang="es-ES" dirty="0"/>
              <a:t>La cabecera tiene tres ábsides con bellas arquerías de herradura y alfiz, y frisos de ladrillos en esquinilla.</a:t>
            </a:r>
          </a:p>
        </p:txBody>
      </p:sp>
      <p:pic>
        <p:nvPicPr>
          <p:cNvPr id="7" name="6 Imagen" descr="San Lorenzo de Sahagú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2060848"/>
            <a:ext cx="2880320" cy="3744416"/>
          </a:xfrm>
          <a:prstGeom prst="rect">
            <a:avLst/>
          </a:prstGeom>
          <a:noFill/>
          <a:ln>
            <a:noFill/>
          </a:ln>
        </p:spPr>
      </p:pic>
    </p:spTree>
    <p:extLst>
      <p:ext uri="{BB962C8B-B14F-4D97-AF65-F5344CB8AC3E}">
        <p14:creationId xmlns:p14="http://schemas.microsoft.com/office/powerpoint/2010/main" xmlns="" val="16293143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a:t>8</a:t>
            </a:r>
            <a:r>
              <a:rPr lang="es-ES" sz="4000" dirty="0" smtClean="0"/>
              <a:t>. Sahagún de Campos (León).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8.3. Iglesia de San Lorenzo.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a:p>
        </p:txBody>
      </p:sp>
      <p:sp>
        <p:nvSpPr>
          <p:cNvPr id="8" name="7 Rectángulo redondeado"/>
          <p:cNvSpPr/>
          <p:nvPr/>
        </p:nvSpPr>
        <p:spPr>
          <a:xfrm>
            <a:off x="539552" y="1916832"/>
            <a:ext cx="4536504" cy="4032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La </a:t>
            </a:r>
            <a:r>
              <a:rPr lang="es-ES" dirty="0" smtClean="0"/>
              <a:t>majestuosa torre </a:t>
            </a:r>
            <a:r>
              <a:rPr lang="es-ES" dirty="0" err="1"/>
              <a:t>troncopiramidal</a:t>
            </a:r>
            <a:r>
              <a:rPr lang="es-ES" dirty="0"/>
              <a:t> presenta cuatro cuerpos. El inferior tiene arcos ciegos, los dos superiores presentan cuatro vanos con arcos doblados, y el último cinco vanos rodeados de arco sencillo</a:t>
            </a:r>
            <a:r>
              <a:rPr lang="es-ES" dirty="0" smtClean="0"/>
              <a:t>.</a:t>
            </a:r>
          </a:p>
          <a:p>
            <a:endParaRPr lang="es-ES" dirty="0"/>
          </a:p>
          <a:p>
            <a:pPr algn="just"/>
            <a:r>
              <a:rPr lang="es-ES" dirty="0"/>
              <a:t>Sin duda este campanario inspiró otras construidas en León y otras provincias castellano leonesas como la de la iglesia segoviana de San Lorenzo.</a:t>
            </a:r>
          </a:p>
        </p:txBody>
      </p:sp>
      <p:pic>
        <p:nvPicPr>
          <p:cNvPr id="6" name="5 Imagen" descr="Campanario mudéjar de San Lorenzo"/>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89577" y="2060848"/>
            <a:ext cx="2726839" cy="3888432"/>
          </a:xfrm>
          <a:prstGeom prst="rect">
            <a:avLst/>
          </a:prstGeom>
          <a:noFill/>
          <a:ln>
            <a:noFill/>
          </a:ln>
        </p:spPr>
      </p:pic>
    </p:spTree>
    <p:extLst>
      <p:ext uri="{BB962C8B-B14F-4D97-AF65-F5344CB8AC3E}">
        <p14:creationId xmlns:p14="http://schemas.microsoft.com/office/powerpoint/2010/main" xmlns="" val="812406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a:t>8</a:t>
            </a:r>
            <a:r>
              <a:rPr lang="es-ES" sz="4000" dirty="0" smtClean="0"/>
              <a:t>. Sahagún de Campos (León).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8.4. Monasterio de San Benito.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a:p>
        </p:txBody>
      </p:sp>
      <p:sp>
        <p:nvSpPr>
          <p:cNvPr id="8" name="7 Rectángulo redondeado"/>
          <p:cNvSpPr/>
          <p:nvPr/>
        </p:nvSpPr>
        <p:spPr>
          <a:xfrm>
            <a:off x="683568" y="2132856"/>
            <a:ext cx="7488832"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Este monasterio fue especialmente protegido por Alfonso VI que lo eligió como panteón, convirtiéndose en uno de los más poderosos del noroeste de España </a:t>
            </a:r>
            <a:r>
              <a:rPr lang="es-ES" dirty="0" smtClean="0"/>
              <a:t>durante la alta edad media.</a:t>
            </a:r>
          </a:p>
          <a:p>
            <a:pPr algn="just"/>
            <a:endParaRPr lang="es-ES" dirty="0"/>
          </a:p>
          <a:p>
            <a:pPr algn="just"/>
            <a:r>
              <a:rPr lang="es-ES" dirty="0"/>
              <a:t>A partir del siglo XV comienza su declive y actualmente han llegado muy pocos restos del que debió ser uno de los grandes monumentos medievales españoles. En origen se trataría de un edificio del románico pleno sustituido por otro gótico </a:t>
            </a:r>
            <a:r>
              <a:rPr lang="es-ES" dirty="0" smtClean="0"/>
              <a:t>en el </a:t>
            </a:r>
            <a:r>
              <a:rPr lang="es-ES" dirty="0"/>
              <a:t>siglo XIII</a:t>
            </a:r>
            <a:r>
              <a:rPr lang="es-ES" dirty="0" smtClean="0"/>
              <a:t>.</a:t>
            </a:r>
            <a:endParaRPr lang="es-ES" dirty="0"/>
          </a:p>
        </p:txBody>
      </p:sp>
    </p:spTree>
    <p:extLst>
      <p:ext uri="{BB962C8B-B14F-4D97-AF65-F5344CB8AC3E}">
        <p14:creationId xmlns:p14="http://schemas.microsoft.com/office/powerpoint/2010/main" xmlns="" val="1228198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a:t>8</a:t>
            </a:r>
            <a:r>
              <a:rPr lang="es-ES" sz="4000" dirty="0" smtClean="0"/>
              <a:t>. Sahagún de Campos (León).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8.4. Monasterio de San Benito.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a:p>
        </p:txBody>
      </p:sp>
      <p:sp>
        <p:nvSpPr>
          <p:cNvPr id="8" name="7 Rectángulo redondeado"/>
          <p:cNvSpPr/>
          <p:nvPr/>
        </p:nvSpPr>
        <p:spPr>
          <a:xfrm>
            <a:off x="3779912" y="2132856"/>
            <a:ext cx="4320480" cy="360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t>Se </a:t>
            </a:r>
            <a:r>
              <a:rPr lang="es-ES" dirty="0"/>
              <a:t>ha conservado aceptablemente la </a:t>
            </a:r>
            <a:r>
              <a:rPr lang="es-ES" b="1" dirty="0"/>
              <a:t>capilla de San </a:t>
            </a:r>
            <a:r>
              <a:rPr lang="es-ES" b="1" dirty="0" err="1"/>
              <a:t>Mancio</a:t>
            </a:r>
            <a:r>
              <a:rPr lang="es-ES" b="1" dirty="0"/>
              <a:t>, </a:t>
            </a:r>
            <a:r>
              <a:rPr lang="es-ES" dirty="0"/>
              <a:t>edificio del siglo XII de una nave, adyacente a la iglesia abacial propiamente dicha. </a:t>
            </a:r>
            <a:endParaRPr lang="es-ES" dirty="0" smtClean="0"/>
          </a:p>
          <a:p>
            <a:pPr algn="just"/>
            <a:endParaRPr lang="es-ES" dirty="0"/>
          </a:p>
          <a:p>
            <a:pPr algn="just"/>
            <a:r>
              <a:rPr lang="es-ES" dirty="0" smtClean="0"/>
              <a:t>El </a:t>
            </a:r>
            <a:r>
              <a:rPr lang="es-ES" dirty="0"/>
              <a:t>material </a:t>
            </a:r>
            <a:r>
              <a:rPr lang="es-ES" dirty="0" smtClean="0"/>
              <a:t>utilizado fue ladrillo </a:t>
            </a:r>
            <a:r>
              <a:rPr lang="es-ES" dirty="0"/>
              <a:t>y piedra de </a:t>
            </a:r>
            <a:r>
              <a:rPr lang="es-ES" dirty="0" smtClean="0"/>
              <a:t>cantería, conservándose </a:t>
            </a:r>
            <a:r>
              <a:rPr lang="es-ES" dirty="0"/>
              <a:t>bien el muro mudéjar del lado norte y capiteles vegetales de los soportes, además de un ventanal en el testero.</a:t>
            </a:r>
          </a:p>
        </p:txBody>
      </p:sp>
      <p:pic>
        <p:nvPicPr>
          <p:cNvPr id="5" name="4 Imagen" descr="Restos medievales de la iglesia del monasterio, en el Arco de San Benito. Sahagún. Leó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2204864"/>
            <a:ext cx="2304256" cy="3528392"/>
          </a:xfrm>
          <a:prstGeom prst="rect">
            <a:avLst/>
          </a:prstGeom>
          <a:noFill/>
          <a:ln>
            <a:noFill/>
          </a:ln>
        </p:spPr>
      </p:pic>
    </p:spTree>
    <p:extLst>
      <p:ext uri="{BB962C8B-B14F-4D97-AF65-F5344CB8AC3E}">
        <p14:creationId xmlns:p14="http://schemas.microsoft.com/office/powerpoint/2010/main" xmlns="" val="19422959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a:t>8</a:t>
            </a:r>
            <a:r>
              <a:rPr lang="es-ES" sz="4000" dirty="0" smtClean="0"/>
              <a:t>. Sahagún de Campos (León).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8.5. La Peregrina.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a:p>
        </p:txBody>
      </p:sp>
      <p:sp>
        <p:nvSpPr>
          <p:cNvPr id="8" name="7 Rectángulo redondeado"/>
          <p:cNvSpPr/>
          <p:nvPr/>
        </p:nvSpPr>
        <p:spPr>
          <a:xfrm>
            <a:off x="611560" y="1772816"/>
            <a:ext cx="4464496" cy="4464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El famoso Santuario de la Virgen Peregrina es otro de los monumentos que destacan en </a:t>
            </a:r>
            <a:r>
              <a:rPr lang="es-ES" dirty="0" smtClean="0"/>
              <a:t>Sahagún.</a:t>
            </a:r>
          </a:p>
          <a:p>
            <a:pPr algn="just"/>
            <a:endParaRPr lang="es-ES" dirty="0"/>
          </a:p>
          <a:p>
            <a:pPr algn="just"/>
            <a:r>
              <a:rPr lang="es-ES" dirty="0"/>
              <a:t>Es la iglesia de un convento franciscano fundado en 1256 y que sirvió como hospital de peregrinos</a:t>
            </a:r>
            <a:r>
              <a:rPr lang="es-ES" dirty="0" smtClean="0"/>
              <a:t>.</a:t>
            </a:r>
          </a:p>
          <a:p>
            <a:pPr algn="just"/>
            <a:endParaRPr lang="es-ES" dirty="0"/>
          </a:p>
          <a:p>
            <a:pPr algn="just"/>
            <a:r>
              <a:rPr lang="es-ES" dirty="0"/>
              <a:t>El edificio está construido en ladrillo con una nave de seis tramos separados por arcos diafragma que soportan una techumbre de madera. La cabecera presenta bóveda de crucería de ladrillo</a:t>
            </a:r>
            <a:r>
              <a:rPr lang="es-ES" dirty="0" smtClean="0"/>
              <a:t>.</a:t>
            </a:r>
            <a:endParaRPr lang="es-ES" dirty="0"/>
          </a:p>
        </p:txBody>
      </p:sp>
      <p:pic>
        <p:nvPicPr>
          <p:cNvPr id="6" name="5 Imagen" descr="La Peregrina: muro norte"/>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6096" y="2094860"/>
            <a:ext cx="3096344" cy="3854420"/>
          </a:xfrm>
          <a:prstGeom prst="rect">
            <a:avLst/>
          </a:prstGeom>
          <a:noFill/>
          <a:ln>
            <a:noFill/>
          </a:ln>
        </p:spPr>
      </p:pic>
    </p:spTree>
    <p:extLst>
      <p:ext uri="{BB962C8B-B14F-4D97-AF65-F5344CB8AC3E}">
        <p14:creationId xmlns:p14="http://schemas.microsoft.com/office/powerpoint/2010/main" xmlns="" val="37137074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a:t>8</a:t>
            </a:r>
            <a:r>
              <a:rPr lang="es-ES" sz="4000" dirty="0" smtClean="0"/>
              <a:t>. Sahagún de Campos (León).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8.5. La Peregrina.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a:p>
        </p:txBody>
      </p:sp>
      <p:sp>
        <p:nvSpPr>
          <p:cNvPr id="8" name="7 Rectángulo redondeado"/>
          <p:cNvSpPr/>
          <p:nvPr/>
        </p:nvSpPr>
        <p:spPr>
          <a:xfrm>
            <a:off x="395536" y="1700809"/>
            <a:ext cx="5328592"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Al ser bastante más moderno que los edificios anteriormente descritos, se aprecian ya formas góticas como el ábside poligonal al exterior, aunque al interior tiende a ser semicircular. </a:t>
            </a:r>
          </a:p>
        </p:txBody>
      </p:sp>
      <p:pic>
        <p:nvPicPr>
          <p:cNvPr id="7" name="6 Imagen" descr="Ventanal"/>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501008"/>
            <a:ext cx="2127684" cy="3210986"/>
          </a:xfrm>
          <a:prstGeom prst="rect">
            <a:avLst/>
          </a:prstGeom>
          <a:noFill/>
          <a:ln>
            <a:noFill/>
          </a:ln>
        </p:spPr>
      </p:pic>
      <p:pic>
        <p:nvPicPr>
          <p:cNvPr id="9" name="8 Imagen" descr="Ábside de la iglesia de La Peregrina de Sahagún"/>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0152" y="1124744"/>
            <a:ext cx="2880320" cy="2534682"/>
          </a:xfrm>
          <a:prstGeom prst="rect">
            <a:avLst/>
          </a:prstGeom>
          <a:noFill/>
          <a:ln>
            <a:noFill/>
          </a:ln>
        </p:spPr>
      </p:pic>
      <p:sp>
        <p:nvSpPr>
          <p:cNvPr id="10" name="9 Rectángulo redondeado"/>
          <p:cNvSpPr/>
          <p:nvPr/>
        </p:nvSpPr>
        <p:spPr>
          <a:xfrm>
            <a:off x="3347864" y="4122619"/>
            <a:ext cx="5040561" cy="21867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t>La </a:t>
            </a:r>
            <a:r>
              <a:rPr lang="es-ES" dirty="0"/>
              <a:t>decoración es </a:t>
            </a:r>
            <a:r>
              <a:rPr lang="es-ES" dirty="0" smtClean="0"/>
              <a:t>variada, predominando </a:t>
            </a:r>
            <a:r>
              <a:rPr lang="es-ES" dirty="0"/>
              <a:t>las arquería murales de arcos de herradura redondos y túmidos con frisos de esquinillas. También </a:t>
            </a:r>
            <a:r>
              <a:rPr lang="es-ES" dirty="0" smtClean="0"/>
              <a:t>hay arcos </a:t>
            </a:r>
            <a:r>
              <a:rPr lang="es-ES" dirty="0" err="1"/>
              <a:t>polilobulados</a:t>
            </a:r>
            <a:r>
              <a:rPr lang="es-ES" dirty="0"/>
              <a:t>. Los ventanales son bíforos, de medio punto, cobijados </a:t>
            </a:r>
            <a:r>
              <a:rPr lang="es-ES" dirty="0" smtClean="0"/>
              <a:t>por </a:t>
            </a:r>
            <a:r>
              <a:rPr lang="es-ES" dirty="0"/>
              <a:t>arco apuntado.</a:t>
            </a:r>
          </a:p>
        </p:txBody>
      </p:sp>
    </p:spTree>
    <p:extLst>
      <p:ext uri="{BB962C8B-B14F-4D97-AF65-F5344CB8AC3E}">
        <p14:creationId xmlns:p14="http://schemas.microsoft.com/office/powerpoint/2010/main" xmlns="" val="26325424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a:t>9</a:t>
            </a:r>
            <a:r>
              <a:rPr lang="es-ES" sz="4000" dirty="0" smtClean="0"/>
              <a:t>. Cisneros (Palencia).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9.1. Iglesia de San Facundo y San Primitivo.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a:p>
        </p:txBody>
      </p:sp>
      <p:sp>
        <p:nvSpPr>
          <p:cNvPr id="8" name="7 Rectángulo redondeado"/>
          <p:cNvSpPr/>
          <p:nvPr/>
        </p:nvSpPr>
        <p:spPr>
          <a:xfrm>
            <a:off x="539552" y="1772816"/>
            <a:ext cx="7920880"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La iglesia de </a:t>
            </a:r>
            <a:r>
              <a:rPr lang="es-ES" dirty="0" smtClean="0"/>
              <a:t>San Facundo y San Primitivo </a:t>
            </a:r>
            <a:r>
              <a:rPr lang="es-ES" dirty="0"/>
              <a:t>destaca por albergar uno de los más llamativos conjuntos de armaduras de cubierta de Tierra de Campos. </a:t>
            </a:r>
            <a:endParaRPr lang="es-ES" dirty="0" smtClean="0"/>
          </a:p>
          <a:p>
            <a:endParaRPr lang="es-ES" dirty="0"/>
          </a:p>
          <a:p>
            <a:pPr algn="just"/>
            <a:r>
              <a:rPr lang="es-ES" dirty="0"/>
              <a:t>En el siglo XVI las tres naves del tempo, el presbiterio y la capilla de la Virgen del Castillo se cubrieron con magníficas estructuras de madera de estilo mudéjar, aunque ya con bastantes elementos renacentistas. </a:t>
            </a:r>
          </a:p>
        </p:txBody>
      </p:sp>
      <p:sp>
        <p:nvSpPr>
          <p:cNvPr id="10" name="9 Rectángulo redondeado"/>
          <p:cNvSpPr/>
          <p:nvPr/>
        </p:nvSpPr>
        <p:spPr>
          <a:xfrm>
            <a:off x="539552" y="4365104"/>
            <a:ext cx="7920880" cy="17546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No se ha documentado la intervención de ningún carpintero mudéjar o morisco en esta obra, pero es buen ejemplo de la extensión y permanencia en el tiempo de esta técnica, desarrollada por maestros moros, y asumida posteriormente por la sociedad castellana debido a su belleza y virtudes constructivas. </a:t>
            </a:r>
          </a:p>
        </p:txBody>
      </p:sp>
    </p:spTree>
    <p:extLst>
      <p:ext uri="{BB962C8B-B14F-4D97-AF65-F5344CB8AC3E}">
        <p14:creationId xmlns:p14="http://schemas.microsoft.com/office/powerpoint/2010/main" xmlns="" val="1223287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Título"/>
          <p:cNvSpPr>
            <a:spLocks noGrp="1"/>
          </p:cNvSpPr>
          <p:nvPr>
            <p:ph type="title"/>
          </p:nvPr>
        </p:nvSpPr>
        <p:spPr/>
        <p:txBody>
          <a:bodyPr>
            <a:normAutofit/>
          </a:bodyPr>
          <a:lstStyle/>
          <a:p>
            <a:r>
              <a:rPr lang="es-ES" sz="4000" dirty="0"/>
              <a:t>2</a:t>
            </a:r>
            <a:r>
              <a:rPr lang="es-ES" sz="4000" dirty="0" smtClean="0"/>
              <a:t>. Ubicación. </a:t>
            </a:r>
            <a:endParaRPr lang="es-ES" sz="4000" dirty="0"/>
          </a:p>
        </p:txBody>
      </p:sp>
      <p:sp>
        <p:nvSpPr>
          <p:cNvPr id="6" name="5 Marcador de contenido"/>
          <p:cNvSpPr>
            <a:spLocks noGrp="1"/>
          </p:cNvSpPr>
          <p:nvPr>
            <p:ph idx="1"/>
          </p:nvPr>
        </p:nvSpPr>
        <p:spPr>
          <a:xfrm>
            <a:off x="467544" y="3140968"/>
            <a:ext cx="2160240" cy="792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36576" indent="0" algn="ctr">
              <a:buNone/>
            </a:pPr>
            <a:r>
              <a:rPr lang="es-ES" sz="2400" dirty="0" smtClean="0"/>
              <a:t>ITINERARIO (Segundo día)</a:t>
            </a:r>
          </a:p>
        </p:txBody>
      </p:sp>
      <p:sp>
        <p:nvSpPr>
          <p:cNvPr id="9" name="5 Marcador de contenido"/>
          <p:cNvSpPr txBox="1">
            <a:spLocks/>
          </p:cNvSpPr>
          <p:nvPr/>
        </p:nvSpPr>
        <p:spPr>
          <a:xfrm>
            <a:off x="2843808" y="2564904"/>
            <a:ext cx="2160240" cy="648071"/>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lt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lt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lt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lt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lt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lt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lt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lt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lt1"/>
                </a:solidFill>
                <a:latin typeface="+mn-lt"/>
                <a:ea typeface="+mn-ea"/>
                <a:cs typeface="+mn-cs"/>
              </a:defRPr>
            </a:lvl9pPr>
          </a:lstStyle>
          <a:p>
            <a:pPr marL="36576" indent="0" algn="ctr">
              <a:buFont typeface="Wingdings 2"/>
              <a:buNone/>
            </a:pPr>
            <a:r>
              <a:rPr lang="es-ES" sz="2400" dirty="0" smtClean="0"/>
              <a:t>León </a:t>
            </a:r>
            <a:endParaRPr lang="es-ES" sz="2400" dirty="0"/>
          </a:p>
        </p:txBody>
      </p:sp>
      <p:sp>
        <p:nvSpPr>
          <p:cNvPr id="10" name="5 Marcador de contenido"/>
          <p:cNvSpPr txBox="1">
            <a:spLocks/>
          </p:cNvSpPr>
          <p:nvPr/>
        </p:nvSpPr>
        <p:spPr>
          <a:xfrm>
            <a:off x="2843808" y="3861049"/>
            <a:ext cx="2160240" cy="648071"/>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lt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lt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lt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lt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lt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lt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lt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lt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lt1"/>
                </a:solidFill>
                <a:latin typeface="+mn-lt"/>
                <a:ea typeface="+mn-ea"/>
                <a:cs typeface="+mn-cs"/>
              </a:defRPr>
            </a:lvl9pPr>
          </a:lstStyle>
          <a:p>
            <a:pPr marL="36576" indent="0" algn="ctr">
              <a:buFont typeface="Wingdings 2"/>
              <a:buNone/>
            </a:pPr>
            <a:r>
              <a:rPr lang="es-ES" sz="2400" dirty="0" smtClean="0"/>
              <a:t>Palencia</a:t>
            </a:r>
            <a:endParaRPr lang="es-ES" sz="2400" dirty="0"/>
          </a:p>
        </p:txBody>
      </p:sp>
      <p:sp>
        <p:nvSpPr>
          <p:cNvPr id="13" name="5 Marcador de contenido"/>
          <p:cNvSpPr txBox="1">
            <a:spLocks/>
          </p:cNvSpPr>
          <p:nvPr/>
        </p:nvSpPr>
        <p:spPr>
          <a:xfrm>
            <a:off x="5364088" y="2564904"/>
            <a:ext cx="3456384" cy="64807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lt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lt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lt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lt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lt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lt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lt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lt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lt1"/>
                </a:solidFill>
                <a:latin typeface="+mn-lt"/>
                <a:ea typeface="+mn-ea"/>
                <a:cs typeface="+mn-cs"/>
              </a:defRPr>
            </a:lvl9pPr>
          </a:lstStyle>
          <a:p>
            <a:pPr marL="36576" indent="0" algn="ctr">
              <a:buFont typeface="Wingdings 2"/>
              <a:buNone/>
            </a:pPr>
            <a:r>
              <a:rPr lang="es-ES" sz="2200" dirty="0" smtClean="0"/>
              <a:t>Sahagún de Campos </a:t>
            </a:r>
            <a:endParaRPr lang="es-ES" sz="2400" dirty="0"/>
          </a:p>
        </p:txBody>
      </p:sp>
      <p:sp>
        <p:nvSpPr>
          <p:cNvPr id="14" name="5 Marcador de contenido"/>
          <p:cNvSpPr txBox="1">
            <a:spLocks/>
          </p:cNvSpPr>
          <p:nvPr/>
        </p:nvSpPr>
        <p:spPr>
          <a:xfrm>
            <a:off x="5364088" y="3861049"/>
            <a:ext cx="3456384" cy="158417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lt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lt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lt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lt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lt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lt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lt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lt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lt1"/>
                </a:solidFill>
                <a:latin typeface="+mn-lt"/>
                <a:ea typeface="+mn-ea"/>
                <a:cs typeface="+mn-cs"/>
              </a:defRPr>
            </a:lvl9pPr>
          </a:lstStyle>
          <a:p>
            <a:pPr marL="36576" indent="0" algn="ctr">
              <a:buFont typeface="Wingdings 2"/>
              <a:buNone/>
            </a:pPr>
            <a:r>
              <a:rPr lang="es-ES" sz="2400" dirty="0" smtClean="0"/>
              <a:t> Cisneros </a:t>
            </a:r>
          </a:p>
          <a:p>
            <a:pPr marL="36576" indent="0" algn="ctr">
              <a:buFont typeface="Wingdings 2"/>
              <a:buNone/>
            </a:pPr>
            <a:r>
              <a:rPr lang="es-ES" sz="2400" dirty="0" smtClean="0"/>
              <a:t>Paredes de Nava </a:t>
            </a:r>
          </a:p>
          <a:p>
            <a:pPr marL="36576" indent="0" algn="ctr">
              <a:buFont typeface="Wingdings 2"/>
              <a:buNone/>
            </a:pPr>
            <a:r>
              <a:rPr lang="es-ES" sz="2400" dirty="0" smtClean="0"/>
              <a:t>Astudillo </a:t>
            </a:r>
            <a:endParaRPr lang="es-ES" sz="2400" dirty="0"/>
          </a:p>
        </p:txBody>
      </p:sp>
    </p:spTree>
    <p:extLst>
      <p:ext uri="{BB962C8B-B14F-4D97-AF65-F5344CB8AC3E}">
        <p14:creationId xmlns:p14="http://schemas.microsoft.com/office/powerpoint/2010/main" xmlns="" val="37386485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a:t>9</a:t>
            </a:r>
            <a:r>
              <a:rPr lang="es-ES" sz="4000" dirty="0" smtClean="0"/>
              <a:t>. Cisneros (Palencia).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9.1. Iglesia de San Facundo y San Primitivo.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lgn="r">
              <a:buNone/>
            </a:pPr>
            <a:endParaRPr lang="es-ES" sz="1400" dirty="0" smtClean="0"/>
          </a:p>
          <a:p>
            <a:pPr marL="36576" indent="0" algn="r">
              <a:buNone/>
            </a:pPr>
            <a:endParaRPr lang="es-ES" sz="1400" dirty="0"/>
          </a:p>
          <a:p>
            <a:pPr marL="36576" indent="0" algn="r">
              <a:buNone/>
            </a:pPr>
            <a:endParaRPr lang="es-ES" sz="1400" u="sng" dirty="0" smtClean="0"/>
          </a:p>
          <a:p>
            <a:pPr marL="36576" indent="0" algn="r">
              <a:buNone/>
            </a:pPr>
            <a:endParaRPr lang="es-ES" sz="1400" u="sng" dirty="0"/>
          </a:p>
          <a:p>
            <a:pPr marL="36576" indent="0" algn="r">
              <a:buNone/>
            </a:pPr>
            <a:endParaRPr lang="es-ES" sz="1400" dirty="0"/>
          </a:p>
          <a:p>
            <a:pPr marL="36576" indent="0" algn="r">
              <a:buNone/>
            </a:pPr>
            <a:endParaRPr lang="es-ES" sz="1400" dirty="0"/>
          </a:p>
          <a:p>
            <a:pPr marL="36576" indent="0">
              <a:buNone/>
            </a:pPr>
            <a:endParaRPr lang="es-ES" sz="1700" dirty="0"/>
          </a:p>
        </p:txBody>
      </p:sp>
      <p:sp>
        <p:nvSpPr>
          <p:cNvPr id="6" name="5 Rectángulo redondeado"/>
          <p:cNvSpPr/>
          <p:nvPr/>
        </p:nvSpPr>
        <p:spPr>
          <a:xfrm>
            <a:off x="899592" y="2357264"/>
            <a:ext cx="3312368" cy="2943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Es la armadura de la capilla de la Virgen del Castillo la de mayor valor artístico, policromada y dorada, con adornos renacentistas de animales y flora.</a:t>
            </a:r>
          </a:p>
        </p:txBody>
      </p:sp>
      <p:pic>
        <p:nvPicPr>
          <p:cNvPr id="7" name="6 Imagen" descr="http://www.fundacionpatrimoniocyl.es/img_REST/GRALARTESONADOSCISNEROS.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2" y="2037153"/>
            <a:ext cx="2880320" cy="3840119"/>
          </a:xfrm>
          <a:prstGeom prst="rect">
            <a:avLst/>
          </a:prstGeom>
          <a:noFill/>
          <a:ln>
            <a:noFill/>
          </a:ln>
        </p:spPr>
      </p:pic>
      <p:sp>
        <p:nvSpPr>
          <p:cNvPr id="9" name="2 Marcador de contenido"/>
          <p:cNvSpPr txBox="1">
            <a:spLocks/>
          </p:cNvSpPr>
          <p:nvPr/>
        </p:nvSpPr>
        <p:spPr>
          <a:xfrm>
            <a:off x="385192" y="5877271"/>
            <a:ext cx="7859216" cy="936105"/>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r">
              <a:buFont typeface="Wingdings 2"/>
              <a:buNone/>
            </a:pPr>
            <a:r>
              <a:rPr lang="es-ES" sz="1400" dirty="0" smtClean="0"/>
              <a:t>Fuente: </a:t>
            </a:r>
            <a:r>
              <a:rPr lang="es-ES" sz="1400" u="sng" dirty="0" smtClean="0">
                <a:hlinkClick r:id="rId4"/>
              </a:rPr>
              <a:t>http://www.fundacionpatrimoniocyl.es/textos01.asp?id=549&amp;bmbi=BM</a:t>
            </a:r>
            <a:endParaRPr lang="es-ES" sz="1400" dirty="0" smtClean="0"/>
          </a:p>
          <a:p>
            <a:pPr marL="36576" indent="0" algn="r">
              <a:buFont typeface="Wingdings 2"/>
              <a:buNone/>
            </a:pPr>
            <a:endParaRPr lang="es-ES" sz="1400" dirty="0" smtClean="0"/>
          </a:p>
          <a:p>
            <a:pPr marL="36576" indent="0">
              <a:buFont typeface="Wingdings 2"/>
              <a:buNone/>
            </a:pPr>
            <a:endParaRPr lang="es-ES" sz="1700" dirty="0"/>
          </a:p>
        </p:txBody>
      </p:sp>
    </p:spTree>
    <p:extLst>
      <p:ext uri="{BB962C8B-B14F-4D97-AF65-F5344CB8AC3E}">
        <p14:creationId xmlns:p14="http://schemas.microsoft.com/office/powerpoint/2010/main" xmlns="" val="16180181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smtClean="0"/>
              <a:t>10. Paredes de Nava (Palencia).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10.1. Iglesia de Santa Eulalia.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a:p>
        </p:txBody>
      </p:sp>
      <p:sp>
        <p:nvSpPr>
          <p:cNvPr id="8" name="7 Rectángulo redondeado"/>
          <p:cNvSpPr/>
          <p:nvPr/>
        </p:nvSpPr>
        <p:spPr>
          <a:xfrm>
            <a:off x="539552" y="1916832"/>
            <a:ext cx="7920880"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es-ES" dirty="0" smtClean="0"/>
              <a:t>Declarada </a:t>
            </a:r>
            <a:r>
              <a:rPr lang="es-ES" dirty="0"/>
              <a:t>Monumento Nacional en el año 1962, </a:t>
            </a:r>
            <a:r>
              <a:rPr lang="es-ES" dirty="0" smtClean="0"/>
              <a:t>es uno </a:t>
            </a:r>
            <a:r>
              <a:rPr lang="es-ES" dirty="0"/>
              <a:t>de los motivos por los cuales se gestó el museo que hoy contiene, inaugurado en el año 1964 y siendo el primer museo parroquial fundado en España. </a:t>
            </a:r>
          </a:p>
        </p:txBody>
      </p:sp>
      <p:sp>
        <p:nvSpPr>
          <p:cNvPr id="10" name="9 Rectángulo redondeado"/>
          <p:cNvSpPr/>
          <p:nvPr/>
        </p:nvSpPr>
        <p:spPr>
          <a:xfrm>
            <a:off x="539552" y="3789040"/>
            <a:ext cx="7920880" cy="21867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La iglesia fue construida a lo largo de los siglos XIV, XV y XVI, de estilo gótico, sustituyó un anterior templo de época románica del siglo XII, momento en el cual modificaron su anterior advocación de Nuestra Señora de la Asunción por la de Santa Eulalia de Mérida, dado los milagros acontecidos cuando los restos de la santa transitaron por estas tierras camino a </a:t>
            </a:r>
            <a:r>
              <a:rPr lang="es-ES" dirty="0" smtClean="0"/>
              <a:t>Oviedo. </a:t>
            </a:r>
            <a:endParaRPr lang="es-ES" dirty="0"/>
          </a:p>
        </p:txBody>
      </p:sp>
    </p:spTree>
    <p:extLst>
      <p:ext uri="{BB962C8B-B14F-4D97-AF65-F5344CB8AC3E}">
        <p14:creationId xmlns:p14="http://schemas.microsoft.com/office/powerpoint/2010/main" xmlns="" val="37925205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smtClean="0"/>
              <a:t>10. Paredes de Nava (Palencia).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10.1. Iglesia de Santa Eulalia.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r>
              <a:rPr lang="es-ES" sz="1400" dirty="0"/>
              <a:t>Fuente: </a:t>
            </a:r>
            <a:r>
              <a:rPr lang="es-ES" sz="1400" u="sng" dirty="0">
                <a:hlinkClick r:id="rId3"/>
              </a:rPr>
              <a:t>http://paredesdenava.es/index.php/turismo/lugares-de-interes/iglesia-de-santa-eulalia/</a:t>
            </a:r>
            <a:endParaRPr lang="es-ES" sz="1400" dirty="0"/>
          </a:p>
          <a:p>
            <a:pPr marL="36576" indent="0">
              <a:buNone/>
            </a:pPr>
            <a:endParaRPr lang="es-ES" sz="1700" dirty="0"/>
          </a:p>
          <a:p>
            <a:pPr marL="36576" indent="0">
              <a:buNone/>
            </a:pPr>
            <a:endParaRPr lang="es-ES" sz="1700" dirty="0"/>
          </a:p>
        </p:txBody>
      </p:sp>
      <p:sp>
        <p:nvSpPr>
          <p:cNvPr id="8" name="7 Rectángulo redondeado"/>
          <p:cNvSpPr/>
          <p:nvPr/>
        </p:nvSpPr>
        <p:spPr>
          <a:xfrm>
            <a:off x="5076056" y="2132856"/>
            <a:ext cx="3384376" cy="3240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es-ES" dirty="0"/>
              <a:t>De aquel templo románico </a:t>
            </a:r>
            <a:r>
              <a:rPr lang="es-ES" dirty="0" smtClean="0"/>
              <a:t>se </a:t>
            </a:r>
            <a:r>
              <a:rPr lang="es-ES" dirty="0"/>
              <a:t>conserva la torre, de 6 cuerpos, todos ellos románicos menos el último, ya </a:t>
            </a:r>
            <a:r>
              <a:rPr lang="es-ES" dirty="0" smtClean="0"/>
              <a:t>románico-mudéjar</a:t>
            </a:r>
            <a:r>
              <a:rPr lang="es-ES" dirty="0"/>
              <a:t>, con original remate de ladrillo y azulejo, y ventanales </a:t>
            </a:r>
            <a:r>
              <a:rPr lang="es-ES" dirty="0" err="1"/>
              <a:t>columnados</a:t>
            </a:r>
            <a:r>
              <a:rPr lang="es-ES" dirty="0"/>
              <a:t>, realizado a finales del siglo XV. </a:t>
            </a:r>
          </a:p>
        </p:txBody>
      </p:sp>
      <p:pic>
        <p:nvPicPr>
          <p:cNvPr id="6" name="5 Imagen" descr="Stª Eulalia"/>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3568" y="2204864"/>
            <a:ext cx="4248472" cy="3132348"/>
          </a:xfrm>
          <a:prstGeom prst="rect">
            <a:avLst/>
          </a:prstGeom>
          <a:noFill/>
          <a:ln>
            <a:noFill/>
          </a:ln>
        </p:spPr>
      </p:pic>
    </p:spTree>
    <p:extLst>
      <p:ext uri="{BB962C8B-B14F-4D97-AF65-F5344CB8AC3E}">
        <p14:creationId xmlns:p14="http://schemas.microsoft.com/office/powerpoint/2010/main" xmlns="" val="13640230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smtClean="0"/>
              <a:t>10. Paredes de Nava (Palencia). </a:t>
            </a:r>
            <a:endParaRPr lang="es-ES" sz="4000" dirty="0"/>
          </a:p>
        </p:txBody>
      </p:sp>
      <p:sp>
        <p:nvSpPr>
          <p:cNvPr id="3" name="2 Marcador de contenido"/>
          <p:cNvSpPr>
            <a:spLocks noGrp="1"/>
          </p:cNvSpPr>
          <p:nvPr>
            <p:ph idx="1"/>
          </p:nvPr>
        </p:nvSpPr>
        <p:spPr>
          <a:xfrm>
            <a:off x="457200" y="980728"/>
            <a:ext cx="8219256" cy="5877272"/>
          </a:xfrm>
        </p:spPr>
        <p:txBody>
          <a:bodyPr>
            <a:normAutofit lnSpcReduction="10000"/>
          </a:bodyPr>
          <a:lstStyle/>
          <a:p>
            <a:pPr marL="36576" indent="0">
              <a:buNone/>
            </a:pPr>
            <a:r>
              <a:rPr lang="es-ES" dirty="0" smtClean="0"/>
              <a:t>10.1. Iglesia de Santa Eulalia.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r>
              <a:rPr lang="es-ES" sz="1400" dirty="0" smtClean="0"/>
              <a:t>Fuente</a:t>
            </a:r>
            <a:r>
              <a:rPr lang="es-ES" sz="1400" dirty="0"/>
              <a:t>: </a:t>
            </a:r>
            <a:r>
              <a:rPr lang="es-ES" sz="1400" u="sng" dirty="0">
                <a:hlinkClick r:id="rId3"/>
              </a:rPr>
              <a:t>http://www.fundacionfrancischapelet.com/videoguias/ruta2/paredesdenava-santaeulalia/</a:t>
            </a:r>
            <a:endParaRPr lang="es-ES" sz="1400" dirty="0"/>
          </a:p>
          <a:p>
            <a:pPr marL="36576" indent="0">
              <a:buNone/>
            </a:pPr>
            <a:endParaRPr lang="es-ES" sz="1700" dirty="0" smtClean="0"/>
          </a:p>
          <a:p>
            <a:pPr marL="36576" indent="0">
              <a:buNone/>
            </a:pPr>
            <a:endParaRPr lang="es-ES" sz="1700" dirty="0"/>
          </a:p>
          <a:p>
            <a:pPr marL="36576" indent="0">
              <a:buNone/>
            </a:pPr>
            <a:endParaRPr lang="es-ES" sz="1700" dirty="0"/>
          </a:p>
          <a:p>
            <a:pPr marL="36576" indent="0">
              <a:buNone/>
            </a:pPr>
            <a:endParaRPr lang="es-ES" sz="1700" dirty="0"/>
          </a:p>
        </p:txBody>
      </p:sp>
      <p:sp>
        <p:nvSpPr>
          <p:cNvPr id="8" name="7 Rectángulo redondeado"/>
          <p:cNvSpPr/>
          <p:nvPr/>
        </p:nvSpPr>
        <p:spPr>
          <a:xfrm>
            <a:off x="683568" y="1700808"/>
            <a:ext cx="7704856"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es-ES" dirty="0" smtClean="0"/>
              <a:t>Hay </a:t>
            </a:r>
            <a:r>
              <a:rPr lang="es-ES" dirty="0"/>
              <a:t>que hacer una mención especial al púlpito de la iglesia, elaborado a finales del siglo XV en yesería mudéjar, una labor habitual de la zona en aquel momento. La impronta mudéjar es fácil de encontrar en Tierra de Campos, tanto en labores decorativas de yeso como en azulejerías, cubiertas y artesonados.</a:t>
            </a:r>
          </a:p>
        </p:txBody>
      </p:sp>
      <p:pic>
        <p:nvPicPr>
          <p:cNvPr id="7" name="6 Imagen" descr="Púlpito"/>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38407" y="3645024"/>
            <a:ext cx="3977809" cy="2592288"/>
          </a:xfrm>
          <a:prstGeom prst="rect">
            <a:avLst/>
          </a:prstGeom>
          <a:noFill/>
          <a:ln>
            <a:noFill/>
          </a:ln>
        </p:spPr>
      </p:pic>
    </p:spTree>
    <p:extLst>
      <p:ext uri="{BB962C8B-B14F-4D97-AF65-F5344CB8AC3E}">
        <p14:creationId xmlns:p14="http://schemas.microsoft.com/office/powerpoint/2010/main" xmlns="" val="29560772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smtClean="0"/>
              <a:t>11. Astudillo (Palencia). </a:t>
            </a:r>
            <a:endParaRPr lang="es-ES" sz="4000" dirty="0"/>
          </a:p>
        </p:txBody>
      </p:sp>
      <p:sp>
        <p:nvSpPr>
          <p:cNvPr id="3" name="2 Marcador de contenido"/>
          <p:cNvSpPr>
            <a:spLocks noGrp="1"/>
          </p:cNvSpPr>
          <p:nvPr>
            <p:ph idx="1"/>
          </p:nvPr>
        </p:nvSpPr>
        <p:spPr>
          <a:xfrm>
            <a:off x="457200" y="980728"/>
            <a:ext cx="7643192" cy="5877272"/>
          </a:xfrm>
        </p:spPr>
        <p:txBody>
          <a:bodyPr>
            <a:normAutofit/>
          </a:bodyPr>
          <a:lstStyle/>
          <a:p>
            <a:pPr marL="36576" indent="0">
              <a:buNone/>
            </a:pPr>
            <a:r>
              <a:rPr lang="es-ES" dirty="0" smtClean="0"/>
              <a:t>11.1. Convento de Santa Clara.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lgn="r">
              <a:buNone/>
            </a:pPr>
            <a:r>
              <a:rPr lang="es-ES" sz="1400" dirty="0"/>
              <a:t>Fuente: </a:t>
            </a:r>
            <a:r>
              <a:rPr lang="es-ES" sz="1400" u="sng" dirty="0">
                <a:hlinkClick r:id="rId3"/>
              </a:rPr>
              <a:t>http://www.jcyl.es/jcyl/patrimoniocultural/dueromudejar/convento-de-santa-clara-de-astudillo-palencia/</a:t>
            </a:r>
            <a:endParaRPr lang="es-ES" sz="1400" dirty="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a:p>
          <a:p>
            <a:pPr marL="36576" indent="0">
              <a:buNone/>
            </a:pPr>
            <a:endParaRPr lang="es-ES" sz="1700" dirty="0"/>
          </a:p>
        </p:txBody>
      </p:sp>
      <p:sp>
        <p:nvSpPr>
          <p:cNvPr id="8" name="7 Rectángulo redondeado"/>
          <p:cNvSpPr/>
          <p:nvPr/>
        </p:nvSpPr>
        <p:spPr>
          <a:xfrm>
            <a:off x="683568" y="1916832"/>
            <a:ext cx="4248472" cy="3816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El convento de Santa Clara-Palacio de Pedro I está declarado Monumento Histórico </a:t>
            </a:r>
            <a:r>
              <a:rPr lang="es-ES" dirty="0" smtClean="0"/>
              <a:t>Artístico. </a:t>
            </a:r>
          </a:p>
          <a:p>
            <a:pPr algn="just"/>
            <a:endParaRPr lang="es-ES" dirty="0" smtClean="0"/>
          </a:p>
          <a:p>
            <a:pPr algn="just"/>
            <a:r>
              <a:rPr lang="es-ES" dirty="0" smtClean="0"/>
              <a:t>Fue </a:t>
            </a:r>
            <a:r>
              <a:rPr lang="es-ES" dirty="0"/>
              <a:t>fundado en 1356 por María de Padilla, favorita del rey Pedro I, y junto a él construyó un palacio, que es uno de los elementos más interesantes de este importante conjunto mudéjar. </a:t>
            </a:r>
          </a:p>
        </p:txBody>
      </p:sp>
      <p:pic>
        <p:nvPicPr>
          <p:cNvPr id="9" name="8 Imagen" descr="edit_Astudillo, Convento de Sta Clara (16)"/>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79050" y="1988840"/>
            <a:ext cx="2649334" cy="3816424"/>
          </a:xfrm>
          <a:prstGeom prst="rect">
            <a:avLst/>
          </a:prstGeom>
          <a:noFill/>
          <a:ln>
            <a:noFill/>
          </a:ln>
        </p:spPr>
      </p:pic>
    </p:spTree>
    <p:extLst>
      <p:ext uri="{BB962C8B-B14F-4D97-AF65-F5344CB8AC3E}">
        <p14:creationId xmlns:p14="http://schemas.microsoft.com/office/powerpoint/2010/main" xmlns="" val="17482856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smtClean="0"/>
              <a:t>11. Astudillo (Palencia).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11.1. Convento de Santa Clara.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a:p>
          <a:p>
            <a:pPr marL="36576" indent="0">
              <a:buNone/>
            </a:pPr>
            <a:endParaRPr lang="es-ES" sz="1700" dirty="0"/>
          </a:p>
        </p:txBody>
      </p:sp>
      <p:sp>
        <p:nvSpPr>
          <p:cNvPr id="6" name="5 Rectángulo redondeado"/>
          <p:cNvSpPr/>
          <p:nvPr/>
        </p:nvSpPr>
        <p:spPr>
          <a:xfrm>
            <a:off x="683568" y="1844824"/>
            <a:ext cx="7704856" cy="4032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De esta época puede </a:t>
            </a:r>
            <a:r>
              <a:rPr lang="es-ES" dirty="0" smtClean="0"/>
              <a:t>contemplarse: </a:t>
            </a:r>
          </a:p>
          <a:p>
            <a:pPr algn="just"/>
            <a:endParaRPr lang="es-ES" dirty="0"/>
          </a:p>
          <a:p>
            <a:pPr marL="285750" indent="-285750" algn="just">
              <a:buFont typeface="Arial" pitchFamily="34" charset="0"/>
              <a:buChar char="•"/>
            </a:pPr>
            <a:r>
              <a:rPr lang="es-ES" u="sng" dirty="0" smtClean="0"/>
              <a:t>La </a:t>
            </a:r>
            <a:r>
              <a:rPr lang="es-ES" u="sng" dirty="0"/>
              <a:t>iglesia de Nuestra Señora de los </a:t>
            </a:r>
            <a:r>
              <a:rPr lang="es-ES" u="sng" dirty="0" smtClean="0"/>
              <a:t>Ángeles</a:t>
            </a:r>
            <a:r>
              <a:rPr lang="es-ES" dirty="0" smtClean="0"/>
              <a:t>: sencillo </a:t>
            </a:r>
            <a:r>
              <a:rPr lang="es-ES" dirty="0"/>
              <a:t>templo de estilo gótico-mudéjar en el que destaca su artesonado y el retablo mayor renacentista con pinturas atribuidas a Juan de </a:t>
            </a:r>
            <a:r>
              <a:rPr lang="es-ES" dirty="0" err="1" smtClean="0"/>
              <a:t>Villoldo</a:t>
            </a:r>
            <a:r>
              <a:rPr lang="es-ES" dirty="0" smtClean="0"/>
              <a:t>. </a:t>
            </a:r>
          </a:p>
          <a:p>
            <a:pPr algn="just"/>
            <a:endParaRPr lang="es-ES" dirty="0" smtClean="0"/>
          </a:p>
          <a:p>
            <a:pPr marL="285750" indent="-285750" algn="just">
              <a:buFont typeface="Arial" pitchFamily="34" charset="0"/>
              <a:buChar char="•"/>
            </a:pPr>
            <a:r>
              <a:rPr lang="es-ES" u="sng" dirty="0" smtClean="0"/>
              <a:t>Alguna </a:t>
            </a:r>
            <a:r>
              <a:rPr lang="es-ES" u="sng" dirty="0"/>
              <a:t>de las estancias del </a:t>
            </a:r>
            <a:r>
              <a:rPr lang="es-ES" u="sng" dirty="0" smtClean="0"/>
              <a:t>monasterio</a:t>
            </a:r>
            <a:r>
              <a:rPr lang="es-ES" dirty="0" smtClean="0"/>
              <a:t>: distribuidas </a:t>
            </a:r>
            <a:r>
              <a:rPr lang="es-ES" dirty="0"/>
              <a:t>en torno a </a:t>
            </a:r>
            <a:r>
              <a:rPr lang="es-ES" dirty="0" smtClean="0"/>
              <a:t>un</a:t>
            </a:r>
            <a:r>
              <a:rPr lang="es-ES" dirty="0"/>
              <a:t> patio porticado de estilo castellano y de las que aún se conservan bellas portadas con yeserías </a:t>
            </a:r>
            <a:r>
              <a:rPr lang="es-ES" dirty="0" smtClean="0"/>
              <a:t>mudéjares. </a:t>
            </a:r>
          </a:p>
          <a:p>
            <a:pPr algn="just"/>
            <a:endParaRPr lang="es-ES" dirty="0" smtClean="0"/>
          </a:p>
          <a:p>
            <a:pPr marL="285750" indent="-285750" algn="just">
              <a:buFont typeface="Arial" pitchFamily="34" charset="0"/>
              <a:buChar char="•"/>
            </a:pPr>
            <a:r>
              <a:rPr lang="es-ES" u="sng" dirty="0" smtClean="0"/>
              <a:t>El </a:t>
            </a:r>
            <a:r>
              <a:rPr lang="es-ES" u="sng" dirty="0"/>
              <a:t>palacio de Pedro </a:t>
            </a:r>
            <a:r>
              <a:rPr lang="es-ES" u="sng" dirty="0" smtClean="0"/>
              <a:t>I</a:t>
            </a:r>
            <a:r>
              <a:rPr lang="es-ES" dirty="0" smtClean="0"/>
              <a:t>: con </a:t>
            </a:r>
            <a:r>
              <a:rPr lang="es-ES" dirty="0"/>
              <a:t>elegante fachada de formas islámicas y salas adornadas con alfarjes y </a:t>
            </a:r>
            <a:r>
              <a:rPr lang="es-ES" dirty="0" smtClean="0"/>
              <a:t>yeserías.</a:t>
            </a:r>
            <a:endParaRPr lang="es-ES" dirty="0"/>
          </a:p>
        </p:txBody>
      </p:sp>
    </p:spTree>
    <p:extLst>
      <p:ext uri="{BB962C8B-B14F-4D97-AF65-F5344CB8AC3E}">
        <p14:creationId xmlns:p14="http://schemas.microsoft.com/office/powerpoint/2010/main" xmlns="" val="40510487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smtClean="0"/>
              <a:t>11. Astudillo (Palencia).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11.1. Convento de Santa Clara.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400" dirty="0" smtClean="0"/>
          </a:p>
          <a:p>
            <a:pPr marL="36576" indent="0">
              <a:buNone/>
            </a:pPr>
            <a:r>
              <a:rPr lang="es-ES" sz="1400" dirty="0" smtClean="0"/>
              <a:t>Fuente</a:t>
            </a:r>
            <a:r>
              <a:rPr lang="es-ES" sz="1400" dirty="0"/>
              <a:t>: </a:t>
            </a:r>
            <a:r>
              <a:rPr lang="es-ES" sz="1400" u="sng" dirty="0">
                <a:hlinkClick r:id="rId3"/>
              </a:rPr>
              <a:t>http://turismoastudillo.blogspot.com.es/p/convento-de-santa-clara.html</a:t>
            </a:r>
            <a:endParaRPr lang="es-ES" sz="1400" dirty="0"/>
          </a:p>
          <a:p>
            <a:pPr marL="36576" indent="0">
              <a:buNone/>
            </a:pPr>
            <a:endParaRPr lang="es-ES" sz="1700" dirty="0" smtClean="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a:p>
          <a:p>
            <a:pPr marL="36576" indent="0">
              <a:buNone/>
            </a:pPr>
            <a:endParaRPr lang="es-ES" sz="1700" dirty="0"/>
          </a:p>
        </p:txBody>
      </p:sp>
      <p:sp>
        <p:nvSpPr>
          <p:cNvPr id="6" name="5 Rectángulo redondeado"/>
          <p:cNvSpPr/>
          <p:nvPr/>
        </p:nvSpPr>
        <p:spPr>
          <a:xfrm>
            <a:off x="4572000" y="1916832"/>
            <a:ext cx="3960440" cy="4032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El monasterio protegía sus dependencias y su barrio </a:t>
            </a:r>
            <a:r>
              <a:rPr lang="es-ES" dirty="0" smtClean="0"/>
              <a:t>(</a:t>
            </a:r>
            <a:r>
              <a:rPr lang="es-ES" dirty="0"/>
              <a:t>donde habitaban 30 vecinos sobre los que ejercía el señorío la abadesa) con una cerca que se adosaba a las murallas de la villa. En ella se abrió la desaparecida Puerta de Santa Clara, protegida por un torreón almenado que aún puede contemplarse junto al palacio de Pedro I. </a:t>
            </a:r>
          </a:p>
        </p:txBody>
      </p:sp>
      <p:pic>
        <p:nvPicPr>
          <p:cNvPr id="5" name="4 Imagen" descr="http://1.bp.blogspot.com/-uKmPCO_n3pw/T2snjeV6slI/AAAAAAAAAOA/mf220-3hpHg/s200/STP83306.JPG">
            <a:hlinkClick r:id="rId4"/>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3568" y="3429000"/>
            <a:ext cx="3672408" cy="2592288"/>
          </a:xfrm>
          <a:prstGeom prst="rect">
            <a:avLst/>
          </a:prstGeom>
          <a:noFill/>
          <a:ln>
            <a:noFill/>
          </a:ln>
        </p:spPr>
      </p:pic>
    </p:spTree>
    <p:extLst>
      <p:ext uri="{BB962C8B-B14F-4D97-AF65-F5344CB8AC3E}">
        <p14:creationId xmlns:p14="http://schemas.microsoft.com/office/powerpoint/2010/main" xmlns="" val="2037758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smtClean="0"/>
              <a:t>11. Astudillo (Palencia). </a:t>
            </a:r>
            <a:endParaRPr lang="es-ES" sz="4000" dirty="0"/>
          </a:p>
        </p:txBody>
      </p:sp>
      <p:sp>
        <p:nvSpPr>
          <p:cNvPr id="3" name="2 Marcador de contenido"/>
          <p:cNvSpPr>
            <a:spLocks noGrp="1"/>
          </p:cNvSpPr>
          <p:nvPr>
            <p:ph idx="1"/>
          </p:nvPr>
        </p:nvSpPr>
        <p:spPr>
          <a:xfrm>
            <a:off x="457200" y="980728"/>
            <a:ext cx="7965286" cy="5877272"/>
          </a:xfrm>
        </p:spPr>
        <p:txBody>
          <a:bodyPr>
            <a:normAutofit/>
          </a:bodyPr>
          <a:lstStyle/>
          <a:p>
            <a:pPr marL="36576" indent="0">
              <a:buNone/>
            </a:pPr>
            <a:r>
              <a:rPr lang="es-ES" dirty="0" smtClean="0"/>
              <a:t>11.1. Convento de Santa Clara.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a:p>
          <a:p>
            <a:pPr marL="36576" indent="0">
              <a:buNone/>
            </a:pPr>
            <a:endParaRPr lang="es-ES" sz="1700" dirty="0" smtClean="0"/>
          </a:p>
          <a:p>
            <a:pPr marL="36576" indent="0">
              <a:buNone/>
            </a:pPr>
            <a:endParaRPr lang="es-ES" sz="1400" dirty="0" smtClean="0"/>
          </a:p>
          <a:p>
            <a:pPr marL="36576" indent="0" algn="r">
              <a:buNone/>
            </a:pPr>
            <a:r>
              <a:rPr lang="es-ES" sz="1400" dirty="0"/>
              <a:t>Fuente: </a:t>
            </a:r>
            <a:r>
              <a:rPr lang="es-ES" sz="1400" u="sng" dirty="0">
                <a:hlinkClick r:id="rId3"/>
              </a:rPr>
              <a:t>http://turismoastudillo.blogspot.com.es/p/convento-de-santa-clara.html</a:t>
            </a:r>
            <a:endParaRPr lang="es-ES" sz="1400" dirty="0"/>
          </a:p>
        </p:txBody>
      </p:sp>
      <p:sp>
        <p:nvSpPr>
          <p:cNvPr id="6" name="5 Rectángulo redondeado"/>
          <p:cNvSpPr/>
          <p:nvPr/>
        </p:nvSpPr>
        <p:spPr>
          <a:xfrm>
            <a:off x="755576" y="1772816"/>
            <a:ext cx="7666910"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En la segunda mitad del siglo XV, la familia </a:t>
            </a:r>
            <a:r>
              <a:rPr lang="es-ES" dirty="0" smtClean="0"/>
              <a:t>Tovar-Enríquez </a:t>
            </a:r>
            <a:r>
              <a:rPr lang="es-ES" dirty="0"/>
              <a:t>patrocina la construcción de un claustro junto a la iglesia del monasterio. </a:t>
            </a:r>
            <a:endParaRPr lang="es-ES" dirty="0" smtClean="0"/>
          </a:p>
          <a:p>
            <a:pPr algn="just"/>
            <a:endParaRPr lang="es-ES" dirty="0"/>
          </a:p>
          <a:p>
            <a:pPr algn="just"/>
            <a:r>
              <a:rPr lang="es-ES" dirty="0" smtClean="0"/>
              <a:t>Este </a:t>
            </a:r>
            <a:r>
              <a:rPr lang="es-ES" dirty="0"/>
              <a:t>espacio ha sido reconstruido recientemente pero en él aún pueden contemplarse restos del primitivo artesonado y las yeserías que adornaban la sala capitular. </a:t>
            </a:r>
          </a:p>
        </p:txBody>
      </p:sp>
      <p:pic>
        <p:nvPicPr>
          <p:cNvPr id="7" name="6 Imagen" descr="http://2.bp.blogspot.com/-_xLNIMdITho/T2soBsdog_I/AAAAAAAAAOI/DWYIwcbnr-E/s200/Marisa+Franco.+ASTUDILLO+-+13+(11).JPG">
            <a:hlinkClick r:id="rId4"/>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04048" y="4005064"/>
            <a:ext cx="3384376" cy="2376264"/>
          </a:xfrm>
          <a:prstGeom prst="rect">
            <a:avLst/>
          </a:prstGeom>
          <a:noFill/>
          <a:ln>
            <a:noFill/>
          </a:ln>
        </p:spPr>
      </p:pic>
      <p:sp>
        <p:nvSpPr>
          <p:cNvPr id="8" name="7 Rectángulo redondeado"/>
          <p:cNvSpPr/>
          <p:nvPr/>
        </p:nvSpPr>
        <p:spPr>
          <a:xfrm>
            <a:off x="687592" y="4149080"/>
            <a:ext cx="3833455" cy="19565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t>También </a:t>
            </a:r>
            <a:r>
              <a:rPr lang="es-ES" dirty="0"/>
              <a:t>a fines del siglo XV el panteón de María de Padilla (situado en el coro de la iglesia conventual) se adornará con yeserías de estilo gótico-mudéjar. </a:t>
            </a:r>
          </a:p>
        </p:txBody>
      </p:sp>
    </p:spTree>
    <p:extLst>
      <p:ext uri="{BB962C8B-B14F-4D97-AF65-F5344CB8AC3E}">
        <p14:creationId xmlns:p14="http://schemas.microsoft.com/office/powerpoint/2010/main" xmlns="" val="42845008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smtClean="0"/>
              <a:t>11. Astudillo (Palencia). </a:t>
            </a:r>
            <a:endParaRPr lang="es-ES" sz="4000" dirty="0"/>
          </a:p>
        </p:txBody>
      </p:sp>
      <p:sp>
        <p:nvSpPr>
          <p:cNvPr id="3" name="2 Marcador de contenido"/>
          <p:cNvSpPr>
            <a:spLocks noGrp="1"/>
          </p:cNvSpPr>
          <p:nvPr>
            <p:ph idx="1"/>
          </p:nvPr>
        </p:nvSpPr>
        <p:spPr>
          <a:xfrm>
            <a:off x="457200" y="980728"/>
            <a:ext cx="7931224" cy="5877272"/>
          </a:xfrm>
        </p:spPr>
        <p:txBody>
          <a:bodyPr>
            <a:normAutofit fontScale="92500" lnSpcReduction="10000"/>
          </a:bodyPr>
          <a:lstStyle/>
          <a:p>
            <a:pPr marL="36576" indent="0">
              <a:buNone/>
            </a:pPr>
            <a:r>
              <a:rPr lang="es-ES" dirty="0" smtClean="0"/>
              <a:t>11.1. Convento de Santa Clara.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400" dirty="0" smtClean="0"/>
          </a:p>
          <a:p>
            <a:pPr marL="36576" indent="0">
              <a:buNone/>
            </a:pPr>
            <a:endParaRPr lang="es-ES" sz="1400" dirty="0"/>
          </a:p>
          <a:p>
            <a:pPr marL="36576" indent="0">
              <a:buNone/>
            </a:pPr>
            <a:endParaRPr lang="es-ES" sz="1400" dirty="0" smtClean="0"/>
          </a:p>
          <a:p>
            <a:pPr marL="36576" indent="0">
              <a:buNone/>
            </a:pPr>
            <a:endParaRPr lang="es-ES" sz="1700" dirty="0" smtClean="0"/>
          </a:p>
          <a:p>
            <a:pPr marL="36576" indent="0">
              <a:buNone/>
            </a:pPr>
            <a:endParaRPr lang="es-ES" sz="1700" dirty="0" smtClean="0"/>
          </a:p>
          <a:p>
            <a:pPr marL="36576" indent="0" algn="r">
              <a:buNone/>
            </a:pPr>
            <a:r>
              <a:rPr lang="es-ES" sz="1500" dirty="0"/>
              <a:t>Fuente: </a:t>
            </a:r>
            <a:r>
              <a:rPr lang="es-ES" sz="1500" u="sng" dirty="0">
                <a:hlinkClick r:id="rId3"/>
              </a:rPr>
              <a:t>http://www.jcyl.es/jcyl/patrimoniocultural/dueromudejar/convento-de-santa-clara-de-astudillo-palencia</a:t>
            </a:r>
            <a:r>
              <a:rPr lang="es-ES" sz="1500" u="sng" dirty="0" smtClean="0">
                <a:hlinkClick r:id="rId3"/>
              </a:rPr>
              <a:t>/</a:t>
            </a:r>
            <a:endParaRPr lang="es-ES" sz="1500" dirty="0"/>
          </a:p>
          <a:p>
            <a:pPr marL="36576" indent="0">
              <a:buNone/>
            </a:pPr>
            <a:endParaRPr lang="es-ES" sz="1700" dirty="0"/>
          </a:p>
          <a:p>
            <a:pPr marL="36576" indent="0">
              <a:buNone/>
            </a:pPr>
            <a:endParaRPr lang="es-ES" sz="1700" dirty="0"/>
          </a:p>
        </p:txBody>
      </p:sp>
      <p:sp>
        <p:nvSpPr>
          <p:cNvPr id="6" name="5 Rectángulo redondeado"/>
          <p:cNvSpPr/>
          <p:nvPr/>
        </p:nvSpPr>
        <p:spPr>
          <a:xfrm>
            <a:off x="611560" y="1700808"/>
            <a:ext cx="4392488" cy="4320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De la época de la fundación son </a:t>
            </a:r>
            <a:r>
              <a:rPr lang="es-ES" dirty="0" smtClean="0"/>
              <a:t>llamativos: </a:t>
            </a:r>
          </a:p>
          <a:p>
            <a:pPr algn="just"/>
            <a:endParaRPr lang="es-ES" dirty="0"/>
          </a:p>
          <a:p>
            <a:pPr marL="285750" indent="-285750" algn="just">
              <a:buFont typeface="Arial" pitchFamily="34" charset="0"/>
              <a:buChar char="•"/>
            </a:pPr>
            <a:r>
              <a:rPr lang="es-ES" u="sng" dirty="0" smtClean="0"/>
              <a:t>La </a:t>
            </a:r>
            <a:r>
              <a:rPr lang="es-ES" u="sng" dirty="0"/>
              <a:t>fachada principal</a:t>
            </a:r>
            <a:r>
              <a:rPr lang="es-ES" dirty="0"/>
              <a:t>, que repite el esquema </a:t>
            </a:r>
            <a:r>
              <a:rPr lang="es-ES" dirty="0" smtClean="0"/>
              <a:t>del Convento de </a:t>
            </a:r>
            <a:r>
              <a:rPr lang="es-ES" dirty="0"/>
              <a:t>Santa Clara de </a:t>
            </a:r>
            <a:r>
              <a:rPr lang="es-ES" dirty="0" smtClean="0"/>
              <a:t>Tordesillas. </a:t>
            </a:r>
          </a:p>
          <a:p>
            <a:pPr algn="just"/>
            <a:endParaRPr lang="es-ES" dirty="0" smtClean="0"/>
          </a:p>
          <a:p>
            <a:pPr marL="285750" indent="-285750" algn="just">
              <a:buFont typeface="Arial" pitchFamily="34" charset="0"/>
              <a:buChar char="•"/>
            </a:pPr>
            <a:r>
              <a:rPr lang="es-ES" u="sng" dirty="0" smtClean="0"/>
              <a:t>Las </a:t>
            </a:r>
            <a:r>
              <a:rPr lang="es-ES" u="sng" dirty="0"/>
              <a:t>armaduras</a:t>
            </a:r>
            <a:r>
              <a:rPr lang="es-ES" dirty="0"/>
              <a:t> pintadas de los techos del palacio y la </a:t>
            </a:r>
            <a:r>
              <a:rPr lang="es-ES" dirty="0" smtClean="0"/>
              <a:t>iglesia. </a:t>
            </a:r>
          </a:p>
          <a:p>
            <a:pPr algn="just"/>
            <a:endParaRPr lang="es-ES" dirty="0" smtClean="0"/>
          </a:p>
          <a:p>
            <a:pPr marL="285750" indent="-285750" algn="just">
              <a:buFont typeface="Arial" pitchFamily="34" charset="0"/>
              <a:buChar char="•"/>
            </a:pPr>
            <a:r>
              <a:rPr lang="es-ES" dirty="0" smtClean="0"/>
              <a:t>Parte </a:t>
            </a:r>
            <a:r>
              <a:rPr lang="es-ES" dirty="0"/>
              <a:t>de la decoración de </a:t>
            </a:r>
            <a:r>
              <a:rPr lang="es-ES" u="sng" dirty="0"/>
              <a:t>yeserías</a:t>
            </a:r>
            <a:r>
              <a:rPr lang="es-ES" dirty="0"/>
              <a:t>. </a:t>
            </a:r>
            <a:endParaRPr lang="es-ES" dirty="0" smtClean="0"/>
          </a:p>
        </p:txBody>
      </p:sp>
      <p:pic>
        <p:nvPicPr>
          <p:cNvPr id="7" name="6 Imagen" descr="edit_Astudillo, Convento de Sta Clara (4)"/>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29580" y="1412776"/>
            <a:ext cx="2314828" cy="2304256"/>
          </a:xfrm>
          <a:prstGeom prst="rect">
            <a:avLst/>
          </a:prstGeom>
          <a:noFill/>
          <a:ln>
            <a:noFill/>
          </a:ln>
        </p:spPr>
      </p:pic>
      <p:pic>
        <p:nvPicPr>
          <p:cNvPr id="8" name="7 Imagen" descr="edit_Astudillo, Convento de Sta Clara (5)"/>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85396" y="3933056"/>
            <a:ext cx="1959011" cy="2376264"/>
          </a:xfrm>
          <a:prstGeom prst="rect">
            <a:avLst/>
          </a:prstGeom>
          <a:noFill/>
          <a:ln>
            <a:noFill/>
          </a:ln>
        </p:spPr>
      </p:pic>
    </p:spTree>
    <p:extLst>
      <p:ext uri="{BB962C8B-B14F-4D97-AF65-F5344CB8AC3E}">
        <p14:creationId xmlns:p14="http://schemas.microsoft.com/office/powerpoint/2010/main" xmlns="" val="37945210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smtClean="0"/>
              <a:t>11. Astudillo (Palencia).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11.1. Convento de Santa Clara.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r>
              <a:rPr lang="es-ES" sz="1400" dirty="0"/>
              <a:t>Fuente: </a:t>
            </a:r>
            <a:r>
              <a:rPr lang="es-ES" sz="1400" u="sng" dirty="0">
                <a:hlinkClick r:id="rId3"/>
              </a:rPr>
              <a:t>http://www.jcyl.es/jcyl/patrimoniocultural/dueromudejar/convento-de-santa-clara-de-astudillo-palencia/</a:t>
            </a:r>
            <a:endParaRPr lang="es-ES" sz="1400" dirty="0"/>
          </a:p>
          <a:p>
            <a:pPr marL="36576" indent="0">
              <a:buNone/>
            </a:pPr>
            <a:endParaRPr lang="es-ES" sz="1400" dirty="0" smtClean="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a:p>
          <a:p>
            <a:pPr marL="36576" indent="0">
              <a:buNone/>
            </a:pPr>
            <a:endParaRPr lang="es-ES" sz="1700" dirty="0"/>
          </a:p>
        </p:txBody>
      </p:sp>
      <p:sp>
        <p:nvSpPr>
          <p:cNvPr id="6" name="5 Rectángulo redondeado"/>
          <p:cNvSpPr/>
          <p:nvPr/>
        </p:nvSpPr>
        <p:spPr>
          <a:xfrm>
            <a:off x="5004048" y="2420888"/>
            <a:ext cx="3312368" cy="3096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t>A </a:t>
            </a:r>
            <a:r>
              <a:rPr lang="es-ES" dirty="0"/>
              <a:t>finales del siglo XV se añadieron nuevas yeserías en varias dependencias del convento, realizadas por un yesero mudéjar llamado </a:t>
            </a:r>
            <a:r>
              <a:rPr lang="es-ES" dirty="0" err="1"/>
              <a:t>Braymi</a:t>
            </a:r>
            <a:r>
              <a:rPr lang="es-ES" dirty="0"/>
              <a:t>, uno de los pocos artesanos moros que nos dejaron su firma. </a:t>
            </a:r>
          </a:p>
        </p:txBody>
      </p:sp>
      <p:pic>
        <p:nvPicPr>
          <p:cNvPr id="5" name="4 Imagen" descr="edit_Astudillo, Convento de Sta Clara (19)"/>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2110162"/>
            <a:ext cx="3960440" cy="3695102"/>
          </a:xfrm>
          <a:prstGeom prst="rect">
            <a:avLst/>
          </a:prstGeom>
          <a:noFill/>
          <a:ln>
            <a:noFill/>
          </a:ln>
        </p:spPr>
      </p:pic>
    </p:spTree>
    <p:extLst>
      <p:ext uri="{BB962C8B-B14F-4D97-AF65-F5344CB8AC3E}">
        <p14:creationId xmlns:p14="http://schemas.microsoft.com/office/powerpoint/2010/main" xmlns="" val="3622729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a:t>3</a:t>
            </a:r>
            <a:r>
              <a:rPr lang="es-ES" sz="4000" dirty="0" smtClean="0"/>
              <a:t>. Recorrido. </a:t>
            </a:r>
            <a:endParaRPr lang="es-ES" sz="4000" dirty="0"/>
          </a:p>
        </p:txBody>
      </p:sp>
      <p:sp>
        <p:nvSpPr>
          <p:cNvPr id="3" name="2 Marcador de contenido"/>
          <p:cNvSpPr>
            <a:spLocks noGrp="1"/>
          </p:cNvSpPr>
          <p:nvPr>
            <p:ph idx="1"/>
          </p:nvPr>
        </p:nvSpPr>
        <p:spPr>
          <a:xfrm>
            <a:off x="755576" y="1600200"/>
            <a:ext cx="7169224" cy="4853136"/>
          </a:xfrm>
        </p:spPr>
        <p:txBody>
          <a:bodyPr>
            <a:normAutofit/>
          </a:bodyPr>
          <a:lstStyle/>
          <a:p>
            <a:endParaRPr lang="es-ES" dirty="0"/>
          </a:p>
          <a:p>
            <a:endParaRPr lang="es-ES" dirty="0" smtClean="0"/>
          </a:p>
          <a:p>
            <a:endParaRPr lang="es-ES" dirty="0"/>
          </a:p>
          <a:p>
            <a:endParaRPr lang="es-ES" dirty="0" smtClean="0"/>
          </a:p>
          <a:p>
            <a:pPr marL="36576" indent="0">
              <a:buNone/>
            </a:pPr>
            <a:endParaRPr lang="es-ES" dirty="0"/>
          </a:p>
          <a:p>
            <a:pPr marL="36576" indent="0">
              <a:buNone/>
            </a:pPr>
            <a:endParaRPr lang="es-ES" dirty="0" smtClean="0"/>
          </a:p>
          <a:p>
            <a:pPr marL="36576" indent="0">
              <a:buNone/>
            </a:pPr>
            <a:endParaRPr lang="es-ES" dirty="0"/>
          </a:p>
          <a:p>
            <a:pPr marL="36576" indent="0">
              <a:buNone/>
            </a:pPr>
            <a:endParaRPr lang="es-ES" dirty="0"/>
          </a:p>
          <a:p>
            <a:pPr marL="36576" indent="0">
              <a:buNone/>
            </a:pPr>
            <a:r>
              <a:rPr lang="es-ES" sz="1400" dirty="0"/>
              <a:t>Fuente: </a:t>
            </a:r>
            <a:r>
              <a:rPr lang="es-ES" sz="1400" dirty="0">
                <a:hlinkClick r:id="rId2"/>
              </a:rPr>
              <a:t>https://</a:t>
            </a:r>
            <a:r>
              <a:rPr lang="es-ES" sz="1400" dirty="0" smtClean="0">
                <a:hlinkClick r:id="rId2"/>
              </a:rPr>
              <a:t>www.google.es/maps</a:t>
            </a:r>
            <a:endParaRPr lang="es-ES" sz="1400" dirty="0" smtClean="0"/>
          </a:p>
          <a:p>
            <a:pPr marL="36576" indent="0">
              <a:buNone/>
            </a:pPr>
            <a:endParaRPr lang="es-E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1484784"/>
            <a:ext cx="7461212" cy="4464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105411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622"/>
            <a:ext cx="8075240" cy="778098"/>
          </a:xfrm>
        </p:spPr>
        <p:txBody>
          <a:bodyPr>
            <a:normAutofit/>
          </a:bodyPr>
          <a:lstStyle/>
          <a:p>
            <a:r>
              <a:rPr lang="es-ES" sz="4000" dirty="0" smtClean="0"/>
              <a:t>11. Astudillo (Palencia). </a:t>
            </a:r>
            <a:endParaRPr lang="es-ES" sz="4000" dirty="0"/>
          </a:p>
        </p:txBody>
      </p:sp>
      <p:sp>
        <p:nvSpPr>
          <p:cNvPr id="3" name="2 Marcador de contenido"/>
          <p:cNvSpPr>
            <a:spLocks noGrp="1"/>
          </p:cNvSpPr>
          <p:nvPr>
            <p:ph idx="1"/>
          </p:nvPr>
        </p:nvSpPr>
        <p:spPr>
          <a:xfrm>
            <a:off x="457200" y="980728"/>
            <a:ext cx="8219256" cy="5877272"/>
          </a:xfrm>
        </p:spPr>
        <p:txBody>
          <a:bodyPr>
            <a:normAutofit/>
          </a:bodyPr>
          <a:lstStyle/>
          <a:p>
            <a:pPr marL="36576" indent="0">
              <a:buNone/>
            </a:pPr>
            <a:r>
              <a:rPr lang="es-ES" dirty="0" smtClean="0"/>
              <a:t>11.1. Convento de Santa Clara.   </a:t>
            </a: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700" dirty="0"/>
          </a:p>
          <a:p>
            <a:pPr marL="36576" indent="0">
              <a:buNone/>
            </a:pPr>
            <a:endParaRPr lang="es-ES" sz="1700" dirty="0" smtClean="0"/>
          </a:p>
          <a:p>
            <a:pPr marL="36576" indent="0">
              <a:buNone/>
            </a:pPr>
            <a:endParaRPr lang="es-ES" sz="1400" dirty="0" smtClean="0"/>
          </a:p>
          <a:p>
            <a:pPr marL="36576" indent="0">
              <a:buNone/>
            </a:pPr>
            <a:endParaRPr lang="es-ES" sz="1700" dirty="0" smtClean="0"/>
          </a:p>
          <a:p>
            <a:pPr marL="36576" indent="0">
              <a:buNone/>
            </a:pPr>
            <a:endParaRPr lang="es-ES" sz="1700" dirty="0" smtClean="0"/>
          </a:p>
          <a:p>
            <a:pPr marL="36576" indent="0">
              <a:buNone/>
            </a:pPr>
            <a:endParaRPr lang="es-ES" sz="1700" dirty="0"/>
          </a:p>
          <a:p>
            <a:pPr marL="36576" indent="0">
              <a:buNone/>
            </a:pPr>
            <a:endParaRPr lang="es-ES" sz="1700" dirty="0"/>
          </a:p>
          <a:p>
            <a:pPr marL="36576" indent="0">
              <a:buNone/>
            </a:pPr>
            <a:endParaRPr lang="es-ES" sz="1700" dirty="0"/>
          </a:p>
        </p:txBody>
      </p:sp>
      <p:sp>
        <p:nvSpPr>
          <p:cNvPr id="6" name="5 Rectángulo redondeado"/>
          <p:cNvSpPr/>
          <p:nvPr/>
        </p:nvSpPr>
        <p:spPr>
          <a:xfrm>
            <a:off x="611560" y="1882017"/>
            <a:ext cx="7704856" cy="2555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t>Parte </a:t>
            </a:r>
            <a:r>
              <a:rPr lang="es-ES" dirty="0"/>
              <a:t>de las estancias del palacio se han acondicionado como museo</a:t>
            </a:r>
            <a:r>
              <a:rPr lang="es-ES" dirty="0" smtClean="0"/>
              <a:t>.</a:t>
            </a:r>
          </a:p>
          <a:p>
            <a:pPr algn="just"/>
            <a:endParaRPr lang="es-ES" dirty="0" smtClean="0"/>
          </a:p>
          <a:p>
            <a:pPr algn="just"/>
            <a:r>
              <a:rPr lang="es-ES" dirty="0" smtClean="0"/>
              <a:t>En </a:t>
            </a:r>
            <a:r>
              <a:rPr lang="es-ES" dirty="0"/>
              <a:t>ellas se expone una interesante colección de obras mudéjares (alfarjes policromados, yeserías, arcones), orfebrería religiosa, pinturas y esculturas de los siglos XIV – XVIII, ornamentos litúrgicos y más de doscientos belenes. </a:t>
            </a:r>
          </a:p>
        </p:txBody>
      </p:sp>
    </p:spTree>
    <p:extLst>
      <p:ext uri="{BB962C8B-B14F-4D97-AF65-F5344CB8AC3E}">
        <p14:creationId xmlns:p14="http://schemas.microsoft.com/office/powerpoint/2010/main" xmlns="" val="42201127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a:t>3</a:t>
            </a:r>
            <a:r>
              <a:rPr lang="es-ES" sz="4000" dirty="0" smtClean="0"/>
              <a:t>. Actividades para los alumnos.  </a:t>
            </a:r>
            <a:endParaRPr lang="es-ES" sz="4000" dirty="0"/>
          </a:p>
        </p:txBody>
      </p:sp>
      <p:sp>
        <p:nvSpPr>
          <p:cNvPr id="10" name="9 Rectángulo redondeado"/>
          <p:cNvSpPr/>
          <p:nvPr/>
        </p:nvSpPr>
        <p:spPr>
          <a:xfrm>
            <a:off x="899592" y="2242057"/>
            <a:ext cx="6912768" cy="255509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 indent="0" algn="just">
              <a:buNone/>
            </a:pPr>
            <a:r>
              <a:rPr lang="es-ES" sz="2000" dirty="0"/>
              <a:t>Con motivo de la ruta propuesta, los alumnos de 2º curso del Ciclo Formativo de «</a:t>
            </a:r>
            <a:r>
              <a:rPr lang="es-ES" sz="2000" u="sng" dirty="0"/>
              <a:t>Técnico Superior en Guías, Información y Asistencia Turísticas</a:t>
            </a:r>
            <a:r>
              <a:rPr lang="es-ES" sz="2000" dirty="0"/>
              <a:t>», en el módulo profesional de «</a:t>
            </a:r>
            <a:r>
              <a:rPr lang="es-ES" sz="2000" u="sng" dirty="0"/>
              <a:t>Recursos Turísticos</a:t>
            </a:r>
            <a:r>
              <a:rPr lang="es-ES" sz="2000" dirty="0"/>
              <a:t>», van a realizar una serie de actividades, que se detallan a continuación. </a:t>
            </a:r>
          </a:p>
        </p:txBody>
      </p:sp>
    </p:spTree>
    <p:extLst>
      <p:ext uri="{BB962C8B-B14F-4D97-AF65-F5344CB8AC3E}">
        <p14:creationId xmlns:p14="http://schemas.microsoft.com/office/powerpoint/2010/main" xmlns="" val="37642402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a:t>3</a:t>
            </a:r>
            <a:r>
              <a:rPr lang="es-ES" sz="4000" dirty="0" smtClean="0"/>
              <a:t>. Actividades para los alumnos.  </a:t>
            </a:r>
            <a:endParaRPr lang="es-ES" sz="4000" dirty="0"/>
          </a:p>
        </p:txBody>
      </p:sp>
      <p:sp>
        <p:nvSpPr>
          <p:cNvPr id="3" name="2 Marcador de contenido"/>
          <p:cNvSpPr>
            <a:spLocks noGrp="1"/>
          </p:cNvSpPr>
          <p:nvPr>
            <p:ph idx="1"/>
          </p:nvPr>
        </p:nvSpPr>
        <p:spPr>
          <a:xfrm>
            <a:off x="457200" y="1600200"/>
            <a:ext cx="8219256" cy="4925144"/>
          </a:xfrm>
        </p:spPr>
        <p:txBody>
          <a:bodyPr>
            <a:normAutofit/>
          </a:bodyPr>
          <a:lstStyle/>
          <a:p>
            <a:pPr marL="114300" indent="0" algn="just">
              <a:buNone/>
            </a:pPr>
            <a:r>
              <a:rPr lang="es-ES" dirty="0" smtClean="0"/>
              <a:t>3.1. Actividades previas.</a:t>
            </a:r>
            <a:endParaRPr lang="es-ES" dirty="0"/>
          </a:p>
        </p:txBody>
      </p:sp>
      <p:sp>
        <p:nvSpPr>
          <p:cNvPr id="6" name="5 Rectángulo redondeado"/>
          <p:cNvSpPr/>
          <p:nvPr/>
        </p:nvSpPr>
        <p:spPr>
          <a:xfrm>
            <a:off x="683568" y="2242058"/>
            <a:ext cx="2520280" cy="61087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 indent="0" algn="ctr">
              <a:buNone/>
            </a:pPr>
            <a:r>
              <a:rPr lang="es-ES" sz="2000" dirty="0" smtClean="0"/>
              <a:t>ACTIVIDAD 1. </a:t>
            </a:r>
            <a:endParaRPr lang="es-ES" sz="2000" dirty="0"/>
          </a:p>
        </p:txBody>
      </p:sp>
      <p:sp>
        <p:nvSpPr>
          <p:cNvPr id="7" name="6 Rectángulo redondeado"/>
          <p:cNvSpPr/>
          <p:nvPr/>
        </p:nvSpPr>
        <p:spPr>
          <a:xfrm>
            <a:off x="683568" y="2979544"/>
            <a:ext cx="8136904" cy="332977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lgn="just">
              <a:buNone/>
            </a:pPr>
            <a:r>
              <a:rPr lang="es-ES" dirty="0"/>
              <a:t>En la sala de informática del centro integrado de formación profesional, y accediendo a Internet, se les pedirá a los alumnos que busquen información sobre el arte mudéjar en España en general, y en Tierra de Campos en particular. </a:t>
            </a:r>
          </a:p>
          <a:p>
            <a:pPr marL="114300" indent="0" algn="just">
              <a:buNone/>
            </a:pPr>
            <a:endParaRPr lang="es-ES" dirty="0"/>
          </a:p>
          <a:p>
            <a:pPr marL="114300" indent="0" algn="just">
              <a:buNone/>
            </a:pPr>
            <a:r>
              <a:rPr lang="es-ES" dirty="0"/>
              <a:t>El objetivo de esta actividad es que cuando los alumnos realicen la ruta hayan adquirido suficientes conocimientos entorno a este estilo artístico: época </a:t>
            </a:r>
            <a:r>
              <a:rPr lang="es-ES" dirty="0" smtClean="0"/>
              <a:t>de la </a:t>
            </a:r>
            <a:r>
              <a:rPr lang="es-ES" dirty="0"/>
              <a:t>que </a:t>
            </a:r>
            <a:r>
              <a:rPr lang="es-ES" dirty="0" smtClean="0"/>
              <a:t>datan </a:t>
            </a:r>
            <a:r>
              <a:rPr lang="es-ES" dirty="0"/>
              <a:t>las primeras construcciones mudéjares, </a:t>
            </a:r>
            <a:r>
              <a:rPr lang="es-ES" dirty="0" smtClean="0"/>
              <a:t>por qué </a:t>
            </a:r>
            <a:r>
              <a:rPr lang="es-ES" dirty="0"/>
              <a:t>este estilo artístico se da en esta zona, </a:t>
            </a:r>
            <a:r>
              <a:rPr lang="es-ES" dirty="0" smtClean="0"/>
              <a:t>cuáles </a:t>
            </a:r>
            <a:r>
              <a:rPr lang="es-ES" dirty="0"/>
              <a:t>son sus elementos más característicos, construcciones emblemáticas, etc. </a:t>
            </a:r>
          </a:p>
        </p:txBody>
      </p:sp>
    </p:spTree>
    <p:extLst>
      <p:ext uri="{BB962C8B-B14F-4D97-AF65-F5344CB8AC3E}">
        <p14:creationId xmlns:p14="http://schemas.microsoft.com/office/powerpoint/2010/main" xmlns="" val="5979093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a:t>3</a:t>
            </a:r>
            <a:r>
              <a:rPr lang="es-ES" sz="4000" dirty="0" smtClean="0"/>
              <a:t>. Actividades para los alumnos.  </a:t>
            </a:r>
            <a:endParaRPr lang="es-ES" sz="4000" dirty="0"/>
          </a:p>
        </p:txBody>
      </p:sp>
      <p:sp>
        <p:nvSpPr>
          <p:cNvPr id="3" name="2 Marcador de contenido"/>
          <p:cNvSpPr>
            <a:spLocks noGrp="1"/>
          </p:cNvSpPr>
          <p:nvPr>
            <p:ph idx="1"/>
          </p:nvPr>
        </p:nvSpPr>
        <p:spPr>
          <a:xfrm>
            <a:off x="457200" y="1600200"/>
            <a:ext cx="8219256" cy="4709120"/>
          </a:xfrm>
        </p:spPr>
        <p:txBody>
          <a:bodyPr>
            <a:normAutofit/>
          </a:bodyPr>
          <a:lstStyle/>
          <a:p>
            <a:pPr marL="114300" indent="0">
              <a:buNone/>
            </a:pPr>
            <a:r>
              <a:rPr lang="es-ES" dirty="0" smtClean="0"/>
              <a:t>3.1. Actividades previas.</a:t>
            </a:r>
          </a:p>
          <a:p>
            <a:pPr marL="114300" indent="0">
              <a:buNone/>
            </a:pPr>
            <a:endParaRPr lang="es-ES" dirty="0" smtClean="0"/>
          </a:p>
          <a:p>
            <a:pPr marL="114300" indent="0">
              <a:buNone/>
            </a:pPr>
            <a:endParaRPr lang="es-ES" dirty="0"/>
          </a:p>
        </p:txBody>
      </p:sp>
      <p:sp>
        <p:nvSpPr>
          <p:cNvPr id="4" name="3 Rectángulo redondeado"/>
          <p:cNvSpPr/>
          <p:nvPr/>
        </p:nvSpPr>
        <p:spPr>
          <a:xfrm>
            <a:off x="683568" y="2204864"/>
            <a:ext cx="2520280" cy="61087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 indent="0" algn="ctr">
              <a:buNone/>
            </a:pPr>
            <a:r>
              <a:rPr lang="es-ES" sz="2000" dirty="0" smtClean="0"/>
              <a:t>ACTIVIDAD 2. </a:t>
            </a:r>
            <a:endParaRPr lang="es-ES" sz="2000" dirty="0"/>
          </a:p>
        </p:txBody>
      </p:sp>
      <p:sp>
        <p:nvSpPr>
          <p:cNvPr id="5" name="4 Rectángulo redondeado"/>
          <p:cNvSpPr/>
          <p:nvPr/>
        </p:nvSpPr>
        <p:spPr>
          <a:xfrm>
            <a:off x="683568" y="3140968"/>
            <a:ext cx="8136904" cy="244827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buNone/>
            </a:pPr>
            <a:r>
              <a:rPr lang="es-ES" dirty="0" smtClean="0"/>
              <a:t>Los </a:t>
            </a:r>
            <a:r>
              <a:rPr lang="es-ES" dirty="0"/>
              <a:t>alumnos deberán realizar un inventario de los elementos y edificios de estilo mudéjar que se pueden visitar a lo largo de esta ruta propuesta por el profesor.  </a:t>
            </a:r>
          </a:p>
          <a:p>
            <a:pPr marL="114300" indent="0">
              <a:buNone/>
            </a:pPr>
            <a:endParaRPr lang="es-ES" dirty="0"/>
          </a:p>
          <a:p>
            <a:pPr marL="114300" indent="0" algn="just">
              <a:buNone/>
            </a:pPr>
            <a:r>
              <a:rPr lang="es-ES" dirty="0"/>
              <a:t>Para ello</a:t>
            </a:r>
            <a:r>
              <a:rPr lang="es-ES" dirty="0" smtClean="0"/>
              <a:t>, podrán consultar información en la biblioteca del centro, otras bibliotecas, Internet, apuntes del profesor, etc. </a:t>
            </a:r>
          </a:p>
        </p:txBody>
      </p:sp>
    </p:spTree>
    <p:extLst>
      <p:ext uri="{BB962C8B-B14F-4D97-AF65-F5344CB8AC3E}">
        <p14:creationId xmlns:p14="http://schemas.microsoft.com/office/powerpoint/2010/main" xmlns="" val="9044094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a:t>3</a:t>
            </a:r>
            <a:r>
              <a:rPr lang="es-ES" sz="4000" dirty="0" smtClean="0"/>
              <a:t>. Actividades para los alumnos.  </a:t>
            </a:r>
            <a:endParaRPr lang="es-ES" sz="4000" dirty="0"/>
          </a:p>
        </p:txBody>
      </p:sp>
      <p:sp>
        <p:nvSpPr>
          <p:cNvPr id="3" name="2 Marcador de contenido"/>
          <p:cNvSpPr>
            <a:spLocks noGrp="1"/>
          </p:cNvSpPr>
          <p:nvPr>
            <p:ph idx="1"/>
          </p:nvPr>
        </p:nvSpPr>
        <p:spPr>
          <a:xfrm>
            <a:off x="457200" y="1484784"/>
            <a:ext cx="8219256" cy="4824536"/>
          </a:xfrm>
        </p:spPr>
        <p:txBody>
          <a:bodyPr>
            <a:normAutofit/>
          </a:bodyPr>
          <a:lstStyle/>
          <a:p>
            <a:pPr marL="114300" indent="0">
              <a:buNone/>
            </a:pPr>
            <a:r>
              <a:rPr lang="es-ES" dirty="0" smtClean="0"/>
              <a:t>3.1. Actividades previas.</a:t>
            </a:r>
          </a:p>
          <a:p>
            <a:pPr marL="114300" indent="0">
              <a:buNone/>
            </a:pPr>
            <a:endParaRPr lang="es-ES" dirty="0"/>
          </a:p>
        </p:txBody>
      </p:sp>
      <p:sp>
        <p:nvSpPr>
          <p:cNvPr id="4" name="3 Rectángulo redondeado"/>
          <p:cNvSpPr/>
          <p:nvPr/>
        </p:nvSpPr>
        <p:spPr>
          <a:xfrm>
            <a:off x="683568" y="2170050"/>
            <a:ext cx="2520280" cy="61087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 indent="0" algn="ctr">
              <a:buNone/>
            </a:pPr>
            <a:r>
              <a:rPr lang="es-ES" sz="2000" dirty="0" smtClean="0"/>
              <a:t>ACTIVIDAD 2. </a:t>
            </a:r>
            <a:endParaRPr lang="es-ES" sz="2000" dirty="0"/>
          </a:p>
        </p:txBody>
      </p:sp>
      <p:graphicFrame>
        <p:nvGraphicFramePr>
          <p:cNvPr id="6" name="5 Tabla"/>
          <p:cNvGraphicFramePr>
            <a:graphicFrameLocks noGrp="1"/>
          </p:cNvGraphicFramePr>
          <p:nvPr>
            <p:extLst>
              <p:ext uri="{D42A27DB-BD31-4B8C-83A1-F6EECF244321}">
                <p14:modId xmlns:p14="http://schemas.microsoft.com/office/powerpoint/2010/main" xmlns="" val="4159466065"/>
              </p:ext>
            </p:extLst>
          </p:nvPr>
        </p:nvGraphicFramePr>
        <p:xfrm>
          <a:off x="827584" y="3034640"/>
          <a:ext cx="7488832" cy="3418696"/>
        </p:xfrm>
        <a:graphic>
          <a:graphicData uri="http://schemas.openxmlformats.org/drawingml/2006/table">
            <a:tbl>
              <a:tblPr firstRow="1" bandRow="1">
                <a:tableStyleId>{5C22544A-7EE6-4342-B048-85BDC9FD1C3A}</a:tableStyleId>
              </a:tblPr>
              <a:tblGrid>
                <a:gridCol w="2952328"/>
                <a:gridCol w="2232248"/>
                <a:gridCol w="2304256"/>
              </a:tblGrid>
              <a:tr h="432048">
                <a:tc>
                  <a:txBody>
                    <a:bodyPr/>
                    <a:lstStyle/>
                    <a:p>
                      <a:pPr algn="ctr"/>
                      <a:r>
                        <a:rPr lang="es-ES" dirty="0" smtClean="0"/>
                        <a:t>Población</a:t>
                      </a:r>
                      <a:endParaRPr lang="es-ES" dirty="0"/>
                    </a:p>
                  </a:txBody>
                  <a:tcPr/>
                </a:tc>
                <a:tc>
                  <a:txBody>
                    <a:bodyPr/>
                    <a:lstStyle/>
                    <a:p>
                      <a:pPr algn="ctr"/>
                      <a:r>
                        <a:rPr lang="es-ES" baseline="0" dirty="0" smtClean="0"/>
                        <a:t> Qué visitar </a:t>
                      </a:r>
                      <a:endParaRPr lang="es-ES" dirty="0"/>
                    </a:p>
                  </a:txBody>
                  <a:tcPr/>
                </a:tc>
                <a:tc>
                  <a:txBody>
                    <a:bodyPr/>
                    <a:lstStyle/>
                    <a:p>
                      <a:pPr algn="ctr"/>
                      <a:r>
                        <a:rPr lang="es-ES" dirty="0" smtClean="0"/>
                        <a:t>Descripción </a:t>
                      </a:r>
                      <a:endParaRPr lang="es-ES" dirty="0"/>
                    </a:p>
                  </a:txBody>
                  <a:tcPr/>
                </a:tc>
              </a:tr>
              <a:tr h="349428">
                <a:tc>
                  <a:txBody>
                    <a:bodyPr/>
                    <a:lstStyle/>
                    <a:p>
                      <a:r>
                        <a:rPr lang="es-ES" dirty="0" smtClean="0"/>
                        <a:t>Villalpando </a:t>
                      </a:r>
                      <a:endParaRPr lang="es-ES" dirty="0"/>
                    </a:p>
                  </a:txBody>
                  <a:tcPr/>
                </a:tc>
                <a:tc>
                  <a:txBody>
                    <a:bodyPr/>
                    <a:lstStyle/>
                    <a:p>
                      <a:endParaRPr lang="es-ES" dirty="0"/>
                    </a:p>
                  </a:txBody>
                  <a:tcPr/>
                </a:tc>
                <a:tc>
                  <a:txBody>
                    <a:bodyPr/>
                    <a:lstStyle/>
                    <a:p>
                      <a:endParaRPr lang="es-ES" dirty="0"/>
                    </a:p>
                  </a:txBody>
                  <a:tcPr/>
                </a:tc>
              </a:tr>
              <a:tr h="271700">
                <a:tc>
                  <a:txBody>
                    <a:bodyPr/>
                    <a:lstStyle/>
                    <a:p>
                      <a:r>
                        <a:rPr lang="es-ES" dirty="0" err="1" smtClean="0"/>
                        <a:t>Urones</a:t>
                      </a:r>
                      <a:r>
                        <a:rPr lang="es-ES" dirty="0" smtClean="0"/>
                        <a:t> de </a:t>
                      </a:r>
                      <a:r>
                        <a:rPr lang="es-ES" dirty="0" err="1" smtClean="0"/>
                        <a:t>Castroponce</a:t>
                      </a:r>
                      <a:r>
                        <a:rPr lang="es-ES" dirty="0" smtClean="0"/>
                        <a:t> </a:t>
                      </a:r>
                      <a:endParaRPr lang="es-ES" dirty="0"/>
                    </a:p>
                  </a:txBody>
                  <a:tcPr/>
                </a:tc>
                <a:tc>
                  <a:txBody>
                    <a:bodyPr/>
                    <a:lstStyle/>
                    <a:p>
                      <a:endParaRPr lang="es-ES" dirty="0"/>
                    </a:p>
                  </a:txBody>
                  <a:tcPr/>
                </a:tc>
                <a:tc>
                  <a:txBody>
                    <a:bodyPr/>
                    <a:lstStyle/>
                    <a:p>
                      <a:endParaRPr lang="es-ES" dirty="0"/>
                    </a:p>
                  </a:txBody>
                  <a:tcPr/>
                </a:tc>
              </a:tr>
              <a:tr h="360040">
                <a:tc>
                  <a:txBody>
                    <a:bodyPr/>
                    <a:lstStyle/>
                    <a:p>
                      <a:r>
                        <a:rPr lang="es-ES" dirty="0" err="1" smtClean="0"/>
                        <a:t>Becilla</a:t>
                      </a:r>
                      <a:r>
                        <a:rPr lang="es-ES" dirty="0" smtClean="0"/>
                        <a:t> de Valderaduey </a:t>
                      </a:r>
                      <a:endParaRPr lang="es-ES" dirty="0"/>
                    </a:p>
                  </a:txBody>
                  <a:tcPr/>
                </a:tc>
                <a:tc>
                  <a:txBody>
                    <a:bodyPr/>
                    <a:lstStyle/>
                    <a:p>
                      <a:endParaRPr lang="es-ES" dirty="0"/>
                    </a:p>
                  </a:txBody>
                  <a:tcPr/>
                </a:tc>
                <a:tc>
                  <a:txBody>
                    <a:bodyPr/>
                    <a:lstStyle/>
                    <a:p>
                      <a:endParaRPr lang="es-ES" dirty="0"/>
                    </a:p>
                  </a:txBody>
                  <a:tcPr/>
                </a:tc>
              </a:tr>
              <a:tr h="360040">
                <a:tc>
                  <a:txBody>
                    <a:bodyPr/>
                    <a:lstStyle/>
                    <a:p>
                      <a:r>
                        <a:rPr lang="es-ES" dirty="0" err="1" smtClean="0"/>
                        <a:t>Santervás</a:t>
                      </a:r>
                      <a:r>
                        <a:rPr lang="es-ES" dirty="0" smtClean="0"/>
                        <a:t> de Campos </a:t>
                      </a:r>
                      <a:endParaRPr lang="es-ES" dirty="0"/>
                    </a:p>
                  </a:txBody>
                  <a:tcPr/>
                </a:tc>
                <a:tc>
                  <a:txBody>
                    <a:bodyPr/>
                    <a:lstStyle/>
                    <a:p>
                      <a:endParaRPr lang="es-ES" dirty="0"/>
                    </a:p>
                  </a:txBody>
                  <a:tcPr/>
                </a:tc>
                <a:tc>
                  <a:txBody>
                    <a:bodyPr/>
                    <a:lstStyle/>
                    <a:p>
                      <a:endParaRPr lang="es-ES" dirty="0"/>
                    </a:p>
                  </a:txBody>
                  <a:tcPr/>
                </a:tc>
              </a:tr>
              <a:tr h="426328">
                <a:tc>
                  <a:txBody>
                    <a:bodyPr/>
                    <a:lstStyle/>
                    <a:p>
                      <a:r>
                        <a:rPr lang="es-ES" dirty="0" smtClean="0"/>
                        <a:t>Sahagún</a:t>
                      </a:r>
                      <a:r>
                        <a:rPr lang="es-ES" baseline="0" dirty="0" smtClean="0"/>
                        <a:t> de Campos </a:t>
                      </a:r>
                      <a:endParaRPr lang="es-ES" dirty="0"/>
                    </a:p>
                  </a:txBody>
                  <a:tcPr/>
                </a:tc>
                <a:tc>
                  <a:txBody>
                    <a:bodyPr/>
                    <a:lstStyle/>
                    <a:p>
                      <a:endParaRPr lang="es-ES" dirty="0"/>
                    </a:p>
                  </a:txBody>
                  <a:tcPr/>
                </a:tc>
                <a:tc>
                  <a:txBody>
                    <a:bodyPr/>
                    <a:lstStyle/>
                    <a:p>
                      <a:endParaRPr lang="es-ES" dirty="0"/>
                    </a:p>
                  </a:txBody>
                  <a:tcPr/>
                </a:tc>
              </a:tr>
              <a:tr h="342880">
                <a:tc>
                  <a:txBody>
                    <a:bodyPr/>
                    <a:lstStyle/>
                    <a:p>
                      <a:r>
                        <a:rPr lang="es-ES" dirty="0" smtClean="0"/>
                        <a:t>Cisneros</a:t>
                      </a:r>
                      <a:r>
                        <a:rPr lang="es-ES" baseline="0" dirty="0" smtClean="0"/>
                        <a:t> </a:t>
                      </a:r>
                      <a:endParaRPr lang="es-ES" dirty="0"/>
                    </a:p>
                  </a:txBody>
                  <a:tcPr/>
                </a:tc>
                <a:tc>
                  <a:txBody>
                    <a:bodyPr/>
                    <a:lstStyle/>
                    <a:p>
                      <a:endParaRPr lang="es-ES" dirty="0"/>
                    </a:p>
                  </a:txBody>
                  <a:tcPr/>
                </a:tc>
                <a:tc>
                  <a:txBody>
                    <a:bodyPr/>
                    <a:lstStyle/>
                    <a:p>
                      <a:endParaRPr lang="es-ES" dirty="0"/>
                    </a:p>
                  </a:txBody>
                  <a:tcPr/>
                </a:tc>
              </a:tr>
              <a:tr h="360040">
                <a:tc>
                  <a:txBody>
                    <a:bodyPr/>
                    <a:lstStyle/>
                    <a:p>
                      <a:r>
                        <a:rPr lang="es-ES" dirty="0" smtClean="0"/>
                        <a:t>Paredes de Nava</a:t>
                      </a:r>
                      <a:r>
                        <a:rPr lang="es-ES" baseline="0" dirty="0" smtClean="0"/>
                        <a:t> </a:t>
                      </a:r>
                      <a:endParaRPr lang="es-ES" dirty="0"/>
                    </a:p>
                  </a:txBody>
                  <a:tcPr/>
                </a:tc>
                <a:tc>
                  <a:txBody>
                    <a:bodyPr/>
                    <a:lstStyle/>
                    <a:p>
                      <a:endParaRPr lang="es-ES" dirty="0"/>
                    </a:p>
                  </a:txBody>
                  <a:tcPr/>
                </a:tc>
                <a:tc>
                  <a:txBody>
                    <a:bodyPr/>
                    <a:lstStyle/>
                    <a:p>
                      <a:endParaRPr lang="es-ES" dirty="0"/>
                    </a:p>
                  </a:txBody>
                  <a:tcPr/>
                </a:tc>
              </a:tr>
              <a:tr h="354320">
                <a:tc>
                  <a:txBody>
                    <a:bodyPr/>
                    <a:lstStyle/>
                    <a:p>
                      <a:r>
                        <a:rPr lang="es-ES" dirty="0" smtClean="0"/>
                        <a:t>Astudillo </a:t>
                      </a:r>
                      <a:endParaRPr lang="es-ES" dirty="0"/>
                    </a:p>
                  </a:txBody>
                  <a:tcPr/>
                </a:tc>
                <a:tc>
                  <a:txBody>
                    <a:bodyPr/>
                    <a:lstStyle/>
                    <a:p>
                      <a:endParaRPr lang="es-ES" dirty="0"/>
                    </a:p>
                  </a:txBody>
                  <a:tcPr/>
                </a:tc>
                <a:tc>
                  <a:txBody>
                    <a:bodyPr/>
                    <a:lstStyle/>
                    <a:p>
                      <a:endParaRPr lang="es-ES" dirty="0"/>
                    </a:p>
                  </a:txBody>
                  <a:tcPr/>
                </a:tc>
              </a:tr>
            </a:tbl>
          </a:graphicData>
        </a:graphic>
      </p:graphicFrame>
    </p:spTree>
    <p:extLst>
      <p:ext uri="{BB962C8B-B14F-4D97-AF65-F5344CB8AC3E}">
        <p14:creationId xmlns:p14="http://schemas.microsoft.com/office/powerpoint/2010/main" xmlns="" val="31643539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a:t>3</a:t>
            </a:r>
            <a:r>
              <a:rPr lang="es-ES" sz="4000" dirty="0" smtClean="0"/>
              <a:t>. Actividades para los alumnos.  </a:t>
            </a:r>
            <a:endParaRPr lang="es-ES" sz="4000" dirty="0"/>
          </a:p>
        </p:txBody>
      </p:sp>
      <p:sp>
        <p:nvSpPr>
          <p:cNvPr id="3" name="2 Marcador de contenido"/>
          <p:cNvSpPr>
            <a:spLocks noGrp="1"/>
          </p:cNvSpPr>
          <p:nvPr>
            <p:ph idx="1"/>
          </p:nvPr>
        </p:nvSpPr>
        <p:spPr>
          <a:xfrm>
            <a:off x="457200" y="1600200"/>
            <a:ext cx="8147248" cy="4525963"/>
          </a:xfrm>
        </p:spPr>
        <p:txBody>
          <a:bodyPr>
            <a:normAutofit/>
          </a:bodyPr>
          <a:lstStyle/>
          <a:p>
            <a:pPr marL="114300" indent="0" algn="just">
              <a:buNone/>
            </a:pPr>
            <a:r>
              <a:rPr lang="es-ES" sz="3200" dirty="0" smtClean="0"/>
              <a:t>3.2. Actividades durante la visita. </a:t>
            </a:r>
          </a:p>
          <a:p>
            <a:pPr marL="114300" indent="0" algn="just">
              <a:buNone/>
            </a:pPr>
            <a:endParaRPr lang="es-ES" dirty="0"/>
          </a:p>
        </p:txBody>
      </p:sp>
      <p:sp>
        <p:nvSpPr>
          <p:cNvPr id="4" name="3 Rectángulo redondeado"/>
          <p:cNvSpPr/>
          <p:nvPr/>
        </p:nvSpPr>
        <p:spPr>
          <a:xfrm>
            <a:off x="683568" y="2458082"/>
            <a:ext cx="2520280" cy="61087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 indent="0" algn="ctr">
              <a:buNone/>
            </a:pPr>
            <a:r>
              <a:rPr lang="es-ES" sz="2000" dirty="0" smtClean="0"/>
              <a:t>ACTIVIDAD 1. </a:t>
            </a:r>
            <a:endParaRPr lang="es-ES" sz="2000" dirty="0"/>
          </a:p>
        </p:txBody>
      </p:sp>
      <p:sp>
        <p:nvSpPr>
          <p:cNvPr id="5" name="4 Rectángulo redondeado"/>
          <p:cNvSpPr/>
          <p:nvPr/>
        </p:nvSpPr>
        <p:spPr>
          <a:xfrm>
            <a:off x="683568" y="3284984"/>
            <a:ext cx="7776864" cy="223224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lgn="just">
              <a:buNone/>
            </a:pPr>
            <a:r>
              <a:rPr lang="es-ES" dirty="0"/>
              <a:t>A lo largo de la ruta, cada uno de los edificios, parte de edificios o elementos mudéjares a visitar serán explicados por un alumno al azar. </a:t>
            </a:r>
          </a:p>
          <a:p>
            <a:pPr marL="114300" indent="0" algn="just">
              <a:buNone/>
            </a:pPr>
            <a:endParaRPr lang="es-ES" dirty="0"/>
          </a:p>
          <a:p>
            <a:pPr marL="114300" indent="0" algn="just">
              <a:buNone/>
            </a:pPr>
            <a:r>
              <a:rPr lang="es-ES" dirty="0" smtClean="0"/>
              <a:t>El objetivo de esta actividad es que los </a:t>
            </a:r>
            <a:r>
              <a:rPr lang="es-ES" dirty="0"/>
              <a:t>alumnos se </a:t>
            </a:r>
            <a:r>
              <a:rPr lang="es-ES" dirty="0" smtClean="0"/>
              <a:t>familiaricen con </a:t>
            </a:r>
            <a:r>
              <a:rPr lang="es-ES" dirty="0"/>
              <a:t>la profesión de guía turístico. </a:t>
            </a:r>
          </a:p>
        </p:txBody>
      </p:sp>
    </p:spTree>
    <p:extLst>
      <p:ext uri="{BB962C8B-B14F-4D97-AF65-F5344CB8AC3E}">
        <p14:creationId xmlns:p14="http://schemas.microsoft.com/office/powerpoint/2010/main" xmlns="" val="11984518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a:t>3</a:t>
            </a:r>
            <a:r>
              <a:rPr lang="es-ES" sz="4000" dirty="0" smtClean="0"/>
              <a:t>. Actividades para los alumnos.  </a:t>
            </a:r>
            <a:endParaRPr lang="es-ES" sz="4000" dirty="0"/>
          </a:p>
        </p:txBody>
      </p:sp>
      <p:sp>
        <p:nvSpPr>
          <p:cNvPr id="3" name="2 Marcador de contenido"/>
          <p:cNvSpPr>
            <a:spLocks noGrp="1"/>
          </p:cNvSpPr>
          <p:nvPr>
            <p:ph idx="1"/>
          </p:nvPr>
        </p:nvSpPr>
        <p:spPr>
          <a:xfrm>
            <a:off x="457200" y="1600200"/>
            <a:ext cx="7859216" cy="4525963"/>
          </a:xfrm>
        </p:spPr>
        <p:txBody>
          <a:bodyPr>
            <a:normAutofit/>
          </a:bodyPr>
          <a:lstStyle/>
          <a:p>
            <a:pPr marL="114300" indent="0" algn="just">
              <a:buNone/>
            </a:pPr>
            <a:r>
              <a:rPr lang="es-ES" dirty="0" smtClean="0"/>
              <a:t>3.2. Actividades durante la visita.</a:t>
            </a:r>
          </a:p>
          <a:p>
            <a:pPr marL="114300" indent="0" algn="just">
              <a:buNone/>
            </a:pPr>
            <a:endParaRPr lang="es-ES" dirty="0" smtClean="0"/>
          </a:p>
          <a:p>
            <a:pPr marL="114300" indent="0" algn="just">
              <a:buNone/>
            </a:pPr>
            <a:endParaRPr lang="es-ES" dirty="0" smtClean="0"/>
          </a:p>
          <a:p>
            <a:pPr marL="114300" indent="0" algn="just">
              <a:buNone/>
            </a:pPr>
            <a:r>
              <a:rPr lang="es-ES" dirty="0" smtClean="0"/>
              <a:t> </a:t>
            </a:r>
          </a:p>
        </p:txBody>
      </p:sp>
      <p:sp>
        <p:nvSpPr>
          <p:cNvPr id="5" name="4 Rectángulo redondeado"/>
          <p:cNvSpPr/>
          <p:nvPr/>
        </p:nvSpPr>
        <p:spPr>
          <a:xfrm>
            <a:off x="683568" y="2348880"/>
            <a:ext cx="2520280" cy="61087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 indent="0" algn="ctr">
              <a:buNone/>
            </a:pPr>
            <a:r>
              <a:rPr lang="es-ES" sz="2000" dirty="0" smtClean="0"/>
              <a:t>ACTIVIDAD 2. </a:t>
            </a:r>
            <a:endParaRPr lang="es-ES" sz="2000" dirty="0"/>
          </a:p>
        </p:txBody>
      </p:sp>
      <p:sp>
        <p:nvSpPr>
          <p:cNvPr id="6" name="5 Rectángulo redondeado"/>
          <p:cNvSpPr/>
          <p:nvPr/>
        </p:nvSpPr>
        <p:spPr>
          <a:xfrm>
            <a:off x="648544" y="3140968"/>
            <a:ext cx="7776864" cy="324036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lgn="just">
              <a:buNone/>
            </a:pPr>
            <a:r>
              <a:rPr lang="es-ES" dirty="0"/>
              <a:t>Cada vez que un alumno finalice la explicación del elemento mudéjar correspondiente, el resto de alumnos lo evaluarán indicando: </a:t>
            </a:r>
          </a:p>
          <a:p>
            <a:pPr marL="114300" indent="0" algn="just">
              <a:buNone/>
            </a:pPr>
            <a:endParaRPr lang="es-ES" dirty="0"/>
          </a:p>
          <a:p>
            <a:pPr marL="571500" indent="-457200" algn="just">
              <a:buFont typeface="Arial" pitchFamily="34" charset="0"/>
              <a:buChar char="•"/>
            </a:pPr>
            <a:r>
              <a:rPr lang="es-ES" dirty="0"/>
              <a:t>Lenguaje no verbal del guía (balanceos, manos, </a:t>
            </a:r>
            <a:r>
              <a:rPr lang="es-ES" dirty="0" smtClean="0"/>
              <a:t>gestos, etc</a:t>
            </a:r>
            <a:r>
              <a:rPr lang="es-ES" dirty="0"/>
              <a:t>.). </a:t>
            </a:r>
          </a:p>
          <a:p>
            <a:pPr marL="571500" indent="-457200" algn="just">
              <a:buFont typeface="Arial" pitchFamily="34" charset="0"/>
              <a:buChar char="•"/>
            </a:pPr>
            <a:r>
              <a:rPr lang="es-ES" dirty="0"/>
              <a:t>Tono de voz.</a:t>
            </a:r>
          </a:p>
          <a:p>
            <a:pPr marL="571500" indent="-457200" algn="just">
              <a:buFont typeface="Arial" pitchFamily="34" charset="0"/>
              <a:buChar char="•"/>
            </a:pPr>
            <a:r>
              <a:rPr lang="es-ES" dirty="0"/>
              <a:t>Vocabulario usado. </a:t>
            </a:r>
          </a:p>
          <a:p>
            <a:pPr marL="571500" indent="-457200" algn="just">
              <a:buFont typeface="Arial" pitchFamily="34" charset="0"/>
              <a:buChar char="•"/>
            </a:pPr>
            <a:r>
              <a:rPr lang="es-ES" dirty="0"/>
              <a:t>Otros. </a:t>
            </a:r>
          </a:p>
          <a:p>
            <a:pPr marL="114300" indent="0" algn="just">
              <a:buNone/>
            </a:pPr>
            <a:endParaRPr lang="es-ES" dirty="0"/>
          </a:p>
          <a:p>
            <a:pPr marL="114300" indent="0" algn="just">
              <a:buNone/>
            </a:pPr>
            <a:r>
              <a:rPr lang="es-ES" dirty="0"/>
              <a:t>De esta forma los alumnos </a:t>
            </a:r>
            <a:r>
              <a:rPr lang="es-ES" dirty="0" smtClean="0"/>
              <a:t>detectarán sus </a:t>
            </a:r>
            <a:r>
              <a:rPr lang="es-ES" dirty="0"/>
              <a:t>destrezas </a:t>
            </a:r>
            <a:r>
              <a:rPr lang="es-ES" dirty="0" smtClean="0"/>
              <a:t>como guías, al mismo tiempo que corrigen sus debilidades. </a:t>
            </a:r>
            <a:endParaRPr lang="es-ES" dirty="0"/>
          </a:p>
        </p:txBody>
      </p:sp>
    </p:spTree>
    <p:extLst>
      <p:ext uri="{BB962C8B-B14F-4D97-AF65-F5344CB8AC3E}">
        <p14:creationId xmlns:p14="http://schemas.microsoft.com/office/powerpoint/2010/main" xmlns="" val="20373050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a:t>3</a:t>
            </a:r>
            <a:r>
              <a:rPr lang="es-ES" sz="4000" dirty="0" smtClean="0"/>
              <a:t>. Actividades para los alumnos.  </a:t>
            </a:r>
            <a:endParaRPr lang="es-ES" sz="4000" dirty="0"/>
          </a:p>
        </p:txBody>
      </p:sp>
      <p:sp>
        <p:nvSpPr>
          <p:cNvPr id="3" name="2 Marcador de contenido"/>
          <p:cNvSpPr>
            <a:spLocks noGrp="1"/>
          </p:cNvSpPr>
          <p:nvPr>
            <p:ph idx="1"/>
          </p:nvPr>
        </p:nvSpPr>
        <p:spPr>
          <a:xfrm>
            <a:off x="457200" y="1600200"/>
            <a:ext cx="7931224" cy="4525963"/>
          </a:xfrm>
        </p:spPr>
        <p:txBody>
          <a:bodyPr>
            <a:normAutofit/>
          </a:bodyPr>
          <a:lstStyle/>
          <a:p>
            <a:pPr marL="114300" indent="0" algn="just">
              <a:buNone/>
            </a:pPr>
            <a:r>
              <a:rPr lang="es-ES" sz="3200" dirty="0" smtClean="0"/>
              <a:t>3.2. Actividades durante la visita. </a:t>
            </a:r>
          </a:p>
          <a:p>
            <a:pPr marL="114300" indent="0" algn="just">
              <a:buNone/>
            </a:pPr>
            <a:endParaRPr lang="es-ES" dirty="0"/>
          </a:p>
          <a:p>
            <a:pPr marL="114300" indent="0" algn="just">
              <a:buNone/>
            </a:pPr>
            <a:endParaRPr lang="es-ES" dirty="0" smtClean="0"/>
          </a:p>
          <a:p>
            <a:pPr marL="114300" indent="0" algn="just">
              <a:buNone/>
            </a:pPr>
            <a:endParaRPr lang="es-ES" dirty="0" smtClean="0"/>
          </a:p>
          <a:p>
            <a:pPr marL="114300" indent="0" algn="just">
              <a:buNone/>
            </a:pPr>
            <a:endParaRPr lang="es-ES" dirty="0" smtClean="0"/>
          </a:p>
          <a:p>
            <a:pPr marL="114300" indent="0" algn="just">
              <a:buNone/>
            </a:pPr>
            <a:endParaRPr lang="es-ES" dirty="0">
              <a:solidFill>
                <a:srgbClr val="FF0000"/>
              </a:solidFill>
            </a:endParaRPr>
          </a:p>
        </p:txBody>
      </p:sp>
      <p:sp>
        <p:nvSpPr>
          <p:cNvPr id="4" name="3 Rectángulo redondeado"/>
          <p:cNvSpPr/>
          <p:nvPr/>
        </p:nvSpPr>
        <p:spPr>
          <a:xfrm>
            <a:off x="683568" y="2348880"/>
            <a:ext cx="2520280" cy="61087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 indent="0" algn="ctr">
              <a:buNone/>
            </a:pPr>
            <a:r>
              <a:rPr lang="es-ES" sz="2000" dirty="0" smtClean="0"/>
              <a:t>ACTIVIDAD </a:t>
            </a:r>
            <a:r>
              <a:rPr lang="es-ES" sz="2000" dirty="0"/>
              <a:t>3</a:t>
            </a:r>
            <a:r>
              <a:rPr lang="es-ES" sz="2000" dirty="0" smtClean="0"/>
              <a:t>. </a:t>
            </a:r>
            <a:endParaRPr lang="es-ES" sz="2000" dirty="0"/>
          </a:p>
        </p:txBody>
      </p:sp>
      <p:sp>
        <p:nvSpPr>
          <p:cNvPr id="5" name="4 Rectángulo redondeado"/>
          <p:cNvSpPr/>
          <p:nvPr/>
        </p:nvSpPr>
        <p:spPr>
          <a:xfrm>
            <a:off x="683568" y="3212976"/>
            <a:ext cx="7776864" cy="237626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lgn="just">
              <a:buNone/>
            </a:pPr>
            <a:r>
              <a:rPr lang="es-ES" dirty="0"/>
              <a:t>Durante la visita al Museo parroquial de la Iglesia de Santa Eulalia de Paredes de Nava, el profesor entregará a cada uno de los alumnos </a:t>
            </a:r>
            <a:r>
              <a:rPr lang="es-ES" dirty="0" smtClean="0"/>
              <a:t>una ficha con </a:t>
            </a:r>
            <a:r>
              <a:rPr lang="es-ES" dirty="0"/>
              <a:t>una imagen (una diferente para cada alumno), donde deberán indicar el autor de la imagen, época de realización, estilo artístico, materiales utilizados y </a:t>
            </a:r>
            <a:r>
              <a:rPr lang="es-ES" dirty="0" smtClean="0"/>
              <a:t>características de la obra. </a:t>
            </a:r>
          </a:p>
          <a:p>
            <a:pPr marL="114300" indent="0" algn="just">
              <a:buNone/>
            </a:pPr>
            <a:endParaRPr lang="es-ES" dirty="0" smtClean="0"/>
          </a:p>
          <a:p>
            <a:pPr marL="114300" indent="0" algn="just">
              <a:buNone/>
            </a:pPr>
            <a:r>
              <a:rPr lang="es-ES" dirty="0" smtClean="0"/>
              <a:t>En las diapositivas siguientes se muestran algunos ejemplos. </a:t>
            </a:r>
            <a:endParaRPr lang="es-ES" dirty="0"/>
          </a:p>
        </p:txBody>
      </p:sp>
    </p:spTree>
    <p:extLst>
      <p:ext uri="{BB962C8B-B14F-4D97-AF65-F5344CB8AC3E}">
        <p14:creationId xmlns:p14="http://schemas.microsoft.com/office/powerpoint/2010/main" xmlns="" val="16449454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a:t>3</a:t>
            </a:r>
            <a:r>
              <a:rPr lang="es-ES" sz="4000" dirty="0" smtClean="0"/>
              <a:t>. Actividades para los alumnos.  </a:t>
            </a:r>
            <a:endParaRPr lang="es-ES" sz="4000" dirty="0"/>
          </a:p>
        </p:txBody>
      </p:sp>
      <p:sp>
        <p:nvSpPr>
          <p:cNvPr id="3" name="2 Marcador de contenido"/>
          <p:cNvSpPr>
            <a:spLocks noGrp="1"/>
          </p:cNvSpPr>
          <p:nvPr>
            <p:ph idx="1"/>
          </p:nvPr>
        </p:nvSpPr>
        <p:spPr>
          <a:xfrm>
            <a:off x="457200" y="1600200"/>
            <a:ext cx="7931224" cy="5257800"/>
          </a:xfrm>
        </p:spPr>
        <p:txBody>
          <a:bodyPr>
            <a:normAutofit fontScale="85000" lnSpcReduction="20000"/>
          </a:bodyPr>
          <a:lstStyle/>
          <a:p>
            <a:pPr marL="114300" indent="0" algn="just">
              <a:buNone/>
            </a:pPr>
            <a:r>
              <a:rPr lang="es-ES" sz="3200" dirty="0" smtClean="0"/>
              <a:t>3.2. Actividades durante la visita. </a:t>
            </a:r>
          </a:p>
          <a:p>
            <a:pPr marL="114300" indent="0" algn="just">
              <a:buNone/>
            </a:pPr>
            <a:endParaRPr lang="es-ES" dirty="0"/>
          </a:p>
          <a:p>
            <a:pPr marL="114300" indent="0" algn="just">
              <a:buNone/>
            </a:pPr>
            <a:endParaRPr lang="es-ES" dirty="0" smtClean="0"/>
          </a:p>
          <a:p>
            <a:pPr marL="114300" indent="0" algn="just">
              <a:buNone/>
            </a:pPr>
            <a:endParaRPr lang="es-ES" dirty="0" smtClean="0"/>
          </a:p>
          <a:p>
            <a:pPr marL="114300" indent="0" algn="just">
              <a:buNone/>
            </a:pPr>
            <a:r>
              <a:rPr lang="es-ES" u="sng" dirty="0" smtClean="0"/>
              <a:t>Imagen 1</a:t>
            </a:r>
            <a:r>
              <a:rPr lang="es-ES" dirty="0" smtClean="0"/>
              <a:t>. </a:t>
            </a:r>
          </a:p>
          <a:p>
            <a:pPr marL="571500" indent="-457200" algn="just"/>
            <a:r>
              <a:rPr lang="es-ES" dirty="0" smtClean="0"/>
              <a:t>Autor de la imagen: </a:t>
            </a:r>
          </a:p>
          <a:p>
            <a:pPr marL="571500" indent="-457200" algn="just"/>
            <a:r>
              <a:rPr lang="es-ES" dirty="0" smtClean="0"/>
              <a:t>Época de realización: </a:t>
            </a:r>
          </a:p>
          <a:p>
            <a:pPr marL="571500" indent="-457200" algn="just"/>
            <a:r>
              <a:rPr lang="es-ES" dirty="0" smtClean="0"/>
              <a:t>Estilo artístico: </a:t>
            </a:r>
          </a:p>
          <a:p>
            <a:pPr marL="571500" indent="-457200" algn="just"/>
            <a:r>
              <a:rPr lang="es-ES" dirty="0" smtClean="0"/>
              <a:t>Materiales empleados: </a:t>
            </a:r>
          </a:p>
          <a:p>
            <a:pPr marL="571500" indent="-457200" algn="just"/>
            <a:r>
              <a:rPr lang="es-ES" dirty="0" smtClean="0"/>
              <a:t>Características de la obra: </a:t>
            </a:r>
          </a:p>
          <a:p>
            <a:pPr marL="114300" indent="0" algn="just">
              <a:buNone/>
            </a:pPr>
            <a:endParaRPr lang="es-ES" dirty="0">
              <a:solidFill>
                <a:srgbClr val="FF0000"/>
              </a:solidFill>
            </a:endParaRPr>
          </a:p>
          <a:p>
            <a:pPr marL="114300" indent="0" algn="just">
              <a:buNone/>
            </a:pPr>
            <a:endParaRPr lang="es-ES" dirty="0">
              <a:solidFill>
                <a:srgbClr val="FF0000"/>
              </a:solidFill>
            </a:endParaRPr>
          </a:p>
          <a:p>
            <a:pPr marL="114300" indent="0" algn="r">
              <a:buNone/>
            </a:pPr>
            <a:r>
              <a:rPr lang="es-ES" sz="1400" dirty="0"/>
              <a:t>Fuente: </a:t>
            </a:r>
            <a:r>
              <a:rPr lang="es-ES" sz="1400" dirty="0">
                <a:hlinkClick r:id="rId2"/>
              </a:rPr>
              <a:t>http://</a:t>
            </a:r>
            <a:r>
              <a:rPr lang="es-ES" sz="1400" dirty="0" smtClean="0">
                <a:hlinkClick r:id="rId2"/>
              </a:rPr>
              <a:t>pformacion.educa.jcyl.es/scorm.cgi?id_curso=497</a:t>
            </a:r>
            <a:r>
              <a:rPr lang="es-ES" sz="1400" dirty="0" smtClean="0"/>
              <a:t> </a:t>
            </a:r>
          </a:p>
        </p:txBody>
      </p:sp>
      <p:sp>
        <p:nvSpPr>
          <p:cNvPr id="4" name="3 Rectángulo redondeado"/>
          <p:cNvSpPr/>
          <p:nvPr/>
        </p:nvSpPr>
        <p:spPr>
          <a:xfrm>
            <a:off x="683568" y="2348880"/>
            <a:ext cx="2520280" cy="61087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 indent="0" algn="ctr">
              <a:buNone/>
            </a:pPr>
            <a:r>
              <a:rPr lang="es-ES" sz="2000" dirty="0" smtClean="0"/>
              <a:t>ACTIVIDAD </a:t>
            </a:r>
            <a:r>
              <a:rPr lang="es-ES" sz="2000" dirty="0"/>
              <a:t>3</a:t>
            </a:r>
            <a:r>
              <a:rPr lang="es-ES" sz="2000" dirty="0" smtClean="0"/>
              <a:t>. </a:t>
            </a:r>
            <a:endParaRPr lang="es-ES" sz="2000" dirty="0"/>
          </a:p>
        </p:txBody>
      </p:sp>
      <p:pic>
        <p:nvPicPr>
          <p:cNvPr id="1026" name="Picture 2" descr="C:\Users\Toshiba\Desktop\TIERRA DE CAMPOS\MUSEO PARROQUIAL PAREDES DE NAVA\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6136" y="2195365"/>
            <a:ext cx="2520280" cy="40036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67283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a:t>3</a:t>
            </a:r>
            <a:r>
              <a:rPr lang="es-ES" sz="4000" dirty="0" smtClean="0"/>
              <a:t>. Actividades para los alumnos.  </a:t>
            </a:r>
            <a:endParaRPr lang="es-ES" sz="4000" dirty="0"/>
          </a:p>
        </p:txBody>
      </p:sp>
      <p:sp>
        <p:nvSpPr>
          <p:cNvPr id="3" name="2 Marcador de contenido"/>
          <p:cNvSpPr>
            <a:spLocks noGrp="1"/>
          </p:cNvSpPr>
          <p:nvPr>
            <p:ph idx="1"/>
          </p:nvPr>
        </p:nvSpPr>
        <p:spPr>
          <a:xfrm>
            <a:off x="457200" y="1600200"/>
            <a:ext cx="7931224" cy="5257800"/>
          </a:xfrm>
        </p:spPr>
        <p:txBody>
          <a:bodyPr>
            <a:normAutofit fontScale="85000" lnSpcReduction="20000"/>
          </a:bodyPr>
          <a:lstStyle/>
          <a:p>
            <a:pPr marL="114300" indent="0" algn="just">
              <a:buNone/>
            </a:pPr>
            <a:r>
              <a:rPr lang="es-ES" sz="3200" dirty="0" smtClean="0"/>
              <a:t>3.2. Actividades durante la visita. </a:t>
            </a:r>
          </a:p>
          <a:p>
            <a:pPr marL="114300" indent="0" algn="just">
              <a:buNone/>
            </a:pPr>
            <a:endParaRPr lang="es-ES" dirty="0"/>
          </a:p>
          <a:p>
            <a:pPr marL="114300" indent="0" algn="just">
              <a:buNone/>
            </a:pPr>
            <a:endParaRPr lang="es-ES" dirty="0" smtClean="0"/>
          </a:p>
          <a:p>
            <a:pPr marL="114300" indent="0" algn="just">
              <a:buNone/>
            </a:pPr>
            <a:endParaRPr lang="es-ES" dirty="0" smtClean="0"/>
          </a:p>
          <a:p>
            <a:pPr marL="114300" indent="0" algn="just">
              <a:buNone/>
            </a:pPr>
            <a:r>
              <a:rPr lang="es-ES" u="sng" dirty="0" smtClean="0"/>
              <a:t>Imagen 2</a:t>
            </a:r>
            <a:r>
              <a:rPr lang="es-ES" dirty="0" smtClean="0"/>
              <a:t>. </a:t>
            </a:r>
          </a:p>
          <a:p>
            <a:pPr marL="571500" indent="-457200" algn="just"/>
            <a:r>
              <a:rPr lang="es-ES" dirty="0" smtClean="0"/>
              <a:t>Autor de la imagen: </a:t>
            </a:r>
          </a:p>
          <a:p>
            <a:pPr marL="571500" indent="-457200" algn="just"/>
            <a:r>
              <a:rPr lang="es-ES" dirty="0" smtClean="0"/>
              <a:t>Época de realización: </a:t>
            </a:r>
          </a:p>
          <a:p>
            <a:pPr marL="571500" indent="-457200" algn="just"/>
            <a:r>
              <a:rPr lang="es-ES" dirty="0" smtClean="0"/>
              <a:t>Estilo artístico: </a:t>
            </a:r>
          </a:p>
          <a:p>
            <a:pPr marL="571500" indent="-457200" algn="just"/>
            <a:r>
              <a:rPr lang="es-ES" dirty="0" smtClean="0"/>
              <a:t>Materiales empleados: </a:t>
            </a:r>
          </a:p>
          <a:p>
            <a:pPr marL="571500" indent="-457200" algn="just"/>
            <a:r>
              <a:rPr lang="es-ES" dirty="0" smtClean="0"/>
              <a:t>Características de la obra: </a:t>
            </a:r>
          </a:p>
          <a:p>
            <a:pPr marL="114300" indent="0" algn="just">
              <a:buNone/>
            </a:pPr>
            <a:endParaRPr lang="es-ES" dirty="0">
              <a:solidFill>
                <a:srgbClr val="FF0000"/>
              </a:solidFill>
            </a:endParaRPr>
          </a:p>
          <a:p>
            <a:pPr marL="114300" indent="0" algn="just">
              <a:buNone/>
            </a:pPr>
            <a:endParaRPr lang="es-ES" dirty="0">
              <a:solidFill>
                <a:srgbClr val="FF0000"/>
              </a:solidFill>
            </a:endParaRPr>
          </a:p>
          <a:p>
            <a:pPr marL="114300" indent="0" algn="r">
              <a:buNone/>
            </a:pPr>
            <a:r>
              <a:rPr lang="es-ES" sz="1400" dirty="0"/>
              <a:t>Fuente: </a:t>
            </a:r>
            <a:r>
              <a:rPr lang="es-ES" sz="1400" dirty="0">
                <a:hlinkClick r:id="rId2"/>
              </a:rPr>
              <a:t>http://</a:t>
            </a:r>
            <a:r>
              <a:rPr lang="es-ES" sz="1400" dirty="0" smtClean="0">
                <a:hlinkClick r:id="rId2"/>
              </a:rPr>
              <a:t>pformacion.educa.jcyl.es/scorm.cgi?id_curso=497</a:t>
            </a:r>
            <a:r>
              <a:rPr lang="es-ES" sz="1400" dirty="0" smtClean="0"/>
              <a:t> </a:t>
            </a:r>
          </a:p>
        </p:txBody>
      </p:sp>
      <p:sp>
        <p:nvSpPr>
          <p:cNvPr id="4" name="3 Rectángulo redondeado"/>
          <p:cNvSpPr/>
          <p:nvPr/>
        </p:nvSpPr>
        <p:spPr>
          <a:xfrm>
            <a:off x="683568" y="2348880"/>
            <a:ext cx="2520280" cy="61087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 indent="0" algn="ctr">
              <a:buNone/>
            </a:pPr>
            <a:r>
              <a:rPr lang="es-ES" sz="2000" dirty="0" smtClean="0"/>
              <a:t>ACTIVIDAD </a:t>
            </a:r>
            <a:r>
              <a:rPr lang="es-ES" sz="2000" dirty="0"/>
              <a:t>3</a:t>
            </a:r>
            <a:r>
              <a:rPr lang="es-ES" sz="2000" dirty="0" smtClean="0"/>
              <a:t>. </a:t>
            </a:r>
            <a:endParaRPr lang="es-ES" sz="2000" dirty="0"/>
          </a:p>
        </p:txBody>
      </p:sp>
      <p:pic>
        <p:nvPicPr>
          <p:cNvPr id="2050" name="Picture 2" descr="C:\Users\Toshiba\Desktop\TIERRA DE CAMPOS\MUSEO PARROQUIAL PAREDES DE NAVA\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6096" y="2134530"/>
            <a:ext cx="2880320" cy="41027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3716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19256" cy="4641379"/>
          </a:xfrm>
        </p:spPr>
        <p:txBody>
          <a:bodyPr/>
          <a:lstStyle/>
          <a:p>
            <a:pPr marL="36576" indent="0">
              <a:buNone/>
            </a:pPr>
            <a:r>
              <a:rPr lang="es-ES" dirty="0" smtClean="0"/>
              <a:t>4.1. Reseña histórica.</a:t>
            </a:r>
          </a:p>
          <a:p>
            <a:pPr marL="36576" indent="0">
              <a:buNone/>
            </a:pPr>
            <a:endParaRPr lang="es-ES" dirty="0"/>
          </a:p>
          <a:p>
            <a:pPr marL="36576" indent="0">
              <a:buNone/>
            </a:pPr>
            <a:r>
              <a:rPr lang="es-ES" dirty="0" smtClean="0"/>
              <a:t> </a:t>
            </a:r>
            <a:endParaRPr lang="es-ES" dirty="0"/>
          </a:p>
        </p:txBody>
      </p:sp>
      <p:sp>
        <p:nvSpPr>
          <p:cNvPr id="5" name="4 Rectángulo redondeado"/>
          <p:cNvSpPr/>
          <p:nvPr/>
        </p:nvSpPr>
        <p:spPr>
          <a:xfrm>
            <a:off x="755576" y="2420888"/>
            <a:ext cx="7488832" cy="3456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t>Los </a:t>
            </a:r>
            <a:r>
              <a:rPr lang="es-ES" dirty="0"/>
              <a:t>hallazgos en sus alrededores de época celtibérica y de época de dominación romana, indican los orígenes de esta población. </a:t>
            </a:r>
            <a:endParaRPr lang="es-ES" dirty="0" smtClean="0"/>
          </a:p>
          <a:p>
            <a:pPr algn="just"/>
            <a:endParaRPr lang="es-ES" dirty="0"/>
          </a:p>
          <a:p>
            <a:pPr algn="just"/>
            <a:r>
              <a:rPr lang="es-ES" dirty="0"/>
              <a:t>En la Alta Edad Media aparece nombrada como </a:t>
            </a:r>
            <a:r>
              <a:rPr lang="es-ES" dirty="0" err="1"/>
              <a:t>Alpando</a:t>
            </a:r>
            <a:r>
              <a:rPr lang="es-ES" dirty="0"/>
              <a:t>. Su mayor desarrollo económico y demográfico tiene lugar a partir del siglo XII, cuando se comienza a amurallar</a:t>
            </a:r>
            <a:r>
              <a:rPr lang="es-ES" dirty="0" smtClean="0"/>
              <a:t>.</a:t>
            </a:r>
          </a:p>
          <a:p>
            <a:pPr algn="just"/>
            <a:endParaRPr lang="es-ES" dirty="0"/>
          </a:p>
          <a:p>
            <a:pPr algn="just"/>
            <a:r>
              <a:rPr lang="es-ES" dirty="0"/>
              <a:t>Posteriormente, pasa a manos de la Orden del Temple y de la familia de los Velasco</a:t>
            </a:r>
            <a:r>
              <a:rPr lang="es-ES" dirty="0" smtClean="0"/>
              <a:t>.</a:t>
            </a:r>
            <a:endParaRPr lang="es-ES" dirty="0"/>
          </a:p>
        </p:txBody>
      </p:sp>
      <p:sp>
        <p:nvSpPr>
          <p:cNvPr id="6" name="1 Título"/>
          <p:cNvSpPr>
            <a:spLocks noGrp="1"/>
          </p:cNvSpPr>
          <p:nvPr>
            <p:ph type="title"/>
          </p:nvPr>
        </p:nvSpPr>
        <p:spPr>
          <a:xfrm>
            <a:off x="457200" y="130622"/>
            <a:ext cx="7467600" cy="778098"/>
          </a:xfrm>
        </p:spPr>
        <p:txBody>
          <a:bodyPr/>
          <a:lstStyle/>
          <a:p>
            <a:r>
              <a:rPr lang="es-ES" sz="4000" dirty="0" smtClean="0"/>
              <a:t>4. Villalpando (Zamora). </a:t>
            </a:r>
            <a:endParaRPr lang="es-ES" sz="4000" dirty="0"/>
          </a:p>
        </p:txBody>
      </p:sp>
    </p:spTree>
    <p:extLst>
      <p:ext uri="{BB962C8B-B14F-4D97-AF65-F5344CB8AC3E}">
        <p14:creationId xmlns:p14="http://schemas.microsoft.com/office/powerpoint/2010/main" xmlns="" val="32599448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a:t>3</a:t>
            </a:r>
            <a:r>
              <a:rPr lang="es-ES" sz="4000" dirty="0" smtClean="0"/>
              <a:t>. Actividades para los alumnos.  </a:t>
            </a:r>
            <a:endParaRPr lang="es-ES" sz="4000" dirty="0"/>
          </a:p>
        </p:txBody>
      </p:sp>
      <p:sp>
        <p:nvSpPr>
          <p:cNvPr id="3" name="2 Marcador de contenido"/>
          <p:cNvSpPr>
            <a:spLocks noGrp="1"/>
          </p:cNvSpPr>
          <p:nvPr>
            <p:ph idx="1"/>
          </p:nvPr>
        </p:nvSpPr>
        <p:spPr>
          <a:xfrm>
            <a:off x="457200" y="1600200"/>
            <a:ext cx="7931224" cy="5257800"/>
          </a:xfrm>
        </p:spPr>
        <p:txBody>
          <a:bodyPr>
            <a:normAutofit fontScale="85000" lnSpcReduction="20000"/>
          </a:bodyPr>
          <a:lstStyle/>
          <a:p>
            <a:pPr marL="114300" indent="0" algn="just">
              <a:buNone/>
            </a:pPr>
            <a:r>
              <a:rPr lang="es-ES" sz="3200" dirty="0" smtClean="0"/>
              <a:t>3.2. Actividades durante la visita. </a:t>
            </a:r>
          </a:p>
          <a:p>
            <a:pPr marL="114300" indent="0" algn="just">
              <a:buNone/>
            </a:pPr>
            <a:endParaRPr lang="es-ES" dirty="0"/>
          </a:p>
          <a:p>
            <a:pPr marL="114300" indent="0" algn="just">
              <a:buNone/>
            </a:pPr>
            <a:endParaRPr lang="es-ES" dirty="0" smtClean="0"/>
          </a:p>
          <a:p>
            <a:pPr marL="114300" indent="0" algn="just">
              <a:buNone/>
            </a:pPr>
            <a:endParaRPr lang="es-ES" dirty="0" smtClean="0"/>
          </a:p>
          <a:p>
            <a:pPr marL="114300" indent="0" algn="just">
              <a:buNone/>
            </a:pPr>
            <a:r>
              <a:rPr lang="es-ES" u="sng" dirty="0" smtClean="0"/>
              <a:t>Imagen 3</a:t>
            </a:r>
            <a:r>
              <a:rPr lang="es-ES" dirty="0" smtClean="0"/>
              <a:t>. </a:t>
            </a:r>
          </a:p>
          <a:p>
            <a:pPr marL="571500" indent="-457200" algn="just"/>
            <a:r>
              <a:rPr lang="es-ES" dirty="0" smtClean="0"/>
              <a:t>Autor de la imagen: </a:t>
            </a:r>
          </a:p>
          <a:p>
            <a:pPr marL="571500" indent="-457200" algn="just"/>
            <a:r>
              <a:rPr lang="es-ES" dirty="0" smtClean="0"/>
              <a:t>Época de realización: </a:t>
            </a:r>
          </a:p>
          <a:p>
            <a:pPr marL="571500" indent="-457200" algn="just"/>
            <a:r>
              <a:rPr lang="es-ES" dirty="0" smtClean="0"/>
              <a:t>Estilo artístico: </a:t>
            </a:r>
          </a:p>
          <a:p>
            <a:pPr marL="571500" indent="-457200" algn="just"/>
            <a:r>
              <a:rPr lang="es-ES" dirty="0" smtClean="0"/>
              <a:t>Materiales empleados: </a:t>
            </a:r>
          </a:p>
          <a:p>
            <a:pPr marL="571500" indent="-457200" algn="just"/>
            <a:r>
              <a:rPr lang="es-ES" dirty="0" smtClean="0"/>
              <a:t>Características de la obra: </a:t>
            </a:r>
          </a:p>
          <a:p>
            <a:pPr marL="114300" indent="0" algn="just">
              <a:buNone/>
            </a:pPr>
            <a:endParaRPr lang="es-ES" dirty="0">
              <a:solidFill>
                <a:srgbClr val="FF0000"/>
              </a:solidFill>
            </a:endParaRPr>
          </a:p>
          <a:p>
            <a:pPr marL="114300" indent="0" algn="just">
              <a:buNone/>
            </a:pPr>
            <a:endParaRPr lang="es-ES" dirty="0">
              <a:solidFill>
                <a:srgbClr val="FF0000"/>
              </a:solidFill>
            </a:endParaRPr>
          </a:p>
          <a:p>
            <a:pPr marL="114300" indent="0" algn="r">
              <a:buNone/>
            </a:pPr>
            <a:r>
              <a:rPr lang="es-ES" sz="1400" dirty="0"/>
              <a:t>Fuente: </a:t>
            </a:r>
            <a:r>
              <a:rPr lang="es-ES" sz="1400" dirty="0">
                <a:hlinkClick r:id="rId2"/>
              </a:rPr>
              <a:t>http://</a:t>
            </a:r>
            <a:r>
              <a:rPr lang="es-ES" sz="1400" dirty="0" smtClean="0">
                <a:hlinkClick r:id="rId2"/>
              </a:rPr>
              <a:t>pformacion.educa.jcyl.es/scorm.cgi?id_curso=497</a:t>
            </a:r>
            <a:r>
              <a:rPr lang="es-ES" sz="1400" dirty="0" smtClean="0"/>
              <a:t> </a:t>
            </a:r>
          </a:p>
        </p:txBody>
      </p:sp>
      <p:sp>
        <p:nvSpPr>
          <p:cNvPr id="4" name="3 Rectángulo redondeado"/>
          <p:cNvSpPr/>
          <p:nvPr/>
        </p:nvSpPr>
        <p:spPr>
          <a:xfrm>
            <a:off x="683568" y="2348880"/>
            <a:ext cx="2520280" cy="61087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 indent="0" algn="ctr">
              <a:buNone/>
            </a:pPr>
            <a:r>
              <a:rPr lang="es-ES" sz="2000" dirty="0" smtClean="0"/>
              <a:t>ACTIVIDAD </a:t>
            </a:r>
            <a:r>
              <a:rPr lang="es-ES" sz="2000" dirty="0"/>
              <a:t>3</a:t>
            </a:r>
            <a:r>
              <a:rPr lang="es-ES" sz="2000" dirty="0" smtClean="0"/>
              <a:t>. </a:t>
            </a:r>
            <a:endParaRPr lang="es-ES" sz="2000" dirty="0"/>
          </a:p>
        </p:txBody>
      </p:sp>
      <p:pic>
        <p:nvPicPr>
          <p:cNvPr id="3074" name="Picture 2" descr="C:\Users\Toshiba\Desktop\TIERRA DE CAMPOS\MUSEO PARROQUIAL PAREDES DE NAVA\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2" y="2008966"/>
            <a:ext cx="3020368" cy="43085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37161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a:t>3</a:t>
            </a:r>
            <a:r>
              <a:rPr lang="es-ES" sz="4000" dirty="0" smtClean="0"/>
              <a:t>. Actividades para los alumnos.  </a:t>
            </a:r>
            <a:endParaRPr lang="es-ES" sz="4000" dirty="0"/>
          </a:p>
        </p:txBody>
      </p:sp>
      <p:sp>
        <p:nvSpPr>
          <p:cNvPr id="3" name="2 Marcador de contenido"/>
          <p:cNvSpPr>
            <a:spLocks noGrp="1"/>
          </p:cNvSpPr>
          <p:nvPr>
            <p:ph idx="1"/>
          </p:nvPr>
        </p:nvSpPr>
        <p:spPr>
          <a:xfrm>
            <a:off x="457200" y="1600200"/>
            <a:ext cx="7931224" cy="5257800"/>
          </a:xfrm>
        </p:spPr>
        <p:txBody>
          <a:bodyPr>
            <a:normAutofit fontScale="85000" lnSpcReduction="20000"/>
          </a:bodyPr>
          <a:lstStyle/>
          <a:p>
            <a:pPr marL="114300" indent="0" algn="just">
              <a:buNone/>
            </a:pPr>
            <a:r>
              <a:rPr lang="es-ES" sz="3200" dirty="0" smtClean="0"/>
              <a:t>3.2. Actividades durante la visita. </a:t>
            </a:r>
          </a:p>
          <a:p>
            <a:pPr marL="114300" indent="0" algn="just">
              <a:buNone/>
            </a:pPr>
            <a:endParaRPr lang="es-ES" dirty="0"/>
          </a:p>
          <a:p>
            <a:pPr marL="114300" indent="0" algn="just">
              <a:buNone/>
            </a:pPr>
            <a:endParaRPr lang="es-ES" dirty="0" smtClean="0"/>
          </a:p>
          <a:p>
            <a:pPr marL="114300" indent="0" algn="just">
              <a:buNone/>
            </a:pPr>
            <a:endParaRPr lang="es-ES" dirty="0" smtClean="0"/>
          </a:p>
          <a:p>
            <a:pPr marL="114300" indent="0" algn="just">
              <a:buNone/>
            </a:pPr>
            <a:r>
              <a:rPr lang="es-ES" u="sng" dirty="0" smtClean="0"/>
              <a:t>Imagen 4</a:t>
            </a:r>
            <a:r>
              <a:rPr lang="es-ES" dirty="0" smtClean="0"/>
              <a:t>. </a:t>
            </a:r>
          </a:p>
          <a:p>
            <a:pPr marL="571500" indent="-457200" algn="just"/>
            <a:r>
              <a:rPr lang="es-ES" dirty="0" smtClean="0"/>
              <a:t>Autor de la imagen: </a:t>
            </a:r>
          </a:p>
          <a:p>
            <a:pPr marL="571500" indent="-457200" algn="just"/>
            <a:r>
              <a:rPr lang="es-ES" dirty="0" smtClean="0"/>
              <a:t>Época de realización: </a:t>
            </a:r>
          </a:p>
          <a:p>
            <a:pPr marL="571500" indent="-457200" algn="just"/>
            <a:r>
              <a:rPr lang="es-ES" dirty="0" smtClean="0"/>
              <a:t>Estilo artístico: </a:t>
            </a:r>
          </a:p>
          <a:p>
            <a:pPr marL="571500" indent="-457200" algn="just"/>
            <a:r>
              <a:rPr lang="es-ES" dirty="0" smtClean="0"/>
              <a:t>Materiales empleados: </a:t>
            </a:r>
          </a:p>
          <a:p>
            <a:pPr marL="571500" indent="-457200" algn="just"/>
            <a:r>
              <a:rPr lang="es-ES" dirty="0" smtClean="0"/>
              <a:t>Características de la obra: </a:t>
            </a:r>
          </a:p>
          <a:p>
            <a:pPr marL="114300" indent="0" algn="just">
              <a:buNone/>
            </a:pPr>
            <a:endParaRPr lang="es-ES" dirty="0">
              <a:solidFill>
                <a:srgbClr val="FF0000"/>
              </a:solidFill>
            </a:endParaRPr>
          </a:p>
          <a:p>
            <a:pPr marL="114300" indent="0" algn="just">
              <a:buNone/>
            </a:pPr>
            <a:endParaRPr lang="es-ES" dirty="0">
              <a:solidFill>
                <a:srgbClr val="FF0000"/>
              </a:solidFill>
            </a:endParaRPr>
          </a:p>
          <a:p>
            <a:pPr marL="114300" indent="0" algn="r">
              <a:buNone/>
            </a:pPr>
            <a:r>
              <a:rPr lang="es-ES" sz="1400" dirty="0"/>
              <a:t>Fuente: </a:t>
            </a:r>
            <a:r>
              <a:rPr lang="es-ES" sz="1400" dirty="0">
                <a:hlinkClick r:id="rId2"/>
              </a:rPr>
              <a:t>http://</a:t>
            </a:r>
            <a:r>
              <a:rPr lang="es-ES" sz="1400" dirty="0" smtClean="0">
                <a:hlinkClick r:id="rId2"/>
              </a:rPr>
              <a:t>pformacion.educa.jcyl.es/scorm.cgi?id_curso=497</a:t>
            </a:r>
            <a:r>
              <a:rPr lang="es-ES" sz="1400" dirty="0" smtClean="0"/>
              <a:t> </a:t>
            </a:r>
          </a:p>
        </p:txBody>
      </p:sp>
      <p:sp>
        <p:nvSpPr>
          <p:cNvPr id="4" name="3 Rectángulo redondeado"/>
          <p:cNvSpPr/>
          <p:nvPr/>
        </p:nvSpPr>
        <p:spPr>
          <a:xfrm>
            <a:off x="683568" y="2348880"/>
            <a:ext cx="2520280" cy="61087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 indent="0" algn="ctr">
              <a:buNone/>
            </a:pPr>
            <a:r>
              <a:rPr lang="es-ES" sz="2000" dirty="0" smtClean="0"/>
              <a:t>ACTIVIDAD </a:t>
            </a:r>
            <a:r>
              <a:rPr lang="es-ES" sz="2000" dirty="0"/>
              <a:t>3</a:t>
            </a:r>
            <a:r>
              <a:rPr lang="es-ES" sz="2000" dirty="0" smtClean="0"/>
              <a:t>. </a:t>
            </a:r>
            <a:endParaRPr lang="es-ES" sz="2000" dirty="0"/>
          </a:p>
        </p:txBody>
      </p:sp>
      <p:pic>
        <p:nvPicPr>
          <p:cNvPr id="4098" name="Picture 2" descr="C:\Users\Toshiba\Desktop\TIERRA DE CAMPOS\MUSEO PARROQUIAL PAREDES DE NAVA\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040" y="2050368"/>
            <a:ext cx="3330309" cy="42589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37161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a:t>3</a:t>
            </a:r>
            <a:r>
              <a:rPr lang="es-ES" sz="4000" dirty="0" smtClean="0"/>
              <a:t>. Actividades para los alumnos.  </a:t>
            </a:r>
            <a:endParaRPr lang="es-ES" sz="4000" dirty="0"/>
          </a:p>
        </p:txBody>
      </p:sp>
      <p:sp>
        <p:nvSpPr>
          <p:cNvPr id="3" name="2 Marcador de contenido"/>
          <p:cNvSpPr>
            <a:spLocks noGrp="1"/>
          </p:cNvSpPr>
          <p:nvPr>
            <p:ph idx="1"/>
          </p:nvPr>
        </p:nvSpPr>
        <p:spPr>
          <a:xfrm>
            <a:off x="457200" y="1600200"/>
            <a:ext cx="7931224" cy="5257800"/>
          </a:xfrm>
        </p:spPr>
        <p:txBody>
          <a:bodyPr>
            <a:normAutofit fontScale="85000" lnSpcReduction="20000"/>
          </a:bodyPr>
          <a:lstStyle/>
          <a:p>
            <a:pPr marL="114300" indent="0" algn="just">
              <a:buNone/>
            </a:pPr>
            <a:r>
              <a:rPr lang="es-ES" sz="3200" dirty="0" smtClean="0"/>
              <a:t>3.2. Actividades durante la visita. </a:t>
            </a:r>
          </a:p>
          <a:p>
            <a:pPr marL="114300" indent="0" algn="just">
              <a:buNone/>
            </a:pPr>
            <a:endParaRPr lang="es-ES" dirty="0"/>
          </a:p>
          <a:p>
            <a:pPr marL="114300" indent="0" algn="just">
              <a:buNone/>
            </a:pPr>
            <a:endParaRPr lang="es-ES" dirty="0" smtClean="0"/>
          </a:p>
          <a:p>
            <a:pPr marL="114300" indent="0" algn="just">
              <a:buNone/>
            </a:pPr>
            <a:endParaRPr lang="es-ES" dirty="0" smtClean="0"/>
          </a:p>
          <a:p>
            <a:pPr marL="114300" indent="0" algn="just">
              <a:buNone/>
            </a:pPr>
            <a:r>
              <a:rPr lang="es-ES" u="sng" dirty="0" smtClean="0"/>
              <a:t>Imagen 5</a:t>
            </a:r>
            <a:r>
              <a:rPr lang="es-ES" dirty="0" smtClean="0"/>
              <a:t>. </a:t>
            </a:r>
          </a:p>
          <a:p>
            <a:pPr marL="571500" indent="-457200" algn="just"/>
            <a:r>
              <a:rPr lang="es-ES" dirty="0" smtClean="0"/>
              <a:t>Autor de la imagen: </a:t>
            </a:r>
          </a:p>
          <a:p>
            <a:pPr marL="571500" indent="-457200" algn="just"/>
            <a:r>
              <a:rPr lang="es-ES" dirty="0" smtClean="0"/>
              <a:t>Época de realización: </a:t>
            </a:r>
          </a:p>
          <a:p>
            <a:pPr marL="571500" indent="-457200" algn="just"/>
            <a:r>
              <a:rPr lang="es-ES" dirty="0" smtClean="0"/>
              <a:t>Estilo artístico: </a:t>
            </a:r>
          </a:p>
          <a:p>
            <a:pPr marL="571500" indent="-457200" algn="just"/>
            <a:r>
              <a:rPr lang="es-ES" dirty="0" smtClean="0"/>
              <a:t>Materiales empleados: </a:t>
            </a:r>
          </a:p>
          <a:p>
            <a:pPr marL="571500" indent="-457200" algn="just"/>
            <a:r>
              <a:rPr lang="es-ES" dirty="0" smtClean="0"/>
              <a:t>Características de la obra: </a:t>
            </a:r>
          </a:p>
          <a:p>
            <a:pPr marL="114300" indent="0" algn="just">
              <a:buNone/>
            </a:pPr>
            <a:endParaRPr lang="es-ES" dirty="0">
              <a:solidFill>
                <a:srgbClr val="FF0000"/>
              </a:solidFill>
            </a:endParaRPr>
          </a:p>
          <a:p>
            <a:pPr marL="114300" indent="0" algn="just">
              <a:buNone/>
            </a:pPr>
            <a:endParaRPr lang="es-ES" dirty="0">
              <a:solidFill>
                <a:srgbClr val="FF0000"/>
              </a:solidFill>
            </a:endParaRPr>
          </a:p>
          <a:p>
            <a:pPr marL="114300" indent="0" algn="r">
              <a:buNone/>
            </a:pPr>
            <a:r>
              <a:rPr lang="es-ES" sz="1400" dirty="0"/>
              <a:t>Fuente: </a:t>
            </a:r>
            <a:r>
              <a:rPr lang="es-ES" sz="1400" dirty="0">
                <a:hlinkClick r:id="rId2"/>
              </a:rPr>
              <a:t>http://</a:t>
            </a:r>
            <a:r>
              <a:rPr lang="es-ES" sz="1400" dirty="0" smtClean="0">
                <a:hlinkClick r:id="rId2"/>
              </a:rPr>
              <a:t>pformacion.educa.jcyl.es/scorm.cgi?id_curso=497</a:t>
            </a:r>
            <a:r>
              <a:rPr lang="es-ES" sz="1400" dirty="0" smtClean="0"/>
              <a:t> </a:t>
            </a:r>
          </a:p>
        </p:txBody>
      </p:sp>
      <p:sp>
        <p:nvSpPr>
          <p:cNvPr id="4" name="3 Rectángulo redondeado"/>
          <p:cNvSpPr/>
          <p:nvPr/>
        </p:nvSpPr>
        <p:spPr>
          <a:xfrm>
            <a:off x="683568" y="2348880"/>
            <a:ext cx="2520280" cy="61087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 indent="0" algn="ctr">
              <a:buNone/>
            </a:pPr>
            <a:r>
              <a:rPr lang="es-ES" sz="2000" dirty="0" smtClean="0"/>
              <a:t>ACTIVIDAD </a:t>
            </a:r>
            <a:r>
              <a:rPr lang="es-ES" sz="2000" dirty="0"/>
              <a:t>3</a:t>
            </a:r>
            <a:r>
              <a:rPr lang="es-ES" sz="2000" dirty="0" smtClean="0"/>
              <a:t>. </a:t>
            </a:r>
            <a:endParaRPr lang="es-ES" sz="2000" dirty="0"/>
          </a:p>
        </p:txBody>
      </p:sp>
      <p:pic>
        <p:nvPicPr>
          <p:cNvPr id="5122" name="Picture 2" descr="C:\Users\Toshiba\Desktop\TIERRA DE CAMPOS\MUSEO PARROQUIAL PAREDES DE NAVA\1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52120" y="2172837"/>
            <a:ext cx="2624206" cy="40944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37161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a:t>3</a:t>
            </a:r>
            <a:r>
              <a:rPr lang="es-ES" sz="4000" dirty="0" smtClean="0"/>
              <a:t>. Actividades para los alumnos.  </a:t>
            </a:r>
            <a:endParaRPr lang="es-ES" sz="4000" dirty="0"/>
          </a:p>
        </p:txBody>
      </p:sp>
      <p:sp>
        <p:nvSpPr>
          <p:cNvPr id="3" name="2 Marcador de contenido"/>
          <p:cNvSpPr>
            <a:spLocks noGrp="1"/>
          </p:cNvSpPr>
          <p:nvPr>
            <p:ph idx="1"/>
          </p:nvPr>
        </p:nvSpPr>
        <p:spPr>
          <a:xfrm>
            <a:off x="457200" y="1600200"/>
            <a:ext cx="7931224" cy="5257800"/>
          </a:xfrm>
        </p:spPr>
        <p:txBody>
          <a:bodyPr>
            <a:normAutofit fontScale="85000" lnSpcReduction="20000"/>
          </a:bodyPr>
          <a:lstStyle/>
          <a:p>
            <a:pPr marL="114300" indent="0" algn="just">
              <a:buNone/>
            </a:pPr>
            <a:r>
              <a:rPr lang="es-ES" sz="3200" dirty="0" smtClean="0"/>
              <a:t>3.2. Actividades durante la visita. </a:t>
            </a:r>
          </a:p>
          <a:p>
            <a:pPr marL="114300" indent="0" algn="just">
              <a:buNone/>
            </a:pPr>
            <a:endParaRPr lang="es-ES" dirty="0"/>
          </a:p>
          <a:p>
            <a:pPr marL="114300" indent="0" algn="just">
              <a:buNone/>
            </a:pPr>
            <a:endParaRPr lang="es-ES" dirty="0" smtClean="0"/>
          </a:p>
          <a:p>
            <a:pPr marL="114300" indent="0" algn="just">
              <a:buNone/>
            </a:pPr>
            <a:endParaRPr lang="es-ES" dirty="0" smtClean="0"/>
          </a:p>
          <a:p>
            <a:pPr marL="114300" indent="0" algn="just">
              <a:buNone/>
            </a:pPr>
            <a:r>
              <a:rPr lang="es-ES" u="sng" dirty="0" smtClean="0"/>
              <a:t>Imagen 6</a:t>
            </a:r>
            <a:r>
              <a:rPr lang="es-ES" dirty="0" smtClean="0"/>
              <a:t>. </a:t>
            </a:r>
          </a:p>
          <a:p>
            <a:pPr marL="571500" indent="-457200" algn="just"/>
            <a:r>
              <a:rPr lang="es-ES" dirty="0" smtClean="0"/>
              <a:t>Autor de la imagen: </a:t>
            </a:r>
          </a:p>
          <a:p>
            <a:pPr marL="571500" indent="-457200" algn="just"/>
            <a:r>
              <a:rPr lang="es-ES" dirty="0" smtClean="0"/>
              <a:t>Época de realización: </a:t>
            </a:r>
          </a:p>
          <a:p>
            <a:pPr marL="571500" indent="-457200" algn="just"/>
            <a:r>
              <a:rPr lang="es-ES" dirty="0" smtClean="0"/>
              <a:t>Estilo artístico: </a:t>
            </a:r>
          </a:p>
          <a:p>
            <a:pPr marL="571500" indent="-457200" algn="just"/>
            <a:r>
              <a:rPr lang="es-ES" dirty="0" smtClean="0"/>
              <a:t>Materiales empleados: </a:t>
            </a:r>
          </a:p>
          <a:p>
            <a:pPr marL="571500" indent="-457200" algn="just"/>
            <a:r>
              <a:rPr lang="es-ES" dirty="0" smtClean="0"/>
              <a:t>Características de la obra: </a:t>
            </a:r>
          </a:p>
          <a:p>
            <a:pPr marL="114300" indent="0" algn="just">
              <a:buNone/>
            </a:pPr>
            <a:endParaRPr lang="es-ES" dirty="0">
              <a:solidFill>
                <a:srgbClr val="FF0000"/>
              </a:solidFill>
            </a:endParaRPr>
          </a:p>
          <a:p>
            <a:pPr marL="114300" indent="0" algn="just">
              <a:buNone/>
            </a:pPr>
            <a:endParaRPr lang="es-ES" dirty="0">
              <a:solidFill>
                <a:srgbClr val="FF0000"/>
              </a:solidFill>
            </a:endParaRPr>
          </a:p>
          <a:p>
            <a:pPr marL="114300" indent="0" algn="r">
              <a:buNone/>
            </a:pPr>
            <a:r>
              <a:rPr lang="es-ES" sz="1400" dirty="0"/>
              <a:t>Fuente: </a:t>
            </a:r>
            <a:r>
              <a:rPr lang="es-ES" sz="1400" dirty="0">
                <a:hlinkClick r:id="rId2"/>
              </a:rPr>
              <a:t>http://</a:t>
            </a:r>
            <a:r>
              <a:rPr lang="es-ES" sz="1400" dirty="0" smtClean="0">
                <a:hlinkClick r:id="rId2"/>
              </a:rPr>
              <a:t>pformacion.educa.jcyl.es/scorm.cgi?id_curso=497</a:t>
            </a:r>
            <a:r>
              <a:rPr lang="es-ES" sz="1400" dirty="0" smtClean="0"/>
              <a:t> </a:t>
            </a:r>
          </a:p>
        </p:txBody>
      </p:sp>
      <p:sp>
        <p:nvSpPr>
          <p:cNvPr id="4" name="3 Rectángulo redondeado"/>
          <p:cNvSpPr/>
          <p:nvPr/>
        </p:nvSpPr>
        <p:spPr>
          <a:xfrm>
            <a:off x="683568" y="2348880"/>
            <a:ext cx="2520280" cy="61087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 indent="0" algn="ctr">
              <a:buNone/>
            </a:pPr>
            <a:r>
              <a:rPr lang="es-ES" sz="2000" dirty="0" smtClean="0"/>
              <a:t>ACTIVIDAD </a:t>
            </a:r>
            <a:r>
              <a:rPr lang="es-ES" sz="2000" dirty="0"/>
              <a:t>3</a:t>
            </a:r>
            <a:r>
              <a:rPr lang="es-ES" sz="2000" dirty="0" smtClean="0"/>
              <a:t>. </a:t>
            </a:r>
            <a:endParaRPr lang="es-ES" sz="2000" dirty="0"/>
          </a:p>
        </p:txBody>
      </p:sp>
      <p:pic>
        <p:nvPicPr>
          <p:cNvPr id="6146" name="Picture 2" descr="C:\Users\Toshiba\Desktop\TIERRA DE CAMPOS\MUSEO PARROQUIAL PAREDES DE NAVA\2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4088" y="2012423"/>
            <a:ext cx="2952328" cy="42968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37161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a:t>3</a:t>
            </a:r>
            <a:r>
              <a:rPr lang="es-ES" sz="4000" dirty="0" smtClean="0"/>
              <a:t>. Actividades para los alumnos.  </a:t>
            </a:r>
            <a:endParaRPr lang="es-ES" sz="4000" dirty="0"/>
          </a:p>
        </p:txBody>
      </p:sp>
      <p:sp>
        <p:nvSpPr>
          <p:cNvPr id="3" name="2 Marcador de contenido"/>
          <p:cNvSpPr>
            <a:spLocks noGrp="1"/>
          </p:cNvSpPr>
          <p:nvPr>
            <p:ph idx="1"/>
          </p:nvPr>
        </p:nvSpPr>
        <p:spPr>
          <a:xfrm>
            <a:off x="457200" y="1600200"/>
            <a:ext cx="7931224" cy="5257800"/>
          </a:xfrm>
        </p:spPr>
        <p:txBody>
          <a:bodyPr>
            <a:normAutofit fontScale="85000" lnSpcReduction="20000"/>
          </a:bodyPr>
          <a:lstStyle/>
          <a:p>
            <a:pPr marL="114300" indent="0" algn="just">
              <a:buNone/>
            </a:pPr>
            <a:r>
              <a:rPr lang="es-ES" sz="3200" dirty="0" smtClean="0"/>
              <a:t>3.2. Actividades durante la visita. </a:t>
            </a:r>
          </a:p>
          <a:p>
            <a:pPr marL="114300" indent="0" algn="just">
              <a:buNone/>
            </a:pPr>
            <a:endParaRPr lang="es-ES" dirty="0"/>
          </a:p>
          <a:p>
            <a:pPr marL="114300" indent="0" algn="just">
              <a:buNone/>
            </a:pPr>
            <a:endParaRPr lang="es-ES" dirty="0" smtClean="0"/>
          </a:p>
          <a:p>
            <a:pPr marL="114300" indent="0" algn="just">
              <a:buNone/>
            </a:pPr>
            <a:endParaRPr lang="es-ES" dirty="0" smtClean="0"/>
          </a:p>
          <a:p>
            <a:pPr marL="114300" indent="0" algn="just">
              <a:buNone/>
            </a:pPr>
            <a:r>
              <a:rPr lang="es-ES" u="sng" dirty="0" smtClean="0"/>
              <a:t>Imagen 6</a:t>
            </a:r>
            <a:r>
              <a:rPr lang="es-ES" dirty="0" smtClean="0"/>
              <a:t>. </a:t>
            </a:r>
          </a:p>
          <a:p>
            <a:pPr marL="571500" indent="-457200" algn="just"/>
            <a:r>
              <a:rPr lang="es-ES" dirty="0" smtClean="0"/>
              <a:t>Autor de la imagen: </a:t>
            </a:r>
          </a:p>
          <a:p>
            <a:pPr marL="571500" indent="-457200" algn="just"/>
            <a:r>
              <a:rPr lang="es-ES" dirty="0" smtClean="0"/>
              <a:t>Época de realización: </a:t>
            </a:r>
          </a:p>
          <a:p>
            <a:pPr marL="571500" indent="-457200" algn="just"/>
            <a:r>
              <a:rPr lang="es-ES" dirty="0" smtClean="0"/>
              <a:t>Estilo artístico: </a:t>
            </a:r>
          </a:p>
          <a:p>
            <a:pPr marL="571500" indent="-457200" algn="just"/>
            <a:r>
              <a:rPr lang="es-ES" dirty="0" smtClean="0"/>
              <a:t>Materiales empleados: </a:t>
            </a:r>
          </a:p>
          <a:p>
            <a:pPr marL="571500" indent="-457200" algn="just"/>
            <a:r>
              <a:rPr lang="es-ES" dirty="0" smtClean="0"/>
              <a:t>Características de la obra: </a:t>
            </a:r>
          </a:p>
          <a:p>
            <a:pPr marL="114300" indent="0" algn="just">
              <a:buNone/>
            </a:pPr>
            <a:endParaRPr lang="es-ES" dirty="0">
              <a:solidFill>
                <a:srgbClr val="FF0000"/>
              </a:solidFill>
            </a:endParaRPr>
          </a:p>
          <a:p>
            <a:pPr marL="114300" indent="0" algn="just">
              <a:buNone/>
            </a:pPr>
            <a:endParaRPr lang="es-ES" dirty="0">
              <a:solidFill>
                <a:srgbClr val="FF0000"/>
              </a:solidFill>
            </a:endParaRPr>
          </a:p>
          <a:p>
            <a:pPr marL="114300" indent="0" algn="r">
              <a:buNone/>
            </a:pPr>
            <a:r>
              <a:rPr lang="es-ES" sz="1400" dirty="0"/>
              <a:t>Fuente: </a:t>
            </a:r>
            <a:r>
              <a:rPr lang="es-ES" sz="1400" dirty="0">
                <a:hlinkClick r:id="rId2"/>
              </a:rPr>
              <a:t>http://</a:t>
            </a:r>
            <a:r>
              <a:rPr lang="es-ES" sz="1400" dirty="0" smtClean="0">
                <a:hlinkClick r:id="rId2"/>
              </a:rPr>
              <a:t>pformacion.educa.jcyl.es/scorm.cgi?id_curso=497</a:t>
            </a:r>
            <a:r>
              <a:rPr lang="es-ES" sz="1400" dirty="0" smtClean="0"/>
              <a:t> </a:t>
            </a:r>
          </a:p>
        </p:txBody>
      </p:sp>
      <p:sp>
        <p:nvSpPr>
          <p:cNvPr id="4" name="3 Rectángulo redondeado"/>
          <p:cNvSpPr/>
          <p:nvPr/>
        </p:nvSpPr>
        <p:spPr>
          <a:xfrm>
            <a:off x="683568" y="2348880"/>
            <a:ext cx="2520280" cy="61087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 indent="0" algn="ctr">
              <a:buNone/>
            </a:pPr>
            <a:r>
              <a:rPr lang="es-ES" sz="2000" dirty="0" smtClean="0"/>
              <a:t>ACTIVIDAD </a:t>
            </a:r>
            <a:r>
              <a:rPr lang="es-ES" sz="2000" dirty="0"/>
              <a:t>3</a:t>
            </a:r>
            <a:r>
              <a:rPr lang="es-ES" sz="2000" dirty="0" smtClean="0"/>
              <a:t>. </a:t>
            </a:r>
            <a:endParaRPr lang="es-ES" sz="2000" dirty="0"/>
          </a:p>
        </p:txBody>
      </p:sp>
      <p:pic>
        <p:nvPicPr>
          <p:cNvPr id="7170" name="Picture 2" descr="C:\Users\Toshiba\Desktop\TIERRA DE CAMPOS\MUSEO PARROQUIAL PAREDES DE NAVA\2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3217" y="2105639"/>
            <a:ext cx="2991191" cy="42036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37161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a:t>3</a:t>
            </a:r>
            <a:r>
              <a:rPr lang="es-ES" sz="4000" dirty="0" smtClean="0"/>
              <a:t>. Actividades para los alumnos.  </a:t>
            </a:r>
            <a:endParaRPr lang="es-ES" sz="4000" dirty="0"/>
          </a:p>
        </p:txBody>
      </p:sp>
      <p:sp>
        <p:nvSpPr>
          <p:cNvPr id="3" name="2 Marcador de contenido"/>
          <p:cNvSpPr>
            <a:spLocks noGrp="1"/>
          </p:cNvSpPr>
          <p:nvPr>
            <p:ph idx="1"/>
          </p:nvPr>
        </p:nvSpPr>
        <p:spPr>
          <a:xfrm>
            <a:off x="457200" y="1600200"/>
            <a:ext cx="8003232" cy="4525963"/>
          </a:xfrm>
        </p:spPr>
        <p:txBody>
          <a:bodyPr>
            <a:normAutofit/>
          </a:bodyPr>
          <a:lstStyle/>
          <a:p>
            <a:pPr marL="114300" indent="0" algn="just">
              <a:buNone/>
            </a:pPr>
            <a:r>
              <a:rPr lang="es-ES" dirty="0" smtClean="0"/>
              <a:t>3.3. Actividades posteriores. </a:t>
            </a:r>
          </a:p>
          <a:p>
            <a:pPr marL="114300" indent="0" algn="just">
              <a:buNone/>
            </a:pPr>
            <a:endParaRPr lang="es-ES" dirty="0" smtClean="0"/>
          </a:p>
        </p:txBody>
      </p:sp>
      <p:sp>
        <p:nvSpPr>
          <p:cNvPr id="4" name="3 Rectángulo redondeado"/>
          <p:cNvSpPr/>
          <p:nvPr/>
        </p:nvSpPr>
        <p:spPr>
          <a:xfrm>
            <a:off x="683568" y="2348880"/>
            <a:ext cx="2520280" cy="61087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 indent="0" algn="ctr">
              <a:buNone/>
            </a:pPr>
            <a:r>
              <a:rPr lang="es-ES" sz="2000" dirty="0" smtClean="0"/>
              <a:t>ACTIVIDAD </a:t>
            </a:r>
            <a:r>
              <a:rPr lang="es-ES" sz="2000" dirty="0"/>
              <a:t>1</a:t>
            </a:r>
            <a:r>
              <a:rPr lang="es-ES" sz="2000" dirty="0" smtClean="0"/>
              <a:t>. </a:t>
            </a:r>
            <a:endParaRPr lang="es-ES" sz="2000" dirty="0"/>
          </a:p>
        </p:txBody>
      </p:sp>
      <p:sp>
        <p:nvSpPr>
          <p:cNvPr id="5" name="4 Rectángulo redondeado"/>
          <p:cNvSpPr/>
          <p:nvPr/>
        </p:nvSpPr>
        <p:spPr>
          <a:xfrm>
            <a:off x="683568" y="3189281"/>
            <a:ext cx="7776864" cy="261598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 indent="0" algn="just">
              <a:buNone/>
            </a:pPr>
            <a:r>
              <a:rPr lang="es-ES" dirty="0" smtClean="0"/>
              <a:t>Tras </a:t>
            </a:r>
            <a:r>
              <a:rPr lang="es-ES" dirty="0"/>
              <a:t>la ruta realizada y ya en el aula, los alumnos deberán identificar cada una de las construcciones y elementos artísticos que pudieron observar durante dicho recorrido. </a:t>
            </a:r>
          </a:p>
          <a:p>
            <a:pPr marL="36576" indent="0" algn="just">
              <a:buNone/>
            </a:pPr>
            <a:endParaRPr lang="es-ES" dirty="0"/>
          </a:p>
          <a:p>
            <a:pPr marL="36576" indent="0" algn="just">
              <a:buNone/>
            </a:pPr>
            <a:r>
              <a:rPr lang="es-ES" dirty="0"/>
              <a:t>Para ello, el profesor elaborará una presentación con diversas imágenes e irá preguntando a los alumnos por el nombre de cada una de </a:t>
            </a:r>
            <a:r>
              <a:rPr lang="es-ES" dirty="0" smtClean="0"/>
              <a:t>ellas, ubicación y características más singulares. </a:t>
            </a:r>
            <a:endParaRPr lang="es-ES" dirty="0"/>
          </a:p>
        </p:txBody>
      </p:sp>
    </p:spTree>
    <p:extLst>
      <p:ext uri="{BB962C8B-B14F-4D97-AF65-F5344CB8AC3E}">
        <p14:creationId xmlns:p14="http://schemas.microsoft.com/office/powerpoint/2010/main" xmlns="" val="13542064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a:t>3</a:t>
            </a:r>
            <a:r>
              <a:rPr lang="es-ES" sz="4000" dirty="0" smtClean="0"/>
              <a:t>. Actividades para los alumnos.  </a:t>
            </a:r>
            <a:endParaRPr lang="es-ES" sz="4000" dirty="0"/>
          </a:p>
        </p:txBody>
      </p:sp>
      <p:sp>
        <p:nvSpPr>
          <p:cNvPr id="3" name="2 Marcador de contenido"/>
          <p:cNvSpPr>
            <a:spLocks noGrp="1"/>
          </p:cNvSpPr>
          <p:nvPr>
            <p:ph idx="1"/>
          </p:nvPr>
        </p:nvSpPr>
        <p:spPr>
          <a:xfrm>
            <a:off x="457200" y="1600200"/>
            <a:ext cx="8003232" cy="4525963"/>
          </a:xfrm>
        </p:spPr>
        <p:txBody>
          <a:bodyPr>
            <a:normAutofit/>
          </a:bodyPr>
          <a:lstStyle/>
          <a:p>
            <a:pPr marL="114300" indent="0" algn="just">
              <a:buNone/>
            </a:pPr>
            <a:r>
              <a:rPr lang="es-ES" dirty="0" smtClean="0"/>
              <a:t>3.3. Actividades posteriores.  </a:t>
            </a:r>
            <a:endParaRPr lang="es-ES" dirty="0"/>
          </a:p>
          <a:p>
            <a:pPr marL="36576" indent="0" algn="just">
              <a:buNone/>
            </a:pPr>
            <a:endParaRPr lang="es-ES" dirty="0" smtClean="0"/>
          </a:p>
          <a:p>
            <a:pPr marL="36576" indent="0" algn="just">
              <a:buNone/>
            </a:pPr>
            <a:endParaRPr lang="es-ES" dirty="0"/>
          </a:p>
          <a:p>
            <a:pPr marL="36576" indent="0" algn="just">
              <a:buNone/>
            </a:pPr>
            <a:endParaRPr lang="es-ES" u="sng" dirty="0" smtClean="0"/>
          </a:p>
        </p:txBody>
      </p:sp>
      <p:sp>
        <p:nvSpPr>
          <p:cNvPr id="4" name="3 Rectángulo redondeado"/>
          <p:cNvSpPr/>
          <p:nvPr/>
        </p:nvSpPr>
        <p:spPr>
          <a:xfrm>
            <a:off x="683568" y="2674106"/>
            <a:ext cx="2520280" cy="61087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 indent="0" algn="ctr">
              <a:buNone/>
            </a:pPr>
            <a:r>
              <a:rPr lang="es-ES" sz="2000" dirty="0" smtClean="0"/>
              <a:t>ACTIVIDAD 2. </a:t>
            </a:r>
            <a:endParaRPr lang="es-ES" sz="2000" dirty="0"/>
          </a:p>
        </p:txBody>
      </p:sp>
      <p:sp>
        <p:nvSpPr>
          <p:cNvPr id="5" name="4 Rectángulo redondeado"/>
          <p:cNvSpPr/>
          <p:nvPr/>
        </p:nvSpPr>
        <p:spPr>
          <a:xfrm>
            <a:off x="653658" y="3496710"/>
            <a:ext cx="7776864" cy="216453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 indent="0" algn="just">
              <a:buNone/>
            </a:pPr>
            <a:r>
              <a:rPr lang="es-ES" dirty="0"/>
              <a:t>Se le pedirá a los alumnos, que en grupos de </a:t>
            </a:r>
            <a:r>
              <a:rPr lang="es-ES" dirty="0" smtClean="0"/>
              <a:t>cuatro, </a:t>
            </a:r>
            <a:r>
              <a:rPr lang="es-ES" dirty="0"/>
              <a:t>realicen una presentación en clase de las características del estilo artístico </a:t>
            </a:r>
            <a:r>
              <a:rPr lang="es-ES" dirty="0" smtClean="0"/>
              <a:t>que aparecía en </a:t>
            </a:r>
            <a:r>
              <a:rPr lang="es-ES" dirty="0"/>
              <a:t>la hoja repartida por el profesor en la actividad 3 (actividad realizada durante la visita). </a:t>
            </a:r>
          </a:p>
          <a:p>
            <a:pPr marL="36576" indent="0" algn="just">
              <a:buNone/>
            </a:pPr>
            <a:endParaRPr lang="es-ES" dirty="0"/>
          </a:p>
          <a:p>
            <a:pPr marL="36576" indent="0" algn="just">
              <a:buNone/>
            </a:pPr>
            <a:r>
              <a:rPr lang="es-ES" dirty="0"/>
              <a:t>De esta forma se fomenta la investigación y el autoaprendizaje. </a:t>
            </a:r>
          </a:p>
        </p:txBody>
      </p:sp>
    </p:spTree>
    <p:extLst>
      <p:ext uri="{BB962C8B-B14F-4D97-AF65-F5344CB8AC3E}">
        <p14:creationId xmlns:p14="http://schemas.microsoft.com/office/powerpoint/2010/main" xmlns="" val="273377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19256" cy="4857403"/>
          </a:xfrm>
        </p:spPr>
        <p:txBody>
          <a:bodyPr/>
          <a:lstStyle/>
          <a:p>
            <a:pPr marL="36576" indent="0">
              <a:buNone/>
            </a:pPr>
            <a:r>
              <a:rPr lang="es-ES" dirty="0" smtClean="0"/>
              <a:t>4.1. Reseña histórica.</a:t>
            </a:r>
          </a:p>
          <a:p>
            <a:pPr marL="36576" indent="0">
              <a:buNone/>
            </a:pPr>
            <a:endParaRPr lang="es-ES" dirty="0"/>
          </a:p>
          <a:p>
            <a:pPr marL="36576" indent="0">
              <a:buNone/>
            </a:pPr>
            <a:r>
              <a:rPr lang="es-ES" dirty="0" smtClean="0"/>
              <a:t> </a:t>
            </a:r>
            <a:endParaRPr lang="es-ES" dirty="0"/>
          </a:p>
        </p:txBody>
      </p:sp>
      <p:sp>
        <p:nvSpPr>
          <p:cNvPr id="5" name="4 Rectángulo redondeado"/>
          <p:cNvSpPr/>
          <p:nvPr/>
        </p:nvSpPr>
        <p:spPr>
          <a:xfrm>
            <a:off x="755576" y="2420888"/>
            <a:ext cx="7488832" cy="2592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En la actualidad mantiene restos de su antigua muralla (siglo XII) en forma de puertas, la de San Andrés (reconstruida en el siglo XVI) con dos cubos almenados y la de Santiago. </a:t>
            </a:r>
            <a:endParaRPr lang="es-ES" dirty="0" smtClean="0"/>
          </a:p>
          <a:p>
            <a:pPr algn="just"/>
            <a:endParaRPr lang="es-ES" dirty="0"/>
          </a:p>
          <a:p>
            <a:pPr algn="just"/>
            <a:r>
              <a:rPr lang="es-ES" dirty="0" smtClean="0"/>
              <a:t>También </a:t>
            </a:r>
            <a:r>
              <a:rPr lang="es-ES" dirty="0"/>
              <a:t>destacan las iglesias románico-mudéjares de Santa María la Antigua, San Nicolás y San Pedro.</a:t>
            </a:r>
          </a:p>
        </p:txBody>
      </p:sp>
      <p:sp>
        <p:nvSpPr>
          <p:cNvPr id="7" name="1 Título"/>
          <p:cNvSpPr>
            <a:spLocks noGrp="1"/>
          </p:cNvSpPr>
          <p:nvPr>
            <p:ph type="title"/>
          </p:nvPr>
        </p:nvSpPr>
        <p:spPr>
          <a:xfrm>
            <a:off x="457200" y="130622"/>
            <a:ext cx="7467600" cy="778098"/>
          </a:xfrm>
        </p:spPr>
        <p:txBody>
          <a:bodyPr/>
          <a:lstStyle/>
          <a:p>
            <a:r>
              <a:rPr lang="es-ES" sz="4000" dirty="0" smtClean="0"/>
              <a:t>4. Villalpando (Zamora). </a:t>
            </a:r>
            <a:endParaRPr lang="es-ES" sz="4000" dirty="0"/>
          </a:p>
        </p:txBody>
      </p:sp>
    </p:spTree>
    <p:extLst>
      <p:ext uri="{BB962C8B-B14F-4D97-AF65-F5344CB8AC3E}">
        <p14:creationId xmlns:p14="http://schemas.microsoft.com/office/powerpoint/2010/main" xmlns="" val="3259944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9"/>
            <a:ext cx="8219256" cy="4968552"/>
          </a:xfrm>
        </p:spPr>
        <p:txBody>
          <a:bodyPr>
            <a:normAutofit/>
          </a:bodyPr>
          <a:lstStyle/>
          <a:p>
            <a:pPr marL="36576" indent="0">
              <a:buNone/>
            </a:pPr>
            <a:r>
              <a:rPr lang="es-ES" dirty="0"/>
              <a:t>4.2. Iglesia de San Nicolás de Bari</a:t>
            </a:r>
            <a:r>
              <a:rPr lang="es-ES" dirty="0" smtClean="0"/>
              <a:t>.</a:t>
            </a:r>
          </a:p>
          <a:p>
            <a:pPr marL="36576" indent="0">
              <a:buNone/>
            </a:pPr>
            <a:endParaRPr lang="es-ES" dirty="0" smtClean="0"/>
          </a:p>
          <a:p>
            <a:pPr marL="36576" indent="0">
              <a:buNone/>
            </a:pPr>
            <a:endParaRPr lang="es-ES" sz="2000" dirty="0" smtClean="0"/>
          </a:p>
          <a:p>
            <a:pPr marL="36576" indent="0">
              <a:buNone/>
            </a:pPr>
            <a:endParaRPr lang="es-ES" sz="3600" dirty="0" smtClean="0"/>
          </a:p>
          <a:p>
            <a:pPr marL="36576" indent="0">
              <a:buNone/>
            </a:pPr>
            <a:r>
              <a:rPr lang="es-ES" dirty="0" smtClean="0"/>
              <a:t>4.3. </a:t>
            </a:r>
            <a:r>
              <a:rPr lang="es-ES" dirty="0"/>
              <a:t>Iglesia de San Pedro</a:t>
            </a:r>
            <a:r>
              <a:rPr lang="es-ES" dirty="0" smtClean="0"/>
              <a:t>.</a:t>
            </a:r>
            <a:endParaRPr lang="es-ES" dirty="0"/>
          </a:p>
        </p:txBody>
      </p:sp>
      <p:sp>
        <p:nvSpPr>
          <p:cNvPr id="5" name="4 Rectángulo redondeado"/>
          <p:cNvSpPr/>
          <p:nvPr/>
        </p:nvSpPr>
        <p:spPr>
          <a:xfrm>
            <a:off x="732981" y="2060848"/>
            <a:ext cx="7344816"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En origen fue un tempo mudéjar del siglo XII, aunque reformada en el siglo XVI </a:t>
            </a:r>
            <a:r>
              <a:rPr lang="es-ES" dirty="0" smtClean="0"/>
              <a:t>y sustancialmente modificada </a:t>
            </a:r>
            <a:r>
              <a:rPr lang="es-ES" dirty="0"/>
              <a:t>hace escasos años. </a:t>
            </a:r>
          </a:p>
        </p:txBody>
      </p:sp>
      <p:sp>
        <p:nvSpPr>
          <p:cNvPr id="6" name="5 Rectángulo redondeado"/>
          <p:cNvSpPr/>
          <p:nvPr/>
        </p:nvSpPr>
        <p:spPr>
          <a:xfrm>
            <a:off x="732981" y="4108617"/>
            <a:ext cx="7344816"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Similar a la anterior es la iglesia de San Pedro, igualmente reconstruida en los siglos XV y XVI.</a:t>
            </a:r>
          </a:p>
        </p:txBody>
      </p:sp>
      <p:sp>
        <p:nvSpPr>
          <p:cNvPr id="8" name="1 Título"/>
          <p:cNvSpPr>
            <a:spLocks noGrp="1"/>
          </p:cNvSpPr>
          <p:nvPr>
            <p:ph type="title"/>
          </p:nvPr>
        </p:nvSpPr>
        <p:spPr>
          <a:xfrm>
            <a:off x="457200" y="130622"/>
            <a:ext cx="7467600" cy="778098"/>
          </a:xfrm>
        </p:spPr>
        <p:txBody>
          <a:bodyPr/>
          <a:lstStyle/>
          <a:p>
            <a:r>
              <a:rPr lang="es-ES" sz="4000" dirty="0" smtClean="0"/>
              <a:t>4. Villalpando (Zamora). </a:t>
            </a:r>
            <a:endParaRPr lang="es-ES" sz="4000" dirty="0"/>
          </a:p>
        </p:txBody>
      </p:sp>
    </p:spTree>
    <p:extLst>
      <p:ext uri="{BB962C8B-B14F-4D97-AF65-F5344CB8AC3E}">
        <p14:creationId xmlns:p14="http://schemas.microsoft.com/office/powerpoint/2010/main" xmlns="" val="2425512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19256" cy="4857403"/>
          </a:xfrm>
        </p:spPr>
        <p:txBody>
          <a:bodyPr/>
          <a:lstStyle/>
          <a:p>
            <a:pPr marL="36576" indent="0">
              <a:buNone/>
            </a:pPr>
            <a:r>
              <a:rPr lang="es-ES" dirty="0" smtClean="0"/>
              <a:t>4.4. Iglesia de Santa María la Antigua.</a:t>
            </a:r>
          </a:p>
          <a:p>
            <a:pPr marL="36576" indent="0">
              <a:buNone/>
            </a:pPr>
            <a:endParaRPr lang="es-ES" dirty="0"/>
          </a:p>
          <a:p>
            <a:pPr marL="36576" indent="0">
              <a:buNone/>
            </a:pPr>
            <a:r>
              <a:rPr lang="es-ES" dirty="0" smtClean="0"/>
              <a:t> </a:t>
            </a:r>
            <a:endParaRPr lang="es-ES" dirty="0"/>
          </a:p>
        </p:txBody>
      </p:sp>
      <p:sp>
        <p:nvSpPr>
          <p:cNvPr id="5" name="4 Rectángulo redondeado"/>
          <p:cNvSpPr/>
          <p:nvPr/>
        </p:nvSpPr>
        <p:spPr>
          <a:xfrm>
            <a:off x="755576" y="2276872"/>
            <a:ext cx="7344816" cy="3744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Edificio originario de principios del siglo XIII de </a:t>
            </a:r>
            <a:r>
              <a:rPr lang="es-ES" dirty="0" smtClean="0"/>
              <a:t>estilo </a:t>
            </a:r>
            <a:r>
              <a:rPr lang="es-ES" dirty="0"/>
              <a:t>mudéjar. Fue donada a la orden Militar de San Juan de </a:t>
            </a:r>
            <a:r>
              <a:rPr lang="es-ES" dirty="0" smtClean="0"/>
              <a:t>Jerusalén, </a:t>
            </a:r>
            <a:r>
              <a:rPr lang="es-ES" dirty="0"/>
              <a:t>quienes le pusieron la doble advocación de la Inmaculada y la Asunción. </a:t>
            </a:r>
            <a:endParaRPr lang="es-ES" dirty="0" smtClean="0"/>
          </a:p>
          <a:p>
            <a:pPr algn="just"/>
            <a:endParaRPr lang="es-ES" dirty="0"/>
          </a:p>
          <a:p>
            <a:pPr algn="just"/>
            <a:r>
              <a:rPr lang="es-ES" dirty="0"/>
              <a:t>Se derrumbó en 1933 y en la actualidad sólo quedan algunos muros, amén de la soberbia cabecera de 3 ábsides escalonados de ladrillo. </a:t>
            </a:r>
            <a:endParaRPr lang="es-ES" dirty="0" smtClean="0"/>
          </a:p>
          <a:p>
            <a:pPr algn="just"/>
            <a:endParaRPr lang="es-ES" dirty="0"/>
          </a:p>
          <a:p>
            <a:pPr algn="just"/>
            <a:r>
              <a:rPr lang="es-ES" dirty="0"/>
              <a:t>Las arquerías murales de los ábsides la ubican en una posición ecléctica entre los modelos en que se suele clasificar la arquitectura mudéjar: Modelos de Tierra de Pinares y Modelo Toresano. </a:t>
            </a:r>
          </a:p>
        </p:txBody>
      </p:sp>
      <p:sp>
        <p:nvSpPr>
          <p:cNvPr id="8" name="1 Título"/>
          <p:cNvSpPr>
            <a:spLocks noGrp="1"/>
          </p:cNvSpPr>
          <p:nvPr>
            <p:ph type="title"/>
          </p:nvPr>
        </p:nvSpPr>
        <p:spPr>
          <a:xfrm>
            <a:off x="457200" y="130622"/>
            <a:ext cx="7467600" cy="778098"/>
          </a:xfrm>
        </p:spPr>
        <p:txBody>
          <a:bodyPr/>
          <a:lstStyle/>
          <a:p>
            <a:r>
              <a:rPr lang="es-ES" sz="4000" dirty="0" smtClean="0"/>
              <a:t>4. Villalpando (Zamora). </a:t>
            </a:r>
            <a:endParaRPr lang="es-ES" sz="4000" dirty="0"/>
          </a:p>
        </p:txBody>
      </p:sp>
    </p:spTree>
    <p:extLst>
      <p:ext uri="{BB962C8B-B14F-4D97-AF65-F5344CB8AC3E}">
        <p14:creationId xmlns:p14="http://schemas.microsoft.com/office/powerpoint/2010/main" xmlns="" val="622069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2514</TotalTime>
  <Words>4917</Words>
  <Application>Microsoft Office PowerPoint</Application>
  <PresentationFormat>Presentación en pantalla (4:3)</PresentationFormat>
  <Paragraphs>1126</Paragraphs>
  <Slides>66</Slides>
  <Notes>37</Notes>
  <HiddenSlides>0</HiddenSlides>
  <MMClips>0</MMClips>
  <ScaleCrop>false</ScaleCrop>
  <HeadingPairs>
    <vt:vector size="4" baseType="variant">
      <vt:variant>
        <vt:lpstr>Tema</vt:lpstr>
      </vt:variant>
      <vt:variant>
        <vt:i4>1</vt:i4>
      </vt:variant>
      <vt:variant>
        <vt:lpstr>Títulos de diapositiva</vt:lpstr>
      </vt:variant>
      <vt:variant>
        <vt:i4>66</vt:i4>
      </vt:variant>
    </vt:vector>
  </HeadingPairs>
  <TitlesOfParts>
    <vt:vector size="67" baseType="lpstr">
      <vt:lpstr>Técnico</vt:lpstr>
      <vt:lpstr>RUTA MUDÉJAR EN TIERRA DE CAMPOS </vt:lpstr>
      <vt:lpstr>1. Presentación. </vt:lpstr>
      <vt:lpstr>2. Ubicación. </vt:lpstr>
      <vt:lpstr>2. Ubicación. </vt:lpstr>
      <vt:lpstr>3. Recorrido. </vt:lpstr>
      <vt:lpstr>4. Villalpando (Zamora). </vt:lpstr>
      <vt:lpstr>4. Villalpando (Zamora). </vt:lpstr>
      <vt:lpstr>4. Villalpando (Zamora). </vt:lpstr>
      <vt:lpstr>4. Villalpando (Zamora). </vt:lpstr>
      <vt:lpstr>4. Villalpando (Zamora). </vt:lpstr>
      <vt:lpstr>5. Urones de Castroponce  (Valladolid). </vt:lpstr>
      <vt:lpstr>5. Urones de Castroponce  (Valladolid). </vt:lpstr>
      <vt:lpstr>5. Urones de Castroponce  (Valladolid). </vt:lpstr>
      <vt:lpstr>6. Becilla de Valderaduey (Valladolid). </vt:lpstr>
      <vt:lpstr>6. Becilla de Valderaduey (Valladolid). </vt:lpstr>
      <vt:lpstr>6. Becilla de Valderaduey (Valladolid). </vt:lpstr>
      <vt:lpstr>6. Becilla de Valderaduey (Valladolid). </vt:lpstr>
      <vt:lpstr>7. Santervás de Campos (Valladolid). </vt:lpstr>
      <vt:lpstr>7. Santervás de Campos (Valladolid). </vt:lpstr>
      <vt:lpstr>7. Santervás de Campos (Valladolid). </vt:lpstr>
      <vt:lpstr>7. Santervás de Campos (Valladolid). </vt:lpstr>
      <vt:lpstr>7. Santervás de Campos (Valladolid). </vt:lpstr>
      <vt:lpstr>7. Santervás de Campos (Valladolid). </vt:lpstr>
      <vt:lpstr>7. Santervás de Campos (Valladolid). </vt:lpstr>
      <vt:lpstr>7. Santervás de Campos (Valladolid). </vt:lpstr>
      <vt:lpstr>7. Santervás de Campos (Valladolid). </vt:lpstr>
      <vt:lpstr>7. Santervás de Campos (Valladolid). </vt:lpstr>
      <vt:lpstr>8. Sahagún de Campos (León). </vt:lpstr>
      <vt:lpstr>8. Sahagún de Campos (León). </vt:lpstr>
      <vt:lpstr>8. Sahagún de Campos (León). </vt:lpstr>
      <vt:lpstr>8. Sahagún de Campos (León). </vt:lpstr>
      <vt:lpstr>8. Sahagún de Campos (León). </vt:lpstr>
      <vt:lpstr>8. Sahagún de Campos (León). </vt:lpstr>
      <vt:lpstr>8. Sahagún de Campos (León). </vt:lpstr>
      <vt:lpstr>8. Sahagún de Campos (León). </vt:lpstr>
      <vt:lpstr>8. Sahagún de Campos (León). </vt:lpstr>
      <vt:lpstr>8. Sahagún de Campos (León). </vt:lpstr>
      <vt:lpstr>8. Sahagún de Campos (León). </vt:lpstr>
      <vt:lpstr>9. Cisneros (Palencia). </vt:lpstr>
      <vt:lpstr>9. Cisneros (Palencia). </vt:lpstr>
      <vt:lpstr>10. Paredes de Nava (Palencia). </vt:lpstr>
      <vt:lpstr>10. Paredes de Nava (Palencia). </vt:lpstr>
      <vt:lpstr>10. Paredes de Nava (Palencia). </vt:lpstr>
      <vt:lpstr>11. Astudillo (Palencia). </vt:lpstr>
      <vt:lpstr>11. Astudillo (Palencia). </vt:lpstr>
      <vt:lpstr>11. Astudillo (Palencia). </vt:lpstr>
      <vt:lpstr>11. Astudillo (Palencia). </vt:lpstr>
      <vt:lpstr>11. Astudillo (Palencia). </vt:lpstr>
      <vt:lpstr>11. Astudillo (Palencia). </vt:lpstr>
      <vt:lpstr>11. Astudillo (Palencia). </vt:lpstr>
      <vt:lpstr>3. Actividades para los alumnos.  </vt:lpstr>
      <vt:lpstr>3. Actividades para los alumnos.  </vt:lpstr>
      <vt:lpstr>3. Actividades para los alumnos.  </vt:lpstr>
      <vt:lpstr>3. Actividades para los alumnos.  </vt:lpstr>
      <vt:lpstr>3. Actividades para los alumnos.  </vt:lpstr>
      <vt:lpstr>3. Actividades para los alumnos.  </vt:lpstr>
      <vt:lpstr>3. Actividades para los alumnos.  </vt:lpstr>
      <vt:lpstr>3. Actividades para los alumnos.  </vt:lpstr>
      <vt:lpstr>3. Actividades para los alumnos.  </vt:lpstr>
      <vt:lpstr>3. Actividades para los alumnos.  </vt:lpstr>
      <vt:lpstr>3. Actividades para los alumnos.  </vt:lpstr>
      <vt:lpstr>3. Actividades para los alumnos.  </vt:lpstr>
      <vt:lpstr>3. Actividades para los alumnos.  </vt:lpstr>
      <vt:lpstr>3. Actividades para los alumnos.  </vt:lpstr>
      <vt:lpstr>3. Actividades para los alumnos.  </vt:lpstr>
      <vt:lpstr>3. Actividades para los alumnos.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TIERRA DE CAMPOS</dc:title>
  <dc:creator>Toshiba</dc:creator>
  <cp:lastModifiedBy>pilar</cp:lastModifiedBy>
  <cp:revision>58</cp:revision>
  <dcterms:created xsi:type="dcterms:W3CDTF">2015-10-31T19:45:35Z</dcterms:created>
  <dcterms:modified xsi:type="dcterms:W3CDTF">2015-11-15T17:16:43Z</dcterms:modified>
</cp:coreProperties>
</file>