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6" r:id="rId9"/>
    <p:sldId id="264" r:id="rId10"/>
    <p:sldId id="268" r:id="rId11"/>
    <p:sldId id="261" r:id="rId12"/>
    <p:sldId id="269" r:id="rId13"/>
    <p:sldId id="270" r:id="rId14"/>
    <p:sldId id="265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71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88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26/04/2015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illadesahagun.e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es-ES" b="1" dirty="0" smtClean="0">
                <a:latin typeface="Maiandra GD" pitchFamily="34" charset="0"/>
              </a:rPr>
              <a:t>SAHAGÚN</a:t>
            </a:r>
            <a:r>
              <a:rPr lang="es-ES" dirty="0" smtClean="0">
                <a:latin typeface="Maiandra GD" pitchFamily="34" charset="0"/>
              </a:rPr>
              <a:t>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en Tierra de Campos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470550"/>
            <a:ext cx="2596260" cy="344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juanmiguelgrau.com/yahoo_site_admin/assets/images/SanTirso.125184508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1"/>
            <a:ext cx="3384376" cy="4690267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843808" y="476672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Comenzó a construirse en piedra, pero inmediatamente  se siguió en ladrillo.  Los tres ábsides se hicieron en estilo mudéjar y las columnas de la cabecera se transformaron en pilastras de ladrillo. 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259632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/>
              <a:t>La torre del reloj</a:t>
            </a:r>
            <a:r>
              <a:rPr lang="es-ES" dirty="0" smtClean="0"/>
              <a:t>: Inicialmente había dos torres, pero una de ellas se quemó</a:t>
            </a:r>
            <a:endParaRPr lang="es-ES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148064" y="6237312"/>
            <a:ext cx="36724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Fuente</a:t>
            </a:r>
            <a:r>
              <a:rPr lang="es-E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: http://www.villadesahagun.es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5292080" y="6381328"/>
            <a:ext cx="36724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Fuente</a:t>
            </a:r>
            <a:r>
              <a:rPr lang="es-E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s-ES" sz="1000" dirty="0" smtClean="0"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http://www.villadesahagun.es</a:t>
            </a:r>
            <a:endParaRPr lang="es-ES" sz="1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s-E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http://commons.wikimedia.org/wiki/File:Sahag%C3%BAn_Iglesia_JMM.jpg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8434" name="Picture 2" descr="File:Sahagún Iglesia JM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40968"/>
            <a:ext cx="4701853" cy="3132610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IGLESIA DE SAN LORENZO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395536" y="220486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Esta iglesia declarada BIC, es la más antigua, se empezó a construir en el siglo XI</a:t>
            </a:r>
          </a:p>
          <a:p>
            <a:endParaRPr lang="es-ES" dirty="0" smtClean="0"/>
          </a:p>
          <a:p>
            <a:r>
              <a:rPr lang="es-ES" dirty="0" smtClean="0"/>
              <a:t>La Iglesia de San Lorenzo, construida enteramente de </a:t>
            </a:r>
            <a:r>
              <a:rPr lang="es-ES" b="1" dirty="0" smtClean="0"/>
              <a:t>ladrillo</a:t>
            </a:r>
            <a:r>
              <a:rPr lang="es-ES" dirty="0" smtClean="0"/>
              <a:t> es una de las joyas del </a:t>
            </a:r>
            <a:r>
              <a:rPr lang="es-ES" b="1" dirty="0" smtClean="0"/>
              <a:t>ROMÁNICO MUDEJAR.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251520" y="342900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San Lorenzo data de la primera mitad del siglo XIII, edificada en el corazón de la antigua morería, posee planta basilical y una magnífica cabecera tripartita con los ábsides en forma de tambor, no menos valiosa es la torre hecha en ladrillo, y que conjuga perfectamente el espíritu cristiano con las formas decorativas importadas por los alarifes mudéjares.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835696" y="1412776"/>
            <a:ext cx="70342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>
                <a:latin typeface="Brush Script MT" pitchFamily="66" charset="0"/>
              </a:rPr>
              <a:t>{</a:t>
            </a:r>
            <a:r>
              <a:rPr lang="es-ES" sz="4400" b="1" dirty="0" smtClean="0">
                <a:solidFill>
                  <a:schemeClr val="accent3"/>
                </a:solidFill>
                <a:latin typeface="Brush Script MT" pitchFamily="66" charset="0"/>
              </a:rPr>
              <a:t>en el corazón de la antigua morería</a:t>
            </a:r>
            <a:r>
              <a:rPr lang="es-ES" sz="4400" dirty="0" smtClean="0">
                <a:latin typeface="Brush Script MT" pitchFamily="66" charset="0"/>
              </a:rPr>
              <a:t>}</a:t>
            </a:r>
            <a:endParaRPr lang="es-ES" sz="4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talle del áb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324350"/>
            <a:ext cx="3528392" cy="2346382"/>
          </a:xfrm>
          <a:prstGeom prst="rect">
            <a:avLst/>
          </a:prstGeom>
          <a:noFill/>
        </p:spPr>
      </p:pic>
      <p:pic>
        <p:nvPicPr>
          <p:cNvPr id="25602" name="Picture 2" descr="http://juanmiguelgrau.com/yahoo_site_admin/assets/images/Lorenzo3.125193952_st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3364876" cy="2520279"/>
          </a:xfrm>
          <a:prstGeom prst="rect">
            <a:avLst/>
          </a:prstGeom>
          <a:noFill/>
        </p:spPr>
      </p:pic>
      <p:pic>
        <p:nvPicPr>
          <p:cNvPr id="25604" name="Picture 4" descr="http://juanmiguelgrau.com/yahoo_site_admin/assets/images/Portada.125194908_st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3326851" cy="4581128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5292080" y="6381328"/>
            <a:ext cx="36724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Fuente</a:t>
            </a:r>
            <a:r>
              <a:rPr lang="es-E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: http://www.juanmiguelgrau.com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5436096" y="1052736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Ladrillos en espina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4005064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Arcos ciegos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16360" y="557064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ladrillo es el protagonista del Mudéjar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http://www.joseluisluna.com/images/ARTE/Casa_tip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256584" cy="3942438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CASA TÍPICA DE SAHAGÚN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3059832" y="1628800"/>
            <a:ext cx="2577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Madera, ladrillo y adobe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300192" y="6381328"/>
            <a:ext cx="18165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dirty="0" smtClean="0"/>
              <a:t>Fuente://www.joseluisluna.com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ahagun - Iglesia de la Peregrin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32856"/>
            <a:ext cx="4752528" cy="313027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SANTUARIO DE LA PEREGRINA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39552" y="2060848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Por último nos dirigiremos a las afueras de la Villa, sobre una colina se sitúa este edificio que fue en su origen un convento franciscano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51520" y="522920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El edificio se adecúa perfectamente a una de las características fundamentales del románico de Sahagún, el empleo, en lugar de los sillares de piedra, de ladrillos</a:t>
            </a:r>
            <a:endParaRPr lang="es-ES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2080" y="6381328"/>
            <a:ext cx="36724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Fuente</a:t>
            </a:r>
            <a:r>
              <a:rPr lang="es-E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s-ES" sz="1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Wikipedia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378904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 lo largo de su historia este edificio ha sido iglesia, monasterio y hospital de peregrinos.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2699792" y="1268760"/>
            <a:ext cx="57268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>
                <a:latin typeface="Brush Script MT" pitchFamily="66" charset="0"/>
              </a:rPr>
              <a:t>{</a:t>
            </a:r>
            <a:r>
              <a:rPr lang="es-ES" sz="4400" b="1" dirty="0" smtClean="0">
                <a:solidFill>
                  <a:schemeClr val="accent3"/>
                </a:solidFill>
                <a:latin typeface="Brush Script MT" pitchFamily="66" charset="0"/>
              </a:rPr>
              <a:t>a las afueras de la Villa…</a:t>
            </a:r>
            <a:r>
              <a:rPr lang="es-ES" sz="4400" dirty="0" smtClean="0">
                <a:latin typeface="Brush Script MT" pitchFamily="66" charset="0"/>
              </a:rPr>
              <a:t>}</a:t>
            </a:r>
            <a:endParaRPr lang="es-ES" sz="4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219200"/>
          </a:xfrm>
        </p:spPr>
        <p:txBody>
          <a:bodyPr>
            <a:noAutofit/>
          </a:bodyPr>
          <a:lstStyle/>
          <a:p>
            <a:r>
              <a:rPr lang="es-ES" sz="9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Freestyle Script" pitchFamily="66" charset="0"/>
              </a:rPr>
              <a:t>Un paseo por el campo</a:t>
            </a:r>
            <a:r>
              <a:rPr lang="es-ES" sz="9600" dirty="0" smtClean="0">
                <a:latin typeface="Freestyle Script" pitchFamily="66" charset="0"/>
              </a:rPr>
              <a:t>	</a:t>
            </a:r>
            <a:endParaRPr lang="es-ES" sz="9600" dirty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1196752"/>
            <a:ext cx="8229600" cy="1219200"/>
          </a:xfrm>
        </p:spPr>
        <p:txBody>
          <a:bodyPr/>
          <a:lstStyle/>
          <a:p>
            <a:r>
              <a:rPr lang="es-ES" b="1" dirty="0" smtClean="0">
                <a:latin typeface="Maiandra GD" pitchFamily="34" charset="0"/>
              </a:rPr>
              <a:t>Si miramos: veremos.</a:t>
            </a:r>
            <a:endParaRPr lang="es-ES" b="1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haroni" pitchFamily="2" charset="-79"/>
                <a:cs typeface="Aharoni" pitchFamily="2" charset="-79"/>
              </a:rPr>
              <a:t>Cernícalo común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3794" name="Picture 2" descr="http://gallery.photo.net/photo/3354850-m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6467475" cy="4419600"/>
          </a:xfrm>
          <a:prstGeom prst="rect">
            <a:avLst/>
          </a:prstGeom>
          <a:noFill/>
        </p:spPr>
      </p:pic>
      <p:pic>
        <p:nvPicPr>
          <p:cNvPr id="33796" name="Picture 4" descr="http://www.naturadescas.com/fotosymapas/E00040/cernicalo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060848"/>
            <a:ext cx="3203848" cy="2297782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292080" y="6381328"/>
            <a:ext cx="36724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Fuente</a:t>
            </a:r>
            <a:r>
              <a:rPr lang="es-E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: http://www.naturadescas.com  y </a:t>
            </a:r>
            <a:r>
              <a:rPr lang="es-ES" sz="1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Wikipedia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s-ES" dirty="0" smtClean="0">
                <a:latin typeface="Aharoni" pitchFamily="2" charset="-79"/>
                <a:cs typeface="Aharoni" pitchFamily="2" charset="-79"/>
              </a:rPr>
              <a:t>Codorniz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4818" name="Picture 2" descr="https://c2.staticflickr.com/4/3520/3785030177_be7057ff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764704"/>
            <a:ext cx="4762500" cy="3162301"/>
          </a:xfrm>
          <a:prstGeom prst="rect">
            <a:avLst/>
          </a:prstGeom>
          <a:noFill/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4932040" y="5157192"/>
            <a:ext cx="3024336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Perdiz</a:t>
            </a:r>
            <a:endParaRPr kumimoji="0" lang="es-E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34820" name="Picture 4" descr="http://www.uv.es/ma1200/ww/images/zoologia/alectoris_ruf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960440" cy="297033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5292080" y="6381328"/>
            <a:ext cx="36724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Fuente</a:t>
            </a:r>
            <a:r>
              <a:rPr lang="es-E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: http://www.naturadescas.com  y </a:t>
            </a:r>
            <a:r>
              <a:rPr lang="es-ES" sz="1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Wikipedia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naturadescas.com/fotosymapas/E00080/s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3888432" cy="2917474"/>
          </a:xfrm>
          <a:prstGeom prst="rect">
            <a:avLst/>
          </a:prstGeom>
          <a:noFill/>
        </p:spPr>
      </p:pic>
      <p:sp>
        <p:nvSpPr>
          <p:cNvPr id="4" name="2 Título"/>
          <p:cNvSpPr txBox="1">
            <a:spLocks/>
          </p:cNvSpPr>
          <p:nvPr/>
        </p:nvSpPr>
        <p:spPr>
          <a:xfrm>
            <a:off x="395536" y="404664"/>
            <a:ext cx="3024336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Sisón</a:t>
            </a:r>
            <a:endParaRPr kumimoji="0" lang="es-E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6" name="Picture 2" descr="http://ibc.lynxeds.com/files/pictures/IMG_9669_as_Smart_Objec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140968"/>
            <a:ext cx="4434966" cy="3231918"/>
          </a:xfrm>
          <a:prstGeom prst="rect">
            <a:avLst/>
          </a:prstGeom>
          <a:noFill/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5580112" y="3501008"/>
            <a:ext cx="3024336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haroni" pitchFamily="2" charset="-79"/>
                <a:ea typeface="+mj-ea"/>
                <a:cs typeface="Aharoni" pitchFamily="2" charset="-79"/>
              </a:rPr>
              <a:t>Abejaruco Común</a:t>
            </a:r>
            <a:endParaRPr kumimoji="0" lang="es-E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2080" y="6381328"/>
            <a:ext cx="36724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Fuente</a:t>
            </a:r>
            <a:r>
              <a:rPr lang="es-E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: http://www.naturadescas.com  y </a:t>
            </a:r>
            <a:r>
              <a:rPr lang="es-ES" sz="1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Wikipedia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83568" y="476672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Antes de empezar, vamos a presentaros a la Villa de Sahagún.</a:t>
            </a:r>
          </a:p>
          <a:p>
            <a:endParaRPr lang="es-ES" dirty="0" smtClean="0"/>
          </a:p>
          <a:p>
            <a:r>
              <a:rPr lang="es-ES" dirty="0" smtClean="0"/>
              <a:t>Situada al sureste de la provincia de León, en la zona noroccidental de la comunidad autónoma de Castilla y León. Ubicada entre los ríos Cea y Valderaduey, se encuentra en la comarca Tierra de Sahagún que comparte con los municipios limítrofes de Cea, </a:t>
            </a:r>
            <a:r>
              <a:rPr lang="es-ES" dirty="0" err="1" smtClean="0"/>
              <a:t>Grajal</a:t>
            </a:r>
            <a:r>
              <a:rPr lang="es-ES" dirty="0" smtClean="0"/>
              <a:t> de Campos o Calzada del Coto</a:t>
            </a:r>
            <a:endParaRPr lang="es-ES" dirty="0"/>
          </a:p>
        </p:txBody>
      </p:sp>
      <p:pic>
        <p:nvPicPr>
          <p:cNvPr id="1026" name="Picture 2" descr="http://www.aytosahagun.es/opencms/galerias/imagenes/plantilla/mapaleonsahag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92895"/>
            <a:ext cx="5616624" cy="3855693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7380312" y="6381328"/>
            <a:ext cx="1584176" cy="278904"/>
          </a:xfrm>
        </p:spPr>
        <p:txBody>
          <a:bodyPr>
            <a:normAutofit/>
          </a:bodyPr>
          <a:lstStyle/>
          <a:p>
            <a:r>
              <a:rPr lang="es-ES" sz="1000" dirty="0" smtClean="0">
                <a:latin typeface="Times New Roman" pitchFamily="18" charset="0"/>
                <a:cs typeface="Times New Roman" pitchFamily="18" charset="0"/>
              </a:rPr>
              <a:t>Fuente: http://www.aytosahagun.es</a:t>
            </a:r>
            <a:endParaRPr lang="es-E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www.ojodigital.com/foro/attachments/naturaleza/115258d1298752906-dificiles-avutardas-avutar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620000" cy="5057775"/>
          </a:xfrm>
          <a:prstGeom prst="rect">
            <a:avLst/>
          </a:prstGeom>
          <a:noFill/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611560" y="908720"/>
            <a:ext cx="3024336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haroni" pitchFamily="2" charset="-79"/>
                <a:ea typeface="+mj-ea"/>
                <a:cs typeface="Aharoni" pitchFamily="2" charset="-79"/>
              </a:rPr>
              <a:t>Avutarda</a:t>
            </a:r>
            <a:endParaRPr kumimoji="0" lang="es-E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732240" y="6453336"/>
            <a:ext cx="19207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dirty="0" smtClean="0"/>
              <a:t>Fuente: http://www.ojodigital.com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/>
          <p:cNvSpPr txBox="1">
            <a:spLocks/>
          </p:cNvSpPr>
          <p:nvPr/>
        </p:nvSpPr>
        <p:spPr>
          <a:xfrm>
            <a:off x="3851920" y="3212976"/>
            <a:ext cx="3744416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haroni" pitchFamily="2" charset="-79"/>
                <a:ea typeface="+mj-ea"/>
                <a:cs typeface="Aharoni" pitchFamily="2" charset="-79"/>
              </a:rPr>
              <a:t>Lechuza común</a:t>
            </a:r>
            <a:endParaRPr kumimoji="0" lang="es-E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37892" name="Picture 4" descr="http://www.naturadescas.com/fotosymapas/E00033/buhore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32656"/>
            <a:ext cx="6336704" cy="4228916"/>
          </a:xfrm>
          <a:prstGeom prst="rect">
            <a:avLst/>
          </a:prstGeom>
          <a:noFill/>
        </p:spPr>
      </p:pic>
      <p:sp>
        <p:nvSpPr>
          <p:cNvPr id="7" name="2 Título"/>
          <p:cNvSpPr txBox="1">
            <a:spLocks/>
          </p:cNvSpPr>
          <p:nvPr/>
        </p:nvSpPr>
        <p:spPr>
          <a:xfrm>
            <a:off x="251520" y="2924944"/>
            <a:ext cx="3744416" cy="57112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haroni" pitchFamily="2" charset="-79"/>
                <a:ea typeface="+mj-ea"/>
                <a:cs typeface="Aharoni" pitchFamily="2" charset="-79"/>
              </a:rPr>
              <a:t>Lechuza común</a:t>
            </a:r>
            <a:endParaRPr kumimoji="0" lang="es-E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pic>
        <p:nvPicPr>
          <p:cNvPr id="37890" name="Picture 2" descr="http://www.naturadescas.com/fotosymapas/E00066/lechuza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680520" cy="3123631"/>
          </a:xfrm>
          <a:prstGeom prst="rect">
            <a:avLst/>
          </a:prstGeom>
          <a:noFill/>
        </p:spPr>
      </p:pic>
      <p:sp>
        <p:nvSpPr>
          <p:cNvPr id="8" name="2 Título"/>
          <p:cNvSpPr txBox="1">
            <a:spLocks/>
          </p:cNvSpPr>
          <p:nvPr/>
        </p:nvSpPr>
        <p:spPr>
          <a:xfrm>
            <a:off x="1043608" y="836712"/>
            <a:ext cx="3744416" cy="571128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200" spc="-10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haroni" pitchFamily="2" charset="-79"/>
                <a:ea typeface="+mj-ea"/>
                <a:cs typeface="Aharoni" pitchFamily="2" charset="-79"/>
              </a:rPr>
              <a:t>Búho Real</a:t>
            </a:r>
            <a:endParaRPr kumimoji="0" lang="es-E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292080" y="6381328"/>
            <a:ext cx="36724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Fuente</a:t>
            </a:r>
            <a:r>
              <a:rPr lang="es-E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: http://www.naturadescas.com  y </a:t>
            </a:r>
            <a:r>
              <a:rPr lang="es-ES" sz="1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Wikipedia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://www.fotonatura.org/galerias/fotos/usr9115/13099380I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6624736" cy="4413731"/>
          </a:xfrm>
          <a:prstGeom prst="rect">
            <a:avLst/>
          </a:prstGeom>
          <a:noFill/>
        </p:spPr>
      </p:pic>
      <p:sp>
        <p:nvSpPr>
          <p:cNvPr id="5" name="2 Título"/>
          <p:cNvSpPr txBox="1">
            <a:spLocks/>
          </p:cNvSpPr>
          <p:nvPr/>
        </p:nvSpPr>
        <p:spPr>
          <a:xfrm>
            <a:off x="323528" y="908720"/>
            <a:ext cx="3744416" cy="1219200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Aharoni" pitchFamily="2" charset="-79"/>
                <a:ea typeface="+mj-ea"/>
                <a:cs typeface="Aharoni" pitchFamily="2" charset="-79"/>
              </a:rPr>
              <a:t>Golondrina</a:t>
            </a:r>
            <a:endParaRPr kumimoji="0" lang="es-E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732240" y="6453336"/>
            <a:ext cx="19207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dirty="0" smtClean="0"/>
              <a:t>Fuente: http://www.fotonatura.org</a:t>
            </a:r>
            <a:endParaRPr lang="es-E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Maiandra GD" pitchFamily="34" charset="0"/>
              </a:rPr>
              <a:t>Y hasta aquí mi guía.</a:t>
            </a:r>
            <a:br>
              <a:rPr lang="es-ES" dirty="0" smtClean="0">
                <a:latin typeface="Maiandra GD" pitchFamily="34" charset="0"/>
              </a:rPr>
            </a:br>
            <a:r>
              <a:rPr lang="es-ES" dirty="0" smtClean="0">
                <a:latin typeface="Maiandra GD" pitchFamily="34" charset="0"/>
              </a:rPr>
              <a:t/>
            </a:r>
            <a:br>
              <a:rPr lang="es-ES" dirty="0" smtClean="0">
                <a:latin typeface="Maiandra GD" pitchFamily="34" charset="0"/>
              </a:rPr>
            </a:br>
            <a:r>
              <a:rPr lang="es-ES" dirty="0" smtClean="0">
                <a:latin typeface="Maiandra GD" pitchFamily="34" charset="0"/>
              </a:rPr>
              <a:t>Ahora descubrid vosotros a Sahagún.</a:t>
            </a:r>
            <a:br>
              <a:rPr lang="es-ES" dirty="0" smtClean="0">
                <a:latin typeface="Maiandra GD" pitchFamily="34" charset="0"/>
              </a:rPr>
            </a:br>
            <a:r>
              <a:rPr lang="es-ES" dirty="0" smtClean="0">
                <a:latin typeface="Maiandra GD" pitchFamily="34" charset="0"/>
              </a:rPr>
              <a:t>Disfrutad de Tierra de Campos.</a:t>
            </a:r>
            <a:endParaRPr lang="es-ES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adescas.com/fotosymapas/M00030/sahagun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070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508848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haroni" pitchFamily="2" charset="-79"/>
                <a:cs typeface="Aharoni" pitchFamily="2" charset="-79"/>
              </a:rPr>
              <a:t>ACTIVIDADES PARA LOS ALUMNOS.-------------------</a:t>
            </a:r>
            <a:endParaRPr lang="es-E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Hacer una redacción sobre la situación sociopolítica de la villa de Sahagún durante los siglos XI,XII y XIII.</a:t>
            </a:r>
          </a:p>
          <a:p>
            <a:pPr>
              <a:buNone/>
            </a:pPr>
            <a:endParaRPr lang="es-ES" i="1" dirty="0" smtClean="0"/>
          </a:p>
          <a:p>
            <a:pPr>
              <a:buNone/>
            </a:pPr>
            <a:endParaRPr lang="es-ES" dirty="0" smtClean="0"/>
          </a:p>
          <a:p>
            <a:r>
              <a:rPr lang="es-ES" i="1" dirty="0" smtClean="0"/>
              <a:t>Dibujar un mapa de la Comarca de Tierra de Campos, señalado las principales poblaciones.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previas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6848"/>
          </a:xfrm>
        </p:spPr>
        <p:txBody>
          <a:bodyPr/>
          <a:lstStyle/>
          <a:p>
            <a:r>
              <a:rPr lang="es-ES" i="1" dirty="0" smtClean="0"/>
              <a:t>Localizar las siguientes fotos: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u="sng" dirty="0" smtClean="0"/>
              <a:t>Actividades durante la visita</a:t>
            </a:r>
            <a:endParaRPr lang="es-ES" b="1" u="sng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48680"/>
            <a:ext cx="3876849" cy="53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644008" y="5877272"/>
            <a:ext cx="3323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Solución: Iglesia de San Lorenzo</a:t>
            </a:r>
            <a:endParaRPr lang="es-ES" dirty="0"/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9604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51520" y="2924944"/>
            <a:ext cx="3031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Solución: Iglesia de San Tirso</a:t>
            </a: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764704"/>
            <a:ext cx="6363444" cy="513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644008" y="5877272"/>
            <a:ext cx="3926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Solución: Arco San Benito (por detrás)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41433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755576" y="404664"/>
            <a:ext cx="381642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/>
              <a:t>El origen</a:t>
            </a:r>
            <a:r>
              <a:rPr lang="es-ES" dirty="0" smtClean="0"/>
              <a:t> de la villa acaeció a la sombra de un Monasterio Medieval en honor de los </a:t>
            </a:r>
            <a:r>
              <a:rPr lang="es-ES" b="1" dirty="0" smtClean="0"/>
              <a:t>Santos Facundo y Primitivo</a:t>
            </a:r>
            <a:r>
              <a:rPr lang="es-ES" dirty="0" smtClean="0"/>
              <a:t>, mártires de los siglos II y III, quienes murieron decapitados y arrojados al río Cea.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4" y="4399944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Poco a poco Sahagún fue enriqueciéndose dada su situación privilegiada a orillas del río Cea donde confluyen la Tierra de Campos y el Páramo.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467544" y="2924944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villa gozó de gran actividad en la época romana por su excelente emplazamiento en plena Vía Trajana entre la </a:t>
            </a:r>
            <a:r>
              <a:rPr lang="es-ES" dirty="0" err="1" smtClean="0"/>
              <a:t>Legio</a:t>
            </a:r>
            <a:r>
              <a:rPr lang="es-ES" dirty="0" smtClean="0"/>
              <a:t> VII e Italia, Vía que conducía a Astorga, Zaragoza y Tarragona.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059832" y="5589240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Tampoco podemos olvidar que es uno de los puntos más importantes del Camino de Santiago.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upload.wikimedia.org/wikipedia/commons/4/44/Sahagun_-_Iglesia_de_San_Tirso_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861048"/>
            <a:ext cx="374441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467544" y="5733256"/>
            <a:ext cx="2399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Solución: Sarcófago en</a:t>
            </a:r>
          </a:p>
          <a:p>
            <a:r>
              <a:rPr lang="es-ES" i="1" dirty="0" smtClean="0"/>
              <a:t> Iglesia de San Tirso</a:t>
            </a:r>
            <a:endParaRPr lang="es-ES" dirty="0"/>
          </a:p>
        </p:txBody>
      </p:sp>
      <p:pic>
        <p:nvPicPr>
          <p:cNvPr id="7" name="6 Imagen" descr="Motivos vegetales y geométricos adornaban el templo tras su construcción, como se observa en estos detalles. - Acaci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62646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6948264" y="764704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smtClean="0"/>
              <a:t>Solución: yesería en San Lorenzo</a:t>
            </a:r>
            <a:endParaRPr lang="es-E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692696"/>
            <a:ext cx="54006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3528" y="1412776"/>
            <a:ext cx="2371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/>
              <a:t>Solución: Plaza Mayor</a:t>
            </a:r>
            <a:endParaRPr lang="es-E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Localizar el recorrido del camino de Santiago por Sahagún.</a:t>
            </a:r>
          </a:p>
          <a:p>
            <a:endParaRPr lang="es-ES" i="1" dirty="0" smtClean="0"/>
          </a:p>
          <a:p>
            <a:r>
              <a:rPr lang="es-ES" i="1" dirty="0" smtClean="0"/>
              <a:t>Hacer fotos a la flora y fauna.</a:t>
            </a:r>
            <a:endParaRPr lang="es-E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Dibujar la planta de las Iglesias de San Lorenzo y San Benito.</a:t>
            </a:r>
          </a:p>
          <a:p>
            <a:endParaRPr lang="es-ES" i="1" dirty="0" smtClean="0"/>
          </a:p>
          <a:p>
            <a:r>
              <a:rPr lang="es-ES" i="1" dirty="0" smtClean="0"/>
              <a:t>Buscar fotos de machos y hembras de las siguientes aves: Avutarda, Cernícalo y Sisón.</a:t>
            </a:r>
          </a:p>
          <a:p>
            <a:endParaRPr lang="es-ES" i="1" dirty="0" smtClean="0"/>
          </a:p>
          <a:p>
            <a:r>
              <a:rPr lang="es-ES" i="1" dirty="0" smtClean="0"/>
              <a:t>Hacer resumen fotográfico de la visita.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Actividades posteriores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3117"/>
            <a:ext cx="9144000" cy="233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4533" y="1484784"/>
            <a:ext cx="4509467" cy="282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23528" y="692696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latin typeface="Andalus" pitchFamily="18" charset="-78"/>
                <a:cs typeface="Andalus" pitchFamily="18" charset="-78"/>
              </a:rPr>
              <a:t>{</a:t>
            </a:r>
            <a:r>
              <a:rPr lang="es-E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Andalus" pitchFamily="18" charset="-78"/>
                <a:cs typeface="Andalus" pitchFamily="18" charset="-78"/>
              </a:rPr>
              <a:t>Sahagún, como parte de la Comarca de Tierra de Campos</a:t>
            </a:r>
            <a:r>
              <a:rPr lang="es-ES" sz="2800" b="1" dirty="0" smtClean="0">
                <a:latin typeface="Andalus" pitchFamily="18" charset="-78"/>
                <a:cs typeface="Andalus" pitchFamily="18" charset="-78"/>
              </a:rPr>
              <a:t>}</a:t>
            </a:r>
            <a:endParaRPr lang="es-ES" sz="2800" b="1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1916832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Tierra de Campos es una comarca natural que se extiende por la meseta castellana. En las provincias de Palencia, Valladolid y algunos municipios de Zamora y León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1396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VER, CONOCER, SENTIR…</a:t>
            </a:r>
          </a:p>
          <a:p>
            <a:pPr>
              <a:buNone/>
            </a:pPr>
            <a:r>
              <a:rPr lang="es-ES" dirty="0" smtClean="0"/>
              <a:t>						SAHAGÚN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es-ES" b="1" dirty="0" smtClean="0">
                <a:latin typeface="Candara" pitchFamily="34" charset="0"/>
              </a:rPr>
              <a:t>Vamos a empezar por el Patrimonio Artístico</a:t>
            </a:r>
            <a:endParaRPr lang="es-ES" b="1" dirty="0">
              <a:latin typeface="Candara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4" y="4653136"/>
            <a:ext cx="5832648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aur" pitchFamily="18" charset="0"/>
              </a:rPr>
              <a:t>Ladrillo. Madera. Yeso. ARTE. Mudéjar.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au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joseluisluna.com/images/ARTE/Pte_Ca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6984776" cy="3998785"/>
          </a:xfrm>
          <a:prstGeom prst="rect">
            <a:avLst/>
          </a:prstGeom>
          <a:noFill/>
        </p:spPr>
      </p:pic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536848"/>
          </a:xfrm>
        </p:spPr>
        <p:txBody>
          <a:bodyPr>
            <a:normAutofit/>
          </a:bodyPr>
          <a:lstStyle/>
          <a:p>
            <a:r>
              <a:rPr lang="es-ES" sz="1800" dirty="0" smtClean="0"/>
              <a:t>Nos acercamos a Sahagún por el suroeste y debemos cruzar el río CEA.</a:t>
            </a: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 PUENTE CANTO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1331640" y="2852936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Paso histórico en la Villa de Sahagún.</a:t>
            </a:r>
            <a:br>
              <a:rPr lang="es-ES" dirty="0" smtClean="0"/>
            </a:br>
            <a:r>
              <a:rPr lang="es-ES" dirty="0" smtClean="0"/>
              <a:t>Fue paso ya de la Calzada Romana y reconstruido en varias ocasiones</a:t>
            </a:r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6732240" y="6453336"/>
            <a:ext cx="213231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dirty="0" smtClean="0"/>
              <a:t>Fuente://http://www.joseluisluna.com</a:t>
            </a:r>
            <a:endParaRPr lang="es-ES" sz="900" dirty="0"/>
          </a:p>
        </p:txBody>
      </p:sp>
      <p:sp>
        <p:nvSpPr>
          <p:cNvPr id="7" name="6 Rectángulo"/>
          <p:cNvSpPr/>
          <p:nvPr/>
        </p:nvSpPr>
        <p:spPr>
          <a:xfrm>
            <a:off x="4283968" y="1268760"/>
            <a:ext cx="38363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>
                <a:latin typeface="Brush Script MT" pitchFamily="66" charset="0"/>
              </a:rPr>
              <a:t>{</a:t>
            </a:r>
            <a:r>
              <a:rPr lang="es-ES" sz="4400" b="1" dirty="0" smtClean="0">
                <a:solidFill>
                  <a:schemeClr val="accent3"/>
                </a:solidFill>
                <a:latin typeface="Brush Script MT" pitchFamily="66" charset="0"/>
              </a:rPr>
              <a:t>Nos acercamos…</a:t>
            </a:r>
            <a:r>
              <a:rPr lang="es-ES" sz="4400" dirty="0" smtClean="0">
                <a:latin typeface="Brush Script MT" pitchFamily="66" charset="0"/>
              </a:rPr>
              <a:t>}</a:t>
            </a:r>
            <a:endParaRPr lang="es-ES" sz="4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EL ARCO DE SAN BENITO</a:t>
            </a:r>
            <a:endParaRPr lang="es-ES" dirty="0"/>
          </a:p>
        </p:txBody>
      </p:sp>
      <p:pic>
        <p:nvPicPr>
          <p:cNvPr id="1026" name="Picture 2" descr="http://www.soyleon.es/Imagenes/General/Campos/sahagun/sahagun/Monasterio%20de%20San%20Benito/Arco%20de%20San%20Benito%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996952"/>
            <a:ext cx="4896544" cy="3267799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6804248" y="6309320"/>
            <a:ext cx="17155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dirty="0" smtClean="0"/>
              <a:t>Fuente: http://www.soyleon.es</a:t>
            </a:r>
            <a:endParaRPr lang="es-ES" sz="900" dirty="0"/>
          </a:p>
        </p:txBody>
      </p:sp>
      <p:sp>
        <p:nvSpPr>
          <p:cNvPr id="7" name="6 Rectángulo"/>
          <p:cNvSpPr/>
          <p:nvPr/>
        </p:nvSpPr>
        <p:spPr>
          <a:xfrm>
            <a:off x="502632" y="1412776"/>
            <a:ext cx="7701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atin typeface="Script MT Bold" pitchFamily="66" charset="0"/>
              </a:rPr>
              <a:t>BIENVENIDOS Forasteros a la Villa de Sahagún </a:t>
            </a:r>
            <a:endParaRPr lang="es-ES" sz="2800" dirty="0">
              <a:latin typeface="Script MT Bold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83568" y="2132856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Haremos la entrada por  este Arco, portada meridional de la villa.</a:t>
            </a:r>
          </a:p>
          <a:p>
            <a:r>
              <a:rPr lang="es-ES" dirty="0" smtClean="0"/>
              <a:t>Construido en 1662 era el acceso de una Iglesia ahora desaparecida</a:t>
            </a:r>
            <a:endParaRPr lang="es-ES" dirty="0"/>
          </a:p>
        </p:txBody>
      </p:sp>
      <p:pic>
        <p:nvPicPr>
          <p:cNvPr id="1028" name="Picture 4" descr="http://www.joseluisluna.com/images/ARTE/escudo_real%20-%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293095"/>
            <a:ext cx="2232248" cy="1529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IGLESIA DE SAN TIRSO</a:t>
            </a:r>
            <a:endParaRPr lang="es-ES" dirty="0"/>
          </a:p>
        </p:txBody>
      </p:sp>
      <p:pic>
        <p:nvPicPr>
          <p:cNvPr id="21508" name="Picture 4" descr="File:Sahagun - Iglesia de San Tirso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3"/>
            <a:ext cx="3560018" cy="4334251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491880" y="5373216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Marcas de cantería: </a:t>
            </a:r>
            <a:r>
              <a:rPr lang="es-ES" dirty="0" smtClean="0"/>
              <a:t>Se han identificado un total de 14 marcas de 11 tipos diferentes situadas en el interior y exterior del ábside.</a:t>
            </a:r>
            <a:endParaRPr lang="es-ES" dirty="0"/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301208"/>
            <a:ext cx="2699792" cy="1237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5292080" y="6381328"/>
            <a:ext cx="3672408" cy="476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kumimoji="0" lang="es-E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Fuente</a:t>
            </a:r>
            <a:r>
              <a:rPr lang="es-ES" sz="1000" dirty="0" smtClean="0"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lang="es-ES" sz="1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Wikipedia</a:t>
            </a: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67544" y="2204864"/>
            <a:ext cx="4752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Levantada en el siglo XII; quedó terminada entre 1180 y 1190, figura entre lo más representativo del arte románico-mudéjar </a:t>
            </a:r>
          </a:p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323528" y="3212976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Puede considerarse a San Tirso, de hecho, la iglesia prototipo que sirvió de ejemplo para edificaciones posteriores en la misma Sahagún, y en las provincias de Zamora, Valladolid, Ávila y Segovia.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835696" y="4365104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Desde 1931 es Monumento Histórico-Artístico de interés nacional.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3203848" y="1412776"/>
            <a:ext cx="4221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dirty="0" smtClean="0">
                <a:latin typeface="Brush Script MT" pitchFamily="66" charset="0"/>
              </a:rPr>
              <a:t>{</a:t>
            </a:r>
            <a:r>
              <a:rPr lang="es-ES" sz="4400" b="1" dirty="0" smtClean="0">
                <a:solidFill>
                  <a:schemeClr val="accent3"/>
                </a:solidFill>
                <a:latin typeface="Brush Script MT" pitchFamily="66" charset="0"/>
              </a:rPr>
              <a:t>Románico Mudéjar</a:t>
            </a:r>
            <a:r>
              <a:rPr lang="es-ES" sz="4400" dirty="0" smtClean="0">
                <a:latin typeface="Brush Script MT" pitchFamily="66" charset="0"/>
              </a:rPr>
              <a:t>}</a:t>
            </a:r>
            <a:endParaRPr lang="es-ES" sz="4400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413</TotalTime>
  <Words>918</Words>
  <Application>Microsoft Office PowerPoint</Application>
  <PresentationFormat>Presentación en pantalla (4:3)</PresentationFormat>
  <Paragraphs>101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Papel</vt:lpstr>
      <vt:lpstr>SAHAGÚN.  en Tierra de Campos</vt:lpstr>
      <vt:lpstr>Fuente: http://www.aytosahagun.es</vt:lpstr>
      <vt:lpstr>Diapositiva 3</vt:lpstr>
      <vt:lpstr>Diapositiva 4</vt:lpstr>
      <vt:lpstr>Diapositiva 5</vt:lpstr>
      <vt:lpstr>Diapositiva 6</vt:lpstr>
      <vt:lpstr>EL PUENTE CANTO</vt:lpstr>
      <vt:lpstr>EL ARCO DE SAN BENITO</vt:lpstr>
      <vt:lpstr>IGLESIA DE SAN TIRSO</vt:lpstr>
      <vt:lpstr>Diapositiva 10</vt:lpstr>
      <vt:lpstr>IGLESIA DE SAN LORENZO</vt:lpstr>
      <vt:lpstr>Diapositiva 12</vt:lpstr>
      <vt:lpstr>CASA TÍPICA DE SAHAGÚN</vt:lpstr>
      <vt:lpstr>SANTUARIO DE LA PEREGRINA</vt:lpstr>
      <vt:lpstr>Un paseo por el campo </vt:lpstr>
      <vt:lpstr>Si miramos: veremos.</vt:lpstr>
      <vt:lpstr>Cernícalo común</vt:lpstr>
      <vt:lpstr>Codorniz</vt:lpstr>
      <vt:lpstr>Diapositiva 19</vt:lpstr>
      <vt:lpstr>Diapositiva 20</vt:lpstr>
      <vt:lpstr>Diapositiva 21</vt:lpstr>
      <vt:lpstr>Diapositiva 22</vt:lpstr>
      <vt:lpstr>Y hasta aquí mi guía.  Ahora descubrid vosotros a Sahagún. Disfrutad de Tierra de Campos.</vt:lpstr>
      <vt:lpstr>Diapositiva 24</vt:lpstr>
      <vt:lpstr>ACTIVIDADES PARA LOS ALUMNOS.-------------------</vt:lpstr>
      <vt:lpstr>Actividades previas</vt:lpstr>
      <vt:lpstr>Actividades durante la visita</vt:lpstr>
      <vt:lpstr>Diapositiva 28</vt:lpstr>
      <vt:lpstr>Diapositiva 29</vt:lpstr>
      <vt:lpstr>Diapositiva 30</vt:lpstr>
      <vt:lpstr>Diapositiva 31</vt:lpstr>
      <vt:lpstr>Diapositiva 32</vt:lpstr>
      <vt:lpstr>Actividades posteriores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SAHAGÚN.  Un paseo por Tierra de Campos</dc:title>
  <dc:creator>Trabajo Social</dc:creator>
  <cp:lastModifiedBy>WinuE</cp:lastModifiedBy>
  <cp:revision>55</cp:revision>
  <dcterms:created xsi:type="dcterms:W3CDTF">2015-04-19T17:58:25Z</dcterms:created>
  <dcterms:modified xsi:type="dcterms:W3CDTF">2015-04-26T20:03:01Z</dcterms:modified>
</cp:coreProperties>
</file>