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71" r:id="rId2"/>
    <p:sldMasterId id="2147483889" r:id="rId3"/>
  </p:sldMasterIdLst>
  <p:sldIdLst>
    <p:sldId id="258" r:id="rId4"/>
    <p:sldId id="262" r:id="rId5"/>
    <p:sldId id="259" r:id="rId6"/>
    <p:sldId id="257" r:id="rId7"/>
    <p:sldId id="261" r:id="rId8"/>
    <p:sldId id="267" r:id="rId9"/>
    <p:sldId id="265" r:id="rId10"/>
    <p:sldId id="266" r:id="rId11"/>
    <p:sldId id="268" r:id="rId12"/>
    <p:sldId id="272" r:id="rId13"/>
    <p:sldId id="271" r:id="rId14"/>
    <p:sldId id="269" r:id="rId15"/>
    <p:sldId id="264" r:id="rId16"/>
    <p:sldId id="260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7E8BE-F1CB-7F60-A840-8263886606FB}" v="90" dt="2019-12-25T13:32:45.882"/>
    <p1510:client id="{7AD0E0E6-D1F8-5970-D604-465A9D907C4C}" v="1" dt="2019-12-23T17:02:09.780"/>
    <p1510:client id="{DE52348A-3815-44A8-B2AE-F9F8453ADE20}" v="329" dt="2019-12-23T14:46:27.409"/>
    <p1510:client id="{EB74D168-DB3E-C5D3-7681-7C1B88DF0E72}" v="3295" dt="2019-12-26T18:36:39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9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1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4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3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8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2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4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736" y="5410203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0" y="5410203"/>
            <a:ext cx="5124887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4138" y="5410201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8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623930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2" y="5883276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00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95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8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28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05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3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03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4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69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58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8772" y="7184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23297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60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5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4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56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51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27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64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67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09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2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0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4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71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16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0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99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4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1/19/2020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56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D0A5-9878-480D-BD02-5BA9554943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19/01/2020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BA46-0EF6-4C98-9DCB-EFE04B7157A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drive.google.com/open?id=1c0j8btoVbcv5pZy3VQNQtXPpoI9rdK-O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gle/1xmoXeVpaRnYfMi68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forms.gle/aMarHPm1GYrgMhiT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hyperlink" Target="https://proyectosagiles.org/2018/01/23/guia-metodologia-agil-en-clase/" TargetMode="External"/><Relationship Id="rId7" Type="http://schemas.openxmlformats.org/officeDocument/2006/relationships/image" Target="../media/image37.png"/><Relationship Id="rId12" Type="http://schemas.openxmlformats.org/officeDocument/2006/relationships/hyperlink" Target="https://trello.com/es" TargetMode="External"/><Relationship Id="rId2" Type="http://schemas.openxmlformats.org/officeDocument/2006/relationships/hyperlink" Target="https://www.youtube.com/watch?v=lHaMwxE9k7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9.svg"/><Relationship Id="rId5" Type="http://schemas.openxmlformats.org/officeDocument/2006/relationships/hyperlink" Target="https://eduscrum.nl/es/links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www.educaciontrespuntocero.com/noticias/scrum-fomentar-trabajo-cooperativo/90780.html" TargetMode="Externa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imOCYM4TIb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15.svg"/><Relationship Id="rId2" Type="http://schemas.openxmlformats.org/officeDocument/2006/relationships/audio" Target="../media/media1.m4a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5.m4a"/><Relationship Id="rId19" Type="http://schemas.openxmlformats.org/officeDocument/2006/relationships/image" Target="../media/image1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9.m4a"/><Relationship Id="rId7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13.png"/><Relationship Id="rId5" Type="http://schemas.microsoft.com/office/2007/relationships/media" Target="../media/media10.m4a"/><Relationship Id="rId10" Type="http://schemas.openxmlformats.org/officeDocument/2006/relationships/image" Target="../media/image16.png"/><Relationship Id="rId4" Type="http://schemas.openxmlformats.org/officeDocument/2006/relationships/audio" Target="../media/media9.m4a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>
            <a:extLst>
              <a:ext uri="{FF2B5EF4-FFF2-40B4-BE49-F238E27FC236}">
                <a16:creationId xmlns:a16="http://schemas.microsoft.com/office/drawing/2014/main" id="{B181F94D-55EB-4241-BFFB-CE263D5E731A}"/>
              </a:ext>
            </a:extLst>
          </p:cNvPr>
          <p:cNvSpPr txBox="1">
            <a:spLocks/>
          </p:cNvSpPr>
          <p:nvPr/>
        </p:nvSpPr>
        <p:spPr>
          <a:xfrm>
            <a:off x="3259080" y="4456822"/>
            <a:ext cx="8588999" cy="8334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6700" b="1" dirty="0"/>
              <a:t>SCRUM</a:t>
            </a:r>
            <a:r>
              <a:rPr lang="es-ES" sz="6700" dirty="0"/>
              <a:t>PROJECT</a:t>
            </a:r>
          </a:p>
        </p:txBody>
      </p:sp>
      <p:pic>
        <p:nvPicPr>
          <p:cNvPr id="15" name="Gráfico 12" descr="Flecha con curva ligera">
            <a:extLst>
              <a:ext uri="{FF2B5EF4-FFF2-40B4-BE49-F238E27FC236}">
                <a16:creationId xmlns:a16="http://schemas.microsoft.com/office/drawing/2014/main" id="{BFD3F54B-04DA-408A-91AC-FA1B984A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8120" y="1045234"/>
            <a:ext cx="1460740" cy="914400"/>
          </a:xfrm>
          <a:prstGeom prst="rect">
            <a:avLst/>
          </a:prstGeom>
        </p:spPr>
      </p:pic>
      <p:pic>
        <p:nvPicPr>
          <p:cNvPr id="17" name="Imagen 14" descr="Dibujo con letras&#10;&#10;Descripción generada con confianza alta">
            <a:extLst>
              <a:ext uri="{FF2B5EF4-FFF2-40B4-BE49-F238E27FC236}">
                <a16:creationId xmlns:a16="http://schemas.microsoft.com/office/drawing/2014/main" id="{25379C8E-4175-4DAC-95AA-932B78D88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16" y="662797"/>
            <a:ext cx="3907765" cy="3160142"/>
          </a:xfrm>
          <a:prstGeom prst="rect">
            <a:avLst/>
          </a:prstGeom>
        </p:spPr>
      </p:pic>
      <p:pic>
        <p:nvPicPr>
          <p:cNvPr id="19" name="Gráfico 18" descr="Aula">
            <a:extLst>
              <a:ext uri="{FF2B5EF4-FFF2-40B4-BE49-F238E27FC236}">
                <a16:creationId xmlns:a16="http://schemas.microsoft.com/office/drawing/2014/main" id="{48D3E2C4-9122-4435-9A37-096E08B82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1630" y="887082"/>
            <a:ext cx="1230703" cy="1230704"/>
          </a:xfrm>
          <a:prstGeom prst="rect">
            <a:avLst/>
          </a:prstGeom>
        </p:spPr>
      </p:pic>
      <p:pic>
        <p:nvPicPr>
          <p:cNvPr id="21" name="Gráfico 23" descr="Flecha recta">
            <a:extLst>
              <a:ext uri="{FF2B5EF4-FFF2-40B4-BE49-F238E27FC236}">
                <a16:creationId xmlns:a16="http://schemas.microsoft.com/office/drawing/2014/main" id="{CDEE8BAE-34DF-45C6-9049-71E8B3296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535" y="2756140"/>
            <a:ext cx="1460739" cy="914400"/>
          </a:xfrm>
          <a:prstGeom prst="rect">
            <a:avLst/>
          </a:prstGeom>
        </p:spPr>
      </p:pic>
      <p:pic>
        <p:nvPicPr>
          <p:cNvPr id="23" name="Gráfico 25" descr="Lluvia de ideas de grupo">
            <a:extLst>
              <a:ext uri="{FF2B5EF4-FFF2-40B4-BE49-F238E27FC236}">
                <a16:creationId xmlns:a16="http://schemas.microsoft.com/office/drawing/2014/main" id="{180EB672-ABC9-4299-9C43-0DC360226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6610" y="2310442"/>
            <a:ext cx="1475116" cy="141760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2C513C5-4542-4AF3-89E9-99B17FDD6232}"/>
              </a:ext>
            </a:extLst>
          </p:cNvPr>
          <p:cNvSpPr txBox="1">
            <a:spLocks/>
          </p:cNvSpPr>
          <p:nvPr/>
        </p:nvSpPr>
        <p:spPr>
          <a:xfrm>
            <a:off x="4069679" y="5345986"/>
            <a:ext cx="7663380" cy="696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s-ES" sz="1400" b="1"/>
              <a:t>     AULAS ÁGILES / APRENDIZAJE POR PROYECTOS / FOMENTA EL TRABAJO COOPERATIVO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83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38A16-A621-41E6-81BE-601ACCC7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197" y="193548"/>
            <a:ext cx="8629637" cy="638355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          </a:t>
            </a:r>
            <a:br>
              <a:rPr lang="es-ES" sz="32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/>
              <a:t/>
            </a:r>
            <a:br>
              <a:rPr lang="es-ES" sz="3200" b="1" dirty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/>
              <a:t/>
            </a:r>
            <a:br>
              <a:rPr lang="es-ES" sz="3200" b="1" dirty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EL TABLERO SCRUM / </a:t>
            </a:r>
            <a:r>
              <a:rPr lang="es-ES" sz="1800" b="1" dirty="0" smtClean="0">
                <a:solidFill>
                  <a:schemeClr val="bg2">
                    <a:lumMod val="25000"/>
                  </a:schemeClr>
                </a:solidFill>
              </a:rPr>
              <a:t>Qué representa cada columna y los post </a:t>
            </a:r>
            <a:r>
              <a:rPr lang="es-ES" sz="1800" b="1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endParaRPr lang="es-E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EC410B-543B-42C1-AA5B-DC6FB8FE420C}"/>
              </a:ext>
            </a:extLst>
          </p:cNvPr>
          <p:cNvSpPr txBox="1"/>
          <p:nvPr/>
        </p:nvSpPr>
        <p:spPr>
          <a:xfrm>
            <a:off x="9684587" y="6550325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Infografía elaborada con Canva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71880" y="6334881"/>
            <a:ext cx="6598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Haz </a:t>
            </a:r>
            <a:r>
              <a:rPr lang="es-ES" sz="1600" dirty="0" err="1" smtClean="0"/>
              <a:t>click</a:t>
            </a:r>
            <a:r>
              <a:rPr lang="es-ES" sz="1600" dirty="0" smtClean="0"/>
              <a:t> 2 veces en modo presentación para activar audio y animación</a:t>
            </a:r>
            <a:endParaRPr lang="es-ES" sz="1600" dirty="0"/>
          </a:p>
        </p:txBody>
      </p:sp>
      <p:pic>
        <p:nvPicPr>
          <p:cNvPr id="5" name="Audio Sc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971072" y="6281271"/>
            <a:ext cx="476552" cy="4765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41" y="814824"/>
            <a:ext cx="8133424" cy="54078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20108" y="1035188"/>
            <a:ext cx="1987061" cy="899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4668713" y="1035189"/>
            <a:ext cx="3570412" cy="899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8281619" y="1060885"/>
            <a:ext cx="2100631" cy="847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620108" y="1934308"/>
            <a:ext cx="1418492" cy="40473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038600" y="1960743"/>
            <a:ext cx="1114425" cy="402095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200650" y="1934308"/>
            <a:ext cx="5153025" cy="40473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5316004" y="3399250"/>
            <a:ext cx="1186449" cy="1037243"/>
            <a:chOff x="5316004" y="3399250"/>
            <a:chExt cx="1186449" cy="103724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004" y="3399250"/>
              <a:ext cx="1186449" cy="1031777"/>
            </a:xfrm>
            <a:prstGeom prst="rect">
              <a:avLst/>
            </a:prstGeom>
          </p:spPr>
        </p:pic>
        <p:grpSp>
          <p:nvGrpSpPr>
            <p:cNvPr id="20" name="Grupo 19"/>
            <p:cNvGrpSpPr/>
            <p:nvPr/>
          </p:nvGrpSpPr>
          <p:grpSpPr>
            <a:xfrm>
              <a:off x="5419241" y="3540219"/>
              <a:ext cx="1030255" cy="896274"/>
              <a:chOff x="5419241" y="3540219"/>
              <a:chExt cx="1030255" cy="896274"/>
            </a:xfrm>
          </p:grpSpPr>
          <p:pic>
            <p:nvPicPr>
              <p:cNvPr id="17" name="Picture 6" descr="Resultado de imagen de icono reloj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6" r="14014"/>
              <a:stretch/>
            </p:blipFill>
            <p:spPr bwMode="auto">
              <a:xfrm>
                <a:off x="5419241" y="4081689"/>
                <a:ext cx="327265" cy="252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1548" y="4017393"/>
                <a:ext cx="419100" cy="419100"/>
              </a:xfrm>
              <a:prstGeom prst="rect">
                <a:avLst/>
              </a:prstGeom>
            </p:spPr>
          </p:pic>
          <p:sp>
            <p:nvSpPr>
              <p:cNvPr id="19" name="CuadroTexto 18"/>
              <p:cNvSpPr txBox="1"/>
              <p:nvPr/>
            </p:nvSpPr>
            <p:spPr>
              <a:xfrm>
                <a:off x="5450168" y="3540219"/>
                <a:ext cx="999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Tarea </a:t>
                </a:r>
                <a:r>
                  <a:rPr lang="es-ES" sz="2400" dirty="0" smtClean="0"/>
                  <a:t>1</a:t>
                </a:r>
                <a:endParaRPr lang="es-ES" sz="2400" dirty="0"/>
              </a:p>
            </p:txBody>
          </p:sp>
        </p:grpSp>
      </p:grpSp>
      <p:grpSp>
        <p:nvGrpSpPr>
          <p:cNvPr id="22" name="Grupo 21"/>
          <p:cNvGrpSpPr/>
          <p:nvPr/>
        </p:nvGrpSpPr>
        <p:grpSpPr>
          <a:xfrm>
            <a:off x="5327385" y="3408775"/>
            <a:ext cx="1186449" cy="1037243"/>
            <a:chOff x="5316004" y="3399250"/>
            <a:chExt cx="1186449" cy="1037243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004" y="3399250"/>
              <a:ext cx="1186449" cy="1031777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>
              <a:off x="5419241" y="3540219"/>
              <a:ext cx="1030255" cy="896274"/>
              <a:chOff x="5419241" y="3540219"/>
              <a:chExt cx="1030255" cy="896274"/>
            </a:xfrm>
          </p:grpSpPr>
          <p:pic>
            <p:nvPicPr>
              <p:cNvPr id="25" name="Picture 6" descr="Resultado de imagen de icono reloj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16" r="14014"/>
              <a:stretch/>
            </p:blipFill>
            <p:spPr bwMode="auto">
              <a:xfrm>
                <a:off x="5419241" y="4081689"/>
                <a:ext cx="327265" cy="252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Imagen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1548" y="4017393"/>
                <a:ext cx="419100" cy="419100"/>
              </a:xfrm>
              <a:prstGeom prst="rect">
                <a:avLst/>
              </a:prstGeom>
            </p:spPr>
          </p:pic>
          <p:sp>
            <p:nvSpPr>
              <p:cNvPr id="27" name="CuadroTexto 26"/>
              <p:cNvSpPr txBox="1"/>
              <p:nvPr/>
            </p:nvSpPr>
            <p:spPr>
              <a:xfrm>
                <a:off x="5450168" y="3540219"/>
                <a:ext cx="999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Tarea </a:t>
                </a:r>
                <a:r>
                  <a:rPr lang="es-ES" sz="2400" dirty="0" smtClean="0"/>
                  <a:t>1</a:t>
                </a:r>
                <a:endParaRPr lang="es-ES" sz="2400" dirty="0"/>
              </a:p>
            </p:txBody>
          </p:sp>
        </p:grpSp>
      </p:grpSp>
      <p:grpSp>
        <p:nvGrpSpPr>
          <p:cNvPr id="49" name="Grupo 48"/>
          <p:cNvGrpSpPr/>
          <p:nvPr/>
        </p:nvGrpSpPr>
        <p:grpSpPr>
          <a:xfrm>
            <a:off x="8556584" y="2716401"/>
            <a:ext cx="1368759" cy="2822041"/>
            <a:chOff x="8556584" y="2716401"/>
            <a:chExt cx="1368759" cy="2822041"/>
          </a:xfrm>
        </p:grpSpPr>
        <p:grpSp>
          <p:nvGrpSpPr>
            <p:cNvPr id="36" name="Grupo 35"/>
            <p:cNvGrpSpPr/>
            <p:nvPr/>
          </p:nvGrpSpPr>
          <p:grpSpPr>
            <a:xfrm>
              <a:off x="8556584" y="2716401"/>
              <a:ext cx="598540" cy="520511"/>
              <a:chOff x="8556584" y="2716401"/>
              <a:chExt cx="598540" cy="520511"/>
            </a:xfrm>
          </p:grpSpPr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584" y="2716401"/>
                <a:ext cx="598540" cy="520511"/>
              </a:xfrm>
              <a:prstGeom prst="rect">
                <a:avLst/>
              </a:prstGeom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933" y="2776853"/>
                <a:ext cx="356817" cy="356817"/>
              </a:xfrm>
              <a:prstGeom prst="rect">
                <a:avLst/>
              </a:prstGeom>
            </p:spPr>
          </p:pic>
        </p:grpSp>
        <p:grpSp>
          <p:nvGrpSpPr>
            <p:cNvPr id="37" name="Grupo 36"/>
            <p:cNvGrpSpPr/>
            <p:nvPr/>
          </p:nvGrpSpPr>
          <p:grpSpPr>
            <a:xfrm>
              <a:off x="9326803" y="3279963"/>
              <a:ext cx="598540" cy="520511"/>
              <a:chOff x="8556584" y="2716401"/>
              <a:chExt cx="598540" cy="520511"/>
            </a:xfrm>
          </p:grpSpPr>
          <p:pic>
            <p:nvPicPr>
              <p:cNvPr id="38" name="Imagen 3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584" y="2716401"/>
                <a:ext cx="598540" cy="520511"/>
              </a:xfrm>
              <a:prstGeom prst="rect">
                <a:avLst/>
              </a:prstGeom>
            </p:spPr>
          </p:pic>
          <p:pic>
            <p:nvPicPr>
              <p:cNvPr id="39" name="Imagen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933" y="2776853"/>
                <a:ext cx="356817" cy="356817"/>
              </a:xfrm>
              <a:prstGeom prst="rect">
                <a:avLst/>
              </a:prstGeom>
            </p:spPr>
          </p:pic>
        </p:grpSp>
        <p:grpSp>
          <p:nvGrpSpPr>
            <p:cNvPr id="40" name="Grupo 39"/>
            <p:cNvGrpSpPr/>
            <p:nvPr/>
          </p:nvGrpSpPr>
          <p:grpSpPr>
            <a:xfrm>
              <a:off x="8571071" y="3813587"/>
              <a:ext cx="598540" cy="520511"/>
              <a:chOff x="8556584" y="2716401"/>
              <a:chExt cx="598540" cy="520511"/>
            </a:xfrm>
          </p:grpSpPr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584" y="2716401"/>
                <a:ext cx="598540" cy="520511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933" y="2776853"/>
                <a:ext cx="356817" cy="356817"/>
              </a:xfrm>
              <a:prstGeom prst="rect">
                <a:avLst/>
              </a:prstGeom>
            </p:spPr>
          </p:pic>
        </p:grpSp>
        <p:grpSp>
          <p:nvGrpSpPr>
            <p:cNvPr id="43" name="Grupo 42"/>
            <p:cNvGrpSpPr/>
            <p:nvPr/>
          </p:nvGrpSpPr>
          <p:grpSpPr>
            <a:xfrm>
              <a:off x="9322240" y="4431027"/>
              <a:ext cx="598540" cy="520511"/>
              <a:chOff x="8556584" y="2716401"/>
              <a:chExt cx="598540" cy="520511"/>
            </a:xfrm>
          </p:grpSpPr>
          <p:pic>
            <p:nvPicPr>
              <p:cNvPr id="44" name="Imagen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584" y="2716401"/>
                <a:ext cx="598540" cy="520511"/>
              </a:xfrm>
              <a:prstGeom prst="rect">
                <a:avLst/>
              </a:prstGeom>
            </p:spPr>
          </p:pic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933" y="2776853"/>
                <a:ext cx="356817" cy="356817"/>
              </a:xfrm>
              <a:prstGeom prst="rect">
                <a:avLst/>
              </a:prstGeom>
            </p:spPr>
          </p:pic>
        </p:grpSp>
        <p:grpSp>
          <p:nvGrpSpPr>
            <p:cNvPr id="46" name="Grupo 45"/>
            <p:cNvGrpSpPr/>
            <p:nvPr/>
          </p:nvGrpSpPr>
          <p:grpSpPr>
            <a:xfrm>
              <a:off x="8556584" y="5017931"/>
              <a:ext cx="598540" cy="520511"/>
              <a:chOff x="8556584" y="2716401"/>
              <a:chExt cx="598540" cy="520511"/>
            </a:xfrm>
          </p:grpSpPr>
          <p:pic>
            <p:nvPicPr>
              <p:cNvPr id="47" name="Imagen 4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6584" y="2716401"/>
                <a:ext cx="598540" cy="520511"/>
              </a:xfrm>
              <a:prstGeom prst="rect">
                <a:avLst/>
              </a:prstGeom>
            </p:spPr>
          </p:pic>
          <p:pic>
            <p:nvPicPr>
              <p:cNvPr id="48" name="Imagen 4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1933" y="2776853"/>
                <a:ext cx="356817" cy="3568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657380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125E-6 4.81481E-6 L 0.12539 -0.0018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52" y="1319044"/>
            <a:ext cx="4718378" cy="4103263"/>
          </a:xfrm>
          <a:prstGeom prst="rect">
            <a:avLst/>
          </a:prstGeom>
        </p:spPr>
      </p:pic>
      <p:pic>
        <p:nvPicPr>
          <p:cNvPr id="29" name="Picture 6" descr="Resultado de imagen de icono reloj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16" r="14014"/>
          <a:stretch/>
        </p:blipFill>
        <p:spPr bwMode="auto">
          <a:xfrm>
            <a:off x="4267201" y="4477997"/>
            <a:ext cx="606751" cy="4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5" y="4341265"/>
            <a:ext cx="764135" cy="76413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4300833" y="2572285"/>
            <a:ext cx="362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" panose="020B0602020104020603"/>
              </a:rPr>
              <a:t>Diseño de dibujos de animales prehistóricos para el mural general del aula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472023" y="1760998"/>
            <a:ext cx="328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>
                    <a:lumMod val="95000"/>
                    <a:lumOff val="5000"/>
                  </a:prstClr>
                </a:solidFill>
                <a:latin typeface="Tw Cen MT" panose="020B0602020104020603"/>
              </a:rPr>
              <a:t>EL AULA PREHISTÓRICA / ARTE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6882213" y="4272897"/>
            <a:ext cx="1042036" cy="832502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srgbClr val="FFFFFF"/>
              </a:solidFill>
              <a:latin typeface="Tw Cen MT" panose="020B0602020104020603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4049557" y="4272897"/>
            <a:ext cx="1042036" cy="832502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srgbClr val="FFFFFF"/>
              </a:solidFill>
              <a:latin typeface="Tw Cen MT" panose="020B0602020104020603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472023" y="1760998"/>
            <a:ext cx="3281034" cy="369332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srgbClr val="FFFFFF"/>
              </a:solidFill>
              <a:latin typeface="Tw Cen MT" panose="020B0602020104020603"/>
            </a:endParaRPr>
          </a:p>
        </p:txBody>
      </p:sp>
      <p:cxnSp>
        <p:nvCxnSpPr>
          <p:cNvPr id="36" name="Conector angular 35"/>
          <p:cNvCxnSpPr>
            <a:stCxn id="32" idx="0"/>
          </p:cNvCxnSpPr>
          <p:nvPr/>
        </p:nvCxnSpPr>
        <p:spPr>
          <a:xfrm rot="5400000" flipH="1" flipV="1">
            <a:off x="6022803" y="1175053"/>
            <a:ext cx="675682" cy="496208"/>
          </a:xfrm>
          <a:prstGeom prst="bentConnector3">
            <a:avLst/>
          </a:prstGeom>
          <a:noFill/>
          <a:ln w="190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37" name="Elipse 36"/>
          <p:cNvSpPr/>
          <p:nvPr/>
        </p:nvSpPr>
        <p:spPr>
          <a:xfrm>
            <a:off x="6054215" y="1696802"/>
            <a:ext cx="116650" cy="11665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137398" y="705261"/>
            <a:ext cx="326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/>
              </a:defRPr>
            </a:lvl1pPr>
          </a:lstStyle>
          <a:p>
            <a:pPr algn="ctr"/>
            <a:r>
              <a:rPr lang="es-ES" sz="1600" dirty="0">
                <a:latin typeface="Corbel" panose="020B0503020204020204" pitchFamily="34" charset="0"/>
              </a:rPr>
              <a:t>Historia / tema al que pertenece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5006134" y="711771"/>
            <a:ext cx="3465596" cy="369332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211367" y="5486503"/>
            <a:ext cx="356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Alumnos que desempeñan esa tarea (numerados o con nombre)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557489" y="5486502"/>
            <a:ext cx="3563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Tiempo estimado para realización </a:t>
            </a:r>
          </a:p>
          <a:p>
            <a:pPr algn="ctr"/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de la tarea</a:t>
            </a:r>
          </a:p>
          <a:p>
            <a:pPr algn="ctr"/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Ejemplo: 30 min</a:t>
            </a:r>
          </a:p>
        </p:txBody>
      </p:sp>
      <p:cxnSp>
        <p:nvCxnSpPr>
          <p:cNvPr id="42" name="Conector angular 41"/>
          <p:cNvCxnSpPr>
            <a:stCxn id="34" idx="2"/>
            <a:endCxn id="41" idx="0"/>
          </p:cNvCxnSpPr>
          <p:nvPr/>
        </p:nvCxnSpPr>
        <p:spPr>
          <a:xfrm rot="5400000">
            <a:off x="4264381" y="5180306"/>
            <a:ext cx="381103" cy="231288"/>
          </a:xfrm>
          <a:prstGeom prst="bentConnector3">
            <a:avLst/>
          </a:prstGeom>
          <a:noFill/>
          <a:ln w="15875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43" name="Conector angular 42"/>
          <p:cNvCxnSpPr/>
          <p:nvPr/>
        </p:nvCxnSpPr>
        <p:spPr>
          <a:xfrm rot="16200000" flipH="1">
            <a:off x="7350367" y="5145364"/>
            <a:ext cx="442657" cy="362726"/>
          </a:xfrm>
          <a:prstGeom prst="bentConnector3">
            <a:avLst/>
          </a:prstGeom>
          <a:noFill/>
          <a:ln w="15875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44" name="Rectángulo redondeado 43"/>
          <p:cNvSpPr/>
          <p:nvPr/>
        </p:nvSpPr>
        <p:spPr>
          <a:xfrm>
            <a:off x="6343828" y="5548057"/>
            <a:ext cx="3358497" cy="529731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7327814" y="5020847"/>
            <a:ext cx="116650" cy="11665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4499351" y="5063040"/>
            <a:ext cx="116650" cy="11665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7" name="Rectángulo redondeado 46"/>
          <p:cNvSpPr/>
          <p:nvPr/>
        </p:nvSpPr>
        <p:spPr>
          <a:xfrm>
            <a:off x="2788778" y="5486502"/>
            <a:ext cx="3127760" cy="861775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8655465" y="2837367"/>
            <a:ext cx="175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Descripción tarea</a:t>
            </a:r>
          </a:p>
          <a:p>
            <a:pPr algn="ctr"/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</a:rPr>
              <a:t> (concisa)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8655465" y="2741561"/>
            <a:ext cx="1751888" cy="779307"/>
          </a:xfrm>
          <a:prstGeom prst="roundRect">
            <a:avLst/>
          </a:prstGeom>
          <a:noFill/>
          <a:ln w="15875" cap="flat" cmpd="sng" algn="ctr">
            <a:solidFill>
              <a:srgbClr val="B258D3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cxnSp>
        <p:nvCxnSpPr>
          <p:cNvPr id="50" name="Conector angular 49"/>
          <p:cNvCxnSpPr>
            <a:stCxn id="31" idx="3"/>
          </p:cNvCxnSpPr>
          <p:nvPr/>
        </p:nvCxnSpPr>
        <p:spPr>
          <a:xfrm>
            <a:off x="7924249" y="3172449"/>
            <a:ext cx="728438" cy="194622"/>
          </a:xfrm>
          <a:prstGeom prst="bentConnector3">
            <a:avLst/>
          </a:prstGeom>
          <a:noFill/>
          <a:ln w="15875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51" name="Elipse 50"/>
          <p:cNvSpPr/>
          <p:nvPr/>
        </p:nvSpPr>
        <p:spPr>
          <a:xfrm>
            <a:off x="8595751" y="3313621"/>
            <a:ext cx="116650" cy="11665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25238A16-A621-41E6-81BE-601ACCC7A918}"/>
              </a:ext>
            </a:extLst>
          </p:cNvPr>
          <p:cNvSpPr txBox="1">
            <a:spLocks/>
          </p:cNvSpPr>
          <p:nvPr/>
        </p:nvSpPr>
        <p:spPr>
          <a:xfrm>
            <a:off x="-836120" y="577259"/>
            <a:ext cx="6787217" cy="638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          </a:t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ELEMENTO CLAVE: POST-IT</a:t>
            </a:r>
            <a:br>
              <a:rPr lang="es-ES" sz="3200" b="1" dirty="0" smtClean="0"/>
            </a:br>
            <a:r>
              <a:rPr lang="es-ES" sz="2000" dirty="0" smtClean="0">
                <a:latin typeface="Corbel" panose="020B0503020204020204" pitchFamily="34" charset="0"/>
              </a:rPr>
              <a:t>Qué información contiene</a:t>
            </a:r>
            <a:endParaRPr lang="es-E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06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TABLERO DESCARGABLE</a:t>
            </a:r>
            <a:br>
              <a:rPr lang="es-ES" dirty="0" smtClean="0"/>
            </a:br>
            <a:r>
              <a:rPr lang="es-ES" sz="2200" dirty="0" smtClean="0"/>
              <a:t>RECURSO DIGITAL</a:t>
            </a:r>
            <a:endParaRPr lang="es-ES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4709" y="5787951"/>
            <a:ext cx="5475119" cy="49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1" dirty="0" smtClean="0"/>
              <a:t>Plantilla Excel para trabajar cualquier proyecto en </a:t>
            </a:r>
            <a:r>
              <a:rPr lang="es-ES" sz="1600" b="1" dirty="0" err="1" smtClean="0"/>
              <a:t>Scrum</a:t>
            </a:r>
            <a:r>
              <a:rPr lang="es-ES" sz="1600" b="1" dirty="0" smtClean="0"/>
              <a:t>:</a:t>
            </a:r>
            <a:endParaRPr lang="es-ES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67C2ED-EB51-4352-94E9-15B8E4F1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13" y="1598189"/>
            <a:ext cx="6730501" cy="4137256"/>
          </a:xfrm>
          <a:prstGeom prst="rect">
            <a:avLst/>
          </a:prstGeom>
        </p:spPr>
      </p:pic>
      <p:pic>
        <p:nvPicPr>
          <p:cNvPr id="2050" name="Picture 2" descr="Resultado de imagen de simbolo creative common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13" y="5787221"/>
            <a:ext cx="441821" cy="4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simbolo creative common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107" y="5775243"/>
            <a:ext cx="454414" cy="4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421545" y="5871645"/>
            <a:ext cx="1384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BY ANA RUBIO GIL</a:t>
            </a:r>
            <a:endParaRPr lang="es-ES" sz="1100" b="1" dirty="0"/>
          </a:p>
        </p:txBody>
      </p:sp>
      <p:sp>
        <p:nvSpPr>
          <p:cNvPr id="6" name="Rectángulo 5"/>
          <p:cNvSpPr/>
          <p:nvPr/>
        </p:nvSpPr>
        <p:spPr>
          <a:xfrm>
            <a:off x="3204709" y="6281433"/>
            <a:ext cx="762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drive.google.com/open?id=1c0j8btoVbcv5pZy3VQNQtXPpoI9rdK-O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821" y="5514870"/>
            <a:ext cx="713550" cy="7135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1239" y="6133255"/>
            <a:ext cx="529453" cy="5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5A1D75-C0B0-414D-AF64-9533AAB336BA}"/>
              </a:ext>
            </a:extLst>
          </p:cNvPr>
          <p:cNvSpPr txBox="1"/>
          <p:nvPr/>
        </p:nvSpPr>
        <p:spPr>
          <a:xfrm>
            <a:off x="2740324" y="1086929"/>
            <a:ext cx="70420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ENCUESTA DE UTILIDAD DE SCRUM EN EL AULA (para alumnos)</a:t>
            </a:r>
          </a:p>
          <a:p>
            <a:pPr algn="l"/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8" name="Gráfico 18" descr="Smartphone">
            <a:extLst>
              <a:ext uri="{FF2B5EF4-FFF2-40B4-BE49-F238E27FC236}">
                <a16:creationId xmlns:a16="http://schemas.microsoft.com/office/drawing/2014/main" id="{FB31A7D7-058A-4CBE-A6AE-798D1519D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687" y="800819"/>
            <a:ext cx="770627" cy="7850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59959A9-D6E4-4BD3-A659-A1818A1315FC}"/>
              </a:ext>
            </a:extLst>
          </p:cNvPr>
          <p:cNvSpPr txBox="1"/>
          <p:nvPr/>
        </p:nvSpPr>
        <p:spPr>
          <a:xfrm>
            <a:off x="5543910" y="2179607"/>
            <a:ext cx="56618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i="1"/>
              <a:t>Diseñada con la herramienta Google Forms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B87729-784B-4410-A986-41D98749E91B}"/>
              </a:ext>
            </a:extLst>
          </p:cNvPr>
          <p:cNvSpPr txBox="1"/>
          <p:nvPr/>
        </p:nvSpPr>
        <p:spPr>
          <a:xfrm>
            <a:off x="2740325" y="1633268"/>
            <a:ext cx="5359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4"/>
              </a:rPr>
              <a:t>https://forms.gle/aMarHPm1GYrgMhiT9</a:t>
            </a:r>
            <a:endParaRPr lang="es-E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11" name="Imagen 12" descr="Imagen que contiene negro&#10;&#10;Descripción generada con confianza muy alta">
            <a:extLst>
              <a:ext uri="{FF2B5EF4-FFF2-40B4-BE49-F238E27FC236}">
                <a16:creationId xmlns:a16="http://schemas.microsoft.com/office/drawing/2014/main" id="{C4A68D2A-DACB-4860-B59F-FE676634D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480" y="905235"/>
            <a:ext cx="2114550" cy="21145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9E4D19-820C-453F-8823-A1C01FBE5294}"/>
              </a:ext>
            </a:extLst>
          </p:cNvPr>
          <p:cNvSpPr txBox="1"/>
          <p:nvPr/>
        </p:nvSpPr>
        <p:spPr>
          <a:xfrm>
            <a:off x="2740323" y="3717985"/>
            <a:ext cx="70420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ENCUESTA DE UTILIDAD DE SCRUM EN EL AULA (para profesores)</a:t>
            </a:r>
          </a:p>
          <a:p>
            <a:pPr algn="l"/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" name="Gráfico 18" descr="Smartphone">
            <a:extLst>
              <a:ext uri="{FF2B5EF4-FFF2-40B4-BE49-F238E27FC236}">
                <a16:creationId xmlns:a16="http://schemas.microsoft.com/office/drawing/2014/main" id="{10A6ECCB-CA0C-4FBC-BAC0-976CD8BAE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686" y="3532517"/>
            <a:ext cx="770627" cy="78500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8E8F9-2833-486F-A30C-18C046683E97}"/>
              </a:ext>
            </a:extLst>
          </p:cNvPr>
          <p:cNvSpPr txBox="1"/>
          <p:nvPr/>
        </p:nvSpPr>
        <p:spPr>
          <a:xfrm>
            <a:off x="2869721" y="4264325"/>
            <a:ext cx="48998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6"/>
              </a:rPr>
              <a:t>https://forms.gle/1xmoXeVpaRnYfMi68</a:t>
            </a:r>
            <a:endParaRPr lang="es-ES"/>
          </a:p>
          <a:p>
            <a:endParaRPr lang="en-U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1EE4022-1679-48B5-8219-893F49E53635}"/>
              </a:ext>
            </a:extLst>
          </p:cNvPr>
          <p:cNvSpPr txBox="1"/>
          <p:nvPr/>
        </p:nvSpPr>
        <p:spPr>
          <a:xfrm>
            <a:off x="5673306" y="4810663"/>
            <a:ext cx="56618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 i="1"/>
              <a:t>Diseñada con la herramienta Google Forms</a:t>
            </a:r>
          </a:p>
        </p:txBody>
      </p:sp>
      <p:pic>
        <p:nvPicPr>
          <p:cNvPr id="16" name="Imagen 23" descr="Imagen que contiene negro, dibujo&#10;&#10;Descripción generada con confianza muy alta">
            <a:extLst>
              <a:ext uri="{FF2B5EF4-FFF2-40B4-BE49-F238E27FC236}">
                <a16:creationId xmlns:a16="http://schemas.microsoft.com/office/drawing/2014/main" id="{F79EC929-471A-4C74-9E8A-6D900B94A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9480" y="3536291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5A1D75-C0B0-414D-AF64-9533AAB336BA}"/>
              </a:ext>
            </a:extLst>
          </p:cNvPr>
          <p:cNvSpPr txBox="1"/>
          <p:nvPr/>
        </p:nvSpPr>
        <p:spPr>
          <a:xfrm>
            <a:off x="1590136" y="569345"/>
            <a:ext cx="7042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CONTENIDOS MULTIMEDIA SCRUM EN EL AULA</a:t>
            </a:r>
          </a:p>
          <a:p>
            <a:pPr algn="l"/>
            <a:r>
              <a:rPr lang="es-ES" dirty="0">
                <a:ea typeface="+mn-lt"/>
                <a:cs typeface="+mn-lt"/>
                <a:hlinkClick r:id="rId2"/>
              </a:rPr>
              <a:t>https://www.youtube.com/watch?v=lHaMwxE9k7M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2CCE83-D201-491A-AB55-394BA65294C5}"/>
              </a:ext>
            </a:extLst>
          </p:cNvPr>
          <p:cNvSpPr txBox="1"/>
          <p:nvPr/>
        </p:nvSpPr>
        <p:spPr>
          <a:xfrm>
            <a:off x="3114136" y="2035835"/>
            <a:ext cx="55611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https://proyectosagiles.org/2018/01/23/guia-metodologia-agil-en-clase/</a:t>
            </a:r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0DDDD9-04D9-41F0-940B-6D50ABEA8309}"/>
              </a:ext>
            </a:extLst>
          </p:cNvPr>
          <p:cNvSpPr txBox="1"/>
          <p:nvPr/>
        </p:nvSpPr>
        <p:spPr>
          <a:xfrm>
            <a:off x="1130060" y="3746739"/>
            <a:ext cx="5072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https://www.educaciontrespuntocero.com/noticias/scrum-fomentar-trabajo-cooperativo/90780.html</a:t>
            </a:r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170292-A7C4-4321-BFF7-5331EF632BFE}"/>
              </a:ext>
            </a:extLst>
          </p:cNvPr>
          <p:cNvSpPr txBox="1"/>
          <p:nvPr/>
        </p:nvSpPr>
        <p:spPr>
          <a:xfrm>
            <a:off x="3717985" y="5443268"/>
            <a:ext cx="49141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https://eduscrum.nl/es/links</a:t>
            </a:r>
            <a:endParaRPr lang="en-US"/>
          </a:p>
        </p:txBody>
      </p:sp>
      <p:pic>
        <p:nvPicPr>
          <p:cNvPr id="6" name="Imagen 6" descr="Imagen que contiene juego, texto, negro&#10;&#10;Descripción generada con confianza muy alta">
            <a:extLst>
              <a:ext uri="{FF2B5EF4-FFF2-40B4-BE49-F238E27FC236}">
                <a16:creationId xmlns:a16="http://schemas.microsoft.com/office/drawing/2014/main" id="{4FFCA42A-CFB5-4D09-B63E-10195FEBB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217" y="3147290"/>
            <a:ext cx="1593012" cy="1650522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6157F81E-14B7-417F-961F-E5D58EB80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443" y="201463"/>
            <a:ext cx="1581151" cy="1581151"/>
          </a:xfrm>
          <a:prstGeom prst="rect">
            <a:avLst/>
          </a:prstGeom>
        </p:spPr>
      </p:pic>
      <p:pic>
        <p:nvPicPr>
          <p:cNvPr id="10" name="Imagen 10" descr="Imagen que contiene juego, texto, interior, negro&#10;&#10;Descripción generada con confianza muy alta">
            <a:extLst>
              <a:ext uri="{FF2B5EF4-FFF2-40B4-BE49-F238E27FC236}">
                <a16:creationId xmlns:a16="http://schemas.microsoft.com/office/drawing/2014/main" id="{FF07072E-DCE5-4A3E-BD8C-EA3026B5B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690" y="1568031"/>
            <a:ext cx="1651600" cy="1579714"/>
          </a:xfrm>
          <a:prstGeom prst="rect">
            <a:avLst/>
          </a:prstGeom>
        </p:spPr>
      </p:pic>
      <p:pic>
        <p:nvPicPr>
          <p:cNvPr id="12" name="Imagen 12" descr="Imagen que contiene negro&#10;&#10;Descripción generada con confianza muy alta">
            <a:extLst>
              <a:ext uri="{FF2B5EF4-FFF2-40B4-BE49-F238E27FC236}">
                <a16:creationId xmlns:a16="http://schemas.microsoft.com/office/drawing/2014/main" id="{10EDBA1A-A59C-4A3A-82A2-8574EE22D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592" y="4557083"/>
            <a:ext cx="1697606" cy="1783871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9111D7E-3BDB-42D3-B3CE-7A3AD140FDE2}"/>
              </a:ext>
            </a:extLst>
          </p:cNvPr>
          <p:cNvSpPr/>
          <p:nvPr/>
        </p:nvSpPr>
        <p:spPr>
          <a:xfrm>
            <a:off x="8370497" y="685799"/>
            <a:ext cx="3536828" cy="464388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0A0228-688B-4062-85AD-7CA1839F75A8}"/>
              </a:ext>
            </a:extLst>
          </p:cNvPr>
          <p:cNvSpPr txBox="1"/>
          <p:nvPr/>
        </p:nvSpPr>
        <p:spPr>
          <a:xfrm>
            <a:off x="8921690" y="125855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/>
              <a:t>HERRAMIENTA DIGITAL PARA SCRUM</a:t>
            </a:r>
            <a:endParaRPr lang="es-ES" b="1" dirty="0"/>
          </a:p>
        </p:txBody>
      </p:sp>
      <p:pic>
        <p:nvPicPr>
          <p:cNvPr id="18" name="Gráfico 18" descr="Smartphone">
            <a:extLst>
              <a:ext uri="{FF2B5EF4-FFF2-40B4-BE49-F238E27FC236}">
                <a16:creationId xmlns:a16="http://schemas.microsoft.com/office/drawing/2014/main" id="{FB31A7D7-058A-4CBE-A6AE-798D1519D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4875" y="1117121"/>
            <a:ext cx="770627" cy="78500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3E3CC52-2532-4D19-8599-5500192743CD}"/>
              </a:ext>
            </a:extLst>
          </p:cNvPr>
          <p:cNvSpPr txBox="1"/>
          <p:nvPr/>
        </p:nvSpPr>
        <p:spPr>
          <a:xfrm>
            <a:off x="9164309" y="23063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+mn-lt"/>
                <a:cs typeface="+mn-lt"/>
                <a:hlinkClick r:id="rId12"/>
              </a:rPr>
              <a:t>https://trello.com/es</a:t>
            </a:r>
            <a:endParaRPr lang="es-ES"/>
          </a:p>
        </p:txBody>
      </p:sp>
      <p:pic>
        <p:nvPicPr>
          <p:cNvPr id="22" name="Imagen 22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A84A3934-5E0B-4C4C-898C-DA721E5656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6195" y="303236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4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11A55-D84D-4869-9C39-B6882832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87" y="-248728"/>
            <a:ext cx="10018713" cy="1752599"/>
          </a:xfrm>
        </p:spPr>
        <p:txBody>
          <a:bodyPr/>
          <a:lstStyle/>
          <a:p>
            <a:r>
              <a:rPr lang="es-ES"/>
              <a:t>¿QUÉ ES SCRUM?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184F7E-EAA3-4373-9F66-A4A1927C59EC}"/>
              </a:ext>
            </a:extLst>
          </p:cNvPr>
          <p:cNvSpPr txBox="1"/>
          <p:nvPr/>
        </p:nvSpPr>
        <p:spPr>
          <a:xfrm>
            <a:off x="1991803" y="1244181"/>
            <a:ext cx="9026106" cy="20749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es-ES" sz="2000" b="1" dirty="0"/>
              <a:t>SCRUM</a:t>
            </a:r>
            <a:r>
              <a:rPr lang="es-ES" b="1" dirty="0"/>
              <a:t>  </a:t>
            </a:r>
            <a:r>
              <a:rPr lang="es-ES" dirty="0"/>
              <a:t>es una </a:t>
            </a:r>
            <a:r>
              <a:rPr lang="es-ES" b="1" dirty="0"/>
              <a:t>herramienta metodológica </a:t>
            </a:r>
            <a:r>
              <a:rPr lang="es-ES" dirty="0"/>
              <a:t>que proviene del ámbito empresarial, y cuyo objetivo es </a:t>
            </a:r>
            <a:r>
              <a:rPr lang="es-ES" b="1" dirty="0"/>
              <a:t>agilizar los procesos de producción</a:t>
            </a:r>
            <a:r>
              <a:rPr lang="es-ES" dirty="0"/>
              <a:t> de </a:t>
            </a:r>
            <a:r>
              <a:rPr lang="es-ES" b="1" dirty="0"/>
              <a:t>proyectos</a:t>
            </a:r>
            <a:r>
              <a:rPr lang="es-ES" dirty="0"/>
              <a:t> y tener </a:t>
            </a:r>
            <a:r>
              <a:rPr lang="es-ES" b="1" dirty="0"/>
              <a:t>seguimiento</a:t>
            </a:r>
            <a:r>
              <a:rPr lang="es-ES" dirty="0"/>
              <a:t> y </a:t>
            </a:r>
            <a:r>
              <a:rPr lang="es-ES" b="1" dirty="0"/>
              <a:t>trazabilidad </a:t>
            </a:r>
            <a:r>
              <a:rPr lang="es-ES" dirty="0"/>
              <a:t>de todas las partes o fases que los componen. Además, es una metodología que a nivel educativo podemos emplearla de forma</a:t>
            </a:r>
            <a:r>
              <a:rPr lang="es-ES" b="1" dirty="0"/>
              <a:t> transversal</a:t>
            </a:r>
            <a:r>
              <a:rPr lang="es-ES" dirty="0"/>
              <a:t> en </a:t>
            </a:r>
            <a:r>
              <a:rPr lang="es-ES" b="1" dirty="0"/>
              <a:t>cualquier área del </a:t>
            </a:r>
            <a:r>
              <a:rPr lang="es-ES" b="1" dirty="0" smtClean="0"/>
              <a:t>currículo</a:t>
            </a:r>
            <a:r>
              <a:rPr lang="es-ES" dirty="0" smtClean="0"/>
              <a:t>.</a:t>
            </a:r>
            <a:r>
              <a:rPr lang="es-ES" dirty="0"/>
              <a:t> 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Ver video (2 min): </a:t>
            </a:r>
            <a:r>
              <a:rPr lang="es-ES" dirty="0">
                <a:ea typeface="+mn-lt"/>
                <a:cs typeface="+mn-lt"/>
                <a:hlinkClick r:id="rId2"/>
              </a:rPr>
              <a:t>https://www.youtube.com/watch?v=imOCYM4TIbk</a:t>
            </a:r>
            <a:r>
              <a:rPr lang="es-ES" dirty="0">
                <a:ea typeface="+mn-lt"/>
                <a:cs typeface="+mn-lt"/>
              </a:rPr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6" name="Gráfico 6" descr="Ojo">
            <a:extLst>
              <a:ext uri="{FF2B5EF4-FFF2-40B4-BE49-F238E27FC236}">
                <a16:creationId xmlns:a16="http://schemas.microsoft.com/office/drawing/2014/main" id="{FF90B250-91F6-4264-9763-454F3A420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9328" y="2468593"/>
            <a:ext cx="741872" cy="756250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1AD58BE5-7F71-4FD2-8921-35E727DD5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19" y="3431518"/>
            <a:ext cx="5000444" cy="30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75078-3D61-4E19-8FAE-2FE5B8A8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70" y="-248728"/>
            <a:ext cx="10018713" cy="1752599"/>
          </a:xfrm>
        </p:spPr>
        <p:txBody>
          <a:bodyPr/>
          <a:lstStyle/>
          <a:p>
            <a:r>
              <a:rPr lang="es-ES" b="1" dirty="0"/>
              <a:t>APORTE DE VALOR EN EL AULA</a:t>
            </a:r>
            <a:r>
              <a:rPr lang="es-ES" dirty="0"/>
              <a:t/>
            </a:r>
            <a:br>
              <a:rPr lang="es-ES" dirty="0"/>
            </a:br>
            <a:r>
              <a:rPr lang="es-ES" sz="2000" b="1"/>
              <a:t>Metodologías activas / Aprendizaje Basado en Proyectos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213FA6-3FA8-4F84-9253-0FA8EE77C96D}"/>
              </a:ext>
            </a:extLst>
          </p:cNvPr>
          <p:cNvSpPr txBox="1"/>
          <p:nvPr/>
        </p:nvSpPr>
        <p:spPr>
          <a:xfrm>
            <a:off x="2007079" y="1259457"/>
            <a:ext cx="983123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/>
              <a:t>¿Es complejo seguir la evolución de las tareas de los alumnos a lo largo de un proyecto?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/>
              <a:t>¿Es misión imposible cumplir con los </a:t>
            </a:r>
            <a:r>
              <a:rPr lang="es-ES" i="1" dirty="0" err="1"/>
              <a:t>timing</a:t>
            </a:r>
            <a:r>
              <a:rPr lang="es-ES" dirty="0"/>
              <a:t> marcados en los hitos semanales?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/>
              <a:t>¿Cuántas veces se quedan contenidos sin explicar o se abordan demasiado rápido?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/>
              <a:t>¿ </a:t>
            </a:r>
            <a:r>
              <a:rPr lang="es-ES" dirty="0" smtClean="0"/>
              <a:t>Solucionamos </a:t>
            </a:r>
            <a:r>
              <a:rPr lang="es-ES" dirty="0"/>
              <a:t>problemas ("cuellos de botella") en el momento o esperamos al final del proyecto?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ED1844-DB17-4C87-AA70-F1811F7A5B79}"/>
              </a:ext>
            </a:extLst>
          </p:cNvPr>
          <p:cNvSpPr txBox="1"/>
          <p:nvPr/>
        </p:nvSpPr>
        <p:spPr>
          <a:xfrm>
            <a:off x="2006181" y="3170747"/>
            <a:ext cx="961557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SCRUM es una herramienta metodológica que nos soluciona las cuestiones anteriores:</a:t>
            </a:r>
          </a:p>
          <a:p>
            <a:pPr>
              <a:lnSpc>
                <a:spcPct val="150000"/>
              </a:lnSpc>
            </a:pPr>
            <a:r>
              <a:rPr lang="es-ES" b="1" dirty="0"/>
              <a:t>A) </a:t>
            </a:r>
            <a:r>
              <a:rPr lang="es-ES" dirty="0"/>
              <a:t>Nos muestra una visión diaria de la evolución de tareas de cada alumno y del </a:t>
            </a:r>
            <a:r>
              <a:rPr lang="es-ES" dirty="0" smtClean="0"/>
              <a:t>grupo.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b="1" dirty="0"/>
              <a:t>B)</a:t>
            </a:r>
            <a:r>
              <a:rPr lang="es-ES" dirty="0"/>
              <a:t> Establecemos las tareas en función del tiempo estimado para su </a:t>
            </a:r>
            <a:r>
              <a:rPr lang="es-ES" dirty="0" smtClean="0"/>
              <a:t>desempeño.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b="1" dirty="0"/>
              <a:t>C)</a:t>
            </a:r>
            <a:r>
              <a:rPr lang="es-ES" dirty="0"/>
              <a:t> Si hay un problema de tiempos (retraso) o falta de recursos para una tarea concreta podemos actuar de inmediato sobre el "cuello de botella" que condiciona el proceso global.</a:t>
            </a:r>
          </a:p>
          <a:p>
            <a:pPr>
              <a:lnSpc>
                <a:spcPct val="150000"/>
              </a:lnSpc>
            </a:pPr>
            <a:r>
              <a:rPr lang="es-ES" b="1" dirty="0"/>
              <a:t>D)</a:t>
            </a:r>
            <a:r>
              <a:rPr lang="es-ES" dirty="0"/>
              <a:t> Priorizamos los contenidos para ir ejecutandolos de forma jerárquica, de tal manera que siempre los contenidos principales están bien representados en el tiempo.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18FC25-A4DC-4453-B678-91D79358CFE4}"/>
              </a:ext>
            </a:extLst>
          </p:cNvPr>
          <p:cNvSpPr txBox="1"/>
          <p:nvPr/>
        </p:nvSpPr>
        <p:spPr>
          <a:xfrm>
            <a:off x="2237117" y="1259457"/>
            <a:ext cx="41953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OBJETIVOS SCRUM</a:t>
            </a:r>
          </a:p>
        </p:txBody>
      </p:sp>
      <p:pic>
        <p:nvPicPr>
          <p:cNvPr id="8" name="Gráfico 8" descr="Diana">
            <a:extLst>
              <a:ext uri="{FF2B5EF4-FFF2-40B4-BE49-F238E27FC236}">
                <a16:creationId xmlns:a16="http://schemas.microsoft.com/office/drawing/2014/main" id="{EE2FD713-8A68-4192-BA8F-5FE5EB9DC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29441" y="973347"/>
            <a:ext cx="914400" cy="91440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DDA02585-2753-41F2-B442-2309ED960D8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870" t="-891" r="870" b="47203"/>
          <a:stretch/>
        </p:blipFill>
        <p:spPr>
          <a:xfrm>
            <a:off x="7070210" y="-88379"/>
            <a:ext cx="5125372" cy="701119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420FC63-39D7-4119-AA19-D9D16B82CFEC}"/>
              </a:ext>
            </a:extLst>
          </p:cNvPr>
          <p:cNvSpPr/>
          <p:nvPr/>
        </p:nvSpPr>
        <p:spPr>
          <a:xfrm>
            <a:off x="7263441" y="96328"/>
            <a:ext cx="4917055" cy="67573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313213" y="6468206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err="1"/>
              <a:t>Infografia</a:t>
            </a:r>
            <a:r>
              <a:rPr lang="es-ES" sz="1400" b="1" i="1" dirty="0"/>
              <a:t> elaborada con </a:t>
            </a:r>
            <a:r>
              <a:rPr lang="es-ES" sz="1400" b="1" i="1" dirty="0" err="1"/>
              <a:t>Canva</a:t>
            </a:r>
            <a:endParaRPr lang="es-ES" sz="1400" b="1" i="1" dirty="0"/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14369" y="1727855"/>
            <a:ext cx="355001" cy="35500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84456" y="1725948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84456" y="2487622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84455" y="3355568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96971" y="4012924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96971" y="4774598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96971" y="5382383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37CDE3-8CE3-4101-B0A6-91531F2C7953}"/>
              </a:ext>
            </a:extLst>
          </p:cNvPr>
          <p:cNvSpPr txBox="1"/>
          <p:nvPr/>
        </p:nvSpPr>
        <p:spPr>
          <a:xfrm>
            <a:off x="9484454" y="6014310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 dirty="0" smtClean="0"/>
              <a:t>Reproducir Audio</a:t>
            </a:r>
            <a:endParaRPr lang="es-ES" sz="1400" b="1" i="1" dirty="0"/>
          </a:p>
        </p:txBody>
      </p:sp>
      <p:pic>
        <p:nvPicPr>
          <p:cNvPr id="17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26059" y="2419790"/>
            <a:ext cx="386830" cy="386830"/>
          </a:xfrm>
          <a:prstGeom prst="rect">
            <a:avLst/>
          </a:prstGeom>
        </p:spPr>
      </p:pic>
      <p:pic>
        <p:nvPicPr>
          <p:cNvPr id="18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41970" y="3314473"/>
            <a:ext cx="389965" cy="389965"/>
          </a:xfrm>
          <a:prstGeom prst="rect">
            <a:avLst/>
          </a:prstGeom>
        </p:spPr>
      </p:pic>
      <p:pic>
        <p:nvPicPr>
          <p:cNvPr id="19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41971" y="4004445"/>
            <a:ext cx="384825" cy="384825"/>
          </a:xfrm>
          <a:prstGeom prst="rect">
            <a:avLst/>
          </a:prstGeom>
        </p:spPr>
      </p:pic>
      <p:pic>
        <p:nvPicPr>
          <p:cNvPr id="20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41970" y="4713420"/>
            <a:ext cx="403412" cy="403412"/>
          </a:xfrm>
          <a:prstGeom prst="rect">
            <a:avLst/>
          </a:prstGeom>
        </p:spPr>
      </p:pic>
      <p:pic>
        <p:nvPicPr>
          <p:cNvPr id="21" name="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41970" y="5329684"/>
            <a:ext cx="419924" cy="419924"/>
          </a:xfrm>
          <a:prstGeom prst="rect">
            <a:avLst/>
          </a:prstGeom>
        </p:spPr>
      </p:pic>
      <p:pic>
        <p:nvPicPr>
          <p:cNvPr id="22" name="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9141970" y="5976439"/>
            <a:ext cx="438364" cy="438364"/>
          </a:xfrm>
          <a:prstGeom prst="rect">
            <a:avLst/>
          </a:prstGeom>
        </p:spPr>
      </p:pic>
      <p:pic>
        <p:nvPicPr>
          <p:cNvPr id="1026" name="Picture 2" descr="Resultado de imagen de infografia scrum objetivos&quot;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22" y="2196536"/>
            <a:ext cx="5576797" cy="30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1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5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6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6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38A16-A621-41E6-81BE-601ACCC7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24" y="1910750"/>
            <a:ext cx="5426158" cy="638355"/>
          </a:xfrm>
        </p:spPr>
        <p:txBody>
          <a:bodyPr>
            <a:normAutofit fontScale="90000"/>
          </a:bodyPr>
          <a:lstStyle/>
          <a:p>
            <a:r>
              <a:rPr lang="es-ES" sz="4000" b="1" dirty="0"/>
              <a:t>ROLES</a:t>
            </a:r>
            <a:br>
              <a:rPr lang="es-ES" sz="4000" b="1" dirty="0"/>
            </a:br>
            <a:r>
              <a:rPr lang="es-ES" b="1" dirty="0"/>
              <a:t>¿Quién es Quién en el aula con la metodología SCRUM?</a:t>
            </a:r>
          </a:p>
        </p:txBody>
      </p:sp>
      <p:pic>
        <p:nvPicPr>
          <p:cNvPr id="5" name="Gráfico 5" descr="Preguntas">
            <a:extLst>
              <a:ext uri="{FF2B5EF4-FFF2-40B4-BE49-F238E27FC236}">
                <a16:creationId xmlns:a16="http://schemas.microsoft.com/office/drawing/2014/main" id="{5B202F5F-3E3F-4BB0-A46E-5577E327DB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4115" r="14115"/>
          <a:stretch/>
        </p:blipFill>
        <p:spPr>
          <a:xfrm>
            <a:off x="2144195" y="411192"/>
            <a:ext cx="793691" cy="977661"/>
          </a:xfrm>
        </p:spPr>
      </p:pic>
      <p:pic>
        <p:nvPicPr>
          <p:cNvPr id="9" name="Imagen 9" descr="Una captura de pantalla de un celular con letras&#10;&#10;Descripción generada con confianza alta">
            <a:extLst>
              <a:ext uri="{FF2B5EF4-FFF2-40B4-BE49-F238E27FC236}">
                <a16:creationId xmlns:a16="http://schemas.microsoft.com/office/drawing/2014/main" id="{EFE14289-182C-4897-943A-D5E7D7E46E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43" t="36421" r="922" b="3368"/>
          <a:stretch/>
        </p:blipFill>
        <p:spPr>
          <a:xfrm>
            <a:off x="7170853" y="5751"/>
            <a:ext cx="5039184" cy="685401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EC410B-543B-42C1-AA5B-DC6FB8FE420C}"/>
              </a:ext>
            </a:extLst>
          </p:cNvPr>
          <p:cNvSpPr txBox="1"/>
          <p:nvPr/>
        </p:nvSpPr>
        <p:spPr>
          <a:xfrm>
            <a:off x="9684587" y="6550325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>
                <a:solidFill>
                  <a:schemeClr val="bg1"/>
                </a:solidFill>
              </a:rPr>
              <a:t>Infografía elaborada con Canva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D21021-D290-46C8-AF77-13B2C6EDA4A1}"/>
              </a:ext>
            </a:extLst>
          </p:cNvPr>
          <p:cNvSpPr txBox="1"/>
          <p:nvPr/>
        </p:nvSpPr>
        <p:spPr>
          <a:xfrm>
            <a:off x="4047886" y="3335656"/>
            <a:ext cx="29049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Audio explicativo </a:t>
            </a:r>
            <a:r>
              <a:rPr lang="es-ES" dirty="0" smtClean="0"/>
              <a:t>profesor/a</a:t>
            </a:r>
            <a:endParaRPr lang="es-ES" dirty="0"/>
          </a:p>
        </p:txBody>
      </p:sp>
      <p:pic>
        <p:nvPicPr>
          <p:cNvPr id="4" name="Ro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3656488" y="3300205"/>
            <a:ext cx="461514" cy="461514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6844553" y="3536576"/>
            <a:ext cx="618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D21021-D290-46C8-AF77-13B2C6EDA4A1}"/>
              </a:ext>
            </a:extLst>
          </p:cNvPr>
          <p:cNvSpPr txBox="1"/>
          <p:nvPr/>
        </p:nvSpPr>
        <p:spPr>
          <a:xfrm>
            <a:off x="4047886" y="4491539"/>
            <a:ext cx="2975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Audio explicativo </a:t>
            </a:r>
            <a:r>
              <a:rPr lang="es-ES" dirty="0" smtClean="0"/>
              <a:t>facilitador</a:t>
            </a:r>
            <a:endParaRPr lang="es-ES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6844553" y="4708713"/>
            <a:ext cx="618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D21021-D290-46C8-AF77-13B2C6EDA4A1}"/>
              </a:ext>
            </a:extLst>
          </p:cNvPr>
          <p:cNvSpPr txBox="1"/>
          <p:nvPr/>
        </p:nvSpPr>
        <p:spPr>
          <a:xfrm>
            <a:off x="4047886" y="5567065"/>
            <a:ext cx="2975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Audio explicativo </a:t>
            </a:r>
            <a:r>
              <a:rPr lang="es-ES" dirty="0" smtClean="0"/>
              <a:t>equipo</a:t>
            </a:r>
            <a:endParaRPr lang="es-ES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6844553" y="5784239"/>
            <a:ext cx="618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rol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3647355" y="4460142"/>
            <a:ext cx="470647" cy="470647"/>
          </a:xfrm>
          <a:prstGeom prst="rect">
            <a:avLst/>
          </a:prstGeom>
        </p:spPr>
      </p:pic>
      <p:pic>
        <p:nvPicPr>
          <p:cNvPr id="17" name="rol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3647355" y="5489513"/>
            <a:ext cx="470647" cy="4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1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38A16-A621-41E6-81BE-601ACCC7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438" y="1385260"/>
            <a:ext cx="6787217" cy="638355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/>
              <a:t>          </a:t>
            </a:r>
            <a:br>
              <a:rPr lang="es-ES" sz="4900" b="1" dirty="0" smtClean="0"/>
            </a:b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/>
              <a:t/>
            </a:r>
            <a:br>
              <a:rPr lang="es-ES" sz="4900" b="1" dirty="0"/>
            </a:b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/>
              <a:t/>
            </a:r>
            <a:br>
              <a:rPr lang="es-ES" sz="4900" b="1" dirty="0"/>
            </a:b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 smtClean="0"/>
              <a:t>EL PROCESO SCRUM</a:t>
            </a:r>
            <a:r>
              <a:rPr lang="es-ES" sz="4000" b="1" dirty="0"/>
              <a:t/>
            </a:r>
            <a:br>
              <a:rPr lang="es-ES" sz="4000" b="1" dirty="0"/>
            </a:br>
            <a:r>
              <a:rPr lang="es-ES" b="1" dirty="0" smtClean="0"/>
              <a:t>Características básicas e hitos principales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EC410B-543B-42C1-AA5B-DC6FB8FE420C}"/>
              </a:ext>
            </a:extLst>
          </p:cNvPr>
          <p:cNvSpPr txBox="1"/>
          <p:nvPr/>
        </p:nvSpPr>
        <p:spPr>
          <a:xfrm>
            <a:off x="9684587" y="6550325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400" b="1" i="1">
                <a:solidFill>
                  <a:schemeClr val="bg1"/>
                </a:solidFill>
              </a:rPr>
              <a:t>Infografía elaborada con Canva</a:t>
            </a:r>
          </a:p>
        </p:txBody>
      </p:sp>
      <p:pic>
        <p:nvPicPr>
          <p:cNvPr id="1030" name="Picture 6" descr="Vista previa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47" y="2491786"/>
            <a:ext cx="8136401" cy="39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2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1EF50CA1-220A-EC48-9AF9-CF700DCB7280}"/>
              </a:ext>
            </a:extLst>
          </p:cNvPr>
          <p:cNvSpPr txBox="1">
            <a:spLocks/>
          </p:cNvSpPr>
          <p:nvPr/>
        </p:nvSpPr>
        <p:spPr>
          <a:xfrm>
            <a:off x="1164743" y="182957"/>
            <a:ext cx="4194228" cy="598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Proceso </a:t>
            </a:r>
            <a:r>
              <a:rPr lang="es-ES_tradnl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scrum</a:t>
            </a:r>
            <a:endParaRPr lang="es-ES_tradnl" dirty="0">
              <a:solidFill>
                <a:prstClr val="black">
                  <a:lumMod val="85000"/>
                  <a:lumOff val="15000"/>
                </a:prstClr>
              </a:solidFill>
              <a:latin typeface="Tw Cen MT" panose="020B0602020104020603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88965" y="705917"/>
            <a:ext cx="528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400" b="1" i="1" dirty="0">
                <a:solidFill>
                  <a:srgbClr val="EA4192"/>
                </a:solidFill>
                <a:latin typeface="Century Gothic" panose="020B0502020202020204" pitchFamily="34" charset="0"/>
              </a:rPr>
              <a:t>Aprende el método step </a:t>
            </a:r>
            <a:r>
              <a:rPr lang="es-ES_tradnl" sz="1400" b="1" i="1" dirty="0" err="1">
                <a:solidFill>
                  <a:srgbClr val="EA4192"/>
                </a:solidFill>
                <a:latin typeface="Century Gothic" panose="020B0502020202020204" pitchFamily="34" charset="0"/>
              </a:rPr>
              <a:t>by</a:t>
            </a:r>
            <a:r>
              <a:rPr lang="es-ES_tradnl" sz="1400" b="1" i="1" dirty="0">
                <a:solidFill>
                  <a:srgbClr val="EA4192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400" b="1" i="1" dirty="0" err="1">
                <a:solidFill>
                  <a:srgbClr val="EA4192"/>
                </a:solidFill>
                <a:latin typeface="Century Gothic" panose="020B0502020202020204" pitchFamily="34" charset="0"/>
              </a:rPr>
              <a:t>step</a:t>
            </a:r>
            <a:endParaRPr lang="es-ES_tradnl" sz="1400" b="1" i="1" dirty="0">
              <a:solidFill>
                <a:srgbClr val="EA419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155523" y="1205452"/>
            <a:ext cx="16807" cy="5652549"/>
          </a:xfrm>
          <a:prstGeom prst="line">
            <a:avLst/>
          </a:prstGeom>
          <a:ln w="158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762528" y="1153547"/>
            <a:ext cx="270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400" dirty="0">
                <a:solidFill>
                  <a:srgbClr val="82FFFF">
                    <a:lumMod val="50000"/>
                  </a:srgbClr>
                </a:solidFill>
                <a:latin typeface="Futura Hv BT" panose="020B0702020204020204" pitchFamily="34" charset="0"/>
              </a:rPr>
              <a:t>1. EXPLICAR EL PROYECTO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91063" y="1508638"/>
            <a:ext cx="27443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Explicación del tema / proyecto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Elaboración de documento de contenidos principales y secundarios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Establecer Grupos de Trabajo en función de aptitudes y actitudes</a:t>
            </a:r>
          </a:p>
          <a:p>
            <a:pPr defTabSz="457200">
              <a:defRPr/>
            </a:pPr>
            <a:endParaRPr lang="es-ES_tradnl" sz="1200" dirty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095477" y="2797609"/>
            <a:ext cx="154869" cy="15486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srgbClr val="EA4192"/>
              </a:solidFill>
              <a:latin typeface="Tw Cen MT" panose="020B0602020104020603"/>
            </a:endParaRPr>
          </a:p>
        </p:txBody>
      </p:sp>
      <p:cxnSp>
        <p:nvCxnSpPr>
          <p:cNvPr id="23" name="Conector recto 22"/>
          <p:cNvCxnSpPr>
            <a:endCxn id="38" idx="1"/>
          </p:cNvCxnSpPr>
          <p:nvPr/>
        </p:nvCxnSpPr>
        <p:spPr>
          <a:xfrm flipV="1">
            <a:off x="6262639" y="2850147"/>
            <a:ext cx="1599581" cy="14167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mbo 24"/>
          <p:cNvSpPr/>
          <p:nvPr/>
        </p:nvSpPr>
        <p:spPr>
          <a:xfrm>
            <a:off x="6034162" y="1190372"/>
            <a:ext cx="280776" cy="280776"/>
          </a:xfrm>
          <a:prstGeom prst="diamond">
            <a:avLst/>
          </a:prstGeom>
          <a:solidFill>
            <a:srgbClr val="EA4192"/>
          </a:solidFill>
          <a:ln>
            <a:solidFill>
              <a:srgbClr val="EA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2" name="Rombo 31"/>
          <p:cNvSpPr/>
          <p:nvPr/>
        </p:nvSpPr>
        <p:spPr>
          <a:xfrm>
            <a:off x="6034162" y="3177531"/>
            <a:ext cx="280776" cy="280776"/>
          </a:xfrm>
          <a:prstGeom prst="diamond">
            <a:avLst/>
          </a:prstGeom>
          <a:solidFill>
            <a:srgbClr val="EA4192"/>
          </a:solidFill>
          <a:ln>
            <a:solidFill>
              <a:srgbClr val="EA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122971" y="1185203"/>
            <a:ext cx="2519349" cy="3714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92779" y="1187273"/>
            <a:ext cx="249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600" dirty="0">
                <a:solidFill>
                  <a:srgbClr val="EA4192"/>
                </a:solidFill>
                <a:latin typeface="Tw Cen MT" panose="020B0602020104020603"/>
              </a:rPr>
              <a:t>STEP 1. INICIO PROYECTO</a:t>
            </a:r>
            <a:endParaRPr lang="es-ES_tradnl" sz="1600" dirty="0">
              <a:solidFill>
                <a:srgbClr val="00B0F0"/>
              </a:solidFill>
              <a:latin typeface="Tw Cen MT" panose="020B0602020104020603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486962" y="354924"/>
            <a:ext cx="3978798" cy="5042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499496" y="395474"/>
            <a:ext cx="3953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100" dirty="0">
                <a:solidFill>
                  <a:srgbClr val="82FFFF">
                    <a:lumMod val="50000"/>
                  </a:srgbClr>
                </a:solidFill>
                <a:latin typeface="Futura Bk BT" panose="020B0502020204020303" pitchFamily="34" charset="0"/>
              </a:rPr>
              <a:t># </a:t>
            </a:r>
            <a:r>
              <a:rPr lang="es-ES_tradnl" sz="1100" b="1" dirty="0">
                <a:solidFill>
                  <a:srgbClr val="82FFFF">
                    <a:lumMod val="50000"/>
                  </a:srgbClr>
                </a:solidFill>
                <a:latin typeface="Futura Bk BT" panose="020B0502020204020303" pitchFamily="34" charset="0"/>
              </a:rPr>
              <a:t>SCRUM</a:t>
            </a:r>
            <a:r>
              <a:rPr lang="es-ES_tradnl" sz="1100" dirty="0">
                <a:solidFill>
                  <a:srgbClr val="82FFFF">
                    <a:lumMod val="50000"/>
                  </a:srgbClr>
                </a:solidFill>
                <a:latin typeface="Futura Bk BT" panose="020B0502020204020303" pitchFamily="34" charset="0"/>
              </a:rPr>
              <a:t> es una herramienta para optimizar proyectos desde la gestión de tareas hasta el tiempo empleado.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58971" y="2710425"/>
            <a:ext cx="8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HITO 1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7862220" y="2664445"/>
            <a:ext cx="2519349" cy="3714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862220" y="2730518"/>
            <a:ext cx="2703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050" dirty="0">
                <a:solidFill>
                  <a:srgbClr val="82FFFF">
                    <a:lumMod val="50000"/>
                  </a:srgbClr>
                </a:solidFill>
                <a:latin typeface="Futura Hv BT" panose="020B0702020204020204" pitchFamily="34" charset="0"/>
              </a:rPr>
              <a:t>Estructurar globalmente el proyecto</a:t>
            </a:r>
            <a:endParaRPr lang="es-ES_tradnl" sz="1000" dirty="0">
              <a:solidFill>
                <a:srgbClr val="82FFFF">
                  <a:lumMod val="50000"/>
                </a:srgbClr>
              </a:solidFill>
              <a:latin typeface="Futura Hv BT" panose="020B0702020204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862220" y="3084940"/>
            <a:ext cx="270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400" dirty="0">
                <a:solidFill>
                  <a:srgbClr val="82FFFF">
                    <a:lumMod val="50000"/>
                  </a:srgbClr>
                </a:solidFill>
                <a:latin typeface="Futura Hv BT" panose="020B0702020204020204" pitchFamily="34" charset="0"/>
              </a:rPr>
              <a:t>2. CICLOS DEL PROYECTO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7847201" y="3443803"/>
            <a:ext cx="27443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El tiempo total del proyecto varia entre 2 y 8 semanas (según tema)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Reunión de Inicio (lunes) para distribuir Historias / Tareas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Comienzo del proyecto en tablero </a:t>
            </a:r>
            <a:r>
              <a:rPr lang="es-ES_tradnl" sz="11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scrum</a:t>
            </a:r>
            <a:r>
              <a:rPr lang="es-ES_tradnl" sz="1100" i="1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</a:t>
            </a: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físico y digital (Excel).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El sprint semanal: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Cada día hay una reunión de 5 min. (</a:t>
            </a:r>
            <a:r>
              <a:rPr lang="es-ES_tradnl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Daily</a:t>
            </a: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) para planificar el día y resumir éxitos y problemas del día anterior.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Reunión viernes fin de semana y retrospectiva.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El lunes siguiente (2º semana) reunión para definir sprint semanal y así sucesivamente. </a:t>
            </a:r>
            <a:endParaRPr lang="es-ES_tradnl" sz="1200" dirty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3122971" y="3117683"/>
            <a:ext cx="2519349" cy="3714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192779" y="3119753"/>
            <a:ext cx="249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600" dirty="0">
                <a:solidFill>
                  <a:srgbClr val="EA4192"/>
                </a:solidFill>
                <a:latin typeface="Tw Cen MT" panose="020B0602020104020603"/>
              </a:rPr>
              <a:t>STEP 2. ¿CÓMO TRABAJAR? </a:t>
            </a:r>
            <a:endParaRPr lang="es-ES_tradnl" sz="1600" dirty="0">
              <a:solidFill>
                <a:srgbClr val="00B0F0"/>
              </a:solidFill>
              <a:latin typeface="Tw Cen MT" panose="020B0602020104020603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6060830" y="6487329"/>
            <a:ext cx="154869" cy="15486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srgbClr val="EA4192"/>
              </a:solidFill>
              <a:latin typeface="Tw Cen MT" panose="020B0602020104020603"/>
            </a:endParaRPr>
          </a:p>
        </p:txBody>
      </p:sp>
      <p:cxnSp>
        <p:nvCxnSpPr>
          <p:cNvPr id="45" name="Conector recto 44"/>
          <p:cNvCxnSpPr>
            <a:stCxn id="44" idx="6"/>
            <a:endCxn id="47" idx="1"/>
          </p:cNvCxnSpPr>
          <p:nvPr/>
        </p:nvCxnSpPr>
        <p:spPr>
          <a:xfrm flipV="1">
            <a:off x="6215699" y="6549697"/>
            <a:ext cx="1749069" cy="15066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5307647" y="6403342"/>
            <a:ext cx="8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HITO 2</a:t>
            </a:r>
          </a:p>
        </p:txBody>
      </p:sp>
      <p:sp>
        <p:nvSpPr>
          <p:cNvPr id="47" name="Rectángulo redondeado 46"/>
          <p:cNvSpPr/>
          <p:nvPr/>
        </p:nvSpPr>
        <p:spPr>
          <a:xfrm>
            <a:off x="7964768" y="6363996"/>
            <a:ext cx="2519349" cy="3714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929172" y="6422738"/>
            <a:ext cx="2703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s-ES_tradnl" sz="1050" dirty="0">
                <a:solidFill>
                  <a:srgbClr val="82FFFF">
                    <a:lumMod val="50000"/>
                  </a:srgbClr>
                </a:solidFill>
                <a:latin typeface="Futura Hv BT" panose="020B0702020204020204" pitchFamily="34" charset="0"/>
              </a:rPr>
              <a:t>Tablero SCRUM activo y fluido</a:t>
            </a:r>
            <a:endParaRPr lang="es-ES_tradnl" sz="1000" dirty="0">
              <a:solidFill>
                <a:srgbClr val="82FFFF">
                  <a:lumMod val="50000"/>
                </a:srgbClr>
              </a:solidFill>
              <a:latin typeface="Futura Hv BT" panose="020B0702020204020204" pitchFamily="34" charset="0"/>
            </a:endParaRPr>
          </a:p>
        </p:txBody>
      </p:sp>
      <p:sp>
        <p:nvSpPr>
          <p:cNvPr id="51" name="Airport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2011121">
            <a:off x="6873794" y="1550174"/>
            <a:ext cx="527939" cy="625151"/>
          </a:xfrm>
          <a:custGeom>
            <a:avLst/>
            <a:gdLst>
              <a:gd name="T0" fmla="*/ 605 w 1217"/>
              <a:gd name="T1" fmla="*/ 0 h 1250"/>
              <a:gd name="T2" fmla="*/ 561 w 1217"/>
              <a:gd name="T3" fmla="*/ 20 h 1250"/>
              <a:gd name="T4" fmla="*/ 543 w 1217"/>
              <a:gd name="T5" fmla="*/ 66 h 1250"/>
              <a:gd name="T6" fmla="*/ 543 w 1217"/>
              <a:gd name="T7" fmla="*/ 452 h 1250"/>
              <a:gd name="T8" fmla="*/ 0 w 1217"/>
              <a:gd name="T9" fmla="*/ 792 h 1250"/>
              <a:gd name="T10" fmla="*/ 0 w 1217"/>
              <a:gd name="T11" fmla="*/ 926 h 1250"/>
              <a:gd name="T12" fmla="*/ 543 w 1217"/>
              <a:gd name="T13" fmla="*/ 749 h 1250"/>
              <a:gd name="T14" fmla="*/ 543 w 1217"/>
              <a:gd name="T15" fmla="*/ 1041 h 1250"/>
              <a:gd name="T16" fmla="*/ 422 w 1217"/>
              <a:gd name="T17" fmla="*/ 1159 h 1250"/>
              <a:gd name="T18" fmla="*/ 422 w 1217"/>
              <a:gd name="T19" fmla="*/ 1250 h 1250"/>
              <a:gd name="T20" fmla="*/ 609 w 1217"/>
              <a:gd name="T21" fmla="*/ 1194 h 1250"/>
              <a:gd name="T22" fmla="*/ 792 w 1217"/>
              <a:gd name="T23" fmla="*/ 1250 h 1250"/>
              <a:gd name="T24" fmla="*/ 792 w 1217"/>
              <a:gd name="T25" fmla="*/ 1159 h 1250"/>
              <a:gd name="T26" fmla="*/ 674 w 1217"/>
              <a:gd name="T27" fmla="*/ 1041 h 1250"/>
              <a:gd name="T28" fmla="*/ 674 w 1217"/>
              <a:gd name="T29" fmla="*/ 749 h 1250"/>
              <a:gd name="T30" fmla="*/ 1217 w 1217"/>
              <a:gd name="T31" fmla="*/ 926 h 1250"/>
              <a:gd name="T32" fmla="*/ 1217 w 1217"/>
              <a:gd name="T33" fmla="*/ 792 h 1250"/>
              <a:gd name="T34" fmla="*/ 674 w 1217"/>
              <a:gd name="T35" fmla="*/ 452 h 1250"/>
              <a:gd name="T36" fmla="*/ 674 w 1217"/>
              <a:gd name="T37" fmla="*/ 66 h 1250"/>
              <a:gd name="T38" fmla="*/ 655 w 1217"/>
              <a:gd name="T39" fmla="*/ 20 h 1250"/>
              <a:gd name="T40" fmla="*/ 609 w 1217"/>
              <a:gd name="T41" fmla="*/ 0 h 1250"/>
              <a:gd name="T42" fmla="*/ 605 w 1217"/>
              <a:gd name="T43" fmla="*/ 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7" h="1250">
                <a:moveTo>
                  <a:pt x="605" y="0"/>
                </a:moveTo>
                <a:cubicBezTo>
                  <a:pt x="588" y="0"/>
                  <a:pt x="573" y="7"/>
                  <a:pt x="561" y="20"/>
                </a:cubicBezTo>
                <a:cubicBezTo>
                  <a:pt x="549" y="33"/>
                  <a:pt x="543" y="48"/>
                  <a:pt x="543" y="66"/>
                </a:cubicBezTo>
                <a:lnTo>
                  <a:pt x="543" y="452"/>
                </a:lnTo>
                <a:lnTo>
                  <a:pt x="0" y="792"/>
                </a:lnTo>
                <a:lnTo>
                  <a:pt x="0" y="926"/>
                </a:lnTo>
                <a:lnTo>
                  <a:pt x="543" y="749"/>
                </a:lnTo>
                <a:lnTo>
                  <a:pt x="543" y="1041"/>
                </a:lnTo>
                <a:lnTo>
                  <a:pt x="422" y="1159"/>
                </a:lnTo>
                <a:lnTo>
                  <a:pt x="422" y="1250"/>
                </a:lnTo>
                <a:lnTo>
                  <a:pt x="609" y="1194"/>
                </a:lnTo>
                <a:lnTo>
                  <a:pt x="792" y="1250"/>
                </a:lnTo>
                <a:lnTo>
                  <a:pt x="792" y="1159"/>
                </a:lnTo>
                <a:lnTo>
                  <a:pt x="674" y="1041"/>
                </a:lnTo>
                <a:lnTo>
                  <a:pt x="674" y="749"/>
                </a:lnTo>
                <a:lnTo>
                  <a:pt x="1217" y="926"/>
                </a:lnTo>
                <a:lnTo>
                  <a:pt x="1217" y="792"/>
                </a:lnTo>
                <a:lnTo>
                  <a:pt x="674" y="452"/>
                </a:lnTo>
                <a:lnTo>
                  <a:pt x="674" y="66"/>
                </a:lnTo>
                <a:cubicBezTo>
                  <a:pt x="674" y="48"/>
                  <a:pt x="668" y="33"/>
                  <a:pt x="655" y="20"/>
                </a:cubicBezTo>
                <a:cubicBezTo>
                  <a:pt x="642" y="7"/>
                  <a:pt x="626" y="0"/>
                  <a:pt x="609" y="0"/>
                </a:cubicBezTo>
                <a:lnTo>
                  <a:pt x="605" y="0"/>
                </a:lnTo>
                <a:close/>
              </a:path>
            </a:pathLst>
          </a:custGeom>
          <a:solidFill>
            <a:srgbClr val="85DC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C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91" y="4092305"/>
            <a:ext cx="984353" cy="9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6172912" y="1"/>
            <a:ext cx="0" cy="3802879"/>
          </a:xfrm>
          <a:prstGeom prst="line">
            <a:avLst/>
          </a:prstGeom>
          <a:ln w="158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762528" y="1206899"/>
            <a:ext cx="270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400" dirty="0">
                <a:solidFill>
                  <a:srgbClr val="82FFFF">
                    <a:lumMod val="50000"/>
                  </a:srgbClr>
                </a:solidFill>
                <a:latin typeface="Futura Hv BT" panose="020B0702020204020204" pitchFamily="34" charset="0"/>
              </a:rPr>
              <a:t>3. EVALUAR PROYECTO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778000" y="1509738"/>
            <a:ext cx="2744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Entrega de los documentos </a:t>
            </a:r>
            <a:r>
              <a:rPr lang="es-ES_tradnl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finales.</a:t>
            </a:r>
            <a:endParaRPr lang="es-ES_tradnl" sz="1200" dirty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Ver si se han cumplido los objetivos principales del </a:t>
            </a:r>
            <a:r>
              <a:rPr lang="es-ES_tradnl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proyecto.</a:t>
            </a:r>
            <a:endParaRPr lang="es-ES_tradnl" sz="1200" dirty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Evaluación de cada alumno en particular y del colectivo. </a:t>
            </a:r>
          </a:p>
          <a:p>
            <a:pPr marL="17145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es-ES_tradnl" sz="12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Encuesta de </a:t>
            </a:r>
            <a:r>
              <a:rPr lang="es-ES_tradnl" sz="1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feedback</a:t>
            </a:r>
            <a:r>
              <a:rPr lang="es-ES_tradnl" sz="12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rellenada por los alumnos.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endParaRPr lang="es-ES_tradnl" sz="1200" dirty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37" name="Rombo 36"/>
          <p:cNvSpPr/>
          <p:nvPr/>
        </p:nvSpPr>
        <p:spPr>
          <a:xfrm>
            <a:off x="6034162" y="1238717"/>
            <a:ext cx="280776" cy="280776"/>
          </a:xfrm>
          <a:prstGeom prst="diamond">
            <a:avLst/>
          </a:prstGeom>
          <a:solidFill>
            <a:srgbClr val="EA4192"/>
          </a:solidFill>
          <a:ln>
            <a:solidFill>
              <a:srgbClr val="EA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3122971" y="1200343"/>
            <a:ext cx="2519349" cy="3714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192779" y="1202413"/>
            <a:ext cx="249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600" dirty="0">
                <a:solidFill>
                  <a:srgbClr val="EA4192"/>
                </a:solidFill>
                <a:latin typeface="Tw Cen MT" panose="020B0602020104020603"/>
              </a:rPr>
              <a:t>STEP 3. ENTREGA FINAL </a:t>
            </a:r>
            <a:endParaRPr lang="es-ES_tradnl" sz="1600" dirty="0">
              <a:solidFill>
                <a:srgbClr val="00B0F0"/>
              </a:solidFill>
              <a:latin typeface="Tw Cen MT" panose="020B0602020104020603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6095477" y="3489211"/>
            <a:ext cx="154869" cy="154869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srgbClr val="EA4192"/>
              </a:solidFill>
              <a:latin typeface="Tw Cen MT" panose="020B0602020104020603"/>
            </a:endParaRPr>
          </a:p>
        </p:txBody>
      </p:sp>
      <p:cxnSp>
        <p:nvCxnSpPr>
          <p:cNvPr id="46" name="Conector recto 45"/>
          <p:cNvCxnSpPr>
            <a:endCxn id="49" idx="1"/>
          </p:cNvCxnSpPr>
          <p:nvPr/>
        </p:nvCxnSpPr>
        <p:spPr>
          <a:xfrm flipV="1">
            <a:off x="6262639" y="3554812"/>
            <a:ext cx="1599581" cy="14167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5358971" y="3415090"/>
            <a:ext cx="8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HITO 3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7862220" y="3369110"/>
            <a:ext cx="2519349" cy="3714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s-ES_tradnl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801462" y="3442019"/>
            <a:ext cx="2703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s-ES_tradnl" sz="1050" dirty="0">
                <a:solidFill>
                  <a:srgbClr val="82FFFF">
                    <a:lumMod val="50000"/>
                  </a:srgbClr>
                </a:solidFill>
                <a:latin typeface="Futura Hv BT" panose="020B0702020204020204" pitchFamily="34" charset="0"/>
              </a:rPr>
              <a:t>Retrospectiva y mejora futura</a:t>
            </a:r>
            <a:endParaRPr lang="es-ES_tradnl" sz="1000" dirty="0">
              <a:solidFill>
                <a:srgbClr val="82FFFF">
                  <a:lumMod val="50000"/>
                </a:srgbClr>
              </a:solidFill>
              <a:latin typeface="Futura Hv BT" panose="020B0702020204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24000" y="3828482"/>
            <a:ext cx="9144000" cy="2837239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08375" y="3955438"/>
            <a:ext cx="85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ALGUNOS CONSEJOS BÁSICOS PARA EL ÉXITO DEL PROYECTO EN SCRUM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2068033" y="4366038"/>
            <a:ext cx="8364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Como profesor tu rol es garantizar el buen funcionamiento, pero en la medida de lo posible deja que los alumnos se auto-gestionen y que busquen soluciones por sí mismos.</a:t>
            </a:r>
          </a:p>
          <a:p>
            <a:pPr marL="171450" indent="-1714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Con el alumno/facilitador debes obligar que se cumplan las reuniones diarias (</a:t>
            </a:r>
            <a:r>
              <a:rPr lang="es-ES_tradnl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Daily</a:t>
            </a: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) y semanales (lunes de inicio de sprint y viernes de final de sprint)</a:t>
            </a:r>
          </a:p>
          <a:p>
            <a:pPr marL="171450" indent="-1714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El Tablero físico del aula con los </a:t>
            </a:r>
            <a:r>
              <a:rPr lang="es-ES_tradnl" sz="1100" dirty="0" err="1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postit</a:t>
            </a: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siempre debe estar actualizado para hacer visible los procesos con sus éxitos y problemas (“cuellos de botella”).</a:t>
            </a:r>
          </a:p>
          <a:p>
            <a:pPr marL="171450" indent="-171450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sz="110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El incumplimiento de tareas en tiempo no debe generar frustración en el alumno sino fomentar la toma de decisiones con el objetivo de centrarnos en la solución y no en el problema, de esta forma generamos autoestima.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endParaRPr lang="es-ES_tradnl" sz="1200" dirty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</p:txBody>
      </p:sp>
      <p:sp>
        <p:nvSpPr>
          <p:cNvPr id="58" name="Bar_Graph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719953" y="1901439"/>
            <a:ext cx="657916" cy="631928"/>
          </a:xfrm>
          <a:custGeom>
            <a:avLst/>
            <a:gdLst>
              <a:gd name="T0" fmla="*/ 1213 w 1231"/>
              <a:gd name="T1" fmla="*/ 1164 h 1183"/>
              <a:gd name="T2" fmla="*/ 1183 w 1231"/>
              <a:gd name="T3" fmla="*/ 15 h 1183"/>
              <a:gd name="T4" fmla="*/ 978 w 1231"/>
              <a:gd name="T5" fmla="*/ 1164 h 1183"/>
              <a:gd name="T6" fmla="*/ 933 w 1231"/>
              <a:gd name="T7" fmla="*/ 1140 h 1183"/>
              <a:gd name="T8" fmla="*/ 914 w 1231"/>
              <a:gd name="T9" fmla="*/ 1164 h 1183"/>
              <a:gd name="T10" fmla="*/ 882 w 1231"/>
              <a:gd name="T11" fmla="*/ 506 h 1183"/>
              <a:gd name="T12" fmla="*/ 678 w 1231"/>
              <a:gd name="T13" fmla="*/ 1164 h 1183"/>
              <a:gd name="T14" fmla="*/ 634 w 1231"/>
              <a:gd name="T15" fmla="*/ 1140 h 1183"/>
              <a:gd name="T16" fmla="*/ 615 w 1231"/>
              <a:gd name="T17" fmla="*/ 1164 h 1183"/>
              <a:gd name="T18" fmla="*/ 582 w 1231"/>
              <a:gd name="T19" fmla="*/ 258 h 1183"/>
              <a:gd name="T20" fmla="*/ 378 w 1231"/>
              <a:gd name="T21" fmla="*/ 1164 h 1183"/>
              <a:gd name="T22" fmla="*/ 335 w 1231"/>
              <a:gd name="T23" fmla="*/ 1140 h 1183"/>
              <a:gd name="T24" fmla="*/ 316 w 1231"/>
              <a:gd name="T25" fmla="*/ 1164 h 1183"/>
              <a:gd name="T26" fmla="*/ 282 w 1231"/>
              <a:gd name="T27" fmla="*/ 773 h 1183"/>
              <a:gd name="T28" fmla="*/ 78 w 1231"/>
              <a:gd name="T29" fmla="*/ 1164 h 1183"/>
              <a:gd name="T30" fmla="*/ 18 w 1231"/>
              <a:gd name="T31" fmla="*/ 1044 h 1183"/>
              <a:gd name="T32" fmla="*/ 46 w 1231"/>
              <a:gd name="T33" fmla="*/ 1025 h 1183"/>
              <a:gd name="T34" fmla="*/ 18 w 1231"/>
              <a:gd name="T35" fmla="*/ 873 h 1183"/>
              <a:gd name="T36" fmla="*/ 46 w 1231"/>
              <a:gd name="T37" fmla="*/ 854 h 1183"/>
              <a:gd name="T38" fmla="*/ 18 w 1231"/>
              <a:gd name="T39" fmla="*/ 702 h 1183"/>
              <a:gd name="T40" fmla="*/ 46 w 1231"/>
              <a:gd name="T41" fmla="*/ 684 h 1183"/>
              <a:gd name="T42" fmla="*/ 18 w 1231"/>
              <a:gd name="T43" fmla="*/ 531 h 1183"/>
              <a:gd name="T44" fmla="*/ 46 w 1231"/>
              <a:gd name="T45" fmla="*/ 513 h 1183"/>
              <a:gd name="T46" fmla="*/ 18 w 1231"/>
              <a:gd name="T47" fmla="*/ 360 h 1183"/>
              <a:gd name="T48" fmla="*/ 46 w 1231"/>
              <a:gd name="T49" fmla="*/ 342 h 1183"/>
              <a:gd name="T50" fmla="*/ 18 w 1231"/>
              <a:gd name="T51" fmla="*/ 189 h 1183"/>
              <a:gd name="T52" fmla="*/ 46 w 1231"/>
              <a:gd name="T53" fmla="*/ 171 h 1183"/>
              <a:gd name="T54" fmla="*/ 18 w 1231"/>
              <a:gd name="T55" fmla="*/ 18 h 1183"/>
              <a:gd name="T56" fmla="*/ 46 w 1231"/>
              <a:gd name="T57" fmla="*/ 0 h 1183"/>
              <a:gd name="T58" fmla="*/ 7 w 1231"/>
              <a:gd name="T59" fmla="*/ 0 h 1183"/>
              <a:gd name="T60" fmla="*/ 0 w 1231"/>
              <a:gd name="T61" fmla="*/ 0 h 1183"/>
              <a:gd name="T62" fmla="*/ 0 w 1231"/>
              <a:gd name="T63" fmla="*/ 1183 h 1183"/>
              <a:gd name="T64" fmla="*/ 1177 w 1231"/>
              <a:gd name="T65" fmla="*/ 1183 h 1183"/>
              <a:gd name="T66" fmla="*/ 1183 w 1231"/>
              <a:gd name="T67" fmla="*/ 1183 h 1183"/>
              <a:gd name="T68" fmla="*/ 1231 w 1231"/>
              <a:gd name="T69" fmla="*/ 1180 h 1183"/>
              <a:gd name="T70" fmla="*/ 1231 w 1231"/>
              <a:gd name="T71" fmla="*/ 1164 h 1183"/>
              <a:gd name="T72" fmla="*/ 1213 w 1231"/>
              <a:gd name="T73" fmla="*/ 1140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1" h="1183">
                <a:moveTo>
                  <a:pt x="1213" y="1140"/>
                </a:moveTo>
                <a:lnTo>
                  <a:pt x="1213" y="1164"/>
                </a:lnTo>
                <a:lnTo>
                  <a:pt x="1183" y="1164"/>
                </a:lnTo>
                <a:lnTo>
                  <a:pt x="1183" y="15"/>
                </a:lnTo>
                <a:lnTo>
                  <a:pt x="978" y="15"/>
                </a:lnTo>
                <a:lnTo>
                  <a:pt x="978" y="1164"/>
                </a:lnTo>
                <a:lnTo>
                  <a:pt x="933" y="1164"/>
                </a:lnTo>
                <a:lnTo>
                  <a:pt x="933" y="1140"/>
                </a:lnTo>
                <a:lnTo>
                  <a:pt x="914" y="1140"/>
                </a:lnTo>
                <a:lnTo>
                  <a:pt x="914" y="1164"/>
                </a:lnTo>
                <a:lnTo>
                  <a:pt x="882" y="1164"/>
                </a:lnTo>
                <a:lnTo>
                  <a:pt x="882" y="506"/>
                </a:lnTo>
                <a:lnTo>
                  <a:pt x="678" y="506"/>
                </a:lnTo>
                <a:lnTo>
                  <a:pt x="678" y="1164"/>
                </a:lnTo>
                <a:lnTo>
                  <a:pt x="634" y="1164"/>
                </a:lnTo>
                <a:lnTo>
                  <a:pt x="634" y="1140"/>
                </a:lnTo>
                <a:lnTo>
                  <a:pt x="615" y="1140"/>
                </a:lnTo>
                <a:lnTo>
                  <a:pt x="615" y="1164"/>
                </a:lnTo>
                <a:lnTo>
                  <a:pt x="582" y="1164"/>
                </a:lnTo>
                <a:lnTo>
                  <a:pt x="582" y="258"/>
                </a:lnTo>
                <a:lnTo>
                  <a:pt x="378" y="258"/>
                </a:lnTo>
                <a:lnTo>
                  <a:pt x="378" y="1164"/>
                </a:lnTo>
                <a:lnTo>
                  <a:pt x="335" y="1164"/>
                </a:lnTo>
                <a:lnTo>
                  <a:pt x="335" y="1140"/>
                </a:lnTo>
                <a:lnTo>
                  <a:pt x="316" y="1140"/>
                </a:lnTo>
                <a:lnTo>
                  <a:pt x="316" y="1164"/>
                </a:lnTo>
                <a:lnTo>
                  <a:pt x="282" y="1164"/>
                </a:lnTo>
                <a:lnTo>
                  <a:pt x="282" y="773"/>
                </a:lnTo>
                <a:lnTo>
                  <a:pt x="78" y="773"/>
                </a:lnTo>
                <a:lnTo>
                  <a:pt x="78" y="1164"/>
                </a:lnTo>
                <a:lnTo>
                  <a:pt x="18" y="1164"/>
                </a:lnTo>
                <a:lnTo>
                  <a:pt x="18" y="1044"/>
                </a:lnTo>
                <a:lnTo>
                  <a:pt x="46" y="1044"/>
                </a:lnTo>
                <a:lnTo>
                  <a:pt x="46" y="1025"/>
                </a:lnTo>
                <a:lnTo>
                  <a:pt x="18" y="1025"/>
                </a:lnTo>
                <a:lnTo>
                  <a:pt x="18" y="873"/>
                </a:lnTo>
                <a:lnTo>
                  <a:pt x="46" y="873"/>
                </a:lnTo>
                <a:lnTo>
                  <a:pt x="46" y="854"/>
                </a:lnTo>
                <a:lnTo>
                  <a:pt x="18" y="854"/>
                </a:lnTo>
                <a:lnTo>
                  <a:pt x="18" y="702"/>
                </a:lnTo>
                <a:lnTo>
                  <a:pt x="46" y="702"/>
                </a:lnTo>
                <a:lnTo>
                  <a:pt x="46" y="684"/>
                </a:lnTo>
                <a:lnTo>
                  <a:pt x="18" y="684"/>
                </a:lnTo>
                <a:lnTo>
                  <a:pt x="18" y="531"/>
                </a:lnTo>
                <a:lnTo>
                  <a:pt x="46" y="531"/>
                </a:lnTo>
                <a:lnTo>
                  <a:pt x="46" y="513"/>
                </a:lnTo>
                <a:lnTo>
                  <a:pt x="18" y="513"/>
                </a:lnTo>
                <a:lnTo>
                  <a:pt x="18" y="360"/>
                </a:lnTo>
                <a:lnTo>
                  <a:pt x="46" y="360"/>
                </a:lnTo>
                <a:lnTo>
                  <a:pt x="46" y="342"/>
                </a:lnTo>
                <a:lnTo>
                  <a:pt x="18" y="342"/>
                </a:lnTo>
                <a:lnTo>
                  <a:pt x="18" y="189"/>
                </a:lnTo>
                <a:lnTo>
                  <a:pt x="46" y="189"/>
                </a:lnTo>
                <a:lnTo>
                  <a:pt x="46" y="171"/>
                </a:lnTo>
                <a:lnTo>
                  <a:pt x="18" y="171"/>
                </a:lnTo>
                <a:lnTo>
                  <a:pt x="18" y="18"/>
                </a:lnTo>
                <a:lnTo>
                  <a:pt x="46" y="18"/>
                </a:lnTo>
                <a:lnTo>
                  <a:pt x="46" y="0"/>
                </a:lnTo>
                <a:lnTo>
                  <a:pt x="18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1164"/>
                </a:lnTo>
                <a:lnTo>
                  <a:pt x="0" y="1183"/>
                </a:lnTo>
                <a:lnTo>
                  <a:pt x="18" y="1183"/>
                </a:lnTo>
                <a:lnTo>
                  <a:pt x="1177" y="1183"/>
                </a:lnTo>
                <a:lnTo>
                  <a:pt x="1178" y="1183"/>
                </a:lnTo>
                <a:lnTo>
                  <a:pt x="1183" y="1183"/>
                </a:lnTo>
                <a:lnTo>
                  <a:pt x="1231" y="1183"/>
                </a:lnTo>
                <a:lnTo>
                  <a:pt x="1231" y="1180"/>
                </a:lnTo>
                <a:lnTo>
                  <a:pt x="1231" y="1179"/>
                </a:lnTo>
                <a:lnTo>
                  <a:pt x="1231" y="1164"/>
                </a:lnTo>
                <a:lnTo>
                  <a:pt x="1231" y="1140"/>
                </a:lnTo>
                <a:lnTo>
                  <a:pt x="1213" y="1140"/>
                </a:lnTo>
                <a:close/>
              </a:path>
            </a:pathLst>
          </a:custGeom>
          <a:solidFill>
            <a:srgbClr val="00C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EF50CA1-220A-EC48-9AF9-CF700DCB7280}"/>
              </a:ext>
            </a:extLst>
          </p:cNvPr>
          <p:cNvSpPr txBox="1">
            <a:spLocks/>
          </p:cNvSpPr>
          <p:nvPr/>
        </p:nvSpPr>
        <p:spPr>
          <a:xfrm>
            <a:off x="1164743" y="182957"/>
            <a:ext cx="4194228" cy="598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Proceso </a:t>
            </a:r>
            <a:r>
              <a:rPr lang="es-ES_tradnl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/>
              </a:rPr>
              <a:t>scrum</a:t>
            </a:r>
            <a:endParaRPr lang="es-ES_tradnl" dirty="0">
              <a:solidFill>
                <a:prstClr val="black">
                  <a:lumMod val="85000"/>
                  <a:lumOff val="15000"/>
                </a:prstClr>
              </a:solidFill>
              <a:latin typeface="Tw Cen MT" panose="020B0602020104020603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88965" y="705917"/>
            <a:ext cx="528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_tradnl" sz="1400" b="1" i="1" dirty="0">
                <a:solidFill>
                  <a:srgbClr val="EA4192"/>
                </a:solidFill>
                <a:latin typeface="Century Gothic" panose="020B0502020202020204" pitchFamily="34" charset="0"/>
              </a:rPr>
              <a:t>Aprende el método step </a:t>
            </a:r>
            <a:r>
              <a:rPr lang="es-ES_tradnl" sz="1400" b="1" i="1" dirty="0" err="1">
                <a:solidFill>
                  <a:srgbClr val="EA4192"/>
                </a:solidFill>
                <a:latin typeface="Century Gothic" panose="020B0502020202020204" pitchFamily="34" charset="0"/>
              </a:rPr>
              <a:t>by</a:t>
            </a:r>
            <a:r>
              <a:rPr lang="es-ES_tradnl" sz="1400" b="1" i="1" dirty="0">
                <a:solidFill>
                  <a:srgbClr val="EA4192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400" b="1" i="1" dirty="0" err="1">
                <a:solidFill>
                  <a:srgbClr val="EA4192"/>
                </a:solidFill>
                <a:latin typeface="Century Gothic" panose="020B0502020202020204" pitchFamily="34" charset="0"/>
              </a:rPr>
              <a:t>step</a:t>
            </a:r>
            <a:endParaRPr lang="es-ES_tradnl" sz="1400" b="1" i="1" dirty="0">
              <a:solidFill>
                <a:srgbClr val="EA419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38A16-A621-41E6-81BE-601ACCC7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578" y="1210448"/>
            <a:ext cx="6787217" cy="638355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/>
              <a:t>          </a:t>
            </a:r>
            <a:br>
              <a:rPr lang="es-ES" sz="4900" b="1" dirty="0" smtClean="0"/>
            </a:b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/>
              <a:t/>
            </a:r>
            <a:br>
              <a:rPr lang="es-ES" sz="4900" b="1" dirty="0"/>
            </a:b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/>
              <a:t/>
            </a:r>
            <a:br>
              <a:rPr lang="es-ES" sz="4900" b="1" dirty="0"/>
            </a:b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 smtClean="0"/>
              <a:t>EL TABLERO SCRUM</a:t>
            </a:r>
            <a:r>
              <a:rPr lang="es-ES" sz="4000" b="1" dirty="0"/>
              <a:t/>
            </a:r>
            <a:br>
              <a:rPr lang="es-ES" sz="4000" b="1" dirty="0"/>
            </a:br>
            <a:r>
              <a:rPr lang="es-ES" b="1" dirty="0" smtClean="0"/>
              <a:t>Qué representa cada columna y los post </a:t>
            </a:r>
            <a:r>
              <a:rPr lang="es-ES" b="1" dirty="0" err="1" smtClean="0"/>
              <a:t>it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EC410B-543B-42C1-AA5B-DC6FB8FE420C}"/>
              </a:ext>
            </a:extLst>
          </p:cNvPr>
          <p:cNvSpPr txBox="1"/>
          <p:nvPr/>
        </p:nvSpPr>
        <p:spPr>
          <a:xfrm>
            <a:off x="9684587" y="6550325"/>
            <a:ext cx="44397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Infografía elaborada con Canva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33994"/>
              </p:ext>
            </p:extLst>
          </p:nvPr>
        </p:nvGraphicFramePr>
        <p:xfrm>
          <a:off x="2629346" y="2003996"/>
          <a:ext cx="8128000" cy="1935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0527437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5972998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37766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702054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49357002"/>
                    </a:ext>
                  </a:extLst>
                </a:gridCol>
              </a:tblGrid>
              <a:tr h="47295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HISTORIAS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TAREAS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</a:t>
                      </a:r>
                      <a:r>
                        <a:rPr lang="es-ES" baseline="0" dirty="0" smtClean="0"/>
                        <a:t> CURSO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POR VALIDAR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HECHAS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0710"/>
                  </a:ext>
                </a:extLst>
              </a:tr>
              <a:tr h="89538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Temas</a:t>
                      </a:r>
                      <a:r>
                        <a:rPr lang="es-ES" baseline="0" dirty="0" smtClean="0"/>
                        <a:t> globales a trabajar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Desglose en tareas de cada tema y asignación a cada</a:t>
                      </a:r>
                      <a:r>
                        <a:rPr lang="es-ES" baseline="0" dirty="0" smtClean="0"/>
                        <a:t> alumno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Inicio</a:t>
                      </a:r>
                      <a:r>
                        <a:rPr lang="es-ES" baseline="0" dirty="0" smtClean="0"/>
                        <a:t> de tareas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Revisión y validación para pasar a tareas siguientes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Tareas finalizadas sobre las que no se vuelven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99651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33123"/>
              </p:ext>
            </p:extLst>
          </p:nvPr>
        </p:nvGraphicFramePr>
        <p:xfrm>
          <a:off x="7490012" y="3883876"/>
          <a:ext cx="3267334" cy="9839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7334">
                  <a:extLst>
                    <a:ext uri="{9D8B030D-6E8A-4147-A177-3AD203B41FA5}">
                      <a16:colId xmlns:a16="http://schemas.microsoft.com/office/drawing/2014/main" val="4072030566"/>
                    </a:ext>
                  </a:extLst>
                </a:gridCol>
              </a:tblGrid>
              <a:tr h="98395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Casilla</a:t>
                      </a:r>
                      <a:r>
                        <a:rPr lang="es-ES" baseline="0" dirty="0" smtClean="0"/>
                        <a:t> Stop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3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305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irport_POWER_USER_SEPARATOR_ICONS_airplane_POWER_USER_SEPARATOR_ICONS_flight_POWER_USER_SEPARATOR_ICONS_humanitarian_POWER_USER_SEPARATOR_ICONS_infrastructure_POWER_USER_SEPARATOR_ICONS_jet_POWER_USER_SEPARATOR_ICONS_logistics_POWER_USER_SEPARATOR_ICONS_transport_POWER_USER_SEPARATOR_ICONS_transporta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800</Words>
  <Application>Microsoft Office PowerPoint</Application>
  <PresentationFormat>Panorámica</PresentationFormat>
  <Paragraphs>117</Paragraphs>
  <Slides>14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Corbel</vt:lpstr>
      <vt:lpstr>Futura Bk BT</vt:lpstr>
      <vt:lpstr>Futura Hv BT</vt:lpstr>
      <vt:lpstr>Trebuchet MS</vt:lpstr>
      <vt:lpstr>Tw Cen MT</vt:lpstr>
      <vt:lpstr>Parallax</vt:lpstr>
      <vt:lpstr>Circuito</vt:lpstr>
      <vt:lpstr>Tema de Office</vt:lpstr>
      <vt:lpstr>Presentación de PowerPoint</vt:lpstr>
      <vt:lpstr>¿QUÉ ES SCRUM?</vt:lpstr>
      <vt:lpstr>APORTE DE VALOR EN EL AULA Metodologías activas / Aprendizaje Basado en Proyectos</vt:lpstr>
      <vt:lpstr>Presentación de PowerPoint</vt:lpstr>
      <vt:lpstr>ROLES ¿Quién es Quién en el aula con la metodología SCRUM?</vt:lpstr>
      <vt:lpstr>                EL PROCESO SCRUM Características básicas e hitos principales</vt:lpstr>
      <vt:lpstr>Presentación de PowerPoint</vt:lpstr>
      <vt:lpstr>Presentación de PowerPoint</vt:lpstr>
      <vt:lpstr>                EL TABLERO SCRUM Qué representa cada columna y los post it</vt:lpstr>
      <vt:lpstr>                EL TABLERO SCRUM / Qué representa cada columna y los post it</vt:lpstr>
      <vt:lpstr>Presentación de PowerPoint</vt:lpstr>
      <vt:lpstr>TABLERO DESCARGABLE RECURSO DIGITAL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ANIKA</dc:creator>
  <cp:lastModifiedBy>ANIKA</cp:lastModifiedBy>
  <cp:revision>883</cp:revision>
  <dcterms:created xsi:type="dcterms:W3CDTF">2019-12-23T12:26:18Z</dcterms:created>
  <dcterms:modified xsi:type="dcterms:W3CDTF">2020-01-19T17:40:19Z</dcterms:modified>
</cp:coreProperties>
</file>