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7" r:id="rId4"/>
    <p:sldId id="272" r:id="rId5"/>
    <p:sldId id="273" r:id="rId6"/>
    <p:sldId id="274" r:id="rId7"/>
    <p:sldId id="276" r:id="rId8"/>
    <p:sldId id="278" r:id="rId9"/>
    <p:sldId id="279" r:id="rId10"/>
    <p:sldId id="280" r:id="rId11"/>
    <p:sldId id="283" r:id="rId12"/>
    <p:sldId id="281" r:id="rId13"/>
    <p:sldId id="282" r:id="rId14"/>
    <p:sldId id="284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85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FC6308F-1237-4B47-A95A-34C3C0F9B493}">
          <p14:sldIdLst>
            <p14:sldId id="256"/>
            <p14:sldId id="257"/>
            <p14:sldId id="287"/>
            <p14:sldId id="272"/>
            <p14:sldId id="273"/>
            <p14:sldId id="274"/>
            <p14:sldId id="276"/>
            <p14:sldId id="278"/>
            <p14:sldId id="279"/>
            <p14:sldId id="280"/>
            <p14:sldId id="283"/>
            <p14:sldId id="281"/>
            <p14:sldId id="282"/>
            <p14:sldId id="284"/>
          </p14:sldIdLst>
        </p14:section>
        <p14:section name="Demos" id="{CE2E97FF-4CE1-164D-808B-2613FD0157D8}">
          <p14:sldIdLst>
            <p14:sldId id="286"/>
            <p14:sldId id="288"/>
            <p14:sldId id="289"/>
            <p14:sldId id="290"/>
            <p14:sldId id="291"/>
            <p14:sldId id="292"/>
            <p14:sldId id="293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4CE"/>
    <a:srgbClr val="313131"/>
    <a:srgbClr val="4A9537"/>
    <a:srgbClr val="000000"/>
    <a:srgbClr val="51A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5238"/>
  </p:normalViewPr>
  <p:slideViewPr>
    <p:cSldViewPr snapToGrid="0">
      <p:cViewPr>
        <p:scale>
          <a:sx n="90" d="100"/>
          <a:sy n="90" d="100"/>
        </p:scale>
        <p:origin x="8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3631F-23A6-AF4C-B9C1-909476AD4B12}" type="datetimeFigureOut">
              <a:rPr lang="es-ES_tradnl" smtClean="0"/>
              <a:t>27/4/20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DE35-1C04-334F-9383-EC2FACF6E79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634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B627C-86E7-BE4B-B460-C29781B4071C}" type="datetimeFigureOut">
              <a:rPr lang="es-ES_tradnl" smtClean="0"/>
              <a:t>27/4/20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9BAEA-70A0-834B-B212-29E9A4EA597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01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s://www.elladodelmal.com/2018/04/como-tu-gmail-le-dice-cualquier.html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www.elladodelmal.com/2018/04/como-tu-gmail-le-dice-cualquier.html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12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ver las cuentas vinculadas</a:t>
            </a:r>
            <a:r>
              <a:rPr lang="es-ES" sz="1600" baseline="0" dirty="0" smtClean="0">
                <a:solidFill>
                  <a:srgbClr val="313131"/>
                </a:solidFill>
              </a:rPr>
              <a:t> a un dispositivo móvil.</a:t>
            </a:r>
          </a:p>
          <a:p>
            <a:r>
              <a:rPr lang="es-ES" sz="1600" baseline="0" dirty="0" smtClean="0">
                <a:solidFill>
                  <a:srgbClr val="313131"/>
                </a:solidFill>
              </a:rPr>
              <a:t>Artículo en </a:t>
            </a:r>
            <a:r>
              <a:rPr lang="es-ES" sz="1600" baseline="0" dirty="0" err="1" smtClean="0">
                <a:solidFill>
                  <a:srgbClr val="313131"/>
                </a:solidFill>
              </a:rPr>
              <a:t>elladodelmal.com</a:t>
            </a:r>
            <a:r>
              <a:rPr lang="es-ES" sz="1600" baseline="0" dirty="0" smtClean="0">
                <a:solidFill>
                  <a:srgbClr val="313131"/>
                </a:solidFill>
              </a:rPr>
              <a:t>: </a:t>
            </a:r>
            <a:r>
              <a:rPr lang="es-ES" sz="1600" dirty="0" smtClean="0">
                <a:hlinkClick r:id="rId3"/>
              </a:rPr>
              <a:t>https://www.elladodelmal.com/2018/04/como-tu-gmail-le-dice-cualquier.html</a:t>
            </a:r>
            <a:endParaRPr lang="es-ES" sz="1600" dirty="0" smtClean="0">
              <a:solidFill>
                <a:srgbClr val="31313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54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ver las cuentas vinculadas</a:t>
            </a:r>
            <a:r>
              <a:rPr lang="es-ES" sz="1600" baseline="0" dirty="0" smtClean="0">
                <a:solidFill>
                  <a:srgbClr val="313131"/>
                </a:solidFill>
              </a:rPr>
              <a:t> a un dispositivo móvil.</a:t>
            </a:r>
          </a:p>
          <a:p>
            <a:r>
              <a:rPr lang="es-ES" sz="1600" baseline="0" dirty="0" smtClean="0">
                <a:solidFill>
                  <a:srgbClr val="313131"/>
                </a:solidFill>
              </a:rPr>
              <a:t>Artículo en </a:t>
            </a:r>
            <a:r>
              <a:rPr lang="es-ES" sz="1600" baseline="0" dirty="0" err="1" smtClean="0">
                <a:solidFill>
                  <a:srgbClr val="313131"/>
                </a:solidFill>
              </a:rPr>
              <a:t>elladodelmal.com</a:t>
            </a:r>
            <a:r>
              <a:rPr lang="es-ES" sz="1600" baseline="0" dirty="0" smtClean="0">
                <a:solidFill>
                  <a:srgbClr val="313131"/>
                </a:solidFill>
              </a:rPr>
              <a:t>: </a:t>
            </a:r>
            <a:r>
              <a:rPr lang="es-ES" sz="1600" dirty="0" smtClean="0">
                <a:hlinkClick r:id="rId3"/>
              </a:rPr>
              <a:t>https://www.elladodelmal.com/2018/04/como-tu-gmail-le-dice-</a:t>
            </a:r>
            <a:r>
              <a:rPr lang="es-ES" sz="1600" smtClean="0">
                <a:hlinkClick r:id="rId3"/>
              </a:rPr>
              <a:t>cualquier.html</a:t>
            </a:r>
            <a:endParaRPr lang="es-ES" sz="1600" dirty="0" smtClean="0">
              <a:solidFill>
                <a:srgbClr val="31313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275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Avisar de que esto es </a:t>
            </a:r>
            <a:r>
              <a:rPr lang="es-ES" sz="1600" dirty="0" err="1" smtClean="0">
                <a:solidFill>
                  <a:srgbClr val="313131"/>
                </a:solidFill>
              </a:rPr>
              <a:t>delitoo</a:t>
            </a:r>
            <a:r>
              <a:rPr lang="es-ES" sz="1600" dirty="0" smtClean="0">
                <a:solidFill>
                  <a:srgbClr val="313131"/>
                </a:solidFill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848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ver las cuentas vinculadas</a:t>
            </a:r>
            <a:r>
              <a:rPr lang="es-ES" sz="1600" baseline="0" dirty="0" smtClean="0">
                <a:solidFill>
                  <a:srgbClr val="313131"/>
                </a:solidFill>
              </a:rPr>
              <a:t> a un dispositivo móvil.</a:t>
            </a:r>
            <a:endParaRPr lang="es-ES" sz="1600" dirty="0" smtClean="0">
              <a:solidFill>
                <a:srgbClr val="31313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854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la privacidad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0503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la privacidad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047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la privacidad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6490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la privacidad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0639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la privacidad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1318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la privacidad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349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2445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la privacidad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7847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Demo para la privacidad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8609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910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Hablar un poquito sobre la falta de privacidad: damos la información de manera consciente o a veces no tan consciente.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357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Teléfono móvil, </a:t>
            </a:r>
            <a:r>
              <a:rPr lang="es-ES_tradnl" dirty="0" err="1" smtClean="0"/>
              <a:t>whatsapp,cuenta</a:t>
            </a:r>
            <a:r>
              <a:rPr lang="es-ES_tradnl" dirty="0" smtClean="0"/>
              <a:t> de correo electrónico.</a:t>
            </a:r>
          </a:p>
          <a:p>
            <a:endParaRPr lang="es-ES_tradnl" dirty="0" smtClean="0"/>
          </a:p>
          <a:p>
            <a:r>
              <a:rPr lang="es-ES_tradnl" dirty="0" smtClean="0"/>
              <a:t>Copias de Seguridad: </a:t>
            </a:r>
            <a:r>
              <a:rPr lang="es-ES_tradnl" dirty="0" err="1" smtClean="0"/>
              <a:t>whatsapp</a:t>
            </a:r>
            <a:r>
              <a:rPr lang="es-ES_tradnl" dirty="0" smtClean="0"/>
              <a:t>, correo electrónico, fotografía, contactos, </a:t>
            </a:r>
            <a:r>
              <a:rPr lang="es-ES_tradnl" dirty="0" err="1" smtClean="0"/>
              <a:t>etc</a:t>
            </a:r>
            <a:r>
              <a:rPr lang="mr-IN" dirty="0" smtClean="0"/>
              <a:t>…</a:t>
            </a:r>
            <a:endParaRPr lang="es-ES" dirty="0" smtClean="0"/>
          </a:p>
          <a:p>
            <a:r>
              <a:rPr lang="es-ES" dirty="0" smtClean="0"/>
              <a:t>Foto del móvil +  foto </a:t>
            </a:r>
            <a:r>
              <a:rPr lang="es-ES" dirty="0" err="1" smtClean="0"/>
              <a:t>backup</a:t>
            </a:r>
            <a:r>
              <a:rPr lang="es-ES" dirty="0" smtClean="0"/>
              <a:t> en la nube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246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</a:t>
            </a:r>
            <a:r>
              <a:rPr lang="es-ES" baseline="0" dirty="0" smtClean="0"/>
              <a:t> el proceso de instalación se solicita una cuenta de correo electrónico</a:t>
            </a:r>
            <a:endParaRPr lang="es-ES" dirty="0" smtClean="0"/>
          </a:p>
          <a:p>
            <a:r>
              <a:rPr lang="es-ES" dirty="0" smtClean="0"/>
              <a:t>En Dispositivos Android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807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rgbClr val="313131"/>
                </a:solidFill>
              </a:rPr>
              <a:t>DEMO de localizar la copia de seguridad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rgbClr val="313131"/>
                </a:solidFill>
              </a:rPr>
              <a:t>Ojo: con una cuenta/</a:t>
            </a:r>
            <a:r>
              <a:rPr lang="es-ES" sz="1200" dirty="0" err="1" smtClean="0">
                <a:solidFill>
                  <a:srgbClr val="313131"/>
                </a:solidFill>
              </a:rPr>
              <a:t>password</a:t>
            </a:r>
            <a:r>
              <a:rPr lang="es-ES" sz="1200" dirty="0" smtClean="0">
                <a:solidFill>
                  <a:srgbClr val="313131"/>
                </a:solidFill>
              </a:rPr>
              <a:t> que no sea mía Google mandará un aviso de acceso </a:t>
            </a:r>
            <a:r>
              <a:rPr lang="es-ES" sz="1200" dirty="0" err="1" smtClean="0">
                <a:solidFill>
                  <a:srgbClr val="313131"/>
                </a:solidFill>
              </a:rPr>
              <a:t>sospechoco</a:t>
            </a:r>
            <a:r>
              <a:rPr lang="es-ES" sz="1200" dirty="0" smtClean="0">
                <a:solidFill>
                  <a:srgbClr val="313131"/>
                </a:solidFill>
              </a:rPr>
              <a:t> al usuario.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218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En el caso de que</a:t>
            </a:r>
            <a:r>
              <a:rPr lang="es-ES_tradnl" baseline="0" dirty="0" smtClean="0"/>
              <a:t> el móvil tenga </a:t>
            </a:r>
            <a:r>
              <a:rPr lang="es-ES_tradnl" baseline="0" dirty="0" err="1" smtClean="0"/>
              <a:t>whatsapp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17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err="1" smtClean="0">
                <a:solidFill>
                  <a:srgbClr val="313131"/>
                </a:solidFill>
              </a:rPr>
              <a:t>Poruqe</a:t>
            </a:r>
            <a:r>
              <a:rPr lang="es-ES" sz="1600" dirty="0" smtClean="0">
                <a:solidFill>
                  <a:srgbClr val="313131"/>
                </a:solidFill>
              </a:rPr>
              <a:t> se vincula una cuenta de correo electrónico de Google al dispositivo en el </a:t>
            </a:r>
          </a:p>
          <a:p>
            <a:r>
              <a:rPr lang="es-ES" sz="1600" dirty="0" smtClean="0">
                <a:solidFill>
                  <a:srgbClr val="313131"/>
                </a:solidFill>
              </a:rPr>
              <a:t>momento de configuración inicial o cuando se restauran los valores de fábrica.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766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313131"/>
                </a:solidFill>
              </a:rPr>
              <a:t>Mi</a:t>
            </a:r>
            <a:r>
              <a:rPr lang="es-ES" sz="1600" baseline="0" dirty="0" smtClean="0">
                <a:solidFill>
                  <a:srgbClr val="313131"/>
                </a:solidFill>
              </a:rPr>
              <a:t> actividad: búsquedas en Google, </a:t>
            </a:r>
            <a:r>
              <a:rPr lang="es-ES" sz="1600" baseline="0" dirty="0" err="1" smtClean="0">
                <a:solidFill>
                  <a:srgbClr val="313131"/>
                </a:solidFill>
              </a:rPr>
              <a:t>busquedas</a:t>
            </a:r>
            <a:r>
              <a:rPr lang="es-ES" sz="1600" baseline="0" dirty="0" smtClean="0">
                <a:solidFill>
                  <a:srgbClr val="313131"/>
                </a:solidFill>
              </a:rPr>
              <a:t> en modo privado, vídeos que veo en </a:t>
            </a:r>
            <a:r>
              <a:rPr lang="es-ES" sz="1600" baseline="0" dirty="0" err="1" smtClean="0">
                <a:solidFill>
                  <a:srgbClr val="313131"/>
                </a:solidFill>
              </a:rPr>
              <a:t>youtube</a:t>
            </a:r>
            <a:r>
              <a:rPr lang="es-ES" sz="1600" baseline="0" dirty="0" smtClean="0">
                <a:solidFill>
                  <a:srgbClr val="313131"/>
                </a:solidFill>
              </a:rPr>
              <a:t>????</a:t>
            </a:r>
            <a:endParaRPr lang="es-ES" sz="1600" dirty="0" smtClean="0">
              <a:solidFill>
                <a:srgbClr val="31313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BAEA-70A0-834B-B212-29E9A4EA5970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634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A18684-5D34-4045-A0BE-38D53FCFE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54301B7-3ED0-461A-BB63-84ED8F82E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6D6CB40-DEAA-4A7A-8F20-C4583A14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B211785-946D-4C96-A4B7-F8D1C04E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A8195CB-2B16-4652-8F45-3A724FC2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32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2D4D29-5C54-4216-9919-3CCB9B04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430CF9E-1CCF-48AA-8D23-617BB41CE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A3734F6-36DA-4A55-A98B-9CCCF4AB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F80236B-5A8B-49E8-8F8D-6EE0B997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C3E610B-9176-42FB-9A9B-4FE87A92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31E2E10-73A1-4981-8DF0-2CD8CD85F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F048EBC-3E18-4ECB-8F1E-BA1338D79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D162EEE-2DC9-4C86-B4A8-5E2C7939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0DECF20-A3A9-4510-B73F-302BFD23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167EF99-2C12-405D-943E-91C4DC1F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14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61F910-F945-4360-8AC3-4323E407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CB65452-42B8-482B-9FDB-788F5DAC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BF0B122-0C89-401E-8D3B-052CA037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8F72807-D18B-4886-84CB-9001703C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80BF7A-9973-4382-957B-672B0455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66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CEEFED-56DC-418F-A27D-91AE2F3F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56799C5-BF25-496F-9619-56B6A47B5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265BF9B-1E68-423E-8EB8-15028754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9BE2198-9F82-43C3-A11F-A9103EE3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7A4833B-D093-4E60-91CF-0497FE07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47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5275CC-86BF-49B8-A32C-62EFFF4E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35B5EC-F16A-4D5F-9D90-1C51CA0B4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0FA2557-E382-44ED-B1F7-C8F2CBB7B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3C1CC6B-D189-42A3-BE9D-1B010911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FB7711-A670-4DF8-AC87-37A66061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CB9A10E-5A3D-4874-A8C6-D80EDC29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33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96FCA5-1433-455F-83C8-504F7EDD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507F120-B143-49D8-9975-388C76ECC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3916BA5-533A-4DAB-92D3-EF4B5056A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AF4FBEF-F999-4956-887A-D1A08098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44E8837B-DDA6-4654-8A9A-AA0FE5548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4AF6E009-CE88-41BA-920D-0F97B382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EE5C964-EE19-420E-800E-F426D7BC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EAC97B4-D9E7-49B8-960E-DE113879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65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6B85E1-9558-442F-A436-2F094391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A461A36-AFD4-404E-AFF1-5949F10A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716774A-C994-4C4D-B81E-C86F056B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CAB2D92-5B19-47D8-8799-A6F828ED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00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A181F8A-930B-42DA-8B42-1AFA0BA2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22E1AD5F-280A-4EA0-8DFD-5F8C58D2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F6CC922-452A-40F4-B4AC-8C9F4AA5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3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88BB39-9449-41FD-B26F-00FBDFB3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68E3D53-4A76-4216-A06F-47D8020D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4C46D78-1A5D-4F3B-A6B6-C67F8F736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FA87A24-F0FE-40CA-A567-C00151F3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2D6B930-04E8-428A-A5B1-D80CF0EA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267A471-F370-4A4F-93A6-CF9C4508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6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0D37D4-A985-482C-88C0-33C47D27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D070665-02BB-425E-BF1C-63C6075C2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4CD8B51-34CC-4746-8E76-05D88E918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1F6D3D9-CF37-4E95-B6EB-F9A9923E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822B71C-B563-4BAE-A402-1BA3BC95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ADC08B2-E8B7-4A19-BBB4-77898B73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61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F285A4B-08A2-46F5-86F2-832C5989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2993F69-5500-4A5A-8938-DF469DCCE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DD6D623-2A3F-4A60-9E6D-C3009837B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FE91-7EC8-4CB8-8911-9DE25E2ECD5C}" type="datetimeFigureOut">
              <a:rPr lang="es-ES" smtClean="0"/>
              <a:t>27/4/20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24B14B2-054B-49CE-B0FD-6B9E4AAEE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0533C9F-E331-463A-B64D-ABD9BA71D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412A-F4BB-460B-85CF-F0509E7436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8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4243388" y="2686050"/>
            <a:ext cx="3771900" cy="1728788"/>
            <a:chOff x="4243388" y="2686050"/>
            <a:chExt cx="3771900" cy="1728788"/>
          </a:xfrm>
        </p:grpSpPr>
        <p:sp>
          <p:nvSpPr>
            <p:cNvPr id="5" name="Rectángulo 4"/>
            <p:cNvSpPr/>
            <p:nvPr/>
          </p:nvSpPr>
          <p:spPr>
            <a:xfrm>
              <a:off x="4243388" y="2686050"/>
              <a:ext cx="3771900" cy="814388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543425" y="4029075"/>
              <a:ext cx="3157538" cy="385763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0812DA-5DB8-4FE5-995F-E4382F40B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7701" y="1411280"/>
            <a:ext cx="4080419" cy="3603631"/>
          </a:xfrm>
          <a:noFill/>
        </p:spPr>
        <p:txBody>
          <a:bodyPr>
            <a:noAutofit/>
          </a:bodyPr>
          <a:lstStyle/>
          <a:p>
            <a:r>
              <a:rPr lang="es-ES" sz="5400" dirty="0" smtClean="0">
                <a:solidFill>
                  <a:srgbClr val="58C4CE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Seguridad </a:t>
            </a:r>
            <a:br>
              <a:rPr lang="es-ES" sz="5400" dirty="0" smtClean="0">
                <a:solidFill>
                  <a:srgbClr val="58C4CE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s-ES" sz="5400" dirty="0" smtClean="0">
                <a:solidFill>
                  <a:srgbClr val="58C4CE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y </a:t>
            </a:r>
            <a:r>
              <a:rPr lang="es-ES" sz="5400" dirty="0" smtClean="0">
                <a:solidFill>
                  <a:srgbClr val="4A9537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s-ES" sz="5400" dirty="0" smtClean="0">
                <a:solidFill>
                  <a:srgbClr val="4A9537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s-ES" sz="5400" dirty="0" smtClean="0">
                <a:solidFill>
                  <a:srgbClr val="FFC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Confianza</a:t>
            </a:r>
            <a:br>
              <a:rPr lang="es-ES" sz="5400" dirty="0" smtClean="0">
                <a:solidFill>
                  <a:srgbClr val="FFC000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s-ES" sz="5400" dirty="0" smtClean="0">
                <a:solidFill>
                  <a:srgbClr val="FFC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Online</a:t>
            </a:r>
            <a:endParaRPr lang="es-ES" sz="5400" dirty="0">
              <a:solidFill>
                <a:srgbClr val="FFC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43124" y="5343524"/>
            <a:ext cx="7972425" cy="1077218"/>
          </a:xfrm>
          <a:prstGeom prst="rect">
            <a:avLst/>
          </a:prstGeom>
          <a:solidFill>
            <a:srgbClr val="31313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Amador Aparicio</a:t>
            </a:r>
          </a:p>
          <a:p>
            <a:pPr algn="ctr"/>
            <a:r>
              <a:rPr lang="es-ES_tradnl" sz="32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@</a:t>
            </a:r>
            <a:r>
              <a:rPr lang="es-ES_tradnl" sz="3200" dirty="0" err="1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amadapa</a:t>
            </a:r>
            <a:endParaRPr lang="es-ES_tradnl" sz="32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Cuenta de correo </a:t>
            </a:r>
            <a:r>
              <a:rPr lang="es-ES" dirty="0" smtClean="0">
                <a:solidFill>
                  <a:srgbClr val="4A9537"/>
                </a:solidFill>
              </a:rPr>
              <a:t>vinculada al dispositivo</a:t>
            </a:r>
            <a:endParaRPr lang="es-ES" dirty="0">
              <a:solidFill>
                <a:srgbClr val="31313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BE628-4C5D-4CBC-AFCD-77D98D3E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563"/>
            <a:ext cx="10515600" cy="4999245"/>
          </a:xfrm>
        </p:spPr>
        <p:txBody>
          <a:bodyPr>
            <a:normAutofit/>
          </a:bodyPr>
          <a:lstStyle/>
          <a:p>
            <a:endParaRPr lang="es-ES" sz="3200" dirty="0">
              <a:solidFill>
                <a:srgbClr val="313131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084696" y="1186576"/>
            <a:ext cx="4421909" cy="5080000"/>
            <a:chOff x="3885046" y="889000"/>
            <a:chExt cx="4421909" cy="50800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5046" y="889000"/>
              <a:ext cx="4421909" cy="5080000"/>
            </a:xfrm>
            <a:prstGeom prst="rect">
              <a:avLst/>
            </a:prstGeom>
            <a:ln>
              <a:solidFill>
                <a:srgbClr val="313131"/>
              </a:solidFill>
            </a:ln>
          </p:spPr>
        </p:pic>
        <p:sp>
          <p:nvSpPr>
            <p:cNvPr id="8" name="Rectángulo 7"/>
            <p:cNvSpPr/>
            <p:nvPr/>
          </p:nvSpPr>
          <p:spPr>
            <a:xfrm>
              <a:off x="3942198" y="2928938"/>
              <a:ext cx="4301692" cy="7429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b="1930"/>
          <a:stretch/>
        </p:blipFill>
        <p:spPr>
          <a:xfrm>
            <a:off x="5768917" y="1170021"/>
            <a:ext cx="5322570" cy="5096555"/>
          </a:xfrm>
          <a:prstGeom prst="rect">
            <a:avLst/>
          </a:prstGeom>
          <a:ln>
            <a:solidFill>
              <a:srgbClr val="313131"/>
            </a:solidFill>
          </a:ln>
        </p:spPr>
      </p:pic>
    </p:spTree>
    <p:extLst>
      <p:ext uri="{BB962C8B-B14F-4D97-AF65-F5344CB8AC3E}">
        <p14:creationId xmlns:p14="http://schemas.microsoft.com/office/powerpoint/2010/main" val="20290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4A9537"/>
                </a:solidFill>
              </a:rPr>
              <a:t>Fugas de Información</a:t>
            </a:r>
            <a:r>
              <a:rPr lang="es-ES" dirty="0" smtClean="0">
                <a:solidFill>
                  <a:srgbClr val="313131"/>
                </a:solidFill>
              </a:rPr>
              <a:t> de Google</a:t>
            </a:r>
            <a:endParaRPr lang="es-ES" dirty="0">
              <a:solidFill>
                <a:srgbClr val="31313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BE628-4C5D-4CBC-AFCD-77D98D3E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563"/>
            <a:ext cx="10515600" cy="4999245"/>
          </a:xfrm>
        </p:spPr>
        <p:txBody>
          <a:bodyPr>
            <a:normAutofit/>
          </a:bodyPr>
          <a:lstStyle/>
          <a:p>
            <a:endParaRPr lang="es-ES" sz="3200" dirty="0">
              <a:solidFill>
                <a:srgbClr val="31313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1033"/>
          <a:stretch/>
        </p:blipFill>
        <p:spPr>
          <a:xfrm>
            <a:off x="1057985" y="1087305"/>
            <a:ext cx="9971966" cy="5241662"/>
          </a:xfrm>
          <a:prstGeom prst="rect">
            <a:avLst/>
          </a:prstGeom>
          <a:ln>
            <a:solidFill>
              <a:srgbClr val="313131"/>
            </a:solidFill>
          </a:ln>
        </p:spPr>
      </p:pic>
    </p:spTree>
    <p:extLst>
      <p:ext uri="{BB962C8B-B14F-4D97-AF65-F5344CB8AC3E}">
        <p14:creationId xmlns:p14="http://schemas.microsoft.com/office/powerpoint/2010/main" val="11578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4A9537"/>
                </a:solidFill>
              </a:rPr>
              <a:t>Obtener copias de seguridad</a:t>
            </a:r>
            <a:r>
              <a:rPr lang="es-ES" dirty="0" smtClean="0">
                <a:solidFill>
                  <a:srgbClr val="313131"/>
                </a:solidFill>
              </a:rPr>
              <a:t> de la gente</a:t>
            </a:r>
            <a:endParaRPr lang="es-ES" dirty="0">
              <a:solidFill>
                <a:srgbClr val="31313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BE628-4C5D-4CBC-AFCD-77D98D3E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8775"/>
            <a:ext cx="4633913" cy="4999245"/>
          </a:xfrm>
        </p:spPr>
        <p:txBody>
          <a:bodyPr anchor="ctr">
            <a:normAutofit/>
          </a:bodyPr>
          <a:lstStyle/>
          <a:p>
            <a:r>
              <a:rPr lang="es-ES" dirty="0" smtClean="0">
                <a:solidFill>
                  <a:srgbClr val="313131"/>
                </a:solidFill>
              </a:rPr>
              <a:t>Buscar una cuenta comprometida que esté vinculada al dispositivo móvil.</a:t>
            </a:r>
          </a:p>
          <a:p>
            <a:r>
              <a:rPr lang="es-ES" dirty="0" smtClean="0">
                <a:solidFill>
                  <a:srgbClr val="313131"/>
                </a:solidFill>
              </a:rPr>
              <a:t>Acceder a Google Drive.</a:t>
            </a:r>
            <a:endParaRPr lang="es-ES" dirty="0">
              <a:solidFill>
                <a:srgbClr val="31313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15416"/>
          <a:stretch/>
        </p:blipFill>
        <p:spPr>
          <a:xfrm>
            <a:off x="5529819" y="1192084"/>
            <a:ext cx="5843216" cy="5038016"/>
          </a:xfrm>
          <a:prstGeom prst="rect">
            <a:avLst/>
          </a:prstGeom>
          <a:ln>
            <a:solidFill>
              <a:srgbClr val="313131"/>
            </a:solidFill>
          </a:ln>
        </p:spPr>
      </p:pic>
    </p:spTree>
    <p:extLst>
      <p:ext uri="{BB962C8B-B14F-4D97-AF65-F5344CB8AC3E}">
        <p14:creationId xmlns:p14="http://schemas.microsoft.com/office/powerpoint/2010/main" val="16573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Google </a:t>
            </a:r>
            <a:r>
              <a:rPr lang="es-ES" dirty="0" smtClean="0">
                <a:solidFill>
                  <a:srgbClr val="4A9537"/>
                </a:solidFill>
              </a:rPr>
              <a:t>te avisa</a:t>
            </a:r>
            <a:endParaRPr lang="es-ES" dirty="0">
              <a:solidFill>
                <a:srgbClr val="4A9537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371851"/>
            <a:ext cx="10515600" cy="4351338"/>
          </a:xfrm>
        </p:spPr>
        <p:txBody>
          <a:bodyPr/>
          <a:lstStyle/>
          <a:p>
            <a:r>
              <a:rPr lang="es-ES_tradnl" dirty="0" smtClean="0"/>
              <a:t>Pero no impide el acceso.</a:t>
            </a:r>
            <a:endParaRPr lang="es-ES_tradnl" dirty="0"/>
          </a:p>
        </p:txBody>
      </p:sp>
      <p:grpSp>
        <p:nvGrpSpPr>
          <p:cNvPr id="9" name="Agrupar 8"/>
          <p:cNvGrpSpPr/>
          <p:nvPr/>
        </p:nvGrpSpPr>
        <p:grpSpPr>
          <a:xfrm>
            <a:off x="6096000" y="1525964"/>
            <a:ext cx="4952141" cy="4599098"/>
            <a:chOff x="5524098" y="1309200"/>
            <a:chExt cx="5447355" cy="505900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4098" y="1309200"/>
              <a:ext cx="5447355" cy="5059008"/>
            </a:xfrm>
            <a:prstGeom prst="rect">
              <a:avLst/>
            </a:prstGeom>
            <a:ln>
              <a:solidFill>
                <a:srgbClr val="313131"/>
              </a:solidFill>
            </a:ln>
          </p:spPr>
        </p:pic>
        <p:sp>
          <p:nvSpPr>
            <p:cNvPr id="8" name="Rectángulo 7"/>
            <p:cNvSpPr/>
            <p:nvPr/>
          </p:nvSpPr>
          <p:spPr>
            <a:xfrm>
              <a:off x="7315200" y="4586288"/>
              <a:ext cx="1000125" cy="1714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31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2862138" y="2004784"/>
            <a:ext cx="2949252" cy="4120278"/>
            <a:chOff x="2313262" y="2004784"/>
            <a:chExt cx="2949252" cy="412027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3262" y="2004784"/>
              <a:ext cx="2949252" cy="4120278"/>
            </a:xfrm>
            <a:prstGeom prst="rect">
              <a:avLst/>
            </a:prstGeom>
            <a:ln>
              <a:solidFill>
                <a:srgbClr val="313131"/>
              </a:solidFill>
            </a:ln>
          </p:spPr>
        </p:pic>
        <p:sp>
          <p:nvSpPr>
            <p:cNvPr id="10" name="Rectángulo 9"/>
            <p:cNvSpPr/>
            <p:nvPr/>
          </p:nvSpPr>
          <p:spPr>
            <a:xfrm>
              <a:off x="2507226" y="4316361"/>
              <a:ext cx="2541024" cy="39478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5963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Acceso a la </a:t>
            </a:r>
            <a:r>
              <a:rPr lang="es-ES" dirty="0" smtClean="0">
                <a:solidFill>
                  <a:srgbClr val="4A9537"/>
                </a:solidFill>
              </a:rPr>
              <a:t>Privacidad</a:t>
            </a:r>
            <a:endParaRPr lang="es-ES" dirty="0">
              <a:solidFill>
                <a:srgbClr val="4A9537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371851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grpSp>
        <p:nvGrpSpPr>
          <p:cNvPr id="19" name="Agrupar 18"/>
          <p:cNvGrpSpPr/>
          <p:nvPr/>
        </p:nvGrpSpPr>
        <p:grpSpPr>
          <a:xfrm>
            <a:off x="1941024" y="1481267"/>
            <a:ext cx="8309951" cy="4675432"/>
            <a:chOff x="565727" y="721770"/>
            <a:chExt cx="11060545" cy="6223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727" y="721770"/>
              <a:ext cx="11060545" cy="6223000"/>
            </a:xfrm>
            <a:prstGeom prst="rect">
              <a:avLst/>
            </a:prstGeom>
            <a:ln>
              <a:solidFill>
                <a:srgbClr val="313131"/>
              </a:solidFill>
            </a:ln>
          </p:spPr>
        </p:pic>
        <p:sp>
          <p:nvSpPr>
            <p:cNvPr id="13" name="Rectángulo 12"/>
            <p:cNvSpPr/>
            <p:nvPr/>
          </p:nvSpPr>
          <p:spPr>
            <a:xfrm>
              <a:off x="8086725" y="1500188"/>
              <a:ext cx="871538" cy="13001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38200" y="4143376"/>
              <a:ext cx="4405313" cy="19573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16" name="Conector recto de flecha 15"/>
            <p:cNvCxnSpPr/>
            <p:nvPr/>
          </p:nvCxnSpPr>
          <p:spPr>
            <a:xfrm flipH="1">
              <a:off x="2143125" y="2461544"/>
              <a:ext cx="5943600" cy="18002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6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APP de</a:t>
            </a:r>
            <a:r>
              <a:rPr lang="es-ES" dirty="0" smtClean="0">
                <a:solidFill>
                  <a:srgbClr val="4A9537"/>
                </a:solidFill>
              </a:rPr>
              <a:t> Facebook</a:t>
            </a:r>
            <a:endParaRPr lang="es-ES" dirty="0">
              <a:solidFill>
                <a:srgbClr val="4A9537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371851"/>
            <a:ext cx="10515600" cy="4351338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4000" dirty="0" smtClean="0"/>
              <a:t>¿Qué permisos necesita la APP de Facebook para ejecutarse en el dispositivo móvil?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9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145" y="1733205"/>
            <a:ext cx="7989005" cy="46841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APP de</a:t>
            </a:r>
            <a:r>
              <a:rPr lang="es-ES" dirty="0" smtClean="0">
                <a:solidFill>
                  <a:srgbClr val="4A9537"/>
                </a:solidFill>
              </a:rPr>
              <a:t> Facebook</a:t>
            </a:r>
            <a:endParaRPr lang="es-ES" dirty="0">
              <a:solidFill>
                <a:srgbClr val="4A9537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371851"/>
            <a:ext cx="10515600" cy="4351338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06" y="1519515"/>
            <a:ext cx="3967438" cy="51114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94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Imágenes en</a:t>
            </a:r>
            <a:r>
              <a:rPr lang="es-ES" dirty="0" smtClean="0">
                <a:solidFill>
                  <a:srgbClr val="4A9537"/>
                </a:solidFill>
              </a:rPr>
              <a:t> Facebook</a:t>
            </a:r>
            <a:endParaRPr lang="es-ES" dirty="0">
              <a:solidFill>
                <a:srgbClr val="4A9537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371851"/>
            <a:ext cx="10515600" cy="4351338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4000" dirty="0" smtClean="0"/>
              <a:t>¿Qué ocurre cuando subes una fotografía a Facebook?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4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Imágenes</a:t>
            </a:r>
            <a:r>
              <a:rPr lang="es-ES" dirty="0" smtClean="0">
                <a:solidFill>
                  <a:srgbClr val="4A9537"/>
                </a:solidFill>
              </a:rPr>
              <a:t> Facebook</a:t>
            </a:r>
            <a:endParaRPr lang="es-ES" dirty="0">
              <a:solidFill>
                <a:srgbClr val="4A9537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371851"/>
            <a:ext cx="10515600" cy="4351338"/>
          </a:xfrm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grpSp>
        <p:nvGrpSpPr>
          <p:cNvPr id="7" name="Agrupar 6"/>
          <p:cNvGrpSpPr/>
          <p:nvPr/>
        </p:nvGrpSpPr>
        <p:grpSpPr>
          <a:xfrm>
            <a:off x="2657422" y="1314350"/>
            <a:ext cx="7804647" cy="5152516"/>
            <a:chOff x="2657422" y="1314350"/>
            <a:chExt cx="7804647" cy="515251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1229" y="1314350"/>
              <a:ext cx="7800840" cy="515251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4" name="Rectángulo 3"/>
            <p:cNvSpPr/>
            <p:nvPr/>
          </p:nvSpPr>
          <p:spPr>
            <a:xfrm>
              <a:off x="2686784" y="4109561"/>
              <a:ext cx="5744653" cy="20834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657422" y="5558324"/>
              <a:ext cx="4077898" cy="20834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5037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4A9537"/>
                </a:solidFill>
              </a:rPr>
              <a:t>Fotografías </a:t>
            </a:r>
            <a:r>
              <a:rPr lang="es-ES" dirty="0" smtClean="0">
                <a:solidFill>
                  <a:srgbClr val="313131"/>
                </a:solidFill>
              </a:rPr>
              <a:t>en </a:t>
            </a:r>
            <a:r>
              <a:rPr lang="es-ES" dirty="0" err="1">
                <a:solidFill>
                  <a:srgbClr val="313131"/>
                </a:solidFill>
              </a:rPr>
              <a:t>S</a:t>
            </a:r>
            <a:r>
              <a:rPr lang="es-ES" dirty="0" err="1" smtClean="0">
                <a:solidFill>
                  <a:srgbClr val="313131"/>
                </a:solidFill>
              </a:rPr>
              <a:t>martphones</a:t>
            </a:r>
            <a:endParaRPr lang="es-ES" dirty="0">
              <a:solidFill>
                <a:srgbClr val="31313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371851"/>
            <a:ext cx="10515600" cy="4351338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4000" dirty="0" smtClean="0"/>
              <a:t>¿Qué ocurre cuando saco una foto con mi móvil?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23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313131"/>
                </a:solidFill>
              </a:rPr>
              <a:t>Amador </a:t>
            </a:r>
            <a:r>
              <a:rPr lang="es-ES" dirty="0">
                <a:solidFill>
                  <a:srgbClr val="4A9537"/>
                </a:solidFill>
              </a:rPr>
              <a:t>Aparicio</a:t>
            </a:r>
          </a:p>
        </p:txBody>
      </p:sp>
      <p:pic>
        <p:nvPicPr>
          <p:cNvPr id="7" name="Picture 2" descr="Amador Aparicio">
            <a:extLst>
              <a:ext uri="{FF2B5EF4-FFF2-40B4-BE49-F238E27FC236}">
                <a16:creationId xmlns="" xmlns:a16="http://schemas.microsoft.com/office/drawing/2014/main" id="{A2CB78E5-266F-44AA-BB80-FCC44E68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2" y="1772958"/>
            <a:ext cx="3392789" cy="37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0AC5AF14-84C3-448B-8F00-342D1CA85440}"/>
              </a:ext>
            </a:extLst>
          </p:cNvPr>
          <p:cNvSpPr txBox="1"/>
          <p:nvPr/>
        </p:nvSpPr>
        <p:spPr>
          <a:xfrm>
            <a:off x="3957638" y="1673119"/>
            <a:ext cx="82343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@</a:t>
            </a:r>
            <a:r>
              <a:rPr lang="es-ES_tradnl" sz="2800" dirty="0" err="1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amadapa</a:t>
            </a:r>
            <a:endParaRPr lang="es-ES_tradnl" sz="2800" dirty="0">
              <a:solidFill>
                <a:srgbClr val="313131"/>
              </a:solidFill>
              <a:latin typeface="Barlow" charset="0"/>
              <a:ea typeface="Barlow" charset="0"/>
              <a:cs typeface="Barlow" charset="0"/>
            </a:endParaRPr>
          </a:p>
          <a:p>
            <a:r>
              <a:rPr lang="es-ES_tradnl" sz="2800" dirty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Profesor FP Salesianos </a:t>
            </a:r>
            <a:r>
              <a:rPr lang="es-ES_tradnl" sz="2800" dirty="0" err="1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Villamuriel</a:t>
            </a:r>
            <a:r>
              <a:rPr lang="es-ES_tradnl" sz="2800" dirty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 (Palencia</a:t>
            </a:r>
            <a:r>
              <a:rPr lang="es-ES_tradnl" sz="2800" dirty="0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).</a:t>
            </a:r>
            <a:endParaRPr lang="es-ES_tradnl" sz="2800" dirty="0">
              <a:solidFill>
                <a:srgbClr val="313131"/>
              </a:solidFill>
              <a:latin typeface="Barlow" charset="0"/>
              <a:ea typeface="Barlow" charset="0"/>
              <a:cs typeface="Barlow" charset="0"/>
            </a:endParaRPr>
          </a:p>
          <a:p>
            <a:r>
              <a:rPr lang="es-ES_tradnl" sz="2800" dirty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Profesor Máster Ciberseguridad UCLM y UEM.</a:t>
            </a:r>
          </a:p>
          <a:p>
            <a:r>
              <a:rPr lang="es-ES_tradnl" sz="2800" dirty="0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Seleccionador/Mentor Programa </a:t>
            </a:r>
            <a:r>
              <a:rPr lang="es-ES_tradnl" sz="2800" dirty="0" err="1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Talentum</a:t>
            </a:r>
            <a:r>
              <a:rPr lang="es-ES_tradnl" sz="2800" dirty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 Telefónica.</a:t>
            </a:r>
          </a:p>
          <a:p>
            <a:r>
              <a:rPr lang="es-ES_tradnl" sz="2800" dirty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CSE </a:t>
            </a:r>
            <a:r>
              <a:rPr lang="es-ES_tradnl" sz="2800" dirty="0" err="1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ElevenPaths</a:t>
            </a:r>
            <a:r>
              <a:rPr lang="es-ES_tradnl" sz="2800" dirty="0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.</a:t>
            </a:r>
          </a:p>
          <a:p>
            <a:r>
              <a:rPr lang="es-ES_tradnl" sz="2800" dirty="0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Auditor de Seguridad en </a:t>
            </a:r>
            <a:r>
              <a:rPr lang="es-ES_tradnl" sz="2800" dirty="0" err="1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Tecnogados</a:t>
            </a:r>
            <a:r>
              <a:rPr lang="es-ES_tradnl" sz="2800" dirty="0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 (</a:t>
            </a:r>
            <a:r>
              <a:rPr lang="es-ES_tradnl" sz="2800" dirty="0" err="1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tecnogados.com</a:t>
            </a:r>
            <a:r>
              <a:rPr lang="es-ES_tradnl" sz="2800" dirty="0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).</a:t>
            </a:r>
            <a:endParaRPr lang="es-ES_tradnl" sz="2800" dirty="0">
              <a:solidFill>
                <a:srgbClr val="313131"/>
              </a:solidFill>
              <a:latin typeface="Barlow" charset="0"/>
              <a:ea typeface="Barlow" charset="0"/>
              <a:cs typeface="Barlow" charset="0"/>
            </a:endParaRPr>
          </a:p>
          <a:p>
            <a:r>
              <a:rPr lang="es-ES_tradnl" sz="2800" dirty="0">
                <a:solidFill>
                  <a:srgbClr val="313131"/>
                </a:solidFill>
              </a:rPr>
              <a:t>https://</a:t>
            </a:r>
            <a:r>
              <a:rPr lang="es-ES_tradnl" sz="2800" dirty="0" err="1" smtClean="0">
                <a:solidFill>
                  <a:srgbClr val="313131"/>
                </a:solidFill>
              </a:rPr>
              <a:t>www.mypublicinbox.com</a:t>
            </a:r>
            <a:r>
              <a:rPr lang="es-ES_tradnl" sz="2800" dirty="0" smtClean="0">
                <a:solidFill>
                  <a:srgbClr val="313131"/>
                </a:solidFill>
              </a:rPr>
              <a:t>/</a:t>
            </a:r>
            <a:r>
              <a:rPr lang="es-ES_tradnl" sz="2800" dirty="0" err="1" smtClean="0">
                <a:solidFill>
                  <a:srgbClr val="313131"/>
                </a:solidFill>
              </a:rPr>
              <a:t>AmadorAparicio</a:t>
            </a:r>
            <a:endParaRPr lang="es-ES_tradnl" sz="2800" dirty="0">
              <a:solidFill>
                <a:srgbClr val="313131"/>
              </a:solidFill>
              <a:latin typeface="Barlow" charset="0"/>
              <a:ea typeface="Barlow" charset="0"/>
              <a:cs typeface="Barl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4A9537"/>
                </a:solidFill>
              </a:rPr>
              <a:t>Fotografías </a:t>
            </a:r>
            <a:r>
              <a:rPr lang="es-ES" dirty="0" smtClean="0">
                <a:solidFill>
                  <a:srgbClr val="313131"/>
                </a:solidFill>
              </a:rPr>
              <a:t>en </a:t>
            </a:r>
            <a:r>
              <a:rPr lang="es-ES" dirty="0" err="1">
                <a:solidFill>
                  <a:srgbClr val="313131"/>
                </a:solidFill>
              </a:rPr>
              <a:t>S</a:t>
            </a:r>
            <a:r>
              <a:rPr lang="es-ES" dirty="0" err="1" smtClean="0">
                <a:solidFill>
                  <a:srgbClr val="313131"/>
                </a:solidFill>
              </a:rPr>
              <a:t>martphones</a:t>
            </a:r>
            <a:endParaRPr lang="es-ES" dirty="0">
              <a:solidFill>
                <a:srgbClr val="31313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371851"/>
            <a:ext cx="10515600" cy="4351338"/>
          </a:xfrm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grpSp>
        <p:nvGrpSpPr>
          <p:cNvPr id="6" name="Agrupar 5"/>
          <p:cNvGrpSpPr/>
          <p:nvPr/>
        </p:nvGrpSpPr>
        <p:grpSpPr>
          <a:xfrm>
            <a:off x="294654" y="1439867"/>
            <a:ext cx="8659466" cy="5152516"/>
            <a:chOff x="294654" y="1325563"/>
            <a:chExt cx="8659466" cy="515251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654" y="1325563"/>
              <a:ext cx="8659466" cy="515251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4" name="Rectángulo 3"/>
            <p:cNvSpPr/>
            <p:nvPr/>
          </p:nvSpPr>
          <p:spPr>
            <a:xfrm>
              <a:off x="294654" y="6000750"/>
              <a:ext cx="7934946" cy="18573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06432"/>
            <a:ext cx="5625785" cy="45027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95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4A9537"/>
                </a:solidFill>
              </a:rPr>
              <a:t>Metadatos </a:t>
            </a:r>
            <a:r>
              <a:rPr lang="es-ES" dirty="0" smtClean="0">
                <a:solidFill>
                  <a:srgbClr val="313131"/>
                </a:solidFill>
              </a:rPr>
              <a:t>en Documentos Ofimáticos</a:t>
            </a:r>
            <a:endParaRPr lang="es-ES" dirty="0">
              <a:solidFill>
                <a:srgbClr val="31313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371851"/>
            <a:ext cx="10515600" cy="4351338"/>
          </a:xfrm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3772">
            <a:off x="328572" y="1679658"/>
            <a:ext cx="6627143" cy="43631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973" y="1209929"/>
            <a:ext cx="6571455" cy="51525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Muchas </a:t>
            </a:r>
            <a:r>
              <a:rPr lang="es-ES" dirty="0" smtClean="0">
                <a:solidFill>
                  <a:srgbClr val="4A9537"/>
                </a:solidFill>
              </a:rPr>
              <a:t>Gracias!!</a:t>
            </a:r>
            <a:endParaRPr lang="es-ES" dirty="0">
              <a:solidFill>
                <a:srgbClr val="4A9537"/>
              </a:solidFill>
            </a:endParaRPr>
          </a:p>
        </p:txBody>
      </p:sp>
      <p:pic>
        <p:nvPicPr>
          <p:cNvPr id="7" name="Picture 2" descr="Amador Aparicio">
            <a:extLst>
              <a:ext uri="{FF2B5EF4-FFF2-40B4-BE49-F238E27FC236}">
                <a16:creationId xmlns="" xmlns:a16="http://schemas.microsoft.com/office/drawing/2014/main" id="{A2CB78E5-266F-44AA-BB80-FCC44E68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2" y="1772958"/>
            <a:ext cx="3392789" cy="37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0AC5AF14-84C3-448B-8F00-342D1CA85440}"/>
              </a:ext>
            </a:extLst>
          </p:cNvPr>
          <p:cNvSpPr txBox="1"/>
          <p:nvPr/>
        </p:nvSpPr>
        <p:spPr>
          <a:xfrm>
            <a:off x="3943350" y="1772958"/>
            <a:ext cx="8115300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800" dirty="0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Amador Aparicio</a:t>
            </a:r>
          </a:p>
          <a:p>
            <a:endParaRPr lang="es-ES_tradnl" sz="2800" dirty="0" smtClean="0">
              <a:solidFill>
                <a:srgbClr val="313131"/>
              </a:solidFill>
              <a:latin typeface="Barlow" charset="0"/>
              <a:ea typeface="Barlow" charset="0"/>
              <a:cs typeface="Barlow" charset="0"/>
            </a:endParaRPr>
          </a:p>
          <a:p>
            <a:r>
              <a:rPr lang="es-ES_tradnl" sz="2800" dirty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@</a:t>
            </a:r>
            <a:r>
              <a:rPr lang="es-ES_tradnl" sz="2800" dirty="0" err="1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amadapa</a:t>
            </a:r>
            <a:endParaRPr lang="es-ES_tradnl" sz="2800" dirty="0" smtClean="0">
              <a:solidFill>
                <a:srgbClr val="313131"/>
              </a:solidFill>
              <a:latin typeface="Barlow" charset="0"/>
              <a:ea typeface="Barlow" charset="0"/>
              <a:cs typeface="Barlow" charset="0"/>
            </a:endParaRPr>
          </a:p>
          <a:p>
            <a:endParaRPr lang="es-ES_tradnl" sz="2800" dirty="0" smtClean="0">
              <a:solidFill>
                <a:srgbClr val="313131"/>
              </a:solidFill>
              <a:latin typeface="Barlow" charset="0"/>
              <a:ea typeface="Barlow" charset="0"/>
              <a:cs typeface="Barlow" charset="0"/>
            </a:endParaRPr>
          </a:p>
          <a:p>
            <a:r>
              <a:rPr lang="es-ES_tradnl" sz="2800" dirty="0" smtClean="0">
                <a:solidFill>
                  <a:srgbClr val="313131"/>
                </a:solidFill>
                <a:latin typeface="Barlow" charset="0"/>
                <a:ea typeface="Barlow" charset="0"/>
                <a:cs typeface="Barlow" charset="0"/>
              </a:rPr>
              <a:t>amador@4ck.es</a:t>
            </a:r>
          </a:p>
          <a:p>
            <a:endParaRPr lang="es-ES_tradnl" sz="2800" dirty="0">
              <a:solidFill>
                <a:srgbClr val="313131"/>
              </a:solidFill>
              <a:latin typeface="Barlow" charset="0"/>
              <a:ea typeface="Barlow" charset="0"/>
              <a:cs typeface="Barlow" charset="0"/>
            </a:endParaRPr>
          </a:p>
          <a:p>
            <a:r>
              <a:rPr lang="es-ES_tradnl" sz="2800" dirty="0" smtClean="0">
                <a:solidFill>
                  <a:srgbClr val="313131"/>
                </a:solidFill>
              </a:rPr>
              <a:t>https</a:t>
            </a:r>
            <a:r>
              <a:rPr lang="es-ES_tradnl" sz="2800" dirty="0">
                <a:solidFill>
                  <a:srgbClr val="313131"/>
                </a:solidFill>
              </a:rPr>
              <a:t>://</a:t>
            </a:r>
            <a:r>
              <a:rPr lang="es-ES_tradnl" sz="2800" dirty="0" err="1" smtClean="0">
                <a:solidFill>
                  <a:srgbClr val="313131"/>
                </a:solidFill>
              </a:rPr>
              <a:t>www.mypublicinbox.com</a:t>
            </a:r>
            <a:r>
              <a:rPr lang="es-ES_tradnl" sz="2800" dirty="0" smtClean="0">
                <a:solidFill>
                  <a:srgbClr val="313131"/>
                </a:solidFill>
              </a:rPr>
              <a:t>/</a:t>
            </a:r>
            <a:r>
              <a:rPr lang="es-ES_tradnl" sz="2800" dirty="0" err="1" smtClean="0">
                <a:solidFill>
                  <a:srgbClr val="313131"/>
                </a:solidFill>
              </a:rPr>
              <a:t>AmadorAparicio</a:t>
            </a:r>
            <a:endParaRPr lang="es-ES_tradnl" sz="2800" dirty="0">
              <a:solidFill>
                <a:srgbClr val="313131"/>
              </a:solidFill>
              <a:latin typeface="Barlow" charset="0"/>
              <a:ea typeface="Barlow" charset="0"/>
              <a:cs typeface="Barl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Falta de </a:t>
            </a:r>
            <a:r>
              <a:rPr lang="es-ES" dirty="0" smtClean="0">
                <a:solidFill>
                  <a:srgbClr val="4A9537"/>
                </a:solidFill>
              </a:rPr>
              <a:t>Privacidad</a:t>
            </a:r>
            <a:endParaRPr lang="es-ES" dirty="0">
              <a:solidFill>
                <a:srgbClr val="4A9537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BE628-4C5D-4CBC-AFCD-77D98D3E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563"/>
            <a:ext cx="10515600" cy="459987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s-ES" sz="3600" dirty="0" smtClean="0">
              <a:solidFill>
                <a:srgbClr val="313131"/>
              </a:solidFill>
            </a:endParaRPr>
          </a:p>
        </p:txBody>
      </p:sp>
      <p:pic>
        <p:nvPicPr>
          <p:cNvPr id="1028" name="Picture 4" descr="hite wooden door near gray security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580">
            <a:off x="303299" y="1454561"/>
            <a:ext cx="7156274" cy="47732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vision showing man using binocul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15" y="1970713"/>
            <a:ext cx="7156274" cy="47732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Dónde se almacena </a:t>
            </a:r>
            <a:r>
              <a:rPr lang="es-ES" dirty="0" smtClean="0">
                <a:solidFill>
                  <a:srgbClr val="4A9537"/>
                </a:solidFill>
              </a:rPr>
              <a:t>la vida de la gente</a:t>
            </a:r>
            <a:endParaRPr lang="es-ES" dirty="0">
              <a:solidFill>
                <a:srgbClr val="4A9537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BE628-4C5D-4CBC-AFCD-77D98D3E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563"/>
            <a:ext cx="10515600" cy="459987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s-ES" sz="3600" dirty="0" smtClean="0">
              <a:solidFill>
                <a:srgbClr val="31313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7112" t="766" r="11808"/>
          <a:stretch/>
        </p:blipFill>
        <p:spPr>
          <a:xfrm>
            <a:off x="611673" y="1540025"/>
            <a:ext cx="2831523" cy="4289266"/>
          </a:xfrm>
          <a:prstGeom prst="rect">
            <a:avLst/>
          </a:prstGeom>
          <a:ln>
            <a:solidFill>
              <a:srgbClr val="31313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1276"/>
          <a:stretch/>
        </p:blipFill>
        <p:spPr>
          <a:xfrm>
            <a:off x="3802263" y="1540024"/>
            <a:ext cx="2849880" cy="4289267"/>
          </a:xfrm>
          <a:prstGeom prst="rect">
            <a:avLst/>
          </a:prstGeom>
          <a:ln>
            <a:solidFill>
              <a:srgbClr val="313131"/>
            </a:solidFill>
          </a:ln>
        </p:spPr>
      </p:pic>
      <p:pic>
        <p:nvPicPr>
          <p:cNvPr id="3076" name="Picture 4" descr="lack laptop compu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t="7892"/>
          <a:stretch/>
        </p:blipFill>
        <p:spPr bwMode="auto">
          <a:xfrm>
            <a:off x="6900490" y="1867906"/>
            <a:ext cx="4812377" cy="3633502"/>
          </a:xfrm>
          <a:prstGeom prst="rect">
            <a:avLst/>
          </a:prstGeom>
          <a:noFill/>
          <a:ln>
            <a:solidFill>
              <a:srgbClr val="3131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3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4A9537"/>
                </a:solidFill>
              </a:rPr>
              <a:t>Dónde se encuentra</a:t>
            </a:r>
            <a:r>
              <a:rPr lang="es-ES" dirty="0" smtClean="0">
                <a:solidFill>
                  <a:srgbClr val="313131"/>
                </a:solidFill>
              </a:rPr>
              <a:t> la copia de seguridad</a:t>
            </a:r>
            <a:endParaRPr lang="es-ES" dirty="0">
              <a:solidFill>
                <a:srgbClr val="31313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8E1F2DB-A479-420D-A13A-951557DA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534" y="1399692"/>
            <a:ext cx="7316932" cy="4927023"/>
          </a:xfrm>
          <a:prstGeom prst="rect">
            <a:avLst/>
          </a:prstGeom>
          <a:ln>
            <a:solidFill>
              <a:srgbClr val="313131"/>
            </a:solidFill>
          </a:ln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01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4A9537"/>
                </a:solidFill>
              </a:rPr>
              <a:t>Qué almacena </a:t>
            </a:r>
            <a:r>
              <a:rPr lang="es-ES" dirty="0" smtClean="0">
                <a:solidFill>
                  <a:srgbClr val="313131"/>
                </a:solidFill>
              </a:rPr>
              <a:t>la copia de seguridad</a:t>
            </a:r>
            <a:endParaRPr lang="es-ES" dirty="0">
              <a:solidFill>
                <a:srgbClr val="4A9537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BE628-4C5D-4CBC-AFCD-77D98D3E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563"/>
            <a:ext cx="10515600" cy="4599873"/>
          </a:xfrm>
        </p:spPr>
        <p:txBody>
          <a:bodyPr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600" dirty="0" smtClean="0">
              <a:solidFill>
                <a:srgbClr val="313131"/>
              </a:solidFill>
            </a:endParaRPr>
          </a:p>
        </p:txBody>
      </p:sp>
      <p:pic>
        <p:nvPicPr>
          <p:cNvPr id="5" name="Marcador de contenido 6">
            <a:extLst>
              <a:ext uri="{FF2B5EF4-FFF2-40B4-BE49-F238E27FC236}">
                <a16:creationId xmlns="" xmlns:a16="http://schemas.microsoft.com/office/drawing/2014/main" id="{D3BC84C5-B49B-412F-8BA4-D40050BD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288" y="1454211"/>
            <a:ext cx="7419424" cy="4600575"/>
          </a:xfrm>
          <a:prstGeom prst="rect">
            <a:avLst/>
          </a:prstGeom>
          <a:ln>
            <a:solidFill>
              <a:srgbClr val="313131"/>
            </a:solidFill>
          </a:ln>
        </p:spPr>
      </p:pic>
    </p:spTree>
    <p:extLst>
      <p:ext uri="{BB962C8B-B14F-4D97-AF65-F5344CB8AC3E}">
        <p14:creationId xmlns:p14="http://schemas.microsoft.com/office/powerpoint/2010/main" val="9063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313131"/>
                </a:solidFill>
              </a:rPr>
              <a:t>Qué pasa con </a:t>
            </a:r>
            <a:r>
              <a:rPr lang="es-ES" dirty="0" err="1" smtClean="0">
                <a:solidFill>
                  <a:srgbClr val="4A9537"/>
                </a:solidFill>
              </a:rPr>
              <a:t>Whatsapp</a:t>
            </a:r>
            <a:endParaRPr lang="es-ES" dirty="0">
              <a:solidFill>
                <a:srgbClr val="31313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BE628-4C5D-4CBC-AFCD-77D98D3E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563"/>
            <a:ext cx="10515600" cy="4999245"/>
          </a:xfrm>
        </p:spPr>
        <p:txBody>
          <a:bodyPr>
            <a:normAutofit/>
          </a:bodyPr>
          <a:lstStyle/>
          <a:p>
            <a:endParaRPr lang="es-ES" sz="3200" dirty="0">
              <a:solidFill>
                <a:srgbClr val="31313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C7C93DAB-77E5-459E-982C-148592259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493" y="1945274"/>
            <a:ext cx="8529205" cy="4017818"/>
          </a:xfrm>
          <a:prstGeom prst="rect">
            <a:avLst/>
          </a:prstGeom>
          <a:ln>
            <a:solidFill>
              <a:srgbClr val="313131"/>
            </a:solidFill>
          </a:ln>
        </p:spPr>
      </p:pic>
      <p:grpSp>
        <p:nvGrpSpPr>
          <p:cNvPr id="5" name="Agrupar 4"/>
          <p:cNvGrpSpPr/>
          <p:nvPr/>
        </p:nvGrpSpPr>
        <p:grpSpPr>
          <a:xfrm>
            <a:off x="838200" y="1612130"/>
            <a:ext cx="2342054" cy="4684105"/>
            <a:chOff x="695455" y="1825045"/>
            <a:chExt cx="2129140" cy="4258277"/>
          </a:xfrm>
        </p:grpSpPr>
        <p:pic>
          <p:nvPicPr>
            <p:cNvPr id="7" name="Imagen 6">
              <a:extLst>
                <a:ext uri="{FF2B5EF4-FFF2-40B4-BE49-F238E27FC236}">
                  <a16:creationId xmlns="" xmlns:a16="http://schemas.microsoft.com/office/drawing/2014/main" id="{DB0B1200-633C-462A-8931-0B67CCF5B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455" y="1825045"/>
              <a:ext cx="2129140" cy="4258277"/>
            </a:xfrm>
            <a:prstGeom prst="rect">
              <a:avLst/>
            </a:prstGeom>
            <a:ln>
              <a:solidFill>
                <a:srgbClr val="313131"/>
              </a:solidFill>
            </a:ln>
          </p:spPr>
        </p:pic>
        <p:sp>
          <p:nvSpPr>
            <p:cNvPr id="4" name="Rectángulo 3"/>
            <p:cNvSpPr/>
            <p:nvPr/>
          </p:nvSpPr>
          <p:spPr>
            <a:xfrm>
              <a:off x="1057523" y="4794637"/>
              <a:ext cx="333955" cy="1033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2772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4A9537"/>
                </a:solidFill>
              </a:rPr>
              <a:t>Por qué</a:t>
            </a:r>
            <a:r>
              <a:rPr lang="es-ES" dirty="0" smtClean="0">
                <a:solidFill>
                  <a:srgbClr val="313131"/>
                </a:solidFill>
              </a:rPr>
              <a:t> ocurre lo anterior</a:t>
            </a:r>
            <a:endParaRPr lang="es-ES" dirty="0">
              <a:solidFill>
                <a:srgbClr val="31313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BE628-4C5D-4CBC-AFCD-77D98D3E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563"/>
            <a:ext cx="10515600" cy="4999245"/>
          </a:xfrm>
        </p:spPr>
        <p:txBody>
          <a:bodyPr>
            <a:normAutofit/>
          </a:bodyPr>
          <a:lstStyle/>
          <a:p>
            <a:endParaRPr lang="es-ES" sz="3200" dirty="0">
              <a:solidFill>
                <a:srgbClr val="31313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287811"/>
            <a:ext cx="3096281" cy="5048513"/>
          </a:xfrm>
          <a:prstGeom prst="rect">
            <a:avLst/>
          </a:prstGeom>
          <a:noFill/>
          <a:ln>
            <a:solidFill>
              <a:srgbClr val="31313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355" y="1293060"/>
            <a:ext cx="3075289" cy="5038016"/>
          </a:xfrm>
          <a:prstGeom prst="rect">
            <a:avLst/>
          </a:prstGeom>
          <a:ln>
            <a:solidFill>
              <a:srgbClr val="31313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519" y="1261571"/>
            <a:ext cx="3096281" cy="5069505"/>
          </a:xfrm>
          <a:prstGeom prst="rect">
            <a:avLst/>
          </a:prstGeom>
          <a:ln>
            <a:solidFill>
              <a:srgbClr val="313131"/>
            </a:solidFill>
          </a:ln>
        </p:spPr>
      </p:pic>
    </p:spTree>
    <p:extLst>
      <p:ext uri="{BB962C8B-B14F-4D97-AF65-F5344CB8AC3E}">
        <p14:creationId xmlns:p14="http://schemas.microsoft.com/office/powerpoint/2010/main" val="1801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19A107-464A-4F9F-8898-89F0581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4A9537"/>
                </a:solidFill>
              </a:rPr>
              <a:t>Por qué</a:t>
            </a:r>
            <a:r>
              <a:rPr lang="es-ES" dirty="0" smtClean="0">
                <a:solidFill>
                  <a:srgbClr val="313131"/>
                </a:solidFill>
              </a:rPr>
              <a:t> ocurre lo anterior</a:t>
            </a:r>
            <a:endParaRPr lang="es-ES" dirty="0">
              <a:solidFill>
                <a:srgbClr val="31313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BE628-4C5D-4CBC-AFCD-77D98D3E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563"/>
            <a:ext cx="10515600" cy="4999245"/>
          </a:xfrm>
        </p:spPr>
        <p:txBody>
          <a:bodyPr>
            <a:normAutofit/>
          </a:bodyPr>
          <a:lstStyle/>
          <a:p>
            <a:endParaRPr lang="es-ES" sz="3200" dirty="0">
              <a:solidFill>
                <a:srgbClr val="31313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4051"/>
            <a:ext cx="3075289" cy="5017025"/>
          </a:xfrm>
          <a:prstGeom prst="rect">
            <a:avLst/>
          </a:prstGeom>
          <a:ln>
            <a:solidFill>
              <a:srgbClr val="31313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627" y="1230084"/>
            <a:ext cx="3085785" cy="5100992"/>
          </a:xfrm>
          <a:prstGeom prst="rect">
            <a:avLst/>
          </a:prstGeom>
          <a:ln>
            <a:solidFill>
              <a:srgbClr val="31313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b="3240"/>
          <a:stretch/>
        </p:blipFill>
        <p:spPr>
          <a:xfrm>
            <a:off x="7983550" y="1230084"/>
            <a:ext cx="3394364" cy="5172396"/>
          </a:xfrm>
          <a:prstGeom prst="rect">
            <a:avLst/>
          </a:prstGeom>
          <a:ln>
            <a:solidFill>
              <a:srgbClr val="313131"/>
            </a:solidFill>
          </a:ln>
        </p:spPr>
      </p:pic>
    </p:spTree>
    <p:extLst>
      <p:ext uri="{BB962C8B-B14F-4D97-AF65-F5344CB8AC3E}">
        <p14:creationId xmlns:p14="http://schemas.microsoft.com/office/powerpoint/2010/main" val="6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3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452</Words>
  <Application>Microsoft Macintosh PowerPoint</Application>
  <PresentationFormat>Panorámica</PresentationFormat>
  <Paragraphs>93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American Typewriter</vt:lpstr>
      <vt:lpstr>Barlow</vt:lpstr>
      <vt:lpstr>Calibri</vt:lpstr>
      <vt:lpstr>Mangal</vt:lpstr>
      <vt:lpstr>Arial</vt:lpstr>
      <vt:lpstr>Tema de Office</vt:lpstr>
      <vt:lpstr>Seguridad  y  Confianza Online</vt:lpstr>
      <vt:lpstr>Amador Aparicio</vt:lpstr>
      <vt:lpstr>Falta de Privacidad</vt:lpstr>
      <vt:lpstr>Dónde se almacena la vida de la gente</vt:lpstr>
      <vt:lpstr>Dónde se encuentra la copia de seguridad</vt:lpstr>
      <vt:lpstr>Qué almacena la copia de seguridad</vt:lpstr>
      <vt:lpstr>Qué pasa con Whatsapp</vt:lpstr>
      <vt:lpstr>Por qué ocurre lo anterior</vt:lpstr>
      <vt:lpstr>Por qué ocurre lo anterior</vt:lpstr>
      <vt:lpstr>Cuenta de correo vinculada al dispositivo</vt:lpstr>
      <vt:lpstr>Fugas de Información de Google</vt:lpstr>
      <vt:lpstr>Obtener copias de seguridad de la gente</vt:lpstr>
      <vt:lpstr>Google te avisa</vt:lpstr>
      <vt:lpstr>Acceso a la Privacidad</vt:lpstr>
      <vt:lpstr>APP de Facebook</vt:lpstr>
      <vt:lpstr>APP de Facebook</vt:lpstr>
      <vt:lpstr>Imágenes en Facebook</vt:lpstr>
      <vt:lpstr>Imágenes Facebook</vt:lpstr>
      <vt:lpstr>Fotografías en Smartphones</vt:lpstr>
      <vt:lpstr>Fotografías en Smartphones</vt:lpstr>
      <vt:lpstr>Metadatos en Documentos Ofimáticos</vt:lpstr>
      <vt:lpstr>Muchas Gracias!!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Qué es lo que Google sabe de ti que tú no sabes que Él sabe.</dc:title>
  <dc:creator>Amador</dc:creator>
  <cp:lastModifiedBy>Amador</cp:lastModifiedBy>
  <cp:revision>108</cp:revision>
  <cp:lastPrinted>2020-04-09T14:05:17Z</cp:lastPrinted>
  <dcterms:created xsi:type="dcterms:W3CDTF">2020-04-06T15:57:13Z</dcterms:created>
  <dcterms:modified xsi:type="dcterms:W3CDTF">2020-04-27T18:43:43Z</dcterms:modified>
</cp:coreProperties>
</file>