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768" r:id="rId1"/>
  </p:sldMasterIdLst>
  <p:notesMasterIdLst>
    <p:notesMasterId r:id="rId27"/>
  </p:notesMasterIdLst>
  <p:handoutMasterIdLst>
    <p:handoutMasterId r:id="rId28"/>
  </p:handoutMasterIdLst>
  <p:sldIdLst>
    <p:sldId id="1734" r:id="rId2"/>
    <p:sldId id="1794" r:id="rId3"/>
    <p:sldId id="1735" r:id="rId4"/>
    <p:sldId id="1396" r:id="rId5"/>
    <p:sldId id="1736" r:id="rId6"/>
    <p:sldId id="1737" r:id="rId7"/>
    <p:sldId id="1743" r:id="rId8"/>
    <p:sldId id="1741" r:id="rId9"/>
    <p:sldId id="1739" r:id="rId10"/>
    <p:sldId id="1796" r:id="rId11"/>
    <p:sldId id="1738" r:id="rId12"/>
    <p:sldId id="1746" r:id="rId13"/>
    <p:sldId id="1408" r:id="rId14"/>
    <p:sldId id="1397" r:id="rId15"/>
    <p:sldId id="1409" r:id="rId16"/>
    <p:sldId id="1765" r:id="rId17"/>
    <p:sldId id="1766" r:id="rId18"/>
    <p:sldId id="1768" r:id="rId19"/>
    <p:sldId id="1771" r:id="rId20"/>
    <p:sldId id="1769" r:id="rId21"/>
    <p:sldId id="1770" r:id="rId22"/>
    <p:sldId id="1772" r:id="rId23"/>
    <p:sldId id="1761" r:id="rId24"/>
    <p:sldId id="1791" r:id="rId25"/>
    <p:sldId id="1813" r:id="rId26"/>
  </p:sldIdLst>
  <p:sldSz cx="9906000" cy="6858000" type="A4"/>
  <p:notesSz cx="6669088" cy="9850438"/>
  <p:kinsoku lang="ja-JP" invalStChars="、。，．・：；？！゛゜ヽヾゝゞ々ー’”）〕］｝〉》」』】°‰′″℃￠％ぁぃぅぇぉっゃゅょゎァィゥェォッャュョヮヵヶ!%),.:;?]}｡｣､･ｧｨｩｪｫｬｭｮｯｰﾞﾟ" invalEndChars="‘“（〔［｛〈《「『【￥＄$([\{｢￡"/>
  <p:defaultTextStyle>
    <a:defPPr>
      <a:defRPr lang="es-ES_tradnl"/>
    </a:defPPr>
    <a:lvl1pPr algn="l" rtl="0" fontAlgn="base">
      <a:spcBef>
        <a:spcPct val="0"/>
      </a:spcBef>
      <a:spcAft>
        <a:spcPct val="0"/>
      </a:spcAft>
      <a:defRPr sz="1600" b="1" kern="1200">
        <a:solidFill>
          <a:schemeClr val="tx1"/>
        </a:solidFill>
        <a:latin typeface="DIN-Medium"/>
        <a:ea typeface="+mn-ea"/>
        <a:cs typeface="Arial" pitchFamily="34" charset="0"/>
      </a:defRPr>
    </a:lvl1pPr>
    <a:lvl2pPr marL="457200" algn="l" rtl="0" fontAlgn="base">
      <a:spcBef>
        <a:spcPct val="0"/>
      </a:spcBef>
      <a:spcAft>
        <a:spcPct val="0"/>
      </a:spcAft>
      <a:defRPr sz="1600" b="1" kern="1200">
        <a:solidFill>
          <a:schemeClr val="tx1"/>
        </a:solidFill>
        <a:latin typeface="DIN-Medium"/>
        <a:ea typeface="+mn-ea"/>
        <a:cs typeface="Arial" pitchFamily="34" charset="0"/>
      </a:defRPr>
    </a:lvl2pPr>
    <a:lvl3pPr marL="914400" algn="l" rtl="0" fontAlgn="base">
      <a:spcBef>
        <a:spcPct val="0"/>
      </a:spcBef>
      <a:spcAft>
        <a:spcPct val="0"/>
      </a:spcAft>
      <a:defRPr sz="1600" b="1" kern="1200">
        <a:solidFill>
          <a:schemeClr val="tx1"/>
        </a:solidFill>
        <a:latin typeface="DIN-Medium"/>
        <a:ea typeface="+mn-ea"/>
        <a:cs typeface="Arial" pitchFamily="34" charset="0"/>
      </a:defRPr>
    </a:lvl3pPr>
    <a:lvl4pPr marL="1371600" algn="l" rtl="0" fontAlgn="base">
      <a:spcBef>
        <a:spcPct val="0"/>
      </a:spcBef>
      <a:spcAft>
        <a:spcPct val="0"/>
      </a:spcAft>
      <a:defRPr sz="1600" b="1" kern="1200">
        <a:solidFill>
          <a:schemeClr val="tx1"/>
        </a:solidFill>
        <a:latin typeface="DIN-Medium"/>
        <a:ea typeface="+mn-ea"/>
        <a:cs typeface="Arial" pitchFamily="34" charset="0"/>
      </a:defRPr>
    </a:lvl4pPr>
    <a:lvl5pPr marL="1828800" algn="l" rtl="0" fontAlgn="base">
      <a:spcBef>
        <a:spcPct val="0"/>
      </a:spcBef>
      <a:spcAft>
        <a:spcPct val="0"/>
      </a:spcAft>
      <a:defRPr sz="1600" b="1" kern="1200">
        <a:solidFill>
          <a:schemeClr val="tx1"/>
        </a:solidFill>
        <a:latin typeface="DIN-Medium"/>
        <a:ea typeface="+mn-ea"/>
        <a:cs typeface="Arial" pitchFamily="34" charset="0"/>
      </a:defRPr>
    </a:lvl5pPr>
    <a:lvl6pPr marL="2286000" algn="l" defTabSz="914400" rtl="0" eaLnBrk="1" latinLnBrk="0" hangingPunct="1">
      <a:defRPr sz="1600" b="1" kern="1200">
        <a:solidFill>
          <a:schemeClr val="tx1"/>
        </a:solidFill>
        <a:latin typeface="DIN-Medium"/>
        <a:ea typeface="+mn-ea"/>
        <a:cs typeface="Arial" pitchFamily="34" charset="0"/>
      </a:defRPr>
    </a:lvl6pPr>
    <a:lvl7pPr marL="2743200" algn="l" defTabSz="914400" rtl="0" eaLnBrk="1" latinLnBrk="0" hangingPunct="1">
      <a:defRPr sz="1600" b="1" kern="1200">
        <a:solidFill>
          <a:schemeClr val="tx1"/>
        </a:solidFill>
        <a:latin typeface="DIN-Medium"/>
        <a:ea typeface="+mn-ea"/>
        <a:cs typeface="Arial" pitchFamily="34" charset="0"/>
      </a:defRPr>
    </a:lvl7pPr>
    <a:lvl8pPr marL="3200400" algn="l" defTabSz="914400" rtl="0" eaLnBrk="1" latinLnBrk="0" hangingPunct="1">
      <a:defRPr sz="1600" b="1" kern="1200">
        <a:solidFill>
          <a:schemeClr val="tx1"/>
        </a:solidFill>
        <a:latin typeface="DIN-Medium"/>
        <a:ea typeface="+mn-ea"/>
        <a:cs typeface="Arial" pitchFamily="34" charset="0"/>
      </a:defRPr>
    </a:lvl8pPr>
    <a:lvl9pPr marL="3657600" algn="l" defTabSz="914400" rtl="0" eaLnBrk="1" latinLnBrk="0" hangingPunct="1">
      <a:defRPr sz="1600" b="1" kern="1200">
        <a:solidFill>
          <a:schemeClr val="tx1"/>
        </a:solidFill>
        <a:latin typeface="DIN-Medium"/>
        <a:ea typeface="+mn-ea"/>
        <a:cs typeface="Arial" pitchFamily="34" charset="0"/>
      </a:defRPr>
    </a:lvl9pPr>
  </p:defaultTextStyle>
  <p:extLst>
    <p:ext uri="{EFAFB233-063F-42B5-8137-9DF3F51BA10A}">
      <p15:sldGuideLst xmlns:p15="http://schemas.microsoft.com/office/powerpoint/2012/main">
        <p15:guide id="1" orient="horz" pos="4127">
          <p15:clr>
            <a:srgbClr val="A4A3A4"/>
          </p15:clr>
        </p15:guide>
        <p15:guide id="2" pos="3120">
          <p15:clr>
            <a:srgbClr val="A4A3A4"/>
          </p15:clr>
        </p15:guide>
      </p15:sldGuideLst>
    </p:ext>
    <p:ext uri="{2D200454-40CA-4A62-9FC3-DE9A4176ACB9}">
      <p15:notesGuideLst xmlns:p15="http://schemas.microsoft.com/office/powerpoint/2012/main">
        <p15:guide id="1" orient="horz" pos="3102">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2323B7"/>
    <a:srgbClr val="003399"/>
    <a:srgbClr val="CC6600"/>
    <a:srgbClr val="FFFFCC"/>
    <a:srgbClr val="F6BF69"/>
    <a:srgbClr val="F35B1B"/>
    <a:srgbClr val="EAEC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3950" autoAdjust="0"/>
  </p:normalViewPr>
  <p:slideViewPr>
    <p:cSldViewPr snapToGrid="0">
      <p:cViewPr varScale="1">
        <p:scale>
          <a:sx n="62" d="100"/>
          <a:sy n="62" d="100"/>
        </p:scale>
        <p:origin x="1300" y="56"/>
      </p:cViewPr>
      <p:guideLst>
        <p:guide orient="horz" pos="4127"/>
        <p:guide pos="3120"/>
      </p:guideLst>
    </p:cSldViewPr>
  </p:slideViewPr>
  <p:notesTextViewPr>
    <p:cViewPr>
      <p:scale>
        <a:sx n="100" d="100"/>
        <a:sy n="100" d="100"/>
      </p:scale>
      <p:origin x="0" y="0"/>
    </p:cViewPr>
  </p:notesTextViewPr>
  <p:sorterViewPr>
    <p:cViewPr>
      <p:scale>
        <a:sx n="75" d="100"/>
        <a:sy n="75" d="100"/>
      </p:scale>
      <p:origin x="0" y="0"/>
    </p:cViewPr>
  </p:sorterViewPr>
  <p:notesViewPr>
    <p:cSldViewPr snapToGrid="0">
      <p:cViewPr>
        <p:scale>
          <a:sx n="66" d="100"/>
          <a:sy n="66" d="100"/>
        </p:scale>
        <p:origin x="-882" y="1962"/>
      </p:cViewPr>
      <p:guideLst>
        <p:guide orient="horz" pos="3102"/>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641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89000" y="4694238"/>
            <a:ext cx="4891088" cy="4454525"/>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s-ES_tradnl" noProof="0"/>
              <a:t>Haga clic para editar el estilo del texto del patrón</a:t>
            </a:r>
          </a:p>
          <a:p>
            <a:pPr lvl="1"/>
            <a:r>
              <a:rPr lang="es-ES_tradnl" noProof="0"/>
              <a:t>Segundo nivel</a:t>
            </a:r>
          </a:p>
          <a:p>
            <a:pPr lvl="2"/>
            <a:r>
              <a:rPr lang="es-ES_tradnl" noProof="0"/>
              <a:t>Tercer nivel</a:t>
            </a:r>
          </a:p>
          <a:p>
            <a:pPr lvl="3"/>
            <a:r>
              <a:rPr lang="es-ES_tradnl" noProof="0"/>
              <a:t>Cuarto nivel</a:t>
            </a:r>
          </a:p>
          <a:p>
            <a:pPr lvl="4"/>
            <a:r>
              <a:rPr lang="es-ES_tradnl" noProof="0"/>
              <a:t>Quinto nivel</a:t>
            </a:r>
          </a:p>
        </p:txBody>
      </p:sp>
      <p:sp>
        <p:nvSpPr>
          <p:cNvPr id="287747" name="Rectangle 3"/>
          <p:cNvSpPr>
            <a:spLocks noGrp="1" noRot="1" noChangeAspect="1" noChangeArrowheads="1" noTextEdit="1"/>
          </p:cNvSpPr>
          <p:nvPr>
            <p:ph type="sldImg" idx="2"/>
          </p:nvPr>
        </p:nvSpPr>
        <p:spPr bwMode="auto">
          <a:xfrm>
            <a:off x="849313" y="860425"/>
            <a:ext cx="4972050" cy="3443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548557092"/>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Tree>
    <p:extLst>
      <p:ext uri="{BB962C8B-B14F-4D97-AF65-F5344CB8AC3E}">
        <p14:creationId xmlns:p14="http://schemas.microsoft.com/office/powerpoint/2010/main" val="3955167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Rectángulo"/>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4 Rectángulo"/>
          <p:cNvSpPr/>
          <p:nvPr/>
        </p:nvSpPr>
        <p:spPr bwMode="auto">
          <a:xfrm>
            <a:off x="300038" y="0"/>
            <a:ext cx="11271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5 Rectángulo"/>
          <p:cNvSpPr/>
          <p:nvPr/>
        </p:nvSpPr>
        <p:spPr bwMode="auto">
          <a:xfrm>
            <a:off x="1073150" y="0"/>
            <a:ext cx="196850"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6 Rectángulo"/>
          <p:cNvSpPr/>
          <p:nvPr/>
        </p:nvSpPr>
        <p:spPr bwMode="auto">
          <a:xfrm>
            <a:off x="1236663" y="0"/>
            <a:ext cx="24923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9 Conector recto"/>
          <p:cNvSpPr>
            <a:spLocks noChangeShapeType="1"/>
          </p:cNvSpPr>
          <p:nvPr/>
        </p:nvSpPr>
        <p:spPr bwMode="auto">
          <a:xfrm>
            <a:off x="11588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1" name="10 Conector recto"/>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2" name="11 Conector recto"/>
          <p:cNvSpPr>
            <a:spLocks noChangeShapeType="1"/>
          </p:cNvSpPr>
          <p:nvPr/>
        </p:nvSpPr>
        <p:spPr bwMode="auto">
          <a:xfrm>
            <a:off x="92551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3" name="12 Conector recto"/>
          <p:cNvSpPr>
            <a:spLocks noChangeShapeType="1"/>
          </p:cNvSpPr>
          <p:nvPr/>
        </p:nvSpPr>
        <p:spPr bwMode="auto">
          <a:xfrm>
            <a:off x="1870075"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4" name="13 Conector recto"/>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5" name="14 Conector recto"/>
          <p:cNvSpPr>
            <a:spLocks noChangeShapeType="1"/>
          </p:cNvSpPr>
          <p:nvPr/>
        </p:nvSpPr>
        <p:spPr bwMode="auto">
          <a:xfrm>
            <a:off x="98726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6" name="15 Rectángulo"/>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16 Elipse"/>
          <p:cNvSpPr/>
          <p:nvPr/>
        </p:nvSpPr>
        <p:spPr bwMode="auto">
          <a:xfrm>
            <a:off x="660400" y="3429000"/>
            <a:ext cx="140335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17 Elipse"/>
          <p:cNvSpPr/>
          <p:nvPr/>
        </p:nvSpPr>
        <p:spPr bwMode="auto">
          <a:xfrm>
            <a:off x="1419225" y="4867275"/>
            <a:ext cx="6937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18 Elipse"/>
          <p:cNvSpPr/>
          <p:nvPr/>
        </p:nvSpPr>
        <p:spPr bwMode="auto">
          <a:xfrm>
            <a:off x="1182688" y="5500688"/>
            <a:ext cx="147637"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19 Elipse"/>
          <p:cNvSpPr/>
          <p:nvPr/>
        </p:nvSpPr>
        <p:spPr bwMode="auto">
          <a:xfrm>
            <a:off x="1803400" y="5788025"/>
            <a:ext cx="296863"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20 Elipse"/>
          <p:cNvSpPr/>
          <p:nvPr/>
        </p:nvSpPr>
        <p:spPr>
          <a:xfrm>
            <a:off x="2063750" y="4495800"/>
            <a:ext cx="39687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7 Título"/>
          <p:cNvSpPr>
            <a:spLocks noGrp="1"/>
          </p:cNvSpPr>
          <p:nvPr>
            <p:ph type="ctrTitle"/>
          </p:nvPr>
        </p:nvSpPr>
        <p:spPr>
          <a:xfrm>
            <a:off x="2476500" y="3124200"/>
            <a:ext cx="6686550" cy="1894362"/>
          </a:xfrm>
        </p:spPr>
        <p:txBody>
          <a:bodyPr/>
          <a:lstStyle>
            <a:lvl1pPr>
              <a:defRPr b="1"/>
            </a:lvl1pPr>
          </a:lstStyle>
          <a:p>
            <a:r>
              <a:rPr lang="es-ES"/>
              <a:t>Haga clic para modificar el estilo de título del patrón</a:t>
            </a:r>
            <a:endParaRPr lang="en-US"/>
          </a:p>
        </p:txBody>
      </p:sp>
      <p:sp>
        <p:nvSpPr>
          <p:cNvPr id="9" name="8 Subtítulo"/>
          <p:cNvSpPr>
            <a:spLocks noGrp="1"/>
          </p:cNvSpPr>
          <p:nvPr>
            <p:ph type="subTitle" idx="1"/>
          </p:nvPr>
        </p:nvSpPr>
        <p:spPr>
          <a:xfrm>
            <a:off x="2476500" y="5003322"/>
            <a:ext cx="668655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a:t>Haga clic para modificar el estilo de subtítulo del patrón</a:t>
            </a:r>
            <a:endParaRPr lang="en-US"/>
          </a:p>
        </p:txBody>
      </p:sp>
      <p:sp>
        <p:nvSpPr>
          <p:cNvPr id="22" name="27 Marcador de fecha"/>
          <p:cNvSpPr>
            <a:spLocks noGrp="1"/>
          </p:cNvSpPr>
          <p:nvPr>
            <p:ph type="dt" sz="half" idx="10"/>
          </p:nvPr>
        </p:nvSpPr>
        <p:spPr bwMode="auto">
          <a:xfrm rot="5400000">
            <a:off x="8507413" y="1158875"/>
            <a:ext cx="2286000" cy="412750"/>
          </a:xfrm>
        </p:spPr>
        <p:txBody>
          <a:bodyPr/>
          <a:lstStyle>
            <a:lvl1pPr>
              <a:defRPr/>
            </a:lvl1pPr>
          </a:lstStyle>
          <a:p>
            <a:pPr>
              <a:defRPr/>
            </a:pPr>
            <a:fld id="{27932937-33E7-44D6-98C5-3B1A7B76BF14}" type="datetimeFigureOut">
              <a:rPr lang="en-US"/>
              <a:pPr>
                <a:defRPr/>
              </a:pPr>
              <a:t>2/8/2023</a:t>
            </a:fld>
            <a:endParaRPr lang="en-US"/>
          </a:p>
        </p:txBody>
      </p:sp>
      <p:sp>
        <p:nvSpPr>
          <p:cNvPr id="23" name="16 Marcador de pie de página"/>
          <p:cNvSpPr>
            <a:spLocks noGrp="1"/>
          </p:cNvSpPr>
          <p:nvPr>
            <p:ph type="ftr" sz="quarter" idx="11"/>
          </p:nvPr>
        </p:nvSpPr>
        <p:spPr bwMode="auto">
          <a:xfrm rot="5400000">
            <a:off x="7820026" y="4165600"/>
            <a:ext cx="3657600" cy="415925"/>
          </a:xfrm>
        </p:spPr>
        <p:txBody>
          <a:bodyPr/>
          <a:lstStyle>
            <a:lvl1pPr>
              <a:defRPr/>
            </a:lvl1pPr>
          </a:lstStyle>
          <a:p>
            <a:pPr>
              <a:defRPr/>
            </a:pPr>
            <a:endParaRPr lang="en-US"/>
          </a:p>
        </p:txBody>
      </p:sp>
      <p:sp>
        <p:nvSpPr>
          <p:cNvPr id="24" name="28 Marcador de número de diapositiva"/>
          <p:cNvSpPr>
            <a:spLocks noGrp="1"/>
          </p:cNvSpPr>
          <p:nvPr>
            <p:ph type="sldNum" sz="quarter" idx="12"/>
          </p:nvPr>
        </p:nvSpPr>
        <p:spPr bwMode="auto">
          <a:xfrm>
            <a:off x="1436688" y="4929188"/>
            <a:ext cx="660400" cy="517525"/>
          </a:xfrm>
        </p:spPr>
        <p:txBody>
          <a:bodyPr/>
          <a:lstStyle>
            <a:lvl1pPr>
              <a:defRPr/>
            </a:lvl1pPr>
          </a:lstStyle>
          <a:p>
            <a:pPr>
              <a:defRPr/>
            </a:pPr>
            <a:fld id="{4700B808-49EE-4049-A338-97CF2F15FE3F}" type="slidenum">
              <a:rPr lang="en-US" altLang="es-ES"/>
              <a:pPr>
                <a:defRPr/>
              </a:pPr>
              <a:t>‹Nº›</a:t>
            </a:fld>
            <a:endParaRPr lang="en-US" altLang="es-ES"/>
          </a:p>
        </p:txBody>
      </p:sp>
    </p:spTree>
    <p:extLst>
      <p:ext uri="{BB962C8B-B14F-4D97-AF65-F5344CB8AC3E}">
        <p14:creationId xmlns:p14="http://schemas.microsoft.com/office/powerpoint/2010/main" val="96911123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13 Marcador de fecha"/>
          <p:cNvSpPr>
            <a:spLocks noGrp="1"/>
          </p:cNvSpPr>
          <p:nvPr>
            <p:ph type="dt" sz="half" idx="10"/>
          </p:nvPr>
        </p:nvSpPr>
        <p:spPr/>
        <p:txBody>
          <a:bodyPr/>
          <a:lstStyle>
            <a:lvl1pPr>
              <a:defRPr/>
            </a:lvl1pPr>
          </a:lstStyle>
          <a:p>
            <a:pPr>
              <a:defRPr/>
            </a:pPr>
            <a:fld id="{C917CD02-B4CA-4FFE-A825-3A63E6D99855}" type="datetimeFigureOut">
              <a:rPr lang="en-US"/>
              <a:pPr>
                <a:defRPr/>
              </a:pPr>
              <a:t>2/8/2023</a:t>
            </a:fld>
            <a:endParaRPr lang="en-US"/>
          </a:p>
        </p:txBody>
      </p:sp>
      <p:sp>
        <p:nvSpPr>
          <p:cNvPr id="5" name="2 Marcador de pie de página"/>
          <p:cNvSpPr>
            <a:spLocks noGrp="1"/>
          </p:cNvSpPr>
          <p:nvPr>
            <p:ph type="ftr" sz="quarter" idx="11"/>
          </p:nvPr>
        </p:nvSpPr>
        <p:spPr/>
        <p:txBody>
          <a:bodyPr/>
          <a:lstStyle>
            <a:lvl1pPr>
              <a:defRPr/>
            </a:lvl1pPr>
          </a:lstStyle>
          <a:p>
            <a:pPr>
              <a:defRPr/>
            </a:pPr>
            <a:endParaRPr lang="en-US"/>
          </a:p>
        </p:txBody>
      </p:sp>
      <p:sp>
        <p:nvSpPr>
          <p:cNvPr id="6" name="22 Marcador de número de diapositiva"/>
          <p:cNvSpPr>
            <a:spLocks noGrp="1"/>
          </p:cNvSpPr>
          <p:nvPr>
            <p:ph type="sldNum" sz="quarter" idx="12"/>
          </p:nvPr>
        </p:nvSpPr>
        <p:spPr/>
        <p:txBody>
          <a:bodyPr/>
          <a:lstStyle>
            <a:lvl1pPr>
              <a:defRPr/>
            </a:lvl1pPr>
          </a:lstStyle>
          <a:p>
            <a:pPr>
              <a:defRPr/>
            </a:pPr>
            <a:fld id="{97093719-10B3-41DB-8D4D-82D8CC628F32}" type="slidenum">
              <a:rPr lang="en-US" altLang="es-ES"/>
              <a:pPr>
                <a:defRPr/>
              </a:pPr>
              <a:t>‹Nº›</a:t>
            </a:fld>
            <a:endParaRPr lang="en-US" altLang="es-ES"/>
          </a:p>
        </p:txBody>
      </p:sp>
    </p:spTree>
    <p:extLst>
      <p:ext uri="{BB962C8B-B14F-4D97-AF65-F5344CB8AC3E}">
        <p14:creationId xmlns:p14="http://schemas.microsoft.com/office/powerpoint/2010/main" val="75504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181850" y="274640"/>
            <a:ext cx="1816100" cy="5851525"/>
          </a:xfrm>
        </p:spPr>
        <p:txBody>
          <a:bodyPr vert="eaVert"/>
          <a:lstStyle/>
          <a:p>
            <a:r>
              <a:rPr lang="es-ES"/>
              <a:t>Haga clic para modificar el estilo de título del patrón</a:t>
            </a:r>
            <a:endParaRPr lang="en-US"/>
          </a:p>
        </p:txBody>
      </p:sp>
      <p:sp>
        <p:nvSpPr>
          <p:cNvPr id="3" name="2 Marcador de texto vertical"/>
          <p:cNvSpPr>
            <a:spLocks noGrp="1"/>
          </p:cNvSpPr>
          <p:nvPr>
            <p:ph type="body" orient="vert" idx="1"/>
          </p:nvPr>
        </p:nvSpPr>
        <p:spPr>
          <a:xfrm>
            <a:off x="495300" y="274639"/>
            <a:ext cx="652145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13 Marcador de fecha"/>
          <p:cNvSpPr>
            <a:spLocks noGrp="1"/>
          </p:cNvSpPr>
          <p:nvPr>
            <p:ph type="dt" sz="half" idx="10"/>
          </p:nvPr>
        </p:nvSpPr>
        <p:spPr/>
        <p:txBody>
          <a:bodyPr/>
          <a:lstStyle>
            <a:lvl1pPr>
              <a:defRPr/>
            </a:lvl1pPr>
          </a:lstStyle>
          <a:p>
            <a:pPr>
              <a:defRPr/>
            </a:pPr>
            <a:fld id="{A32CFCCD-E2FD-4680-A156-9864CFF1FE54}" type="datetimeFigureOut">
              <a:rPr lang="en-US"/>
              <a:pPr>
                <a:defRPr/>
              </a:pPr>
              <a:t>2/8/2023</a:t>
            </a:fld>
            <a:endParaRPr lang="en-US"/>
          </a:p>
        </p:txBody>
      </p:sp>
      <p:sp>
        <p:nvSpPr>
          <p:cNvPr id="5" name="2 Marcador de pie de página"/>
          <p:cNvSpPr>
            <a:spLocks noGrp="1"/>
          </p:cNvSpPr>
          <p:nvPr>
            <p:ph type="ftr" sz="quarter" idx="11"/>
          </p:nvPr>
        </p:nvSpPr>
        <p:spPr/>
        <p:txBody>
          <a:bodyPr/>
          <a:lstStyle>
            <a:lvl1pPr>
              <a:defRPr/>
            </a:lvl1pPr>
          </a:lstStyle>
          <a:p>
            <a:pPr>
              <a:defRPr/>
            </a:pPr>
            <a:endParaRPr lang="en-US"/>
          </a:p>
        </p:txBody>
      </p:sp>
      <p:sp>
        <p:nvSpPr>
          <p:cNvPr id="6" name="22 Marcador de número de diapositiva"/>
          <p:cNvSpPr>
            <a:spLocks noGrp="1"/>
          </p:cNvSpPr>
          <p:nvPr>
            <p:ph type="sldNum" sz="quarter" idx="12"/>
          </p:nvPr>
        </p:nvSpPr>
        <p:spPr/>
        <p:txBody>
          <a:bodyPr/>
          <a:lstStyle>
            <a:lvl1pPr>
              <a:defRPr/>
            </a:lvl1pPr>
          </a:lstStyle>
          <a:p>
            <a:pPr>
              <a:defRPr/>
            </a:pPr>
            <a:fld id="{A24638FF-8EB6-43BE-9648-166606DADA55}" type="slidenum">
              <a:rPr lang="en-US" altLang="es-ES"/>
              <a:pPr>
                <a:defRPr/>
              </a:pPr>
              <a:t>‹Nº›</a:t>
            </a:fld>
            <a:endParaRPr lang="en-US" altLang="es-ES"/>
          </a:p>
        </p:txBody>
      </p:sp>
    </p:spTree>
    <p:extLst>
      <p:ext uri="{BB962C8B-B14F-4D97-AF65-F5344CB8AC3E}">
        <p14:creationId xmlns:p14="http://schemas.microsoft.com/office/powerpoint/2010/main" val="90700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8" name="7 Marcador de contenido"/>
          <p:cNvSpPr>
            <a:spLocks noGrp="1"/>
          </p:cNvSpPr>
          <p:nvPr>
            <p:ph sz="quarter" idx="1"/>
          </p:nvPr>
        </p:nvSpPr>
        <p:spPr>
          <a:xfrm>
            <a:off x="495300" y="1600200"/>
            <a:ext cx="8089900" cy="487375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6 Marcador de fecha"/>
          <p:cNvSpPr>
            <a:spLocks noGrp="1"/>
          </p:cNvSpPr>
          <p:nvPr>
            <p:ph type="dt" sz="half" idx="10"/>
          </p:nvPr>
        </p:nvSpPr>
        <p:spPr/>
        <p:txBody>
          <a:bodyPr rtlCol="0"/>
          <a:lstStyle>
            <a:lvl1pPr>
              <a:defRPr/>
            </a:lvl1pPr>
          </a:lstStyle>
          <a:p>
            <a:pPr>
              <a:defRPr/>
            </a:pPr>
            <a:fld id="{0D07F329-857E-43D3-A7FA-69C202B768AF}" type="datetimeFigureOut">
              <a:rPr lang="en-US"/>
              <a:pPr>
                <a:defRPr/>
              </a:pPr>
              <a:t>2/8/2023</a:t>
            </a:fld>
            <a:endParaRPr lang="en-US"/>
          </a:p>
        </p:txBody>
      </p:sp>
      <p:sp>
        <p:nvSpPr>
          <p:cNvPr id="5" name="8 Marcador de número de diapositiva"/>
          <p:cNvSpPr>
            <a:spLocks noGrp="1"/>
          </p:cNvSpPr>
          <p:nvPr>
            <p:ph type="sldNum" sz="quarter" idx="11"/>
          </p:nvPr>
        </p:nvSpPr>
        <p:spPr/>
        <p:txBody>
          <a:bodyPr/>
          <a:lstStyle>
            <a:lvl1pPr>
              <a:defRPr/>
            </a:lvl1pPr>
          </a:lstStyle>
          <a:p>
            <a:pPr>
              <a:defRPr/>
            </a:pPr>
            <a:fld id="{A3D42AB4-CDFE-457C-A211-AEB75E85CB0E}" type="slidenum">
              <a:rPr lang="en-US" altLang="es-ES"/>
              <a:pPr>
                <a:defRPr/>
              </a:pPr>
              <a:t>‹Nº›</a:t>
            </a:fld>
            <a:endParaRPr lang="en-US" altLang="es-ES"/>
          </a:p>
        </p:txBody>
      </p:sp>
      <p:sp>
        <p:nvSpPr>
          <p:cNvPr id="6" name="9 Marcador de pie de página"/>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39875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4" name="3 Rectángulo"/>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4 Rectángulo"/>
          <p:cNvSpPr/>
          <p:nvPr/>
        </p:nvSpPr>
        <p:spPr bwMode="auto">
          <a:xfrm>
            <a:off x="300038" y="0"/>
            <a:ext cx="11271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5 Rectángulo"/>
          <p:cNvSpPr/>
          <p:nvPr/>
        </p:nvSpPr>
        <p:spPr bwMode="auto">
          <a:xfrm>
            <a:off x="1073150" y="0"/>
            <a:ext cx="196850"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6 Rectángulo"/>
          <p:cNvSpPr/>
          <p:nvPr/>
        </p:nvSpPr>
        <p:spPr bwMode="auto">
          <a:xfrm>
            <a:off x="1236663" y="0"/>
            <a:ext cx="24923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Conector recto"/>
          <p:cNvSpPr>
            <a:spLocks noChangeShapeType="1"/>
          </p:cNvSpPr>
          <p:nvPr/>
        </p:nvSpPr>
        <p:spPr bwMode="auto">
          <a:xfrm>
            <a:off x="11588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9" name="8 Conector recto"/>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0" name="9 Conector recto"/>
          <p:cNvSpPr>
            <a:spLocks noChangeShapeType="1"/>
          </p:cNvSpPr>
          <p:nvPr/>
        </p:nvSpPr>
        <p:spPr bwMode="auto">
          <a:xfrm>
            <a:off x="92551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1" name="10 Conector recto"/>
          <p:cNvSpPr>
            <a:spLocks noChangeShapeType="1"/>
          </p:cNvSpPr>
          <p:nvPr/>
        </p:nvSpPr>
        <p:spPr bwMode="auto">
          <a:xfrm>
            <a:off x="1870075"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2" name="11 Conector recto"/>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3" name="12 Rectángulo"/>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13 Elipse"/>
          <p:cNvSpPr/>
          <p:nvPr/>
        </p:nvSpPr>
        <p:spPr bwMode="auto">
          <a:xfrm>
            <a:off x="660400" y="3429000"/>
            <a:ext cx="140335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14 Elipse"/>
          <p:cNvSpPr/>
          <p:nvPr/>
        </p:nvSpPr>
        <p:spPr bwMode="auto">
          <a:xfrm>
            <a:off x="1435100" y="4867275"/>
            <a:ext cx="695325"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15 Elipse"/>
          <p:cNvSpPr/>
          <p:nvPr/>
        </p:nvSpPr>
        <p:spPr bwMode="auto">
          <a:xfrm>
            <a:off x="1182688" y="5500688"/>
            <a:ext cx="147637"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16 Elipse"/>
          <p:cNvSpPr/>
          <p:nvPr/>
        </p:nvSpPr>
        <p:spPr bwMode="auto">
          <a:xfrm>
            <a:off x="1803400" y="5791200"/>
            <a:ext cx="296863"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17 Elipse"/>
          <p:cNvSpPr/>
          <p:nvPr/>
        </p:nvSpPr>
        <p:spPr bwMode="auto">
          <a:xfrm>
            <a:off x="2035175" y="4479925"/>
            <a:ext cx="39687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18 Conector recto"/>
          <p:cNvSpPr>
            <a:spLocks noChangeShapeType="1"/>
          </p:cNvSpPr>
          <p:nvPr/>
        </p:nvSpPr>
        <p:spPr bwMode="auto">
          <a:xfrm>
            <a:off x="985678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2" name="1 Título"/>
          <p:cNvSpPr>
            <a:spLocks noGrp="1"/>
          </p:cNvSpPr>
          <p:nvPr>
            <p:ph type="title"/>
          </p:nvPr>
        </p:nvSpPr>
        <p:spPr>
          <a:xfrm>
            <a:off x="2476500" y="2895600"/>
            <a:ext cx="6686550" cy="2053590"/>
          </a:xfrm>
        </p:spPr>
        <p:txBody>
          <a:bodyPr/>
          <a:lstStyle>
            <a:lvl1pPr algn="l">
              <a:buNone/>
              <a:defRPr sz="3000" b="1" cap="small" baseline="0"/>
            </a:lvl1pPr>
          </a:lstStyle>
          <a:p>
            <a:r>
              <a:rPr lang="es-ES"/>
              <a:t>Haga clic para modificar el estilo de título del patrón</a:t>
            </a:r>
            <a:endParaRPr lang="en-US"/>
          </a:p>
        </p:txBody>
      </p:sp>
      <p:sp>
        <p:nvSpPr>
          <p:cNvPr id="3" name="2 Marcador de texto"/>
          <p:cNvSpPr>
            <a:spLocks noGrp="1"/>
          </p:cNvSpPr>
          <p:nvPr>
            <p:ph type="body" idx="1"/>
          </p:nvPr>
        </p:nvSpPr>
        <p:spPr>
          <a:xfrm>
            <a:off x="2476500" y="5010150"/>
            <a:ext cx="668655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a:t>Haga clic para modificar el estilo de texto del patrón</a:t>
            </a:r>
          </a:p>
        </p:txBody>
      </p:sp>
      <p:sp>
        <p:nvSpPr>
          <p:cNvPr id="20" name="3 Marcador de fecha"/>
          <p:cNvSpPr>
            <a:spLocks noGrp="1"/>
          </p:cNvSpPr>
          <p:nvPr>
            <p:ph type="dt" sz="half" idx="10"/>
          </p:nvPr>
        </p:nvSpPr>
        <p:spPr bwMode="auto">
          <a:xfrm rot="5400000">
            <a:off x="8505825" y="1154113"/>
            <a:ext cx="2286000" cy="412750"/>
          </a:xfrm>
        </p:spPr>
        <p:txBody>
          <a:bodyPr/>
          <a:lstStyle>
            <a:lvl1pPr>
              <a:defRPr/>
            </a:lvl1pPr>
          </a:lstStyle>
          <a:p>
            <a:pPr>
              <a:defRPr/>
            </a:pPr>
            <a:fld id="{E322D046-1F9D-4A8B-940D-993193A828E2}" type="datetimeFigureOut">
              <a:rPr lang="en-US"/>
              <a:pPr>
                <a:defRPr/>
              </a:pPr>
              <a:t>2/8/2023</a:t>
            </a:fld>
            <a:endParaRPr lang="en-US"/>
          </a:p>
        </p:txBody>
      </p:sp>
      <p:sp>
        <p:nvSpPr>
          <p:cNvPr id="21" name="4 Marcador de pie de página"/>
          <p:cNvSpPr>
            <a:spLocks noGrp="1"/>
          </p:cNvSpPr>
          <p:nvPr>
            <p:ph type="ftr" sz="quarter" idx="11"/>
          </p:nvPr>
        </p:nvSpPr>
        <p:spPr bwMode="auto">
          <a:xfrm rot="5400000">
            <a:off x="7820026" y="4162425"/>
            <a:ext cx="3657600" cy="415925"/>
          </a:xfrm>
        </p:spPr>
        <p:txBody>
          <a:bodyPr/>
          <a:lstStyle>
            <a:lvl1pPr>
              <a:defRPr/>
            </a:lvl1pPr>
          </a:lstStyle>
          <a:p>
            <a:pPr>
              <a:defRPr/>
            </a:pPr>
            <a:endParaRPr lang="en-US"/>
          </a:p>
        </p:txBody>
      </p:sp>
      <p:sp>
        <p:nvSpPr>
          <p:cNvPr id="22" name="5 Marcador de número de diapositiva"/>
          <p:cNvSpPr>
            <a:spLocks noGrp="1"/>
          </p:cNvSpPr>
          <p:nvPr>
            <p:ph type="sldNum" sz="quarter" idx="12"/>
          </p:nvPr>
        </p:nvSpPr>
        <p:spPr bwMode="auto">
          <a:xfrm>
            <a:off x="1452563" y="4929188"/>
            <a:ext cx="660400" cy="517525"/>
          </a:xfrm>
        </p:spPr>
        <p:txBody>
          <a:bodyPr/>
          <a:lstStyle>
            <a:lvl1pPr>
              <a:defRPr/>
            </a:lvl1pPr>
          </a:lstStyle>
          <a:p>
            <a:pPr>
              <a:defRPr/>
            </a:pPr>
            <a:fld id="{29351B6E-27F2-4D0D-A7D5-67532CAC4850}" type="slidenum">
              <a:rPr lang="en-US" altLang="es-ES"/>
              <a:pPr>
                <a:defRPr/>
              </a:pPr>
              <a:t>‹Nº›</a:t>
            </a:fld>
            <a:endParaRPr lang="en-US" altLang="es-ES"/>
          </a:p>
        </p:txBody>
      </p:sp>
    </p:spTree>
    <p:extLst>
      <p:ext uri="{BB962C8B-B14F-4D97-AF65-F5344CB8AC3E}">
        <p14:creationId xmlns:p14="http://schemas.microsoft.com/office/powerpoint/2010/main" val="42884663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9" name="8 Marcador de contenido"/>
          <p:cNvSpPr>
            <a:spLocks noGrp="1"/>
          </p:cNvSpPr>
          <p:nvPr>
            <p:ph sz="quarter" idx="1"/>
          </p:nvPr>
        </p:nvSpPr>
        <p:spPr>
          <a:xfrm>
            <a:off x="495300" y="1600200"/>
            <a:ext cx="3962400" cy="4572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10 Marcador de contenido"/>
          <p:cNvSpPr>
            <a:spLocks noGrp="1"/>
          </p:cNvSpPr>
          <p:nvPr>
            <p:ph sz="quarter" idx="2"/>
          </p:nvPr>
        </p:nvSpPr>
        <p:spPr>
          <a:xfrm>
            <a:off x="4626102" y="1600200"/>
            <a:ext cx="3962400" cy="4572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13 Marcador de fecha"/>
          <p:cNvSpPr>
            <a:spLocks noGrp="1"/>
          </p:cNvSpPr>
          <p:nvPr>
            <p:ph type="dt" sz="half" idx="10"/>
          </p:nvPr>
        </p:nvSpPr>
        <p:spPr/>
        <p:txBody>
          <a:bodyPr/>
          <a:lstStyle>
            <a:lvl1pPr>
              <a:defRPr/>
            </a:lvl1pPr>
          </a:lstStyle>
          <a:p>
            <a:pPr>
              <a:defRPr/>
            </a:pPr>
            <a:fld id="{BC770F4F-89D9-4326-BAB0-0A1B70831E96}" type="datetimeFigureOut">
              <a:rPr lang="en-US"/>
              <a:pPr>
                <a:defRPr/>
              </a:pPr>
              <a:t>2/8/2023</a:t>
            </a:fld>
            <a:endParaRPr lang="en-US"/>
          </a:p>
        </p:txBody>
      </p:sp>
      <p:sp>
        <p:nvSpPr>
          <p:cNvPr id="6" name="2 Marcador de pie de página"/>
          <p:cNvSpPr>
            <a:spLocks noGrp="1"/>
          </p:cNvSpPr>
          <p:nvPr>
            <p:ph type="ftr" sz="quarter" idx="11"/>
          </p:nvPr>
        </p:nvSpPr>
        <p:spPr/>
        <p:txBody>
          <a:bodyPr/>
          <a:lstStyle>
            <a:lvl1pPr>
              <a:defRPr/>
            </a:lvl1pPr>
          </a:lstStyle>
          <a:p>
            <a:pPr>
              <a:defRPr/>
            </a:pPr>
            <a:endParaRPr lang="en-US"/>
          </a:p>
        </p:txBody>
      </p:sp>
      <p:sp>
        <p:nvSpPr>
          <p:cNvPr id="7" name="22 Marcador de número de diapositiva"/>
          <p:cNvSpPr>
            <a:spLocks noGrp="1"/>
          </p:cNvSpPr>
          <p:nvPr>
            <p:ph type="sldNum" sz="quarter" idx="12"/>
          </p:nvPr>
        </p:nvSpPr>
        <p:spPr/>
        <p:txBody>
          <a:bodyPr/>
          <a:lstStyle>
            <a:lvl1pPr>
              <a:defRPr/>
            </a:lvl1pPr>
          </a:lstStyle>
          <a:p>
            <a:pPr>
              <a:defRPr/>
            </a:pPr>
            <a:fld id="{53749A3E-43D3-46E2-882F-28F909382375}" type="slidenum">
              <a:rPr lang="en-US" altLang="es-ES"/>
              <a:pPr>
                <a:defRPr/>
              </a:pPr>
              <a:t>‹Nº›</a:t>
            </a:fld>
            <a:endParaRPr lang="en-US" altLang="es-ES"/>
          </a:p>
        </p:txBody>
      </p:sp>
    </p:spTree>
    <p:extLst>
      <p:ext uri="{BB962C8B-B14F-4D97-AF65-F5344CB8AC3E}">
        <p14:creationId xmlns:p14="http://schemas.microsoft.com/office/powerpoint/2010/main" val="381248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3050"/>
            <a:ext cx="8172450" cy="1143000"/>
          </a:xfrm>
        </p:spPr>
        <p:txBody>
          <a:bodyPr/>
          <a:lstStyle>
            <a:lvl1pPr>
              <a:defRPr/>
            </a:lvl1pPr>
          </a:lstStyle>
          <a:p>
            <a:r>
              <a:rPr lang="es-ES"/>
              <a:t>Haga clic para modificar el estilo de título del patrón</a:t>
            </a:r>
            <a:endParaRPr lang="en-US"/>
          </a:p>
        </p:txBody>
      </p:sp>
      <p:sp>
        <p:nvSpPr>
          <p:cNvPr id="11" name="10 Marcador de contenido"/>
          <p:cNvSpPr>
            <a:spLocks noGrp="1"/>
          </p:cNvSpPr>
          <p:nvPr>
            <p:ph sz="quarter" idx="2"/>
          </p:nvPr>
        </p:nvSpPr>
        <p:spPr>
          <a:xfrm>
            <a:off x="495300" y="2362200"/>
            <a:ext cx="39624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12 Marcador de contenido"/>
          <p:cNvSpPr>
            <a:spLocks noGrp="1"/>
          </p:cNvSpPr>
          <p:nvPr>
            <p:ph sz="quarter" idx="4"/>
          </p:nvPr>
        </p:nvSpPr>
        <p:spPr>
          <a:xfrm>
            <a:off x="4736306" y="2362200"/>
            <a:ext cx="39624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2" name="11 Marcador de texto"/>
          <p:cNvSpPr>
            <a:spLocks noGrp="1"/>
          </p:cNvSpPr>
          <p:nvPr>
            <p:ph type="body" sz="quarter" idx="1"/>
          </p:nvPr>
        </p:nvSpPr>
        <p:spPr>
          <a:xfrm>
            <a:off x="49530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a:t>Haga clic para modificar el estilo de texto del patrón</a:t>
            </a:r>
          </a:p>
        </p:txBody>
      </p:sp>
      <p:sp>
        <p:nvSpPr>
          <p:cNvPr id="14" name="13 Marcador de texto"/>
          <p:cNvSpPr>
            <a:spLocks noGrp="1"/>
          </p:cNvSpPr>
          <p:nvPr>
            <p:ph type="body" sz="quarter" idx="3"/>
          </p:nvPr>
        </p:nvSpPr>
        <p:spPr>
          <a:xfrm>
            <a:off x="470535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a:t>Haga clic para modificar el estilo de texto del patrón</a:t>
            </a:r>
          </a:p>
        </p:txBody>
      </p:sp>
      <p:sp>
        <p:nvSpPr>
          <p:cNvPr id="7" name="13 Marcador de fecha"/>
          <p:cNvSpPr>
            <a:spLocks noGrp="1"/>
          </p:cNvSpPr>
          <p:nvPr>
            <p:ph type="dt" sz="half" idx="10"/>
          </p:nvPr>
        </p:nvSpPr>
        <p:spPr/>
        <p:txBody>
          <a:bodyPr/>
          <a:lstStyle>
            <a:lvl1pPr>
              <a:defRPr/>
            </a:lvl1pPr>
          </a:lstStyle>
          <a:p>
            <a:pPr>
              <a:defRPr/>
            </a:pPr>
            <a:fld id="{5CF07618-4597-43B5-9290-E0AB7BF549A6}" type="datetimeFigureOut">
              <a:rPr lang="en-US"/>
              <a:pPr>
                <a:defRPr/>
              </a:pPr>
              <a:t>2/8/2023</a:t>
            </a:fld>
            <a:endParaRPr lang="en-US"/>
          </a:p>
        </p:txBody>
      </p:sp>
      <p:sp>
        <p:nvSpPr>
          <p:cNvPr id="8" name="2 Marcador de pie de página"/>
          <p:cNvSpPr>
            <a:spLocks noGrp="1"/>
          </p:cNvSpPr>
          <p:nvPr>
            <p:ph type="ftr" sz="quarter" idx="11"/>
          </p:nvPr>
        </p:nvSpPr>
        <p:spPr/>
        <p:txBody>
          <a:bodyPr/>
          <a:lstStyle>
            <a:lvl1pPr>
              <a:defRPr/>
            </a:lvl1pPr>
          </a:lstStyle>
          <a:p>
            <a:pPr>
              <a:defRPr/>
            </a:pPr>
            <a:endParaRPr lang="en-US"/>
          </a:p>
        </p:txBody>
      </p:sp>
      <p:sp>
        <p:nvSpPr>
          <p:cNvPr id="9" name="22 Marcador de número de diapositiva"/>
          <p:cNvSpPr>
            <a:spLocks noGrp="1"/>
          </p:cNvSpPr>
          <p:nvPr>
            <p:ph type="sldNum" sz="quarter" idx="12"/>
          </p:nvPr>
        </p:nvSpPr>
        <p:spPr/>
        <p:txBody>
          <a:bodyPr/>
          <a:lstStyle>
            <a:lvl1pPr>
              <a:defRPr/>
            </a:lvl1pPr>
          </a:lstStyle>
          <a:p>
            <a:pPr>
              <a:defRPr/>
            </a:pPr>
            <a:fld id="{7BDDADDF-1374-4BF8-AF78-9D13737EFBC4}" type="slidenum">
              <a:rPr lang="en-US" altLang="es-ES"/>
              <a:pPr>
                <a:defRPr/>
              </a:pPr>
              <a:t>‹Nº›</a:t>
            </a:fld>
            <a:endParaRPr lang="en-US" altLang="es-ES"/>
          </a:p>
        </p:txBody>
      </p:sp>
    </p:spTree>
    <p:extLst>
      <p:ext uri="{BB962C8B-B14F-4D97-AF65-F5344CB8AC3E}">
        <p14:creationId xmlns:p14="http://schemas.microsoft.com/office/powerpoint/2010/main" val="404189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5 Marcador de fecha"/>
          <p:cNvSpPr>
            <a:spLocks noGrp="1"/>
          </p:cNvSpPr>
          <p:nvPr>
            <p:ph type="dt" sz="half" idx="10"/>
          </p:nvPr>
        </p:nvSpPr>
        <p:spPr/>
        <p:txBody>
          <a:bodyPr rtlCol="0"/>
          <a:lstStyle>
            <a:lvl1pPr>
              <a:defRPr/>
            </a:lvl1pPr>
          </a:lstStyle>
          <a:p>
            <a:pPr>
              <a:defRPr/>
            </a:pPr>
            <a:fld id="{113519F5-6190-450D-B2A5-92B39E959ED5}" type="datetimeFigureOut">
              <a:rPr lang="en-US"/>
              <a:pPr>
                <a:defRPr/>
              </a:pPr>
              <a:t>2/8/2023</a:t>
            </a:fld>
            <a:endParaRPr lang="en-US"/>
          </a:p>
        </p:txBody>
      </p:sp>
      <p:sp>
        <p:nvSpPr>
          <p:cNvPr id="4" name="6 Marcador de número de diapositiva"/>
          <p:cNvSpPr>
            <a:spLocks noGrp="1"/>
          </p:cNvSpPr>
          <p:nvPr>
            <p:ph type="sldNum" sz="quarter" idx="11"/>
          </p:nvPr>
        </p:nvSpPr>
        <p:spPr/>
        <p:txBody>
          <a:bodyPr/>
          <a:lstStyle>
            <a:lvl1pPr>
              <a:defRPr/>
            </a:lvl1pPr>
          </a:lstStyle>
          <a:p>
            <a:pPr>
              <a:defRPr/>
            </a:pPr>
            <a:fld id="{73E0ECA3-A7D1-4A0B-9E8B-1D90DCF7C70E}" type="slidenum">
              <a:rPr lang="en-US" altLang="es-ES"/>
              <a:pPr>
                <a:defRPr/>
              </a:pPr>
              <a:t>‹Nº›</a:t>
            </a:fld>
            <a:endParaRPr lang="en-US" altLang="es-ES"/>
          </a:p>
        </p:txBody>
      </p:sp>
      <p:sp>
        <p:nvSpPr>
          <p:cNvPr id="5" name="7 Marcador de pie de página"/>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4119431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2E141DAF-A194-4478-821D-9FA9B77D506A}" type="datetimeFigureOut">
              <a:rPr lang="en-US"/>
              <a:pPr>
                <a:defRPr/>
              </a:pPr>
              <a:t>2/8/2023</a:t>
            </a:fld>
            <a:endParaRPr lang="en-US"/>
          </a:p>
        </p:txBody>
      </p:sp>
      <p:sp>
        <p:nvSpPr>
          <p:cNvPr id="3" name="2 Marcador de pie de página"/>
          <p:cNvSpPr>
            <a:spLocks noGrp="1"/>
          </p:cNvSpPr>
          <p:nvPr>
            <p:ph type="ftr" sz="quarter" idx="11"/>
          </p:nvPr>
        </p:nvSpPr>
        <p:spPr/>
        <p:txBody>
          <a:bodyPr/>
          <a:lstStyle>
            <a:lvl1pPr>
              <a:defRPr/>
            </a:lvl1pPr>
          </a:lstStyle>
          <a:p>
            <a:pPr>
              <a:defRPr/>
            </a:pPr>
            <a:endParaRPr lang="en-US"/>
          </a:p>
        </p:txBody>
      </p:sp>
      <p:sp>
        <p:nvSpPr>
          <p:cNvPr id="4" name="22 Marcador de número de diapositiva"/>
          <p:cNvSpPr>
            <a:spLocks noGrp="1"/>
          </p:cNvSpPr>
          <p:nvPr>
            <p:ph type="sldNum" sz="quarter" idx="12"/>
          </p:nvPr>
        </p:nvSpPr>
        <p:spPr/>
        <p:txBody>
          <a:bodyPr/>
          <a:lstStyle>
            <a:lvl1pPr>
              <a:defRPr/>
            </a:lvl1pPr>
          </a:lstStyle>
          <a:p>
            <a:pPr>
              <a:defRPr/>
            </a:pPr>
            <a:fld id="{D0555508-1397-4E5B-8082-9A2818F6C546}" type="slidenum">
              <a:rPr lang="en-US" altLang="es-ES"/>
              <a:pPr>
                <a:defRPr/>
              </a:pPr>
              <a:t>‹Nº›</a:t>
            </a:fld>
            <a:endParaRPr lang="en-US" altLang="es-ES"/>
          </a:p>
        </p:txBody>
      </p:sp>
    </p:spTree>
    <p:extLst>
      <p:ext uri="{BB962C8B-B14F-4D97-AF65-F5344CB8AC3E}">
        <p14:creationId xmlns:p14="http://schemas.microsoft.com/office/powerpoint/2010/main" val="353801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4 Conector recto"/>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0" hangingPunct="0">
              <a:defRPr/>
            </a:pPr>
            <a:endParaRPr lang="en-US" dirty="0">
              <a:latin typeface="DIN-Medium" pitchFamily="34" charset="0"/>
              <a:cs typeface="+mn-cs"/>
            </a:endParaRPr>
          </a:p>
        </p:txBody>
      </p:sp>
      <p:sp>
        <p:nvSpPr>
          <p:cNvPr id="6" name="5 Conector recto"/>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0" hangingPunct="0">
              <a:defRPr/>
            </a:pPr>
            <a:endParaRPr lang="en-US" dirty="0">
              <a:latin typeface="DIN-Medium" pitchFamily="34" charset="0"/>
              <a:cs typeface="+mn-cs"/>
            </a:endParaRPr>
          </a:p>
        </p:txBody>
      </p:sp>
      <p:sp>
        <p:nvSpPr>
          <p:cNvPr id="7" name="16 Conector recto"/>
          <p:cNvSpPr>
            <a:spLocks noChangeShapeType="1"/>
          </p:cNvSpPr>
          <p:nvPr/>
        </p:nvSpPr>
        <p:spPr bwMode="auto">
          <a:xfrm>
            <a:off x="6708775"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8" name="17 Conector recto"/>
          <p:cNvSpPr>
            <a:spLocks noChangeShapeType="1"/>
          </p:cNvSpPr>
          <p:nvPr/>
        </p:nvSpPr>
        <p:spPr bwMode="auto">
          <a:xfrm>
            <a:off x="97409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9" name="8 Rectángulo"/>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19 Conector recto"/>
          <p:cNvSpPr>
            <a:spLocks noChangeShapeType="1"/>
          </p:cNvSpPr>
          <p:nvPr/>
        </p:nvSpPr>
        <p:spPr bwMode="auto">
          <a:xfrm>
            <a:off x="965835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1" name="10 Elipse"/>
          <p:cNvSpPr/>
          <p:nvPr/>
        </p:nvSpPr>
        <p:spPr>
          <a:xfrm>
            <a:off x="8836025" y="5715000"/>
            <a:ext cx="59372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1 Título"/>
          <p:cNvSpPr>
            <a:spLocks noGrp="1"/>
          </p:cNvSpPr>
          <p:nvPr>
            <p:ph type="title"/>
          </p:nvPr>
        </p:nvSpPr>
        <p:spPr>
          <a:xfrm rot="5400000">
            <a:off x="3915728" y="3181350"/>
            <a:ext cx="6309360" cy="495300"/>
          </a:xfrm>
        </p:spPr>
        <p:txBody>
          <a:bodyPr/>
          <a:lstStyle>
            <a:lvl1pPr algn="l">
              <a:buNone/>
              <a:defRPr sz="2000" b="1" cap="small" baseline="0"/>
            </a:lvl1pPr>
          </a:lstStyle>
          <a:p>
            <a:r>
              <a:rPr lang="es-ES"/>
              <a:t>Haga clic para modificar el estilo de título del patrón</a:t>
            </a:r>
            <a:endParaRPr lang="en-US"/>
          </a:p>
        </p:txBody>
      </p:sp>
      <p:sp>
        <p:nvSpPr>
          <p:cNvPr id="3" name="2 Marcador de texto"/>
          <p:cNvSpPr>
            <a:spLocks noGrp="1"/>
          </p:cNvSpPr>
          <p:nvPr>
            <p:ph type="body" idx="2"/>
          </p:nvPr>
        </p:nvSpPr>
        <p:spPr>
          <a:xfrm>
            <a:off x="7379970" y="274320"/>
            <a:ext cx="1654302"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s-ES"/>
              <a:t>Haga clic para modificar el estilo de texto del patrón</a:t>
            </a:r>
          </a:p>
        </p:txBody>
      </p:sp>
      <p:sp>
        <p:nvSpPr>
          <p:cNvPr id="18" name="17 Marcador de contenido"/>
          <p:cNvSpPr>
            <a:spLocks noGrp="1"/>
          </p:cNvSpPr>
          <p:nvPr>
            <p:ph sz="quarter" idx="1"/>
          </p:nvPr>
        </p:nvSpPr>
        <p:spPr>
          <a:xfrm>
            <a:off x="330200" y="274320"/>
            <a:ext cx="6108700" cy="632764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2" name="20 Marcador de fecha"/>
          <p:cNvSpPr>
            <a:spLocks noGrp="1"/>
          </p:cNvSpPr>
          <p:nvPr>
            <p:ph type="dt" sz="half" idx="10"/>
          </p:nvPr>
        </p:nvSpPr>
        <p:spPr/>
        <p:txBody>
          <a:bodyPr rtlCol="0"/>
          <a:lstStyle>
            <a:lvl1pPr>
              <a:defRPr/>
            </a:lvl1pPr>
          </a:lstStyle>
          <a:p>
            <a:pPr>
              <a:defRPr/>
            </a:pPr>
            <a:fld id="{B1FE53CD-DA61-46E1-A6CF-EBC250F8D5A0}" type="datetimeFigureOut">
              <a:rPr lang="en-US"/>
              <a:pPr>
                <a:defRPr/>
              </a:pPr>
              <a:t>2/8/2023</a:t>
            </a:fld>
            <a:endParaRPr lang="en-US"/>
          </a:p>
        </p:txBody>
      </p:sp>
      <p:sp>
        <p:nvSpPr>
          <p:cNvPr id="13" name="21 Marcador de número de diapositiva"/>
          <p:cNvSpPr>
            <a:spLocks noGrp="1"/>
          </p:cNvSpPr>
          <p:nvPr>
            <p:ph type="sldNum" sz="quarter" idx="11"/>
          </p:nvPr>
        </p:nvSpPr>
        <p:spPr/>
        <p:txBody>
          <a:bodyPr/>
          <a:lstStyle>
            <a:lvl1pPr>
              <a:defRPr/>
            </a:lvl1pPr>
          </a:lstStyle>
          <a:p>
            <a:pPr>
              <a:defRPr/>
            </a:pPr>
            <a:fld id="{6DE1189E-C513-422E-BA05-07189B9D89B5}" type="slidenum">
              <a:rPr lang="en-US" altLang="es-ES"/>
              <a:pPr>
                <a:defRPr/>
              </a:pPr>
              <a:t>‹Nº›</a:t>
            </a:fld>
            <a:endParaRPr lang="en-US" altLang="es-ES"/>
          </a:p>
        </p:txBody>
      </p:sp>
      <p:sp>
        <p:nvSpPr>
          <p:cNvPr id="14" name="22 Marcador de pie de página"/>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55374337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4 Conector recto"/>
          <p:cNvSpPr>
            <a:spLocks noChangeShapeType="1"/>
          </p:cNvSpPr>
          <p:nvPr/>
        </p:nvSpPr>
        <p:spPr bwMode="auto">
          <a:xfrm>
            <a:off x="949325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6" name="5 Elipse"/>
          <p:cNvSpPr/>
          <p:nvPr/>
        </p:nvSpPr>
        <p:spPr>
          <a:xfrm>
            <a:off x="8836025" y="5715000"/>
            <a:ext cx="59372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16 Conector recto"/>
          <p:cNvSpPr>
            <a:spLocks noChangeShapeType="1"/>
          </p:cNvSpPr>
          <p:nvPr/>
        </p:nvSpPr>
        <p:spPr bwMode="auto">
          <a:xfrm>
            <a:off x="97409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8" name="7 Rectángulo"/>
          <p:cNvSpPr/>
          <p:nvPr/>
        </p:nvSpPr>
        <p:spPr bwMode="auto">
          <a:xfrm>
            <a:off x="9575800" y="0"/>
            <a:ext cx="3302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18 Conector recto"/>
          <p:cNvSpPr>
            <a:spLocks noChangeShapeType="1"/>
          </p:cNvSpPr>
          <p:nvPr/>
        </p:nvSpPr>
        <p:spPr bwMode="auto">
          <a:xfrm>
            <a:off x="965835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0" name="9 Conector recto"/>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0" hangingPunct="0">
              <a:defRPr/>
            </a:pPr>
            <a:endParaRPr lang="en-US" dirty="0">
              <a:latin typeface="DIN-Medium" pitchFamily="34" charset="0"/>
              <a:cs typeface="+mn-cs"/>
            </a:endParaRPr>
          </a:p>
        </p:txBody>
      </p:sp>
      <p:sp>
        <p:nvSpPr>
          <p:cNvPr id="11" name="20 Conector recto"/>
          <p:cNvSpPr>
            <a:spLocks noChangeShapeType="1"/>
          </p:cNvSpPr>
          <p:nvPr/>
        </p:nvSpPr>
        <p:spPr bwMode="auto">
          <a:xfrm>
            <a:off x="6708775"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 name="1 Título"/>
          <p:cNvSpPr>
            <a:spLocks noGrp="1"/>
          </p:cNvSpPr>
          <p:nvPr>
            <p:ph type="title"/>
          </p:nvPr>
        </p:nvSpPr>
        <p:spPr>
          <a:xfrm rot="5400000">
            <a:off x="3892201" y="3181350"/>
            <a:ext cx="6309360" cy="495300"/>
          </a:xfrm>
        </p:spPr>
        <p:txBody>
          <a:bodyPr/>
          <a:lstStyle>
            <a:lvl1pPr algn="l">
              <a:buNone/>
              <a:defRPr sz="2000" b="1"/>
            </a:lvl1pPr>
          </a:lstStyle>
          <a:p>
            <a:r>
              <a:rPr lang="es-ES"/>
              <a:t>Haga clic para modificar el estilo de título del patrón</a:t>
            </a:r>
            <a:endParaRPr lang="en-US"/>
          </a:p>
        </p:txBody>
      </p:sp>
      <p:sp>
        <p:nvSpPr>
          <p:cNvPr id="3" name="2 Marcador de posición de imagen"/>
          <p:cNvSpPr>
            <a:spLocks noGrp="1"/>
          </p:cNvSpPr>
          <p:nvPr>
            <p:ph type="pic" idx="1"/>
          </p:nvPr>
        </p:nvSpPr>
        <p:spPr>
          <a:xfrm>
            <a:off x="0" y="0"/>
            <a:ext cx="668655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s-ES" noProof="0"/>
              <a:t>Haga clic en el icono para agregar una imagen</a:t>
            </a:r>
            <a:endParaRPr lang="en-US" noProof="0" dirty="0"/>
          </a:p>
        </p:txBody>
      </p:sp>
      <p:sp>
        <p:nvSpPr>
          <p:cNvPr id="4" name="3 Marcador de texto"/>
          <p:cNvSpPr>
            <a:spLocks noGrp="1"/>
          </p:cNvSpPr>
          <p:nvPr>
            <p:ph type="body" sz="half" idx="2"/>
          </p:nvPr>
        </p:nvSpPr>
        <p:spPr>
          <a:xfrm>
            <a:off x="7329615" y="264795"/>
            <a:ext cx="1651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s-ES"/>
              <a:t>Haga clic para modificar el estilo de texto del patrón</a:t>
            </a:r>
          </a:p>
        </p:txBody>
      </p:sp>
      <p:sp>
        <p:nvSpPr>
          <p:cNvPr id="12" name="16 Marcador de fecha"/>
          <p:cNvSpPr>
            <a:spLocks noGrp="1"/>
          </p:cNvSpPr>
          <p:nvPr>
            <p:ph type="dt" sz="half" idx="10"/>
          </p:nvPr>
        </p:nvSpPr>
        <p:spPr/>
        <p:txBody>
          <a:bodyPr rtlCol="0"/>
          <a:lstStyle>
            <a:lvl1pPr>
              <a:defRPr/>
            </a:lvl1pPr>
          </a:lstStyle>
          <a:p>
            <a:pPr>
              <a:defRPr/>
            </a:pPr>
            <a:fld id="{BA1ED71F-EAB7-465C-8F8A-BAB8B8FE94BB}" type="datetimeFigureOut">
              <a:rPr lang="en-US"/>
              <a:pPr>
                <a:defRPr/>
              </a:pPr>
              <a:t>2/8/2023</a:t>
            </a:fld>
            <a:endParaRPr lang="en-US"/>
          </a:p>
        </p:txBody>
      </p:sp>
      <p:sp>
        <p:nvSpPr>
          <p:cNvPr id="13" name="17 Marcador de número de diapositiva"/>
          <p:cNvSpPr>
            <a:spLocks noGrp="1"/>
          </p:cNvSpPr>
          <p:nvPr>
            <p:ph type="sldNum" sz="quarter" idx="11"/>
          </p:nvPr>
        </p:nvSpPr>
        <p:spPr/>
        <p:txBody>
          <a:bodyPr/>
          <a:lstStyle>
            <a:lvl1pPr>
              <a:defRPr/>
            </a:lvl1pPr>
          </a:lstStyle>
          <a:p>
            <a:pPr>
              <a:defRPr/>
            </a:pPr>
            <a:fld id="{A2485CA6-3DBB-4634-9373-CD5B1FEE47D2}" type="slidenum">
              <a:rPr lang="en-US" altLang="es-ES"/>
              <a:pPr>
                <a:defRPr/>
              </a:pPr>
              <a:t>‹Nº›</a:t>
            </a:fld>
            <a:endParaRPr lang="en-US" altLang="es-ES"/>
          </a:p>
        </p:txBody>
      </p:sp>
      <p:sp>
        <p:nvSpPr>
          <p:cNvPr id="14" name="20 Marcador de pie de página"/>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534726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0" hangingPunct="0">
              <a:defRPr/>
            </a:pPr>
            <a:endParaRPr lang="en-US" dirty="0">
              <a:latin typeface="DIN-Medium" pitchFamily="34" charset="0"/>
              <a:cs typeface="+mn-cs"/>
            </a:endParaRPr>
          </a:p>
        </p:txBody>
      </p:sp>
      <p:sp>
        <p:nvSpPr>
          <p:cNvPr id="22" name="21 Marcador de título"/>
          <p:cNvSpPr>
            <a:spLocks noGrp="1"/>
          </p:cNvSpPr>
          <p:nvPr>
            <p:ph type="title"/>
          </p:nvPr>
        </p:nvSpPr>
        <p:spPr>
          <a:xfrm>
            <a:off x="495300" y="274638"/>
            <a:ext cx="8089900" cy="1143000"/>
          </a:xfrm>
          <a:prstGeom prst="rect">
            <a:avLst/>
          </a:prstGeom>
        </p:spPr>
        <p:txBody>
          <a:bodyPr vert="horz" anchor="b">
            <a:normAutofit/>
          </a:bodyPr>
          <a:lstStyle/>
          <a:p>
            <a:r>
              <a:rPr lang="es-ES"/>
              <a:t>Haga clic para modificar el estilo de título del patrón</a:t>
            </a:r>
            <a:endParaRPr lang="en-US"/>
          </a:p>
        </p:txBody>
      </p:sp>
      <p:sp>
        <p:nvSpPr>
          <p:cNvPr id="1028" name="12 Marcador de texto"/>
          <p:cNvSpPr>
            <a:spLocks noGrp="1"/>
          </p:cNvSpPr>
          <p:nvPr>
            <p:ph type="body" idx="1"/>
          </p:nvPr>
        </p:nvSpPr>
        <p:spPr bwMode="auto">
          <a:xfrm>
            <a:off x="495300" y="1600200"/>
            <a:ext cx="80899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n-US" altLang="es-ES"/>
          </a:p>
        </p:txBody>
      </p:sp>
      <p:sp>
        <p:nvSpPr>
          <p:cNvPr id="14" name="13 Marcador de fecha"/>
          <p:cNvSpPr>
            <a:spLocks noGrp="1"/>
          </p:cNvSpPr>
          <p:nvPr>
            <p:ph type="dt" sz="half" idx="2"/>
          </p:nvPr>
        </p:nvSpPr>
        <p:spPr>
          <a:xfrm rot="5400000">
            <a:off x="8306595" y="1066006"/>
            <a:ext cx="2011362" cy="415925"/>
          </a:xfrm>
          <a:prstGeom prst="rect">
            <a:avLst/>
          </a:prstGeom>
        </p:spPr>
        <p:txBody>
          <a:bodyPr vert="horz" anchor="ctr" anchorCtr="0"/>
          <a:lstStyle>
            <a:lvl1pPr algn="r" eaLnBrk="1" latinLnBrk="0" hangingPunct="1">
              <a:defRPr kumimoji="0" sz="1200">
                <a:solidFill>
                  <a:schemeClr val="tx2"/>
                </a:solidFill>
                <a:latin typeface="DIN-Medium" pitchFamily="34" charset="0"/>
                <a:cs typeface="+mn-cs"/>
              </a:defRPr>
            </a:lvl1pPr>
          </a:lstStyle>
          <a:p>
            <a:pPr>
              <a:defRPr/>
            </a:pPr>
            <a:fld id="{142C38F0-DD35-463C-ADDA-2C940D2F5AF2}" type="datetimeFigureOut">
              <a:rPr lang="en-US"/>
              <a:pPr>
                <a:defRPr/>
              </a:pPr>
              <a:t>2/8/2023</a:t>
            </a:fld>
            <a:endParaRPr lang="en-US"/>
          </a:p>
        </p:txBody>
      </p:sp>
      <p:sp>
        <p:nvSpPr>
          <p:cNvPr id="3" name="2 Marcador de pie de página"/>
          <p:cNvSpPr>
            <a:spLocks noGrp="1"/>
          </p:cNvSpPr>
          <p:nvPr>
            <p:ph type="ftr" sz="quarter" idx="3"/>
          </p:nvPr>
        </p:nvSpPr>
        <p:spPr>
          <a:xfrm rot="5400000">
            <a:off x="7705726" y="3721100"/>
            <a:ext cx="3200400" cy="396875"/>
          </a:xfrm>
          <a:prstGeom prst="rect">
            <a:avLst/>
          </a:prstGeom>
        </p:spPr>
        <p:txBody>
          <a:bodyPr vert="horz" anchor="ctr" anchorCtr="0"/>
          <a:lstStyle>
            <a:lvl1pPr algn="l" eaLnBrk="1" latinLnBrk="0" hangingPunct="1">
              <a:defRPr kumimoji="0" sz="1200">
                <a:solidFill>
                  <a:schemeClr val="tx2"/>
                </a:solidFill>
                <a:latin typeface="DIN-Medium" pitchFamily="34" charset="0"/>
                <a:cs typeface="+mn-cs"/>
              </a:defRPr>
            </a:lvl1pPr>
          </a:lstStyle>
          <a:p>
            <a:pPr>
              <a:defRPr/>
            </a:pPr>
            <a:endParaRPr lang="en-US"/>
          </a:p>
        </p:txBody>
      </p:sp>
      <p:sp>
        <p:nvSpPr>
          <p:cNvPr id="7" name="6 Conector recto"/>
          <p:cNvSpPr>
            <a:spLocks noChangeShapeType="1"/>
          </p:cNvSpPr>
          <p:nvPr/>
        </p:nvSpPr>
        <p:spPr bwMode="auto">
          <a:xfrm>
            <a:off x="8255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0" hangingPunct="0">
              <a:defRPr/>
            </a:pPr>
            <a:endParaRPr lang="en-US">
              <a:latin typeface="DIN-Medium" pitchFamily="34" charset="0"/>
              <a:cs typeface="+mn-cs"/>
            </a:endParaRPr>
          </a:p>
        </p:txBody>
      </p:sp>
      <p:sp>
        <p:nvSpPr>
          <p:cNvPr id="1032" name="8 Conector recto"/>
          <p:cNvSpPr>
            <a:spLocks noChangeShapeType="1"/>
          </p:cNvSpPr>
          <p:nvPr/>
        </p:nvSpPr>
        <p:spPr bwMode="auto">
          <a:xfrm>
            <a:off x="97409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0" name="9 Rectángulo"/>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10 Conector recto"/>
          <p:cNvSpPr>
            <a:spLocks noChangeShapeType="1"/>
          </p:cNvSpPr>
          <p:nvPr/>
        </p:nvSpPr>
        <p:spPr bwMode="auto">
          <a:xfrm>
            <a:off x="965835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2" name="11 Elipse"/>
          <p:cNvSpPr/>
          <p:nvPr/>
        </p:nvSpPr>
        <p:spPr>
          <a:xfrm>
            <a:off x="8836025" y="5715000"/>
            <a:ext cx="59372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22 Marcador de número de diapositiva"/>
          <p:cNvSpPr>
            <a:spLocks noGrp="1"/>
          </p:cNvSpPr>
          <p:nvPr>
            <p:ph type="sldNum" sz="quarter" idx="4"/>
          </p:nvPr>
        </p:nvSpPr>
        <p:spPr>
          <a:xfrm>
            <a:off x="8805863" y="5734050"/>
            <a:ext cx="6604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a:solidFill>
                  <a:srgbClr val="FFFFFF"/>
                </a:solidFill>
                <a:latin typeface="DIN-Medium" pitchFamily="34" charset="0"/>
                <a:cs typeface="Arial" charset="0"/>
              </a:defRPr>
            </a:lvl1pPr>
          </a:lstStyle>
          <a:p>
            <a:pPr>
              <a:defRPr/>
            </a:pPr>
            <a:fld id="{EA516B9D-EA4D-4E11-8FEA-1BE0985E0D54}" type="slidenum">
              <a:rPr lang="en-US" altLang="es-ES"/>
              <a:pPr>
                <a:defRPr/>
              </a:pPr>
              <a:t>‹Nº›</a:t>
            </a:fld>
            <a:endParaRPr lang="en-US" altLang="es-ES"/>
          </a:p>
        </p:txBody>
      </p:sp>
    </p:spTree>
  </p:cSld>
  <p:clrMap bg1="lt1" tx1="dk1" bg2="lt2" tx2="dk2" accent1="accent1" accent2="accent2" accent3="accent3" accent4="accent4" accent5="accent5" accent6="accent6" hlink="hlink" folHlink="folHlink"/>
  <p:sldLayoutIdLst>
    <p:sldLayoutId id="2147485179" r:id="rId1"/>
    <p:sldLayoutId id="2147485180" r:id="rId2"/>
    <p:sldLayoutId id="2147485181" r:id="rId3"/>
    <p:sldLayoutId id="2147485174" r:id="rId4"/>
    <p:sldLayoutId id="2147485175" r:id="rId5"/>
    <p:sldLayoutId id="2147485182" r:id="rId6"/>
    <p:sldLayoutId id="2147485176" r:id="rId7"/>
    <p:sldLayoutId id="2147485183" r:id="rId8"/>
    <p:sldLayoutId id="2147485184" r:id="rId9"/>
    <p:sldLayoutId id="2147485177" r:id="rId10"/>
    <p:sldLayoutId id="2147485178" r:id="rId11"/>
  </p:sldLayoutIdLst>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Century Schoolbook"/>
        </a:defRPr>
      </a:lvl2pPr>
      <a:lvl3pPr algn="l" rtl="0" eaLnBrk="1" fontAlgn="base" hangingPunct="1">
        <a:spcBef>
          <a:spcPct val="0"/>
        </a:spcBef>
        <a:spcAft>
          <a:spcPct val="0"/>
        </a:spcAft>
        <a:defRPr sz="3000">
          <a:solidFill>
            <a:schemeClr val="tx2"/>
          </a:solidFill>
          <a:latin typeface="Century Schoolbook"/>
        </a:defRPr>
      </a:lvl3pPr>
      <a:lvl4pPr algn="l" rtl="0" eaLnBrk="1" fontAlgn="base" hangingPunct="1">
        <a:spcBef>
          <a:spcPct val="0"/>
        </a:spcBef>
        <a:spcAft>
          <a:spcPct val="0"/>
        </a:spcAft>
        <a:defRPr sz="3000">
          <a:solidFill>
            <a:schemeClr val="tx2"/>
          </a:solidFill>
          <a:latin typeface="Century Schoolbook"/>
        </a:defRPr>
      </a:lvl4pPr>
      <a:lvl5pPr algn="l" rtl="0" eaLnBrk="1" fontAlgn="base" hangingPunct="1">
        <a:spcBef>
          <a:spcPct val="0"/>
        </a:spcBef>
        <a:spcAft>
          <a:spcPct val="0"/>
        </a:spcAft>
        <a:defRPr sz="3000">
          <a:solidFill>
            <a:schemeClr val="tx2"/>
          </a:solidFill>
          <a:latin typeface="Century Schoolbook"/>
        </a:defRPr>
      </a:lvl5pPr>
      <a:lvl6pPr marL="457200" algn="l" rtl="0" eaLnBrk="1" fontAlgn="base" hangingPunct="1">
        <a:spcBef>
          <a:spcPct val="0"/>
        </a:spcBef>
        <a:spcAft>
          <a:spcPct val="0"/>
        </a:spcAft>
        <a:defRPr sz="3000">
          <a:solidFill>
            <a:schemeClr val="tx2"/>
          </a:solidFill>
          <a:latin typeface="Century Schoolbook"/>
        </a:defRPr>
      </a:lvl6pPr>
      <a:lvl7pPr marL="914400" algn="l" rtl="0" eaLnBrk="1" fontAlgn="base" hangingPunct="1">
        <a:spcBef>
          <a:spcPct val="0"/>
        </a:spcBef>
        <a:spcAft>
          <a:spcPct val="0"/>
        </a:spcAft>
        <a:defRPr sz="3000">
          <a:solidFill>
            <a:schemeClr val="tx2"/>
          </a:solidFill>
          <a:latin typeface="Century Schoolbook"/>
        </a:defRPr>
      </a:lvl7pPr>
      <a:lvl8pPr marL="1371600" algn="l" rtl="0" eaLnBrk="1" fontAlgn="base" hangingPunct="1">
        <a:spcBef>
          <a:spcPct val="0"/>
        </a:spcBef>
        <a:spcAft>
          <a:spcPct val="0"/>
        </a:spcAft>
        <a:defRPr sz="3000">
          <a:solidFill>
            <a:schemeClr val="tx2"/>
          </a:solidFill>
          <a:latin typeface="Century Schoolbook"/>
        </a:defRPr>
      </a:lvl8pPr>
      <a:lvl9pPr marL="1828800" algn="l" rtl="0" eaLnBrk="1" fontAlgn="base" hangingPunct="1">
        <a:spcBef>
          <a:spcPct val="0"/>
        </a:spcBef>
        <a:spcAft>
          <a:spcPct val="0"/>
        </a:spcAft>
        <a:defRPr sz="3000">
          <a:solidFill>
            <a:schemeClr val="tx2"/>
          </a:solidFill>
          <a:latin typeface="Century Schoolbook"/>
        </a:defRPr>
      </a:lvl9pPr>
    </p:titleStyle>
    <p:body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A2355B"/>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D8AFB9"/>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D2B8DA"/>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831771" y="936171"/>
            <a:ext cx="5334000" cy="1673465"/>
          </a:xfrm>
        </p:spPr>
        <p:txBody>
          <a:bodyPr>
            <a:normAutofit/>
          </a:bodyPr>
          <a:lstStyle/>
          <a:p>
            <a:pPr algn="ctr"/>
            <a:r>
              <a:rPr lang="es-ES" sz="3200" i="1" dirty="0">
                <a:solidFill>
                  <a:schemeClr val="tx2">
                    <a:lumMod val="75000"/>
                  </a:schemeClr>
                </a:solidFill>
              </a:rPr>
              <a:t>      BASES </a:t>
            </a:r>
            <a:br>
              <a:rPr lang="es-ES" sz="3200" dirty="0">
                <a:solidFill>
                  <a:srgbClr val="7030A0"/>
                </a:solidFill>
              </a:rPr>
            </a:br>
            <a:endParaRPr lang="es-ES" b="1" dirty="0">
              <a:solidFill>
                <a:srgbClr val="00FFFF"/>
              </a:solidFill>
            </a:endParaRPr>
          </a:p>
        </p:txBody>
      </p:sp>
      <p:sp>
        <p:nvSpPr>
          <p:cNvPr id="9" name="8 Rectángulo redondeado"/>
          <p:cNvSpPr/>
          <p:nvPr/>
        </p:nvSpPr>
        <p:spPr>
          <a:xfrm>
            <a:off x="2465799" y="3092521"/>
            <a:ext cx="1910258" cy="13048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Bloque A</a:t>
            </a:r>
          </a:p>
          <a:p>
            <a:pPr algn="ctr"/>
            <a:r>
              <a:rPr lang="es-ES" dirty="0"/>
              <a:t>Ave María 8/02/2023</a:t>
            </a:r>
          </a:p>
        </p:txBody>
      </p:sp>
      <p:pic>
        <p:nvPicPr>
          <p:cNvPr id="5" name="Imagen 4" descr="Personas flotando en el agua&#10;&#10;Descripción generada automáticamente con confianza media">
            <a:extLst>
              <a:ext uri="{FF2B5EF4-FFF2-40B4-BE49-F238E27FC236}">
                <a16:creationId xmlns:a16="http://schemas.microsoft.com/office/drawing/2014/main" id="{BE878535-AF51-71D4-59F8-A707FFE65D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783" y="2373330"/>
            <a:ext cx="4921538" cy="3328827"/>
          </a:xfrm>
          <a:prstGeom prst="rect">
            <a:avLst/>
          </a:prstGeom>
        </p:spPr>
      </p:pic>
      <p:sp>
        <p:nvSpPr>
          <p:cNvPr id="6" name="8 Rectángulo redondeado">
            <a:extLst>
              <a:ext uri="{FF2B5EF4-FFF2-40B4-BE49-F238E27FC236}">
                <a16:creationId xmlns:a16="http://schemas.microsoft.com/office/drawing/2014/main" id="{53FDBF07-F895-FB59-8F54-4D2E2A891E7F}"/>
              </a:ext>
            </a:extLst>
          </p:cNvPr>
          <p:cNvSpPr/>
          <p:nvPr/>
        </p:nvSpPr>
        <p:spPr>
          <a:xfrm>
            <a:off x="4571782" y="5921828"/>
            <a:ext cx="4921538" cy="6228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Begoña Beatriz Miguel Pérez</a:t>
            </a:r>
          </a:p>
        </p:txBody>
      </p:sp>
    </p:spTree>
    <p:extLst>
      <p:ext uri="{BB962C8B-B14F-4D97-AF65-F5344CB8AC3E}">
        <p14:creationId xmlns:p14="http://schemas.microsoft.com/office/powerpoint/2010/main" val="2847160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Diagrama&#10;&#10;Descripción generada automáticamente">
            <a:extLst>
              <a:ext uri="{FF2B5EF4-FFF2-40B4-BE49-F238E27FC236}">
                <a16:creationId xmlns:a16="http://schemas.microsoft.com/office/drawing/2014/main" id="{20E71499-F981-2A53-EBAE-A6DB9D4EE2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 y="1552430"/>
            <a:ext cx="4457700" cy="3753139"/>
          </a:xfrm>
          <a:prstGeom prst="rect">
            <a:avLst/>
          </a:prstGeom>
          <a:noFill/>
        </p:spPr>
      </p:pic>
      <p:sp>
        <p:nvSpPr>
          <p:cNvPr id="10" name="Content Placeholder 3">
            <a:extLst>
              <a:ext uri="{FF2B5EF4-FFF2-40B4-BE49-F238E27FC236}">
                <a16:creationId xmlns:a16="http://schemas.microsoft.com/office/drawing/2014/main" id="{CD32CF30-B719-74A6-775C-1C15D9FD11EC}"/>
              </a:ext>
            </a:extLst>
          </p:cNvPr>
          <p:cNvSpPr>
            <a:spLocks noGrp="1"/>
          </p:cNvSpPr>
          <p:nvPr>
            <p:ph sz="quarter" idx="2"/>
          </p:nvPr>
        </p:nvSpPr>
        <p:spPr>
          <a:xfrm>
            <a:off x="4626102" y="1027416"/>
            <a:ext cx="3962400" cy="5144784"/>
          </a:xfrm>
        </p:spPr>
        <p:txBody>
          <a:bodyPr/>
          <a:lstStyle/>
          <a:p>
            <a:pPr marL="0" indent="0" algn="ctr">
              <a:buNone/>
            </a:pPr>
            <a:r>
              <a:rPr lang="en-US" b="1" dirty="0"/>
              <a:t> </a:t>
            </a:r>
            <a:r>
              <a:rPr lang="en-US" b="1" dirty="0">
                <a:solidFill>
                  <a:srgbClr val="00B050"/>
                </a:solidFill>
              </a:rPr>
              <a:t>PROYECTO DE CONVIVENCIA DE CENTRO</a:t>
            </a:r>
          </a:p>
          <a:p>
            <a:endParaRPr lang="en-US" dirty="0"/>
          </a:p>
          <a:p>
            <a:endParaRPr lang="en-US" dirty="0"/>
          </a:p>
          <a:p>
            <a:endParaRPr lang="en-US" dirty="0"/>
          </a:p>
          <a:p>
            <a:endParaRPr lang="en-US" dirty="0"/>
          </a:p>
          <a:p>
            <a:pPr marL="0" indent="0">
              <a:buNone/>
            </a:pPr>
            <a:endParaRPr lang="en-US" dirty="0"/>
          </a:p>
          <a:p>
            <a:pPr marL="0" indent="0">
              <a:buNone/>
            </a:pPr>
            <a:r>
              <a:rPr lang="en-US" b="1" dirty="0">
                <a:solidFill>
                  <a:srgbClr val="7030A0"/>
                </a:solidFill>
              </a:rPr>
              <a:t>                   RRI</a:t>
            </a:r>
          </a:p>
        </p:txBody>
      </p:sp>
    </p:spTree>
    <p:extLst>
      <p:ext uri="{BB962C8B-B14F-4D97-AF65-F5344CB8AC3E}">
        <p14:creationId xmlns:p14="http://schemas.microsoft.com/office/powerpoint/2010/main" val="3039920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Marcador de contenido"/>
          <p:cNvSpPr>
            <a:spLocks noGrp="1"/>
          </p:cNvSpPr>
          <p:nvPr>
            <p:ph sz="quarter" idx="1"/>
          </p:nvPr>
        </p:nvSpPr>
        <p:spPr>
          <a:xfrm>
            <a:off x="357187" y="331789"/>
            <a:ext cx="8488861" cy="4795016"/>
          </a:xfrm>
        </p:spPr>
        <p:txBody>
          <a:bodyPr/>
          <a:lstStyle/>
          <a:p>
            <a:pPr marL="0" indent="0" algn="just">
              <a:buFont typeface="Wingdings" pitchFamily="2" charset="2"/>
              <a:buNone/>
            </a:pPr>
            <a:endParaRPr lang="es-ES" altLang="es-ES" sz="1800" dirty="0">
              <a:latin typeface="Calibri" panose="020F0502020204030204" pitchFamily="34" charset="0"/>
              <a:cs typeface="Calibri" panose="020F0502020204030204" pitchFamily="34" charset="0"/>
            </a:endParaRPr>
          </a:p>
          <a:p>
            <a:pPr marL="0" indent="0" algn="just">
              <a:buFont typeface="Wingdings" pitchFamily="2" charset="2"/>
              <a:buNone/>
            </a:pPr>
            <a:endParaRPr lang="es-ES" altLang="es-ES" sz="1800" dirty="0">
              <a:latin typeface="Calibri" panose="020F0502020204030204" pitchFamily="34" charset="0"/>
              <a:cs typeface="Calibri" panose="020F0502020204030204" pitchFamily="34" charset="0"/>
            </a:endParaRPr>
          </a:p>
          <a:p>
            <a:pPr marL="0" indent="0" algn="just">
              <a:buFont typeface="Wingdings" pitchFamily="2" charset="2"/>
              <a:buNone/>
            </a:pPr>
            <a:endParaRPr lang="es-ES" altLang="es-ES" sz="1800" dirty="0">
              <a:latin typeface="Calibri" panose="020F0502020204030204" pitchFamily="34" charset="0"/>
              <a:cs typeface="Calibri" panose="020F0502020204030204" pitchFamily="34" charset="0"/>
            </a:endParaRPr>
          </a:p>
          <a:p>
            <a:pPr marL="0" indent="0" algn="just">
              <a:buFont typeface="Wingdings" pitchFamily="2" charset="2"/>
              <a:buNone/>
            </a:pPr>
            <a:r>
              <a:rPr lang="es-ES" altLang="es-ES" sz="2000" b="1" dirty="0">
                <a:solidFill>
                  <a:srgbClr val="00B0F0"/>
                </a:solidFill>
                <a:latin typeface="Calibri" panose="020F0502020204030204" pitchFamily="34" charset="0"/>
                <a:cs typeface="Calibri" panose="020F0502020204030204" pitchFamily="34" charset="0"/>
              </a:rPr>
              <a:t>Buen trato</a:t>
            </a:r>
            <a:r>
              <a:rPr lang="es-ES" altLang="es-ES" sz="2000" dirty="0">
                <a:latin typeface="Calibri" panose="020F0502020204030204" pitchFamily="34" charset="0"/>
                <a:cs typeface="Calibri" panose="020F0502020204030204" pitchFamily="34" charset="0"/>
              </a:rPr>
              <a:t>: forma de comunicarse y establecer una relación y/o vínculo con otra persona basada en la respuesta adecuada a las necesidades del individuo. </a:t>
            </a:r>
          </a:p>
          <a:p>
            <a:pPr marL="0" indent="0" algn="just">
              <a:buFont typeface="Wingdings" pitchFamily="2" charset="2"/>
              <a:buNone/>
            </a:pPr>
            <a:endParaRPr lang="es-ES" altLang="es-ES" sz="1800" dirty="0">
              <a:latin typeface="Calibri" panose="020F0502020204030204" pitchFamily="34" charset="0"/>
              <a:cs typeface="Calibri" panose="020F0502020204030204" pitchFamily="34" charset="0"/>
            </a:endParaRP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Si nos referimos a los buenos tratos al menor, hemos de señalar que es un término utilizado por Jorge </a:t>
            </a:r>
            <a:r>
              <a:rPr lang="es-ES" altLang="es-ES" sz="2000" dirty="0" err="1">
                <a:latin typeface="Calibri" panose="020F0502020204030204" pitchFamily="34" charset="0"/>
                <a:cs typeface="Calibri" panose="020F0502020204030204" pitchFamily="34" charset="0"/>
              </a:rPr>
              <a:t>Barudy</a:t>
            </a:r>
            <a:r>
              <a:rPr lang="es-ES" altLang="es-ES" sz="2000" dirty="0">
                <a:latin typeface="Calibri" panose="020F0502020204030204" pitchFamily="34" charset="0"/>
                <a:cs typeface="Calibri" panose="020F0502020204030204" pitchFamily="34" charset="0"/>
              </a:rPr>
              <a:t> y </a:t>
            </a:r>
            <a:r>
              <a:rPr lang="es-ES" altLang="es-ES" sz="2000" dirty="0" err="1">
                <a:latin typeface="Calibri" panose="020F0502020204030204" pitchFamily="34" charset="0"/>
                <a:cs typeface="Calibri" panose="020F0502020204030204" pitchFamily="34" charset="0"/>
              </a:rPr>
              <a:t>Maryorie</a:t>
            </a:r>
            <a:r>
              <a:rPr lang="es-ES" altLang="es-ES" sz="2000" dirty="0">
                <a:latin typeface="Calibri" panose="020F0502020204030204" pitchFamily="34" charset="0"/>
                <a:cs typeface="Calibri" panose="020F0502020204030204" pitchFamily="34" charset="0"/>
              </a:rPr>
              <a:t> </a:t>
            </a:r>
            <a:r>
              <a:rPr lang="es-ES" altLang="es-ES" sz="2000" dirty="0" err="1">
                <a:latin typeface="Calibri" panose="020F0502020204030204" pitchFamily="34" charset="0"/>
                <a:cs typeface="Calibri" panose="020F0502020204030204" pitchFamily="34" charset="0"/>
              </a:rPr>
              <a:t>Dantagnan</a:t>
            </a:r>
            <a:r>
              <a:rPr lang="es-ES" altLang="es-ES" sz="2000" dirty="0">
                <a:latin typeface="Calibri" panose="020F0502020204030204" pitchFamily="34" charset="0"/>
                <a:cs typeface="Calibri" panose="020F0502020204030204" pitchFamily="34" charset="0"/>
              </a:rPr>
              <a:t> (2005), desde una concepción, en la que los buenos tratos, aseguran el adecuado desarrollo y bienestar del niño, base del equilibrio mental de los futuros adultos. El punto de partida de los buenos tratos se relaciona con la capacidad de los adultos de referencia para proveer </a:t>
            </a:r>
            <a:r>
              <a:rPr lang="es-ES" altLang="es-ES" sz="2000" b="1" dirty="0">
                <a:latin typeface="Calibri" panose="020F0502020204030204" pitchFamily="34" charset="0"/>
                <a:cs typeface="Calibri" panose="020F0502020204030204" pitchFamily="34" charset="0"/>
              </a:rPr>
              <a:t>protección, consideración, respeto, empatía y apego</a:t>
            </a:r>
            <a:r>
              <a:rPr lang="es-ES" altLang="es-ES" sz="2000" dirty="0">
                <a:latin typeface="Calibri" panose="020F0502020204030204" pitchFamily="34" charset="0"/>
                <a:cs typeface="Calibri" panose="020F0502020204030204" pitchFamily="34" charset="0"/>
              </a:rPr>
              <a:t>. Desproveer al niño de estos </a:t>
            </a:r>
            <a:r>
              <a:rPr lang="es-ES" altLang="es-ES" sz="2000" b="1" dirty="0">
                <a:solidFill>
                  <a:srgbClr val="7030A0"/>
                </a:solidFill>
                <a:latin typeface="Calibri" panose="020F0502020204030204" pitchFamily="34" charset="0"/>
                <a:cs typeface="Calibri" panose="020F0502020204030204" pitchFamily="34" charset="0"/>
              </a:rPr>
              <a:t>factores protectores</a:t>
            </a:r>
            <a:r>
              <a:rPr lang="es-ES" altLang="es-ES" sz="2000" dirty="0">
                <a:latin typeface="Calibri" panose="020F0502020204030204" pitchFamily="34" charset="0"/>
                <a:cs typeface="Calibri" panose="020F0502020204030204" pitchFamily="34" charset="0"/>
              </a:rPr>
              <a:t>, van a ocasionar sufrimiento emocional, alteraciones conductuales, traumas complejos, desconfianza en el mundo y en las personas y disfunciones en el desarrollo neurobiológico. </a:t>
            </a: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El buen trato genera </a:t>
            </a:r>
            <a:r>
              <a:rPr lang="es-ES" altLang="es-ES" sz="2000" b="1" dirty="0">
                <a:solidFill>
                  <a:srgbClr val="00B0F0"/>
                </a:solidFill>
                <a:latin typeface="Calibri" panose="020F0502020204030204" pitchFamily="34" charset="0"/>
                <a:cs typeface="Calibri" panose="020F0502020204030204" pitchFamily="34" charset="0"/>
              </a:rPr>
              <a:t>resiliencia</a:t>
            </a:r>
            <a:r>
              <a:rPr lang="es-ES" altLang="es-ES" sz="2000" dirty="0">
                <a:solidFill>
                  <a:srgbClr val="00B0F0"/>
                </a:solidFill>
                <a:latin typeface="Calibri" panose="020F0502020204030204" pitchFamily="34" charset="0"/>
                <a:cs typeface="Calibri" panose="020F0502020204030204" pitchFamily="34" charset="0"/>
              </a:rPr>
              <a:t>, </a:t>
            </a:r>
            <a:r>
              <a:rPr lang="es-ES" altLang="es-ES" sz="2000" dirty="0">
                <a:latin typeface="Calibri" panose="020F0502020204030204" pitchFamily="34" charset="0"/>
                <a:cs typeface="Calibri" panose="020F0502020204030204" pitchFamily="34" charset="0"/>
              </a:rPr>
              <a:t>denominada como la capacidad para superar circunstancias adversas y salir fortalecido de estas experiencias. </a:t>
            </a:r>
          </a:p>
        </p:txBody>
      </p:sp>
      <p:sp>
        <p:nvSpPr>
          <p:cNvPr id="3" name="2 Rectángulo"/>
          <p:cNvSpPr/>
          <p:nvPr/>
        </p:nvSpPr>
        <p:spPr>
          <a:xfrm>
            <a:off x="2627313" y="498763"/>
            <a:ext cx="4344987"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dirty="0"/>
              <a:t>BUEN TRATO Y RESILIENCIA</a:t>
            </a:r>
          </a:p>
        </p:txBody>
      </p:sp>
      <p:pic>
        <p:nvPicPr>
          <p:cNvPr id="5" name="Imagen 5" descr="Diagrama&#10;&#10;Descripción generada automáticamente con confianza media">
            <a:extLst>
              <a:ext uri="{FF2B5EF4-FFF2-40B4-BE49-F238E27FC236}">
                <a16:creationId xmlns:a16="http://schemas.microsoft.com/office/drawing/2014/main" id="{954CB123-7187-43B6-8056-881619A318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300" y="5650786"/>
            <a:ext cx="2479925" cy="120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9704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90255" y="2244436"/>
            <a:ext cx="6414654" cy="2431435"/>
          </a:xfrm>
          <a:prstGeom prst="rect">
            <a:avLst/>
          </a:prstGeom>
        </p:spPr>
        <p:txBody>
          <a:bodyPr wrap="square">
            <a:spAutoFit/>
          </a:bodyPr>
          <a:lstStyle/>
          <a:p>
            <a:pPr algn="ctr">
              <a:defRPr/>
            </a:pPr>
            <a:r>
              <a:rPr lang="es-ES" sz="4400" dirty="0">
                <a:latin typeface="Calibri" panose="020F0502020204030204" pitchFamily="34" charset="0"/>
                <a:cs typeface="Calibri" panose="020F0502020204030204" pitchFamily="34" charset="0"/>
              </a:rPr>
              <a:t>   </a:t>
            </a:r>
            <a:r>
              <a:rPr lang="es-ES" sz="4400" dirty="0">
                <a:solidFill>
                  <a:schemeClr val="accent5">
                    <a:lumMod val="75000"/>
                  </a:schemeClr>
                </a:solidFill>
                <a:latin typeface="Calibri" panose="020F0502020204030204" pitchFamily="34" charset="0"/>
                <a:cs typeface="Calibri" panose="020F0502020204030204" pitchFamily="34" charset="0"/>
              </a:rPr>
              <a:t>GÉNESIS, FACTORES Y MANIFESTACIONES DE LA CONDUCTA</a:t>
            </a:r>
          </a:p>
          <a:p>
            <a:pPr marL="342900" indent="-342900" algn="just">
              <a:buFontTx/>
              <a:buChar char="-"/>
              <a:defRPr/>
            </a:pPr>
            <a:endParaRPr lang="es-ES" sz="2000" dirty="0">
              <a:latin typeface="Calibri" panose="020F0502020204030204" pitchFamily="34" charset="0"/>
              <a:cs typeface="Calibri" panose="020F0502020204030204" pitchFamily="34" charset="0"/>
            </a:endParaRPr>
          </a:p>
        </p:txBody>
      </p:sp>
      <p:pic>
        <p:nvPicPr>
          <p:cNvPr id="3074" name="Picture 2">
            <a:extLst>
              <a:ext uri="{FF2B5EF4-FFF2-40B4-BE49-F238E27FC236}">
                <a16:creationId xmlns:a16="http://schemas.microsoft.com/office/drawing/2014/main" id="{3490F470-CEBD-4FCC-92CA-FDDA0D04F7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4798" y="4983181"/>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712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5300" y="450850"/>
            <a:ext cx="8089900" cy="595313"/>
          </a:xfrm>
        </p:spPr>
        <p:txBody>
          <a:bodyPr/>
          <a:lstStyle/>
          <a:p>
            <a:pPr>
              <a:defRPr/>
            </a:pPr>
            <a:r>
              <a:rPr lang="es-ES" dirty="0"/>
              <a:t>           </a:t>
            </a:r>
            <a:r>
              <a:rPr lang="es-ES" b="1" dirty="0"/>
              <a:t>TÉRMINO MULTIFACTORIAL</a:t>
            </a:r>
          </a:p>
        </p:txBody>
      </p:sp>
      <p:sp>
        <p:nvSpPr>
          <p:cNvPr id="51203" name="2 Marcador de contenido"/>
          <p:cNvSpPr>
            <a:spLocks noGrp="1"/>
          </p:cNvSpPr>
          <p:nvPr>
            <p:ph sz="quarter" idx="1"/>
          </p:nvPr>
        </p:nvSpPr>
        <p:spPr>
          <a:xfrm>
            <a:off x="495300" y="1338263"/>
            <a:ext cx="8291513" cy="5135562"/>
          </a:xfrm>
        </p:spPr>
        <p:txBody>
          <a:bodyPr/>
          <a:lstStyle/>
          <a:p>
            <a:pPr marL="0" indent="0" algn="just">
              <a:buFont typeface="Wingdings" pitchFamily="2" charset="2"/>
              <a:buNone/>
              <a:defRPr/>
            </a:pPr>
            <a:r>
              <a:rPr lang="es-ES" altLang="es-ES" dirty="0">
                <a:latin typeface="Calibri" panose="020F0502020204030204" pitchFamily="34" charset="0"/>
                <a:cs typeface="Calibri" panose="020F0502020204030204" pitchFamily="34" charset="0"/>
              </a:rPr>
              <a:t>Cómo actúe un alumno en la escuela puede estar determinado por su propio temperamento, su vida familiar, sus experiencias escolares o sociales previas, condiciones que afecten su salud física o psicológica, la actitud de los docentes, la conducta de otros alumnos y por el sistema educativo y disciplinario de la escuela a la que asiste, siendo muy pocas veces uno solo de estos factores el responsable. Generalmente es una combinación de ellos con predominio de uno u otro. </a:t>
            </a:r>
          </a:p>
          <a:p>
            <a:pPr marL="0" indent="0" algn="just">
              <a:buFont typeface="Wingdings" pitchFamily="2" charset="2"/>
              <a:buNone/>
              <a:defRPr/>
            </a:pPr>
            <a:endParaRPr lang="es-ES" altLang="es-ES" dirty="0"/>
          </a:p>
          <a:p>
            <a:pPr marL="0" indent="0" algn="just">
              <a:buFont typeface="Wingdings" pitchFamily="2" charset="2"/>
              <a:buNone/>
              <a:defRPr/>
            </a:pPr>
            <a:endParaRPr lang="es-ES" altLang="es-ES" dirty="0"/>
          </a:p>
          <a:p>
            <a:pPr marL="0" indent="0" algn="just">
              <a:buFont typeface="Wingdings" pitchFamily="2" charset="2"/>
              <a:buNone/>
              <a:defRPr/>
            </a:pPr>
            <a:r>
              <a:rPr lang="es-ES" altLang="es-ES" dirty="0">
                <a:solidFill>
                  <a:schemeClr val="accent6">
                    <a:lumMod val="75000"/>
                  </a:schemeClr>
                </a:solidFill>
              </a:rPr>
              <a:t>                                  </a:t>
            </a:r>
          </a:p>
        </p:txBody>
      </p:sp>
      <p:pic>
        <p:nvPicPr>
          <p:cNvPr id="12292" name="Picture 5" descr="https://image.shutterstock.com/image-vector/multichannel-line-icon-multitasking-sign-260nw-115073419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8231" y="4563050"/>
            <a:ext cx="2027238"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8313" y="374650"/>
            <a:ext cx="8116887" cy="6099175"/>
          </a:xfrm>
        </p:spPr>
        <p:txBody>
          <a:bodyPr/>
          <a:lstStyle/>
          <a:p>
            <a:pPr marL="0" indent="0" algn="just">
              <a:buFont typeface="Wingdings" pitchFamily="2" charset="2"/>
              <a:buNone/>
              <a:defRPr/>
            </a:pPr>
            <a:r>
              <a:rPr lang="es-ES" sz="2000" dirty="0">
                <a:sym typeface="Symbol"/>
              </a:rPr>
              <a:t></a:t>
            </a:r>
            <a:r>
              <a:rPr lang="es-ES" sz="2000" dirty="0">
                <a:latin typeface="Calibri" panose="020F0502020204030204" pitchFamily="34" charset="0"/>
                <a:cs typeface="Calibri" panose="020F0502020204030204" pitchFamily="34" charset="0"/>
              </a:rPr>
              <a:t>Desde una perspectiva </a:t>
            </a:r>
            <a:r>
              <a:rPr lang="es-ES" sz="2000" b="1" dirty="0">
                <a:solidFill>
                  <a:schemeClr val="accent2">
                    <a:lumMod val="75000"/>
                  </a:schemeClr>
                </a:solidFill>
                <a:latin typeface="Calibri" panose="020F0502020204030204" pitchFamily="34" charset="0"/>
                <a:cs typeface="Calibri" panose="020F0502020204030204" pitchFamily="34" charset="0"/>
              </a:rPr>
              <a:t>multidimensional y sistémica</a:t>
            </a:r>
            <a:r>
              <a:rPr lang="es-ES" sz="2000" dirty="0">
                <a:latin typeface="Calibri" panose="020F0502020204030204" pitchFamily="34" charset="0"/>
                <a:cs typeface="Calibri" panose="020F0502020204030204" pitchFamily="34" charset="0"/>
              </a:rPr>
              <a:t>, cualquier conducta y comportamiento humano están influenciados por varios tipos de </a:t>
            </a:r>
            <a:r>
              <a:rPr lang="es-ES" sz="2000" b="1" dirty="0">
                <a:latin typeface="Calibri" panose="020F0502020204030204" pitchFamily="34" charset="0"/>
                <a:cs typeface="Calibri" panose="020F0502020204030204" pitchFamily="34" charset="0"/>
              </a:rPr>
              <a:t>factores</a:t>
            </a:r>
            <a:r>
              <a:rPr lang="es-ES" sz="2000" dirty="0">
                <a:latin typeface="Calibri" panose="020F0502020204030204" pitchFamily="34" charset="0"/>
                <a:cs typeface="Calibri" panose="020F0502020204030204" pitchFamily="34" charset="0"/>
              </a:rPr>
              <a:t> (</a:t>
            </a:r>
            <a:r>
              <a:rPr lang="es-ES" sz="2000" dirty="0" err="1">
                <a:latin typeface="Calibri" panose="020F0502020204030204" pitchFamily="34" charset="0"/>
                <a:cs typeface="Calibri" panose="020F0502020204030204" pitchFamily="34" charset="0"/>
              </a:rPr>
              <a:t>Barlow</a:t>
            </a:r>
            <a:r>
              <a:rPr lang="es-ES" sz="2000" dirty="0">
                <a:latin typeface="Calibri" panose="020F0502020204030204" pitchFamily="34" charset="0"/>
                <a:cs typeface="Calibri" panose="020F0502020204030204" pitchFamily="34" charset="0"/>
              </a:rPr>
              <a:t> y Durand, 2003): </a:t>
            </a:r>
          </a:p>
          <a:p>
            <a:pPr marL="0" indent="0" algn="just">
              <a:buFont typeface="Wingdings" pitchFamily="2" charset="2"/>
              <a:buNone/>
              <a:defRPr/>
            </a:pPr>
            <a:endParaRPr lang="es-ES" sz="2000" dirty="0">
              <a:latin typeface="Calibri" panose="020F0502020204030204" pitchFamily="34" charset="0"/>
              <a:cs typeface="Calibri" panose="020F0502020204030204" pitchFamily="34" charset="0"/>
            </a:endParaRPr>
          </a:p>
          <a:p>
            <a:pPr marL="0" indent="0" algn="just">
              <a:buFont typeface="Wingdings" pitchFamily="2" charset="2"/>
              <a:buNone/>
              <a:defRPr/>
            </a:pPr>
            <a:r>
              <a:rPr lang="es-ES" sz="2000" b="1" dirty="0">
                <a:latin typeface="Calibri" panose="020F0502020204030204" pitchFamily="34" charset="0"/>
                <a:cs typeface="Calibri" panose="020F0502020204030204" pitchFamily="34" charset="0"/>
              </a:rPr>
              <a:t>a. Factores biológicos</a:t>
            </a:r>
            <a:r>
              <a:rPr lang="es-ES" sz="2000" dirty="0">
                <a:latin typeface="Calibri" panose="020F0502020204030204" pitchFamily="34" charset="0"/>
                <a:cs typeface="Calibri" panose="020F0502020204030204" pitchFamily="34" charset="0"/>
              </a:rPr>
              <a:t>: se refieren a los factores causales pertenecientes a los campos de la genética y las neurociencias. </a:t>
            </a:r>
          </a:p>
          <a:p>
            <a:pPr marL="0" indent="0" algn="just">
              <a:buFont typeface="Wingdings" pitchFamily="2" charset="2"/>
              <a:buNone/>
              <a:defRPr/>
            </a:pPr>
            <a:r>
              <a:rPr lang="es-ES" sz="2000" b="1" dirty="0">
                <a:latin typeface="Calibri" panose="020F0502020204030204" pitchFamily="34" charset="0"/>
                <a:cs typeface="Calibri" panose="020F0502020204030204" pitchFamily="34" charset="0"/>
              </a:rPr>
              <a:t>b. Factores psicológicos</a:t>
            </a:r>
            <a:r>
              <a:rPr lang="es-ES" sz="2000" dirty="0">
                <a:latin typeface="Calibri" panose="020F0502020204030204" pitchFamily="34" charset="0"/>
                <a:cs typeface="Calibri" panose="020F0502020204030204" pitchFamily="34" charset="0"/>
              </a:rPr>
              <a:t>: son los factores causales de los procesos conductuales y cognitivos, incluyendo la indefensión aprendida, aprendizaje vicario, aprendizajes no conscientes, aprendizaje escolar, etc. </a:t>
            </a:r>
          </a:p>
          <a:p>
            <a:pPr marL="0" indent="0" algn="just">
              <a:buFont typeface="Wingdings" pitchFamily="2" charset="2"/>
              <a:buNone/>
              <a:defRPr/>
            </a:pPr>
            <a:r>
              <a:rPr lang="es-ES" sz="2000" b="1" dirty="0">
                <a:latin typeface="Calibri" panose="020F0502020204030204" pitchFamily="34" charset="0"/>
                <a:cs typeface="Calibri" panose="020F0502020204030204" pitchFamily="34" charset="0"/>
              </a:rPr>
              <a:t>c. Factores emocionales</a:t>
            </a:r>
            <a:r>
              <a:rPr lang="es-ES" sz="2000" dirty="0">
                <a:latin typeface="Calibri" panose="020F0502020204030204" pitchFamily="34" charset="0"/>
                <a:cs typeface="Calibri" panose="020F0502020204030204" pitchFamily="34" charset="0"/>
              </a:rPr>
              <a:t>: la intensidad de las emociones, la impulsividad, ansiedad, miedo, la alegría, son factores que modulan la conducta en los niños y adolescentes. </a:t>
            </a:r>
          </a:p>
          <a:p>
            <a:pPr marL="0" indent="0" algn="just">
              <a:buFont typeface="Wingdings" pitchFamily="2" charset="2"/>
              <a:buNone/>
              <a:defRPr/>
            </a:pPr>
            <a:r>
              <a:rPr lang="es-ES" sz="2000" b="1" dirty="0">
                <a:latin typeface="Calibri" panose="020F0502020204030204" pitchFamily="34" charset="0"/>
                <a:cs typeface="Calibri" panose="020F0502020204030204" pitchFamily="34" charset="0"/>
              </a:rPr>
              <a:t>d. Factores sociales e interpersonales</a:t>
            </a:r>
            <a:r>
              <a:rPr lang="es-ES" sz="2000" dirty="0">
                <a:latin typeface="Calibri" panose="020F0502020204030204" pitchFamily="34" charset="0"/>
                <a:cs typeface="Calibri" panose="020F0502020204030204" pitchFamily="34" charset="0"/>
              </a:rPr>
              <a:t>: las habilidades sociales, la empatía, asertividad, habilidades de comunicación. El tipo de modelado de los padres, el tipo de familia, la influencia de los medios de comunicación, modelado del profesor, ambiente socioeconómico y cultural de origen. </a:t>
            </a:r>
          </a:p>
          <a:p>
            <a:pPr marL="0" indent="0" algn="just">
              <a:buFont typeface="Wingdings" pitchFamily="2" charset="2"/>
              <a:buNone/>
              <a:defRPr/>
            </a:pPr>
            <a:r>
              <a:rPr lang="es-ES" sz="2000" b="1" dirty="0">
                <a:latin typeface="Calibri" panose="020F0502020204030204" pitchFamily="34" charset="0"/>
                <a:cs typeface="Calibri" panose="020F0502020204030204" pitchFamily="34" charset="0"/>
              </a:rPr>
              <a:t>e. Factores del desarrollo</a:t>
            </a:r>
            <a:r>
              <a:rPr lang="es-ES" sz="2000" dirty="0">
                <a:latin typeface="Calibri" panose="020F0502020204030204" pitchFamily="34" charset="0"/>
                <a:cs typeface="Calibri" panose="020F0502020204030204" pitchFamily="34" charset="0"/>
              </a:rPr>
              <a:t>: cada etapa del desarrollo psicológico de un niño puede tener una serie de conductas.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5300" y="741363"/>
            <a:ext cx="8243888" cy="703262"/>
          </a:xfrm>
        </p:spPr>
        <p:txBody>
          <a:bodyPr>
            <a:normAutofit fontScale="90000"/>
          </a:bodyPr>
          <a:lstStyle/>
          <a:p>
            <a:pPr algn="ctr">
              <a:defRPr/>
            </a:pPr>
            <a:r>
              <a:rPr lang="es-ES" b="1" dirty="0"/>
              <a:t>  MANIFESTACIONES CONDUCTUALES</a:t>
            </a:r>
            <a:br>
              <a:rPr lang="es-ES" b="1" dirty="0"/>
            </a:br>
            <a:endParaRPr lang="es-ES" b="1" dirty="0"/>
          </a:p>
        </p:txBody>
      </p:sp>
      <p:sp>
        <p:nvSpPr>
          <p:cNvPr id="20483" name="2 Marcador de contenido"/>
          <p:cNvSpPr>
            <a:spLocks noGrp="1"/>
          </p:cNvSpPr>
          <p:nvPr>
            <p:ph sz="quarter" idx="1"/>
          </p:nvPr>
        </p:nvSpPr>
        <p:spPr>
          <a:xfrm>
            <a:off x="442913" y="1598613"/>
            <a:ext cx="8089900" cy="4873625"/>
          </a:xfrm>
        </p:spPr>
        <p:txBody>
          <a:bodyPr/>
          <a:lstStyle/>
          <a:p>
            <a:pPr algn="just">
              <a:defRPr/>
            </a:pPr>
            <a:r>
              <a:rPr lang="es-ES" altLang="es-ES" dirty="0">
                <a:solidFill>
                  <a:schemeClr val="accent6"/>
                </a:solidFill>
                <a:latin typeface="Calibri" panose="020F0502020204030204" pitchFamily="34" charset="0"/>
                <a:cs typeface="Calibri" panose="020F0502020204030204" pitchFamily="34" charset="0"/>
              </a:rPr>
              <a:t>EXTERNALIZANTES</a:t>
            </a:r>
            <a:r>
              <a:rPr lang="es-ES" altLang="es-ES" dirty="0">
                <a:latin typeface="Calibri" panose="020F0502020204030204" pitchFamily="34" charset="0"/>
                <a:cs typeface="Calibri" panose="020F0502020204030204" pitchFamily="34" charset="0"/>
              </a:rPr>
              <a:t>: agresividad física y/o verbal, falta de autocontrol, etc. </a:t>
            </a:r>
          </a:p>
          <a:p>
            <a:pPr algn="just">
              <a:defRPr/>
            </a:pPr>
            <a:r>
              <a:rPr lang="es-ES" altLang="es-ES" dirty="0">
                <a:solidFill>
                  <a:schemeClr val="accent6"/>
                </a:solidFill>
                <a:latin typeface="Calibri" panose="020F0502020204030204" pitchFamily="34" charset="0"/>
                <a:cs typeface="Calibri" panose="020F0502020204030204" pitchFamily="34" charset="0"/>
              </a:rPr>
              <a:t>INTERNALIZANTES</a:t>
            </a:r>
            <a:r>
              <a:rPr lang="es-ES" altLang="es-ES" dirty="0">
                <a:latin typeface="Calibri" panose="020F0502020204030204" pitchFamily="34" charset="0"/>
                <a:cs typeface="Calibri" panose="020F0502020204030204" pitchFamily="34" charset="0"/>
              </a:rPr>
              <a:t>: ansiedad y depresión.</a:t>
            </a:r>
          </a:p>
          <a:p>
            <a:pPr marL="0" indent="0" algn="just">
              <a:buFont typeface="Wingdings" pitchFamily="2" charset="2"/>
              <a:buNone/>
              <a:defRPr/>
            </a:pPr>
            <a:endParaRPr lang="es-ES" altLang="es-ES" dirty="0">
              <a:latin typeface="Calibri" panose="020F0502020204030204" pitchFamily="34" charset="0"/>
              <a:cs typeface="Calibri" panose="020F0502020204030204" pitchFamily="34" charset="0"/>
            </a:endParaRPr>
          </a:p>
          <a:p>
            <a:pPr marL="0" indent="0" algn="just">
              <a:buFont typeface="Wingdings" pitchFamily="2" charset="2"/>
              <a:buNone/>
              <a:defRPr/>
            </a:pPr>
            <a:r>
              <a:rPr lang="es-ES" altLang="es-ES" dirty="0">
                <a:latin typeface="Calibri" panose="020F0502020204030204" pitchFamily="34" charset="0"/>
                <a:cs typeface="Calibri" panose="020F0502020204030204" pitchFamily="34" charset="0"/>
              </a:rPr>
              <a:t>Es frecuente observar en niños y jóvenes, síntomas </a:t>
            </a:r>
            <a:r>
              <a:rPr lang="es-ES" altLang="es-ES" dirty="0" err="1">
                <a:latin typeface="Calibri" panose="020F0502020204030204" pitchFamily="34" charset="0"/>
                <a:cs typeface="Calibri" panose="020F0502020204030204" pitchFamily="34" charset="0"/>
              </a:rPr>
              <a:t>externalizantes</a:t>
            </a:r>
            <a:r>
              <a:rPr lang="es-ES" altLang="es-ES" dirty="0">
                <a:latin typeface="Calibri" panose="020F0502020204030204" pitchFamily="34" charset="0"/>
                <a:cs typeface="Calibri" panose="020F0502020204030204" pitchFamily="34" charset="0"/>
              </a:rPr>
              <a:t> como manifestación de cuadros de ansiedad y depresión (síntomas </a:t>
            </a:r>
            <a:r>
              <a:rPr lang="es-ES" altLang="es-ES" dirty="0" err="1">
                <a:latin typeface="Calibri" panose="020F0502020204030204" pitchFamily="34" charset="0"/>
                <a:cs typeface="Calibri" panose="020F0502020204030204" pitchFamily="34" charset="0"/>
              </a:rPr>
              <a:t>internalizantes</a:t>
            </a:r>
            <a:r>
              <a:rPr lang="es-ES" altLang="es-ES" dirty="0">
                <a:latin typeface="Calibri" panose="020F0502020204030204" pitchFamily="34" charset="0"/>
                <a:cs typeface="Calibri" panose="020F0502020204030204" pitchFamily="34" charset="0"/>
              </a:rPr>
              <a:t>). </a:t>
            </a:r>
          </a:p>
          <a:p>
            <a:pPr marL="0" indent="0" algn="just">
              <a:buFont typeface="Wingdings" pitchFamily="2" charset="2"/>
              <a:buNone/>
              <a:defRPr/>
            </a:pPr>
            <a:endParaRPr lang="es-ES" altLang="es-ES" dirty="0">
              <a:latin typeface="Calibri" panose="020F0502020204030204" pitchFamily="34" charset="0"/>
              <a:cs typeface="Calibri" panose="020F0502020204030204" pitchFamily="34" charset="0"/>
            </a:endParaRPr>
          </a:p>
          <a:p>
            <a:pPr marL="0" indent="0" algn="just">
              <a:buFont typeface="Wingdings" pitchFamily="2" charset="2"/>
              <a:buNone/>
              <a:defRPr/>
            </a:pPr>
            <a:r>
              <a:rPr lang="es-ES" altLang="es-ES" sz="1600" b="1" dirty="0">
                <a:latin typeface="Calibri" panose="020F0502020204030204" pitchFamily="34" charset="0"/>
                <a:cs typeface="Calibri" panose="020F0502020204030204" pitchFamily="34" charset="0"/>
              </a:rPr>
              <a:t>Lo que vemos fuera del iceberg (conducta observable) </a:t>
            </a:r>
          </a:p>
          <a:p>
            <a:pPr marL="0" indent="0" algn="just">
              <a:buFont typeface="Wingdings" pitchFamily="2" charset="2"/>
              <a:buNone/>
              <a:defRPr/>
            </a:pPr>
            <a:r>
              <a:rPr lang="es-ES" altLang="es-ES" sz="1600" b="1" dirty="0">
                <a:latin typeface="Calibri" panose="020F0502020204030204" pitchFamily="34" charset="0"/>
                <a:cs typeface="Calibri" panose="020F0502020204030204" pitchFamily="34" charset="0"/>
              </a:rPr>
              <a:t>puede ser  consecuencia de la parte no visible (parte sumergida)</a:t>
            </a:r>
            <a:r>
              <a:rPr lang="es-ES" altLang="es-ES" b="1" dirty="0">
                <a:latin typeface="Calibri" panose="020F0502020204030204" pitchFamily="34" charset="0"/>
                <a:cs typeface="Calibri" panose="020F0502020204030204" pitchFamily="34" charset="0"/>
              </a:rPr>
              <a:t> </a:t>
            </a:r>
          </a:p>
        </p:txBody>
      </p:sp>
      <p:pic>
        <p:nvPicPr>
          <p:cNvPr id="14340" name="Picture 2" descr="Dibujo a mano ilustración de concepto exitos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4226" y="4558749"/>
            <a:ext cx="2001078" cy="1821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95299" y="2521527"/>
            <a:ext cx="8427027" cy="1579417"/>
          </a:xfrm>
        </p:spPr>
        <p:txBody>
          <a:bodyPr/>
          <a:lstStyle/>
          <a:p>
            <a:pPr marL="0" indent="0" algn="ctr">
              <a:buNone/>
            </a:pPr>
            <a:r>
              <a:rPr lang="es-ES" sz="4400" b="1" dirty="0">
                <a:solidFill>
                  <a:schemeClr val="accent5">
                    <a:lumMod val="75000"/>
                  </a:schemeClr>
                </a:solidFill>
                <a:latin typeface="Calibri" panose="020F0502020204030204" pitchFamily="34" charset="0"/>
                <a:cs typeface="Calibri" panose="020F0502020204030204" pitchFamily="34" charset="0"/>
              </a:rPr>
              <a:t>  PROBLEMAS CONDUCTUALES Y TRASTORNOS DE CONDUCTA</a:t>
            </a:r>
          </a:p>
        </p:txBody>
      </p:sp>
      <p:pic>
        <p:nvPicPr>
          <p:cNvPr id="4098" name="Picture 2" descr="5 consejos básicos para tratar a un gato agresivo">
            <a:extLst>
              <a:ext uri="{FF2B5EF4-FFF2-40B4-BE49-F238E27FC236}">
                <a16:creationId xmlns:a16="http://schemas.microsoft.com/office/drawing/2014/main" id="{7D8BC8F9-EE8F-4EE3-B8BF-884FBEA01A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0383" y="4798031"/>
            <a:ext cx="3479676" cy="2059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75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78873" y="1"/>
            <a:ext cx="7906327" cy="817418"/>
          </a:xfrm>
        </p:spPr>
        <p:txBody>
          <a:bodyPr/>
          <a:lstStyle/>
          <a:p>
            <a:pPr algn="ctr">
              <a:defRPr/>
            </a:pPr>
            <a:r>
              <a:rPr lang="es-ES" b="1" dirty="0"/>
              <a:t>  </a:t>
            </a:r>
            <a:r>
              <a:rPr lang="es-ES" sz="2200" b="1" dirty="0"/>
              <a:t>DE ALTERACIÓN CONDUCTUAL A TRASTORNO</a:t>
            </a:r>
          </a:p>
        </p:txBody>
      </p:sp>
      <p:sp>
        <p:nvSpPr>
          <p:cNvPr id="28675" name="2 Marcador de contenido"/>
          <p:cNvSpPr>
            <a:spLocks noGrp="1"/>
          </p:cNvSpPr>
          <p:nvPr>
            <p:ph sz="quarter" idx="1"/>
          </p:nvPr>
        </p:nvSpPr>
        <p:spPr>
          <a:xfrm>
            <a:off x="498765" y="1263720"/>
            <a:ext cx="8367834" cy="5496675"/>
          </a:xfrm>
        </p:spPr>
        <p:txBody>
          <a:bodyPr/>
          <a:lstStyle/>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Muchos comportamientos son normales y adecuados en ciertos momentos evolutivos (ej. El </a:t>
            </a:r>
            <a:r>
              <a:rPr lang="es-ES" altLang="es-ES" sz="2000" dirty="0" err="1">
                <a:latin typeface="Calibri" panose="020F0502020204030204" pitchFamily="34" charset="0"/>
                <a:cs typeface="Calibri" panose="020F0502020204030204" pitchFamily="34" charset="0"/>
              </a:rPr>
              <a:t>oposicionismo</a:t>
            </a:r>
            <a:r>
              <a:rPr lang="es-ES" altLang="es-ES" sz="2000" dirty="0">
                <a:latin typeface="Calibri" panose="020F0502020204030204" pitchFamily="34" charset="0"/>
                <a:cs typeface="Calibri" panose="020F0502020204030204" pitchFamily="34" charset="0"/>
              </a:rPr>
              <a:t> es habitual cuando un niño está aprendiendo normas nuevas, o las rabietas son muy frecuentes en niños que no tienen la suficiente capacidad de comunicación verbal). Por otra parte, cualquier niño o adolescente puede mostrar comportamientos problemáticos en determinados momentos (por ej., tras la muerte de un familiar, por una situación de estrés en el ambiente familiar, ante problemas de adaptación al nuevo instituto, etc…). </a:t>
            </a: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En este curso, vamos a referirnos a </a:t>
            </a:r>
            <a:r>
              <a:rPr lang="es-ES" altLang="es-ES" sz="2000" b="1" dirty="0">
                <a:solidFill>
                  <a:srgbClr val="00B0F0"/>
                </a:solidFill>
                <a:latin typeface="Calibri" panose="020F0502020204030204" pitchFamily="34" charset="0"/>
                <a:cs typeface="Calibri" panose="020F0502020204030204" pitchFamily="34" charset="0"/>
              </a:rPr>
              <a:t>conductas inadaptadas </a:t>
            </a:r>
            <a:r>
              <a:rPr lang="es-ES" altLang="es-ES" sz="2000" dirty="0">
                <a:latin typeface="Calibri" panose="020F0502020204030204" pitchFamily="34" charset="0"/>
                <a:cs typeface="Calibri" panose="020F0502020204030204" pitchFamily="34" charset="0"/>
              </a:rPr>
              <a:t>(alteraciones) que pueden incluso, conformarse en un </a:t>
            </a:r>
            <a:r>
              <a:rPr lang="es-ES" altLang="es-ES" sz="2000" b="1" dirty="0">
                <a:solidFill>
                  <a:srgbClr val="00B0F0"/>
                </a:solidFill>
                <a:latin typeface="Calibri" panose="020F0502020204030204" pitchFamily="34" charset="0"/>
                <a:cs typeface="Calibri" panose="020F0502020204030204" pitchFamily="34" charset="0"/>
              </a:rPr>
              <a:t>trastorno</a:t>
            </a:r>
            <a:r>
              <a:rPr lang="es-ES" altLang="es-ES" sz="2000" dirty="0">
                <a:latin typeface="Calibri" panose="020F0502020204030204" pitchFamily="34" charset="0"/>
                <a:cs typeface="Calibri" panose="020F0502020204030204" pitchFamily="34" charset="0"/>
              </a:rPr>
              <a:t> (cuando la frecuencia y la intensidad de las conductas obstaculizan el desarrollo de la persona). Pero, queremos abordar el groso del curso en aquellos factores que inhiban la posibilidad de que la conducta se vuelva patológica y centrarnos en aspectos preventivos que posibiliten que el menor manifieste conductas funcionales para su entorno y para su desarrollo.</a:t>
            </a: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A continuación, veremos algunas conductas con algunas razones de su génesis.</a:t>
            </a:r>
          </a:p>
        </p:txBody>
      </p:sp>
    </p:spTree>
    <p:extLst>
      <p:ext uri="{BB962C8B-B14F-4D97-AF65-F5344CB8AC3E}">
        <p14:creationId xmlns:p14="http://schemas.microsoft.com/office/powerpoint/2010/main" val="1884571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2 Marcador de contenido"/>
          <p:cNvSpPr>
            <a:spLocks noGrp="1"/>
          </p:cNvSpPr>
          <p:nvPr>
            <p:ph sz="quarter" idx="1"/>
          </p:nvPr>
        </p:nvSpPr>
        <p:spPr>
          <a:xfrm>
            <a:off x="882650" y="1174750"/>
            <a:ext cx="7702550" cy="4933950"/>
          </a:xfrm>
        </p:spPr>
        <p:txBody>
          <a:bodyPr/>
          <a:lstStyle/>
          <a:p>
            <a:pPr marL="0" indent="0">
              <a:buFont typeface="Wingdings" pitchFamily="2" charset="2"/>
              <a:buNone/>
            </a:pPr>
            <a:r>
              <a:rPr lang="es-ES" altLang="es-ES" sz="2000" b="1" dirty="0">
                <a:latin typeface="Calibri" panose="020F0502020204030204" pitchFamily="34" charset="0"/>
                <a:cs typeface="Calibri" panose="020F0502020204030204" pitchFamily="34" charset="0"/>
              </a:rPr>
              <a:t>Estaríamos ante un trastorno de conducta cuando éste: </a:t>
            </a:r>
            <a:endParaRPr lang="es-ES" altLang="es-ES" sz="2000" dirty="0">
              <a:latin typeface="Calibri" panose="020F0502020204030204" pitchFamily="34" charset="0"/>
              <a:cs typeface="Calibri" panose="020F0502020204030204" pitchFamily="34" charset="0"/>
            </a:endParaRPr>
          </a:p>
          <a:p>
            <a:pPr marL="0" indent="0" algn="just">
              <a:buFont typeface="Wingdings" pitchFamily="2" charset="2"/>
              <a:buNone/>
            </a:pPr>
            <a:r>
              <a:rPr lang="es-ES" altLang="es-ES" sz="2000" b="1" dirty="0">
                <a:latin typeface="Calibri" panose="020F0502020204030204" pitchFamily="34" charset="0"/>
                <a:cs typeface="Calibri" panose="020F0502020204030204" pitchFamily="34" charset="0"/>
              </a:rPr>
              <a:t>1. </a:t>
            </a:r>
            <a:r>
              <a:rPr lang="es-ES" altLang="es-ES" sz="2000" dirty="0">
                <a:latin typeface="Calibri" panose="020F0502020204030204" pitchFamily="34" charset="0"/>
                <a:cs typeface="Calibri" panose="020F0502020204030204" pitchFamily="34" charset="0"/>
              </a:rPr>
              <a:t>No se explica desde las condiciones propias de la etapa evolutiva (edad de desarrollo) de la persona. </a:t>
            </a:r>
          </a:p>
          <a:p>
            <a:pPr marL="0" indent="0" algn="just">
              <a:buFont typeface="Wingdings" pitchFamily="2" charset="2"/>
              <a:buNone/>
            </a:pPr>
            <a:r>
              <a:rPr lang="es-ES" altLang="es-ES" sz="2000" b="1" dirty="0">
                <a:latin typeface="Calibri" panose="020F0502020204030204" pitchFamily="34" charset="0"/>
                <a:cs typeface="Calibri" panose="020F0502020204030204" pitchFamily="34" charset="0"/>
              </a:rPr>
              <a:t>2. </a:t>
            </a:r>
            <a:r>
              <a:rPr lang="es-ES" altLang="es-ES" sz="2000" dirty="0">
                <a:latin typeface="Calibri" panose="020F0502020204030204" pitchFamily="34" charset="0"/>
                <a:cs typeface="Calibri" panose="020F0502020204030204" pitchFamily="34" charset="0"/>
              </a:rPr>
              <a:t>Presenta una frecuencia que está determinada por los criterios del DSM-V.</a:t>
            </a:r>
          </a:p>
          <a:p>
            <a:pPr marL="0" indent="0" algn="just">
              <a:buFont typeface="Wingdings" pitchFamily="2" charset="2"/>
              <a:buNone/>
            </a:pPr>
            <a:r>
              <a:rPr lang="es-ES" altLang="es-ES" sz="2000" b="1" dirty="0">
                <a:latin typeface="Calibri" panose="020F0502020204030204" pitchFamily="34" charset="0"/>
                <a:cs typeface="Calibri" panose="020F0502020204030204" pitchFamily="34" charset="0"/>
              </a:rPr>
              <a:t>3. </a:t>
            </a:r>
            <a:r>
              <a:rPr lang="es-ES" altLang="es-ES" sz="2000" dirty="0">
                <a:latin typeface="Calibri" panose="020F0502020204030204" pitchFamily="34" charset="0"/>
                <a:cs typeface="Calibri" panose="020F0502020204030204" pitchFamily="34" charset="0"/>
              </a:rPr>
              <a:t>Persiste en el tiempo de una manera estable. </a:t>
            </a:r>
          </a:p>
          <a:p>
            <a:pPr marL="0" indent="0" algn="just">
              <a:buFont typeface="Wingdings" pitchFamily="2" charset="2"/>
              <a:buNone/>
            </a:pPr>
            <a:r>
              <a:rPr lang="es-ES" altLang="es-ES" sz="2000" b="1" dirty="0">
                <a:latin typeface="Calibri" panose="020F0502020204030204" pitchFamily="34" charset="0"/>
                <a:cs typeface="Calibri" panose="020F0502020204030204" pitchFamily="34" charset="0"/>
              </a:rPr>
              <a:t>4. </a:t>
            </a:r>
            <a:r>
              <a:rPr lang="es-ES" altLang="es-ES" sz="2000" dirty="0">
                <a:latin typeface="Calibri" panose="020F0502020204030204" pitchFamily="34" charset="0"/>
                <a:cs typeface="Calibri" panose="020F0502020204030204" pitchFamily="34" charset="0"/>
              </a:rPr>
              <a:t>Afecta negativamente a la persona que lo muestra interfiriendo en su desenvolvimiento personal, social, curricular…</a:t>
            </a:r>
          </a:p>
          <a:p>
            <a:pPr marL="0" indent="0" algn="just">
              <a:buFont typeface="Wingdings" pitchFamily="2" charset="2"/>
              <a:buNone/>
            </a:pPr>
            <a:r>
              <a:rPr lang="es-ES" altLang="es-ES" sz="2000" b="1" dirty="0">
                <a:latin typeface="Calibri" panose="020F0502020204030204" pitchFamily="34" charset="0"/>
                <a:cs typeface="Calibri" panose="020F0502020204030204" pitchFamily="34" charset="0"/>
              </a:rPr>
              <a:t>5. </a:t>
            </a:r>
            <a:r>
              <a:rPr lang="es-ES" altLang="es-ES" sz="2000" dirty="0">
                <a:latin typeface="Calibri" panose="020F0502020204030204" pitchFamily="34" charset="0"/>
                <a:cs typeface="Calibri" panose="020F0502020204030204" pitchFamily="34" charset="0"/>
              </a:rPr>
              <a:t>Repercute negativamente en el entorno (familiar, escolar y social). </a:t>
            </a:r>
          </a:p>
          <a:p>
            <a:pPr marL="0" indent="0" algn="just">
              <a:buFont typeface="Wingdings" pitchFamily="2" charset="2"/>
              <a:buNone/>
            </a:pPr>
            <a:r>
              <a:rPr lang="es-ES" altLang="es-ES" sz="2000" b="1" dirty="0">
                <a:latin typeface="Calibri" panose="020F0502020204030204" pitchFamily="34" charset="0"/>
                <a:cs typeface="Calibri" panose="020F0502020204030204" pitchFamily="34" charset="0"/>
              </a:rPr>
              <a:t>6. </a:t>
            </a:r>
            <a:r>
              <a:rPr lang="es-ES" altLang="es-ES" sz="2000" dirty="0">
                <a:latin typeface="Calibri" panose="020F0502020204030204" pitchFamily="34" charset="0"/>
                <a:cs typeface="Calibri" panose="020F0502020204030204" pitchFamily="34" charset="0"/>
              </a:rPr>
              <a:t>Esté definido con criterios de valoración objetivos (que no esté minusvalorado ni sobredimensionado por criterios permisivos, restrictivos o intolerantes). </a:t>
            </a: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a:t>
            </a:r>
            <a:r>
              <a:rPr lang="es-ES" altLang="es-ES" sz="2000" b="1" dirty="0">
                <a:latin typeface="Calibri" panose="020F0502020204030204" pitchFamily="34" charset="0"/>
                <a:cs typeface="Calibri" panose="020F0502020204030204" pitchFamily="34" charset="0"/>
              </a:rPr>
              <a:t>Aquellas conductas de poca intensidad y frecuencia, son alteraciones no significativas mientras que los trastornos nos sitúan en un marco de significatividad</a:t>
            </a:r>
            <a:r>
              <a:rPr lang="es-ES" altLang="es-ES" sz="2000" dirty="0">
                <a:latin typeface="Calibri" panose="020F0502020204030204" pitchFamily="34" charset="0"/>
                <a:cs typeface="Calibri" panose="020F0502020204030204" pitchFamily="34" charset="0"/>
              </a:rPr>
              <a:t>. </a:t>
            </a:r>
          </a:p>
        </p:txBody>
      </p:sp>
      <p:sp>
        <p:nvSpPr>
          <p:cNvPr id="4" name="1 Título"/>
          <p:cNvSpPr>
            <a:spLocks noGrp="1"/>
          </p:cNvSpPr>
          <p:nvPr>
            <p:ph type="title"/>
          </p:nvPr>
        </p:nvSpPr>
        <p:spPr>
          <a:xfrm>
            <a:off x="495300" y="425450"/>
            <a:ext cx="8089900" cy="665163"/>
          </a:xfrm>
        </p:spPr>
        <p:txBody>
          <a:bodyPr/>
          <a:lstStyle/>
          <a:p>
            <a:pPr algn="ctr">
              <a:defRPr/>
            </a:pPr>
            <a:r>
              <a:rPr lang="es-ES" b="1" dirty="0"/>
              <a:t>   </a:t>
            </a:r>
            <a:r>
              <a:rPr lang="es-ES" sz="2800" b="1" dirty="0"/>
              <a:t>Trastornos </a:t>
            </a:r>
            <a:r>
              <a:rPr lang="es-ES" sz="2400" b="1" dirty="0"/>
              <a:t>DE</a:t>
            </a:r>
            <a:r>
              <a:rPr lang="es-ES" sz="2800" b="1" dirty="0"/>
              <a:t> la </a:t>
            </a:r>
            <a:r>
              <a:rPr lang="es-ES" sz="2400" b="1" dirty="0"/>
              <a:t>CONDUCTA</a:t>
            </a:r>
          </a:p>
        </p:txBody>
      </p:sp>
    </p:spTree>
    <p:extLst>
      <p:ext uri="{BB962C8B-B14F-4D97-AF65-F5344CB8AC3E}">
        <p14:creationId xmlns:p14="http://schemas.microsoft.com/office/powerpoint/2010/main" val="343332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089900" cy="858837"/>
          </a:xfrm>
        </p:spPr>
        <p:txBody>
          <a:bodyPr/>
          <a:lstStyle/>
          <a:p>
            <a:pPr algn="ctr">
              <a:defRPr/>
            </a:pPr>
            <a:r>
              <a:rPr lang="es-ES" b="1" dirty="0"/>
              <a:t>   Conducta impertinente</a:t>
            </a:r>
          </a:p>
        </p:txBody>
      </p:sp>
      <p:sp>
        <p:nvSpPr>
          <p:cNvPr id="71683" name="2 Marcador de contenido"/>
          <p:cNvSpPr>
            <a:spLocks noGrp="1"/>
          </p:cNvSpPr>
          <p:nvPr>
            <p:ph sz="quarter" idx="1"/>
          </p:nvPr>
        </p:nvSpPr>
        <p:spPr>
          <a:xfrm>
            <a:off x="495300" y="1378226"/>
            <a:ext cx="8089900" cy="5095599"/>
          </a:xfrm>
        </p:spPr>
        <p:txBody>
          <a:bodyPr/>
          <a:lstStyle/>
          <a:p>
            <a:pPr marL="0" indent="0">
              <a:buFont typeface="Wingdings" pitchFamily="2" charset="2"/>
              <a:buNone/>
              <a:defRPr/>
            </a:pPr>
            <a:r>
              <a:rPr lang="es-ES" altLang="es-ES" sz="2000" dirty="0">
                <a:latin typeface="Century" panose="02040604050505020304" pitchFamily="18" charset="0"/>
              </a:rPr>
              <a:t>Es habitual en estudiantes con:</a:t>
            </a:r>
          </a:p>
          <a:p>
            <a:pPr marL="0" indent="0">
              <a:buFont typeface="Wingdings" pitchFamily="2" charset="2"/>
              <a:buNone/>
              <a:defRPr/>
            </a:pPr>
            <a:endParaRPr lang="es-ES" altLang="es-ES" sz="2000" dirty="0">
              <a:latin typeface="Century" panose="02040604050505020304" pitchFamily="18" charset="0"/>
            </a:endParaRPr>
          </a:p>
          <a:p>
            <a:pPr marL="0" indent="0">
              <a:buNone/>
              <a:defRPr/>
            </a:pPr>
            <a:r>
              <a:rPr lang="es-ES" altLang="es-ES" sz="2000" dirty="0">
                <a:latin typeface="Calibri" panose="020F0502020204030204" pitchFamily="34" charset="0"/>
                <a:cs typeface="Calibri" panose="020F0502020204030204" pitchFamily="34" charset="0"/>
              </a:rPr>
              <a:t>♦</a:t>
            </a:r>
            <a:r>
              <a:rPr lang="es-ES" altLang="es-ES" sz="2000" dirty="0">
                <a:latin typeface="Century" panose="02040604050505020304" pitchFamily="18" charset="0"/>
              </a:rPr>
              <a:t> Bajo rendimiento académico </a:t>
            </a:r>
          </a:p>
          <a:p>
            <a:pPr marL="0" indent="0">
              <a:buNone/>
              <a:defRPr/>
            </a:pPr>
            <a:r>
              <a:rPr lang="es-ES" altLang="es-ES" sz="2000" dirty="0">
                <a:latin typeface="Calibri" panose="020F0502020204030204" pitchFamily="34" charset="0"/>
                <a:cs typeface="Calibri" panose="020F0502020204030204" pitchFamily="34" charset="0"/>
              </a:rPr>
              <a:t>♦</a:t>
            </a:r>
            <a:r>
              <a:rPr lang="es-ES" altLang="es-ES" sz="2000" dirty="0">
                <a:latin typeface="Century" panose="02040604050505020304" pitchFamily="18" charset="0"/>
              </a:rPr>
              <a:t> Apego inseguro</a:t>
            </a:r>
          </a:p>
          <a:p>
            <a:pPr marL="0" indent="0">
              <a:buNone/>
              <a:defRPr/>
            </a:pPr>
            <a:r>
              <a:rPr lang="es-ES" altLang="es-ES" sz="2000" dirty="0">
                <a:latin typeface="Calibri" panose="020F0502020204030204" pitchFamily="34" charset="0"/>
                <a:cs typeface="Calibri" panose="020F0502020204030204" pitchFamily="34" charset="0"/>
              </a:rPr>
              <a:t>♦ </a:t>
            </a:r>
            <a:r>
              <a:rPr lang="es-ES" altLang="es-ES" sz="2000" dirty="0">
                <a:latin typeface="Century" panose="02040604050505020304" pitchFamily="18" charset="0"/>
              </a:rPr>
              <a:t>Dificultades de comprensión </a:t>
            </a:r>
          </a:p>
          <a:p>
            <a:pPr marL="0" indent="0">
              <a:buNone/>
              <a:defRPr/>
            </a:pPr>
            <a:r>
              <a:rPr lang="es-ES" altLang="es-ES" sz="2000" dirty="0">
                <a:latin typeface="Calibri" panose="020F0502020204030204" pitchFamily="34" charset="0"/>
                <a:cs typeface="Calibri" panose="020F0502020204030204" pitchFamily="34" charset="0"/>
              </a:rPr>
              <a:t>♦ </a:t>
            </a:r>
            <a:r>
              <a:rPr lang="es-ES" altLang="es-ES" sz="2000" dirty="0">
                <a:latin typeface="Century" panose="02040604050505020304" pitchFamily="18" charset="0"/>
              </a:rPr>
              <a:t>Inmadurez emocional </a:t>
            </a:r>
          </a:p>
          <a:p>
            <a:pPr marL="0" indent="0">
              <a:buNone/>
              <a:defRPr/>
            </a:pPr>
            <a:r>
              <a:rPr lang="es-ES" altLang="es-ES" sz="2000" dirty="0">
                <a:latin typeface="Calibri" panose="020F0502020204030204" pitchFamily="34" charset="0"/>
                <a:cs typeface="Calibri" panose="020F0502020204030204" pitchFamily="34" charset="0"/>
              </a:rPr>
              <a:t>♦</a:t>
            </a:r>
            <a:r>
              <a:rPr lang="es-ES" altLang="es-ES" sz="2000" dirty="0">
                <a:latin typeface="Century" panose="02040604050505020304" pitchFamily="18" charset="0"/>
              </a:rPr>
              <a:t> Atención deficiente </a:t>
            </a:r>
          </a:p>
          <a:p>
            <a:pPr marL="0" indent="0">
              <a:buNone/>
              <a:defRPr/>
            </a:pPr>
            <a:r>
              <a:rPr lang="es-ES" altLang="es-ES" sz="2000" dirty="0">
                <a:latin typeface="Calibri" panose="020F0502020204030204" pitchFamily="34" charset="0"/>
                <a:cs typeface="Calibri" panose="020F0502020204030204" pitchFamily="34" charset="0"/>
              </a:rPr>
              <a:t>♦</a:t>
            </a:r>
            <a:r>
              <a:rPr lang="es-ES" altLang="es-ES" sz="2000" dirty="0">
                <a:latin typeface="Century" panose="02040604050505020304" pitchFamily="18" charset="0"/>
              </a:rPr>
              <a:t> Necesidad de llamar la atención, de ser vistos</a:t>
            </a:r>
          </a:p>
          <a:p>
            <a:pPr marL="0" indent="0">
              <a:buNone/>
              <a:defRPr/>
            </a:pPr>
            <a:r>
              <a:rPr lang="es-ES" altLang="es-ES" sz="2000" dirty="0">
                <a:latin typeface="Calibri" panose="020F0502020204030204" pitchFamily="34" charset="0"/>
                <a:cs typeface="Calibri" panose="020F0502020204030204" pitchFamily="34" charset="0"/>
              </a:rPr>
              <a:t>♦</a:t>
            </a:r>
            <a:r>
              <a:rPr lang="es-ES" altLang="es-ES" sz="2000" dirty="0">
                <a:latin typeface="Century" panose="02040604050505020304" pitchFamily="18" charset="0"/>
              </a:rPr>
              <a:t> La intención de dificultar la labor de enseñanza y aprendizaje. </a:t>
            </a:r>
          </a:p>
          <a:p>
            <a:pPr marL="0" indent="0">
              <a:buNone/>
              <a:defRPr/>
            </a:pPr>
            <a:endParaRPr lang="es-ES" altLang="es-ES" sz="2000" dirty="0">
              <a:latin typeface="Century" panose="02040604050505020304" pitchFamily="18" charset="0"/>
            </a:endParaRPr>
          </a:p>
          <a:p>
            <a:pPr marL="0" indent="0" algn="just">
              <a:buFont typeface="Wingdings" pitchFamily="2" charset="2"/>
              <a:buNone/>
              <a:defRPr/>
            </a:pPr>
            <a:r>
              <a:rPr lang="es-ES" altLang="es-ES" sz="2000" dirty="0">
                <a:latin typeface="Century" panose="02040604050505020304" pitchFamily="18" charset="0"/>
              </a:rPr>
              <a:t>Es el alumno que hace ruidos innecesarios, se levanta para molestar a otros, hace comentarios fuera de tono o sin ninguna relación con lo que se está tratando, se pone a cantar o a silbar, se levanta, gesticula y/o se convierte en el “payaso” del grupo. </a:t>
            </a:r>
          </a:p>
        </p:txBody>
      </p:sp>
      <p:pic>
        <p:nvPicPr>
          <p:cNvPr id="3074" name="Picture 2" descr="C:\Users\Begoña\Desktop\stock-vector-angry-emoji-face-icon-77071672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9821" y="1338470"/>
            <a:ext cx="2613922" cy="2787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367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62587" y="927100"/>
            <a:ext cx="6943724" cy="636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dirty="0"/>
              <a:t>CONTENIDOS FORMACIÓN</a:t>
            </a:r>
          </a:p>
        </p:txBody>
      </p:sp>
      <p:sp>
        <p:nvSpPr>
          <p:cNvPr id="3" name="2 Rectángulo"/>
          <p:cNvSpPr/>
          <p:nvPr/>
        </p:nvSpPr>
        <p:spPr>
          <a:xfrm>
            <a:off x="842482" y="2041525"/>
            <a:ext cx="7188682" cy="4093428"/>
          </a:xfrm>
          <a:prstGeom prst="rect">
            <a:avLst/>
          </a:prstGeom>
        </p:spPr>
        <p:txBody>
          <a:bodyPr wrap="square">
            <a:spAutoFit/>
          </a:bodyPr>
          <a:lstStyle/>
          <a:p>
            <a:pPr algn="just">
              <a:defRPr/>
            </a:pPr>
            <a:r>
              <a:rPr lang="es-ES" sz="2000" dirty="0">
                <a:latin typeface="Calibri" panose="020F0502020204030204" pitchFamily="34" charset="0"/>
                <a:cs typeface="Calibri" panose="020F0502020204030204" pitchFamily="34" charset="0"/>
              </a:rPr>
              <a:t>GESTIÓN DE AULA</a:t>
            </a:r>
          </a:p>
          <a:p>
            <a:pPr algn="just">
              <a:defRPr/>
            </a:pPr>
            <a:r>
              <a:rPr lang="es-ES" sz="2000" dirty="0">
                <a:latin typeface="Calibri" panose="020F0502020204030204" pitchFamily="34" charset="0"/>
                <a:cs typeface="Calibri" panose="020F0502020204030204" pitchFamily="34" charset="0"/>
              </a:rPr>
              <a:t>PROTECCIÓN AL MENOR Y AL ADULTO</a:t>
            </a:r>
          </a:p>
          <a:p>
            <a:pPr algn="just">
              <a:defRPr/>
            </a:pPr>
            <a:r>
              <a:rPr lang="es-ES" sz="2000" dirty="0">
                <a:latin typeface="Calibri" panose="020F0502020204030204" pitchFamily="34" charset="0"/>
                <a:cs typeface="Calibri" panose="020F0502020204030204" pitchFamily="34" charset="0"/>
              </a:rPr>
              <a:t>EL PAPEL DEL APEGO EN LA CONDUCTA</a:t>
            </a:r>
          </a:p>
          <a:p>
            <a:pPr algn="just">
              <a:defRPr/>
            </a:pPr>
            <a:r>
              <a:rPr lang="es-ES" sz="2000" dirty="0">
                <a:latin typeface="Calibri" panose="020F0502020204030204" pitchFamily="34" charset="0"/>
                <a:cs typeface="Calibri" panose="020F0502020204030204" pitchFamily="34" charset="0"/>
              </a:rPr>
              <a:t>NEUROPSICOLOGÍA BÁSICA</a:t>
            </a:r>
          </a:p>
          <a:p>
            <a:pPr algn="just">
              <a:defRPr/>
            </a:pPr>
            <a:r>
              <a:rPr lang="es-ES" sz="2000" dirty="0">
                <a:latin typeface="Calibri" panose="020F0502020204030204" pitchFamily="34" charset="0"/>
                <a:cs typeface="Calibri" panose="020F0502020204030204" pitchFamily="34" charset="0"/>
              </a:rPr>
              <a:t>METODOLOGÍAS INCLUSIVAS</a:t>
            </a:r>
          </a:p>
          <a:p>
            <a:pPr algn="just">
              <a:defRPr/>
            </a:pPr>
            <a:r>
              <a:rPr lang="es-ES" sz="2000" dirty="0">
                <a:latin typeface="Calibri" panose="020F0502020204030204" pitchFamily="34" charset="0"/>
                <a:cs typeface="Calibri" panose="020F0502020204030204" pitchFamily="34" charset="0"/>
              </a:rPr>
              <a:t>MODIFICACIÓN DE CONDUCTA</a:t>
            </a:r>
          </a:p>
          <a:p>
            <a:pPr algn="just">
              <a:defRPr/>
            </a:pPr>
            <a:r>
              <a:rPr lang="es-ES" sz="2000" dirty="0">
                <a:latin typeface="Calibri" panose="020F0502020204030204" pitchFamily="34" charset="0"/>
                <a:cs typeface="Calibri" panose="020F0502020204030204" pitchFamily="34" charset="0"/>
              </a:rPr>
              <a:t>COMUNICACIÓN NO VIOLENTA</a:t>
            </a:r>
          </a:p>
          <a:p>
            <a:pPr algn="just">
              <a:defRPr/>
            </a:pPr>
            <a:r>
              <a:rPr lang="es-ES" sz="2000" dirty="0">
                <a:latin typeface="Calibri" panose="020F0502020204030204" pitchFamily="34" charset="0"/>
                <a:cs typeface="Calibri" panose="020F0502020204030204" pitchFamily="34" charset="0"/>
              </a:rPr>
              <a:t>BUENAS PRÁCTICAS CONVIVENCIALES</a:t>
            </a:r>
          </a:p>
          <a:p>
            <a:pPr algn="just">
              <a:defRPr/>
            </a:pPr>
            <a:r>
              <a:rPr lang="es-ES" sz="2000" dirty="0">
                <a:latin typeface="Calibri" panose="020F0502020204030204" pitchFamily="34" charset="0"/>
                <a:cs typeface="Calibri" panose="020F0502020204030204" pitchFamily="34" charset="0"/>
              </a:rPr>
              <a:t>EDUCACIÓN EMOCIONAL</a:t>
            </a:r>
          </a:p>
          <a:p>
            <a:pPr algn="just">
              <a:defRPr/>
            </a:pPr>
            <a:r>
              <a:rPr lang="es-ES" sz="2000" dirty="0">
                <a:latin typeface="Calibri" panose="020F0502020204030204" pitchFamily="34" charset="0"/>
                <a:cs typeface="Calibri" panose="020F0502020204030204" pitchFamily="34" charset="0"/>
              </a:rPr>
              <a:t>RESILIENCIA</a:t>
            </a:r>
          </a:p>
          <a:p>
            <a:pPr algn="just">
              <a:defRPr/>
            </a:pPr>
            <a:r>
              <a:rPr lang="es-ES" sz="2000" dirty="0">
                <a:latin typeface="Calibri" panose="020F0502020204030204" pitchFamily="34" charset="0"/>
                <a:cs typeface="Calibri" panose="020F0502020204030204" pitchFamily="34" charset="0"/>
              </a:rPr>
              <a:t>ESTUDIO DE CASOS</a:t>
            </a:r>
          </a:p>
          <a:p>
            <a:pPr algn="just">
              <a:defRPr/>
            </a:pPr>
            <a:r>
              <a:rPr lang="es-ES" sz="2000" dirty="0">
                <a:latin typeface="Calibri" panose="020F0502020204030204" pitchFamily="34" charset="0"/>
                <a:cs typeface="Calibri" panose="020F0502020204030204" pitchFamily="34" charset="0"/>
              </a:rPr>
              <a:t>AUTORREGULACIÓN</a:t>
            </a:r>
          </a:p>
          <a:p>
            <a:pPr algn="just">
              <a:defRPr/>
            </a:pPr>
            <a:r>
              <a:rPr lang="es-ES" sz="2000" dirty="0">
                <a:latin typeface="Calibri" panose="020F0502020204030204" pitchFamily="34" charset="0"/>
                <a:cs typeface="Calibri" panose="020F0502020204030204" pitchFamily="34" charset="0"/>
              </a:rPr>
              <a:t>FAMILIAS</a:t>
            </a:r>
          </a:p>
        </p:txBody>
      </p:sp>
      <p:pic>
        <p:nvPicPr>
          <p:cNvPr id="5" name="Imagen 4" descr="Un conjunto de letras blancas en un fondo blanco&#10;&#10;Descripción generada automáticamente con confianza media">
            <a:extLst>
              <a:ext uri="{FF2B5EF4-FFF2-40B4-BE49-F238E27FC236}">
                <a16:creationId xmlns:a16="http://schemas.microsoft.com/office/drawing/2014/main" id="{F49801DA-3772-41E4-87F0-DE5D30183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6312" y="2672244"/>
            <a:ext cx="2762250" cy="1657350"/>
          </a:xfrm>
          <a:prstGeom prst="rect">
            <a:avLst/>
          </a:prstGeom>
        </p:spPr>
      </p:pic>
    </p:spTree>
    <p:extLst>
      <p:ext uri="{BB962C8B-B14F-4D97-AF65-F5344CB8AC3E}">
        <p14:creationId xmlns:p14="http://schemas.microsoft.com/office/powerpoint/2010/main" val="2336907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089900" cy="891553"/>
          </a:xfrm>
        </p:spPr>
        <p:txBody>
          <a:bodyPr/>
          <a:lstStyle/>
          <a:p>
            <a:pPr algn="ctr">
              <a:defRPr/>
            </a:pPr>
            <a:r>
              <a:rPr lang="es-ES" b="1" dirty="0"/>
              <a:t>Hurtos</a:t>
            </a:r>
            <a:r>
              <a:rPr lang="es-ES" dirty="0"/>
              <a:t> </a:t>
            </a:r>
          </a:p>
        </p:txBody>
      </p:sp>
      <p:sp>
        <p:nvSpPr>
          <p:cNvPr id="47107" name="2 Marcador de contenido"/>
          <p:cNvSpPr>
            <a:spLocks noGrp="1"/>
          </p:cNvSpPr>
          <p:nvPr>
            <p:ph sz="quarter" idx="1"/>
          </p:nvPr>
        </p:nvSpPr>
        <p:spPr>
          <a:xfrm>
            <a:off x="495299" y="1325218"/>
            <a:ext cx="8410161" cy="5148608"/>
          </a:xfrm>
        </p:spPr>
        <p:txBody>
          <a:bodyPr/>
          <a:lstStyle/>
          <a:p>
            <a:pPr marL="0" indent="0">
              <a:buFont typeface="Wingdings" pitchFamily="2" charset="2"/>
              <a:buNone/>
            </a:pPr>
            <a:r>
              <a:rPr lang="es-ES" altLang="es-ES" sz="2000" dirty="0">
                <a:latin typeface="Calibri" panose="020F0502020204030204" pitchFamily="34" charset="0"/>
                <a:cs typeface="Calibri" panose="020F0502020204030204" pitchFamily="34" charset="0"/>
              </a:rPr>
              <a:t>La razón de estas conductas hay que buscarlas en: </a:t>
            </a:r>
          </a:p>
          <a:p>
            <a:pPr marL="0" indent="0">
              <a:buFont typeface="Wingdings" pitchFamily="2" charset="2"/>
              <a:buNone/>
            </a:pPr>
            <a:endParaRPr lang="es-ES" altLang="es-ES" sz="2000" dirty="0">
              <a:latin typeface="Calibri" panose="020F0502020204030204" pitchFamily="34" charset="0"/>
              <a:cs typeface="Calibri" panose="020F0502020204030204" pitchFamily="34" charset="0"/>
            </a:endParaRP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   </a:t>
            </a:r>
            <a:r>
              <a:rPr lang="es-ES" altLang="es-ES" dirty="0">
                <a:latin typeface="Calibri" panose="020F0502020204030204" pitchFamily="34" charset="0"/>
                <a:cs typeface="Calibri" panose="020F0502020204030204" pitchFamily="34" charset="0"/>
              </a:rPr>
              <a:t>  ♦ </a:t>
            </a:r>
            <a:r>
              <a:rPr lang="es-ES" altLang="es-ES" sz="2000" dirty="0">
                <a:latin typeface="Calibri" panose="020F0502020204030204" pitchFamily="34" charset="0"/>
                <a:cs typeface="Calibri" panose="020F0502020204030204" pitchFamily="34" charset="0"/>
              </a:rPr>
              <a:t>Necesidades afectivas no resueltas. El tomar algo que no se tiene    puede compensar en cierta manera ese vacío. </a:t>
            </a: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     </a:t>
            </a:r>
            <a:r>
              <a:rPr lang="es-ES" altLang="es-ES" dirty="0">
                <a:latin typeface="Calibri" panose="020F0502020204030204" pitchFamily="34" charset="0"/>
                <a:cs typeface="Calibri" panose="020F0502020204030204" pitchFamily="34" charset="0"/>
              </a:rPr>
              <a:t>♦</a:t>
            </a:r>
            <a:r>
              <a:rPr lang="es-ES" altLang="es-ES" sz="2000" dirty="0">
                <a:latin typeface="Calibri" panose="020F0502020204030204" pitchFamily="34" charset="0"/>
                <a:cs typeface="Calibri" panose="020F0502020204030204" pitchFamily="34" charset="0"/>
              </a:rPr>
              <a:t> Necesidades materiales (se roba lo que no se puede comprar o para venderlo y obtener dinero). </a:t>
            </a: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     ♦  Deseos de llamar la atención de los padres, de los profesores. </a:t>
            </a: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    ♦ Interés de ganar la estima de los demás niños: Si se roba dinero, se puede repartir entre los amigos o comprar cosas para ellos en la tienda de la escuela. </a:t>
            </a:r>
          </a:p>
          <a:p>
            <a:pPr marL="0" indent="0" algn="just">
              <a:buFont typeface="Wingdings" pitchFamily="2" charset="2"/>
              <a:buNone/>
            </a:pPr>
            <a:r>
              <a:rPr lang="es-ES" altLang="es-ES" sz="2000" dirty="0">
                <a:latin typeface="Calibri" panose="020F0502020204030204" pitchFamily="34" charset="0"/>
                <a:cs typeface="Calibri" panose="020F0502020204030204" pitchFamily="34" charset="0"/>
              </a:rPr>
              <a:t>     </a:t>
            </a:r>
            <a:r>
              <a:rPr lang="es-ES" altLang="es-ES" dirty="0">
                <a:latin typeface="Calibri" panose="020F0502020204030204" pitchFamily="34" charset="0"/>
                <a:cs typeface="Calibri" panose="020F0502020204030204" pitchFamily="34" charset="0"/>
              </a:rPr>
              <a:t>♦</a:t>
            </a:r>
            <a:r>
              <a:rPr lang="es-ES" altLang="es-ES" sz="2000" dirty="0">
                <a:latin typeface="Calibri" panose="020F0502020204030204" pitchFamily="34" charset="0"/>
                <a:cs typeface="Calibri" panose="020F0502020204030204" pitchFamily="34" charset="0"/>
              </a:rPr>
              <a:t> Intención de causar un perjuicio a un compañero al cual se quiere mal, ya sea porque se le envidia, o porque se está siempre en conflictos con él.</a:t>
            </a:r>
          </a:p>
          <a:p>
            <a:pPr marL="0" indent="0" algn="just">
              <a:buNone/>
            </a:pPr>
            <a:r>
              <a:rPr lang="es-ES" altLang="es-ES" dirty="0">
                <a:latin typeface="Calibri" panose="020F0502020204030204" pitchFamily="34" charset="0"/>
                <a:cs typeface="Calibri" panose="020F0502020204030204" pitchFamily="34" charset="0"/>
              </a:rPr>
              <a:t>    ♦ </a:t>
            </a:r>
            <a:r>
              <a:rPr lang="es-ES" altLang="es-ES" sz="2000" dirty="0">
                <a:latin typeface="Calibri" panose="020F0502020204030204" pitchFamily="34" charset="0"/>
                <a:cs typeface="Calibri" panose="020F0502020204030204" pitchFamily="34" charset="0"/>
              </a:rPr>
              <a:t>No aceptar límites incluidos los de la propiedad ajena.</a:t>
            </a:r>
          </a:p>
        </p:txBody>
      </p:sp>
      <p:pic>
        <p:nvPicPr>
          <p:cNvPr id="2050" name="Picture 2" descr="Ilustración del ladrón vector gratuit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3945" y="0"/>
            <a:ext cx="2038351" cy="2014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8091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089900" cy="846137"/>
          </a:xfrm>
        </p:spPr>
        <p:txBody>
          <a:bodyPr/>
          <a:lstStyle/>
          <a:p>
            <a:pPr algn="ctr">
              <a:defRPr/>
            </a:pPr>
            <a:r>
              <a:rPr lang="es-ES" dirty="0"/>
              <a:t>  </a:t>
            </a:r>
            <a:r>
              <a:rPr lang="es-ES" b="1" dirty="0"/>
              <a:t>Incumplimiento de </a:t>
            </a:r>
            <a:r>
              <a:rPr lang="es-ES" sz="2400" b="1" dirty="0"/>
              <a:t>TAREAS</a:t>
            </a:r>
            <a:r>
              <a:rPr lang="es-ES" b="1" dirty="0"/>
              <a:t> </a:t>
            </a:r>
          </a:p>
        </p:txBody>
      </p:sp>
      <p:sp>
        <p:nvSpPr>
          <p:cNvPr id="73731" name="2 Marcador de contenido"/>
          <p:cNvSpPr>
            <a:spLocks noGrp="1"/>
          </p:cNvSpPr>
          <p:nvPr>
            <p:ph sz="quarter" idx="1"/>
          </p:nvPr>
        </p:nvSpPr>
        <p:spPr>
          <a:xfrm>
            <a:off x="495758" y="1322023"/>
            <a:ext cx="8089441" cy="5151801"/>
          </a:xfrm>
        </p:spPr>
        <p:txBody>
          <a:bodyPr/>
          <a:lstStyle/>
          <a:p>
            <a:pPr marL="0" indent="0" algn="just">
              <a:buFont typeface="Wingdings" pitchFamily="2" charset="2"/>
              <a:buNone/>
              <a:defRPr/>
            </a:pPr>
            <a:r>
              <a:rPr lang="es-ES" altLang="es-ES" sz="2000" dirty="0">
                <a:latin typeface="Calibri" panose="020F0502020204030204" pitchFamily="34" charset="0"/>
                <a:cs typeface="Calibri" panose="020F0502020204030204" pitchFamily="34" charset="0"/>
              </a:rPr>
              <a:t>La desmotivación de estos alumnos tiene causas variadas siendo las más comunes: </a:t>
            </a:r>
          </a:p>
          <a:p>
            <a:pPr marL="0" indent="0" algn="just">
              <a:buFont typeface="Wingdings" pitchFamily="2" charset="2"/>
              <a:buNone/>
              <a:defRPr/>
            </a:pPr>
            <a:endParaRPr lang="es-ES" altLang="es-ES" sz="2000" dirty="0">
              <a:latin typeface="Calibri" panose="020F0502020204030204" pitchFamily="34" charset="0"/>
              <a:cs typeface="Calibri" panose="020F0502020204030204" pitchFamily="34" charset="0"/>
            </a:endParaRPr>
          </a:p>
          <a:p>
            <a:pPr marL="0" indent="0">
              <a:buNone/>
              <a:defRPr/>
            </a:pPr>
            <a:r>
              <a:rPr lang="es-ES" altLang="es-ES" sz="2000" dirty="0">
                <a:latin typeface="Calibri" panose="020F0502020204030204" pitchFamily="34" charset="0"/>
                <a:cs typeface="Calibri" panose="020F0502020204030204" pitchFamily="34" charset="0"/>
              </a:rPr>
              <a:t>♦ Dificultades para el aprendizaje </a:t>
            </a:r>
          </a:p>
          <a:p>
            <a:pPr marL="0" indent="0" algn="just">
              <a:buNone/>
              <a:defRPr/>
            </a:pPr>
            <a:r>
              <a:rPr lang="es-ES" altLang="es-ES" sz="2000" dirty="0">
                <a:latin typeface="Calibri" panose="020F0502020204030204" pitchFamily="34" charset="0"/>
                <a:cs typeface="Calibri" panose="020F0502020204030204" pitchFamily="34" charset="0"/>
              </a:rPr>
              <a:t>♦ Experiencias previas de malos resultados académicos </a:t>
            </a:r>
          </a:p>
          <a:p>
            <a:pPr marL="0" indent="0" algn="just">
              <a:buNone/>
              <a:defRPr/>
            </a:pPr>
            <a:r>
              <a:rPr lang="es-ES" altLang="es-ES" sz="2000" dirty="0">
                <a:latin typeface="Calibri" panose="020F0502020204030204" pitchFamily="34" charset="0"/>
                <a:cs typeface="Calibri" panose="020F0502020204030204" pitchFamily="34" charset="0"/>
              </a:rPr>
              <a:t>♦ Deficiencias en las habilidades de estudio </a:t>
            </a:r>
          </a:p>
          <a:p>
            <a:pPr marL="0" indent="0" algn="just">
              <a:buNone/>
              <a:defRPr/>
            </a:pPr>
            <a:r>
              <a:rPr lang="es-ES" altLang="es-ES" sz="2000" dirty="0">
                <a:latin typeface="Calibri" panose="020F0502020204030204" pitchFamily="34" charset="0"/>
                <a:cs typeface="Calibri" panose="020F0502020204030204" pitchFamily="34" charset="0"/>
              </a:rPr>
              <a:t>♦ Bajo estado anímico o depresión </a:t>
            </a:r>
          </a:p>
          <a:p>
            <a:pPr marL="0" indent="0" algn="just">
              <a:buNone/>
              <a:defRPr/>
            </a:pPr>
            <a:r>
              <a:rPr lang="es-ES" altLang="es-ES" sz="2000" dirty="0">
                <a:latin typeface="Calibri" panose="020F0502020204030204" pitchFamily="34" charset="0"/>
                <a:cs typeface="Calibri" panose="020F0502020204030204" pitchFamily="34" charset="0"/>
              </a:rPr>
              <a:t>♦ Interés centrado en otros temas o actividades no relacionadas con lo que se hace o estudia en la escuela. Ejemplo: videojuegos y redes sociales.</a:t>
            </a:r>
          </a:p>
          <a:p>
            <a:pPr marL="0" indent="0">
              <a:buNone/>
              <a:defRPr/>
            </a:pPr>
            <a:r>
              <a:rPr lang="es-ES" altLang="es-ES" sz="2000" dirty="0">
                <a:latin typeface="Calibri" panose="020F0502020204030204" pitchFamily="34" charset="0"/>
                <a:cs typeface="Calibri" panose="020F0502020204030204" pitchFamily="34" charset="0"/>
              </a:rPr>
              <a:t>♦ Docentes poco motivadores. </a:t>
            </a:r>
          </a:p>
          <a:p>
            <a:pPr marL="0" indent="0" algn="just">
              <a:buNone/>
              <a:defRPr/>
            </a:pPr>
            <a:r>
              <a:rPr lang="es-ES" altLang="es-ES" sz="2000" dirty="0">
                <a:latin typeface="Calibri" panose="020F0502020204030204" pitchFamily="34" charset="0"/>
                <a:cs typeface="Calibri" panose="020F0502020204030204" pitchFamily="34" charset="0"/>
              </a:rPr>
              <a:t>♦ Rechazo a la escuela por experiencias negativas en ella.</a:t>
            </a:r>
          </a:p>
          <a:p>
            <a:pPr marL="0" indent="0" algn="just">
              <a:buNone/>
              <a:defRPr/>
            </a:pPr>
            <a:r>
              <a:rPr lang="es-ES" altLang="es-ES" sz="2000" dirty="0">
                <a:latin typeface="Calibri" panose="020F0502020204030204" pitchFamily="34" charset="0"/>
                <a:cs typeface="Calibri" panose="020F0502020204030204" pitchFamily="34" charset="0"/>
              </a:rPr>
              <a:t>♦ Falta de apoyo y motivación por parte de las familias. </a:t>
            </a:r>
          </a:p>
          <a:p>
            <a:pPr>
              <a:defRPr/>
            </a:pPr>
            <a:endParaRPr lang="es-ES" altLang="es-ES" dirty="0">
              <a:latin typeface="Century" panose="02040604050505020304" pitchFamily="18" charset="0"/>
            </a:endParaRPr>
          </a:p>
        </p:txBody>
      </p:sp>
      <p:pic>
        <p:nvPicPr>
          <p:cNvPr id="5122" name="Picture 2" descr="C:\Users\Begoña\Desktop\deberes-mates_23-214753209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377734" y="1789043"/>
            <a:ext cx="1891334" cy="1891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2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643282" y="1047964"/>
            <a:ext cx="8089900" cy="5425861"/>
          </a:xfrm>
        </p:spPr>
        <p:txBody>
          <a:bodyPr/>
          <a:lstStyle/>
          <a:p>
            <a:pPr>
              <a:defRPr/>
            </a:pPr>
            <a:endParaRPr lang="es-ES" sz="1800" dirty="0"/>
          </a:p>
          <a:p>
            <a:pPr marL="0" indent="0" algn="just">
              <a:buNone/>
              <a:defRPr/>
            </a:pPr>
            <a:r>
              <a:rPr lang="es-ES" sz="2000" dirty="0">
                <a:latin typeface="Calibri" panose="020F0502020204030204" pitchFamily="34" charset="0"/>
                <a:cs typeface="Calibri" panose="020F0502020204030204" pitchFamily="34" charset="0"/>
                <a:sym typeface="Symbol"/>
              </a:rPr>
              <a:t> </a:t>
            </a:r>
            <a:r>
              <a:rPr lang="es-ES" altLang="es-ES" sz="2000" dirty="0">
                <a:latin typeface="Calibri" panose="020F0502020204030204" pitchFamily="34" charset="0"/>
                <a:cs typeface="Calibri" panose="020F0502020204030204" pitchFamily="34" charset="0"/>
              </a:rPr>
              <a:t>♦ </a:t>
            </a:r>
            <a:r>
              <a:rPr lang="es-ES" sz="2000" dirty="0">
                <a:latin typeface="Calibri" panose="020F0502020204030204" pitchFamily="34" charset="0"/>
                <a:cs typeface="Calibri" panose="020F0502020204030204" pitchFamily="34" charset="0"/>
              </a:rPr>
              <a:t>Vengarse de la escuela los estudiantes que tienen muchos fracasos académicos. </a:t>
            </a:r>
          </a:p>
          <a:p>
            <a:pPr marL="0" indent="0" algn="just">
              <a:buNone/>
              <a:defRPr/>
            </a:pPr>
            <a:r>
              <a:rPr lang="es-ES" altLang="es-ES" sz="2000" dirty="0">
                <a:latin typeface="Calibri" panose="020F0502020204030204" pitchFamily="34" charset="0"/>
                <a:cs typeface="Calibri" panose="020F0502020204030204" pitchFamily="34" charset="0"/>
              </a:rPr>
              <a:t>♦</a:t>
            </a:r>
            <a:r>
              <a:rPr lang="es-ES" sz="2000" dirty="0">
                <a:latin typeface="Calibri" panose="020F0502020204030204" pitchFamily="34" charset="0"/>
                <a:cs typeface="Calibri" panose="020F0502020204030204" pitchFamily="34" charset="0"/>
                <a:sym typeface="Symbol"/>
              </a:rPr>
              <a:t> </a:t>
            </a:r>
            <a:r>
              <a:rPr lang="es-ES" sz="2000" dirty="0">
                <a:latin typeface="Calibri" panose="020F0502020204030204" pitchFamily="34" charset="0"/>
                <a:cs typeface="Calibri" panose="020F0502020204030204" pitchFamily="34" charset="0"/>
              </a:rPr>
              <a:t>Una venganza por haber sido castigado por un docente o por el director del centro. </a:t>
            </a:r>
          </a:p>
          <a:p>
            <a:pPr marL="0" indent="0" algn="just">
              <a:buNone/>
              <a:defRPr/>
            </a:pPr>
            <a:r>
              <a:rPr lang="es-ES" altLang="es-ES" sz="2000" dirty="0">
                <a:latin typeface="Calibri" panose="020F0502020204030204" pitchFamily="34" charset="0"/>
                <a:cs typeface="Calibri" panose="020F0502020204030204" pitchFamily="34" charset="0"/>
              </a:rPr>
              <a:t>♦</a:t>
            </a:r>
            <a:r>
              <a:rPr lang="es-ES" sz="2000" dirty="0">
                <a:latin typeface="Calibri" panose="020F0502020204030204" pitchFamily="34" charset="0"/>
                <a:cs typeface="Calibri" panose="020F0502020204030204" pitchFamily="34" charset="0"/>
                <a:sym typeface="Symbol"/>
              </a:rPr>
              <a:t> </a:t>
            </a:r>
            <a:r>
              <a:rPr lang="es-ES" sz="2000" dirty="0">
                <a:latin typeface="Calibri" panose="020F0502020204030204" pitchFamily="34" charset="0"/>
                <a:cs typeface="Calibri" panose="020F0502020204030204" pitchFamily="34" charset="0"/>
              </a:rPr>
              <a:t>Ira contra en “sistema”. </a:t>
            </a:r>
          </a:p>
          <a:p>
            <a:pPr marL="0" indent="0" algn="just">
              <a:buNone/>
              <a:defRPr/>
            </a:pPr>
            <a:r>
              <a:rPr lang="es-ES" altLang="es-ES" sz="2000" dirty="0">
                <a:latin typeface="Calibri" panose="020F0502020204030204" pitchFamily="34" charset="0"/>
                <a:cs typeface="Calibri" panose="020F0502020204030204" pitchFamily="34" charset="0"/>
              </a:rPr>
              <a:t>♦</a:t>
            </a:r>
            <a:r>
              <a:rPr lang="es-ES" sz="2000" dirty="0">
                <a:latin typeface="Calibri" panose="020F0502020204030204" pitchFamily="34" charset="0"/>
                <a:cs typeface="Calibri" panose="020F0502020204030204" pitchFamily="34" charset="0"/>
                <a:sym typeface="Symbol"/>
              </a:rPr>
              <a:t> </a:t>
            </a:r>
            <a:r>
              <a:rPr lang="es-ES" sz="2000" dirty="0">
                <a:latin typeface="Calibri" panose="020F0502020204030204" pitchFamily="34" charset="0"/>
                <a:cs typeface="Calibri" panose="020F0502020204030204" pitchFamily="34" charset="0"/>
              </a:rPr>
              <a:t>Hacer daño a los compañeros que sí están interesados en estudiar.</a:t>
            </a:r>
          </a:p>
          <a:p>
            <a:pPr marL="0" indent="0" algn="just">
              <a:buNone/>
              <a:defRPr/>
            </a:pPr>
            <a:r>
              <a:rPr lang="es-ES" altLang="es-ES" sz="2000" dirty="0">
                <a:latin typeface="Calibri" panose="020F0502020204030204" pitchFamily="34" charset="0"/>
                <a:cs typeface="Calibri" panose="020F0502020204030204" pitchFamily="34" charset="0"/>
              </a:rPr>
              <a:t>♦</a:t>
            </a:r>
            <a:r>
              <a:rPr lang="es-ES" sz="2000" dirty="0">
                <a:latin typeface="Calibri" panose="020F0502020204030204" pitchFamily="34" charset="0"/>
                <a:cs typeface="Calibri" panose="020F0502020204030204" pitchFamily="34" charset="0"/>
                <a:sym typeface="Symbol"/>
              </a:rPr>
              <a:t> </a:t>
            </a:r>
            <a:r>
              <a:rPr lang="es-ES" sz="2000" dirty="0">
                <a:latin typeface="Calibri" panose="020F0502020204030204" pitchFamily="34" charset="0"/>
                <a:cs typeface="Calibri" panose="020F0502020204030204" pitchFamily="34" charset="0"/>
              </a:rPr>
              <a:t>Vanagloriarse ante otros jóvenes, dentro y fuera de la escuela, de tales acciones, lo que suele ser un intento de lograr aprecio en jóvenes con una imagen pobre de sí mismo. </a:t>
            </a:r>
          </a:p>
          <a:p>
            <a:pPr marL="0" indent="0" algn="just">
              <a:buNone/>
              <a:defRPr/>
            </a:pPr>
            <a:r>
              <a:rPr lang="es-ES" altLang="es-ES" sz="2000" dirty="0">
                <a:latin typeface="Calibri" panose="020F0502020204030204" pitchFamily="34" charset="0"/>
                <a:cs typeface="Calibri" panose="020F0502020204030204" pitchFamily="34" charset="0"/>
              </a:rPr>
              <a:t>♦</a:t>
            </a:r>
            <a:r>
              <a:rPr lang="es-ES" sz="2000" dirty="0">
                <a:latin typeface="Calibri" panose="020F0502020204030204" pitchFamily="34" charset="0"/>
                <a:cs typeface="Calibri" panose="020F0502020204030204" pitchFamily="34" charset="0"/>
                <a:sym typeface="Symbol"/>
              </a:rPr>
              <a:t> </a:t>
            </a:r>
            <a:r>
              <a:rPr lang="es-ES" sz="2000" dirty="0">
                <a:latin typeface="Calibri" panose="020F0502020204030204" pitchFamily="34" charset="0"/>
                <a:cs typeface="Calibri" panose="020F0502020204030204" pitchFamily="34" charset="0"/>
              </a:rPr>
              <a:t>Una forma de vengarse de las familias al tener que ocuparse estos de pagar los daños producidos. </a:t>
            </a:r>
          </a:p>
          <a:p>
            <a:pPr marL="0" indent="0" algn="just">
              <a:buNone/>
              <a:defRPr/>
            </a:pPr>
            <a:endParaRPr lang="es-ES" sz="2000" dirty="0">
              <a:latin typeface="DIN-Medium"/>
            </a:endParaRPr>
          </a:p>
        </p:txBody>
      </p:sp>
      <p:sp>
        <p:nvSpPr>
          <p:cNvPr id="4" name="3 Título"/>
          <p:cNvSpPr>
            <a:spLocks noGrp="1"/>
          </p:cNvSpPr>
          <p:nvPr>
            <p:ph type="title"/>
          </p:nvPr>
        </p:nvSpPr>
        <p:spPr>
          <a:xfrm>
            <a:off x="495300" y="274638"/>
            <a:ext cx="8089900" cy="865049"/>
          </a:xfrm>
        </p:spPr>
        <p:txBody>
          <a:bodyPr/>
          <a:lstStyle/>
          <a:p>
            <a:pPr algn="ctr"/>
            <a:r>
              <a:rPr lang="es-ES" dirty="0"/>
              <a:t> </a:t>
            </a:r>
            <a:r>
              <a:rPr lang="es-ES" b="1" dirty="0"/>
              <a:t>ACTOS VANDÁLICOS</a:t>
            </a:r>
          </a:p>
        </p:txBody>
      </p:sp>
      <p:pic>
        <p:nvPicPr>
          <p:cNvPr id="6146" name="Picture 2" descr="C:\Users\Begoña\Desktop\icono-realista-vidrio-esmerilado-roto_1284-1212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38939" y="5185749"/>
            <a:ext cx="2095385" cy="122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0315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quarter" idx="1"/>
          </p:nvPr>
        </p:nvSpPr>
        <p:spPr>
          <a:xfrm>
            <a:off x="236306" y="328774"/>
            <a:ext cx="9287838" cy="4900772"/>
          </a:xfrm>
        </p:spPr>
        <p:txBody>
          <a:bodyPr/>
          <a:lstStyle/>
          <a:p>
            <a:pPr marL="0" indent="0">
              <a:buNone/>
            </a:pPr>
            <a:r>
              <a:rPr lang="es-ES" sz="2000" dirty="0">
                <a:latin typeface="Calibri" panose="020F0502020204030204" pitchFamily="34" charset="0"/>
                <a:cs typeface="Calibri" panose="020F0502020204030204" pitchFamily="34" charset="0"/>
              </a:rPr>
              <a:t>La </a:t>
            </a:r>
            <a:r>
              <a:rPr lang="es-ES" sz="2000" b="1" dirty="0">
                <a:latin typeface="Calibri" panose="020F0502020204030204" pitchFamily="34" charset="0"/>
                <a:cs typeface="Calibri" panose="020F0502020204030204" pitchFamily="34" charset="0"/>
              </a:rPr>
              <a:t>enseñanza de la disciplina</a:t>
            </a:r>
            <a:r>
              <a:rPr lang="es-ES" sz="2000" dirty="0">
                <a:latin typeface="Calibri" panose="020F0502020204030204" pitchFamily="34" charset="0"/>
                <a:cs typeface="Calibri" panose="020F0502020204030204" pitchFamily="34" charset="0"/>
              </a:rPr>
              <a:t>-aspectos básicos-se desarrolla mediante: </a:t>
            </a:r>
          </a:p>
          <a:p>
            <a:pPr marL="0" indent="0">
              <a:buNone/>
            </a:pPr>
            <a:r>
              <a:rPr lang="es-ES" sz="2000" dirty="0">
                <a:latin typeface="Calibri" panose="020F0502020204030204" pitchFamily="34" charset="0"/>
                <a:cs typeface="Calibri" panose="020F0502020204030204" pitchFamily="34" charset="0"/>
              </a:rPr>
              <a:t>♠ El establecimiento de </a:t>
            </a:r>
            <a:r>
              <a:rPr lang="es-ES" sz="2000" b="1" dirty="0">
                <a:solidFill>
                  <a:srgbClr val="00B0F0"/>
                </a:solidFill>
                <a:latin typeface="Calibri" panose="020F0502020204030204" pitchFamily="34" charset="0"/>
                <a:cs typeface="Calibri" panose="020F0502020204030204" pitchFamily="34" charset="0"/>
              </a:rPr>
              <a:t>límites claros </a:t>
            </a:r>
            <a:r>
              <a:rPr lang="es-ES" sz="2000" dirty="0">
                <a:latin typeface="Calibri" panose="020F0502020204030204" pitchFamily="34" charset="0"/>
                <a:cs typeface="Calibri" panose="020F0502020204030204" pitchFamily="34" charset="0"/>
              </a:rPr>
              <a:t>y explicados desde un principio. </a:t>
            </a:r>
          </a:p>
          <a:p>
            <a:pPr marL="0" indent="0" algn="just">
              <a:buNone/>
            </a:pPr>
            <a:r>
              <a:rPr lang="es-ES" sz="2000" dirty="0">
                <a:latin typeface="Calibri" panose="020F0502020204030204" pitchFamily="34" charset="0"/>
                <a:cs typeface="Calibri" panose="020F0502020204030204" pitchFamily="34" charset="0"/>
              </a:rPr>
              <a:t>♠ El recordatorio de estos límites cada cierto tiempo y después de algunas situaciones específicas de crisis disciplinaria. Esto resulta más efectivo cuando se realiza a modo de una vivencia colectiva, haciendo que todo el grupo participe. </a:t>
            </a:r>
          </a:p>
          <a:p>
            <a:pPr marL="0" indent="0" algn="just">
              <a:buNone/>
            </a:pPr>
            <a:r>
              <a:rPr lang="es-ES" sz="2000" dirty="0">
                <a:latin typeface="Calibri" panose="020F0502020204030204" pitchFamily="34" charset="0"/>
                <a:cs typeface="Calibri" panose="020F0502020204030204" pitchFamily="34" charset="0"/>
              </a:rPr>
              <a:t>♠ La asociación de </a:t>
            </a:r>
            <a:r>
              <a:rPr lang="es-ES" sz="2000" b="1" dirty="0">
                <a:solidFill>
                  <a:srgbClr val="00B0F0"/>
                </a:solidFill>
                <a:latin typeface="Calibri" panose="020F0502020204030204" pitchFamily="34" charset="0"/>
                <a:cs typeface="Calibri" panose="020F0502020204030204" pitchFamily="34" charset="0"/>
              </a:rPr>
              <a:t>consecuencias</a:t>
            </a:r>
            <a:r>
              <a:rPr lang="es-ES" sz="2000" dirty="0">
                <a:latin typeface="Calibri" panose="020F0502020204030204" pitchFamily="34" charset="0"/>
                <a:cs typeface="Calibri" panose="020F0502020204030204" pitchFamily="34" charset="0"/>
              </a:rPr>
              <a:t> placenteras al cumplimiento de buenas conductas.</a:t>
            </a:r>
          </a:p>
          <a:p>
            <a:pPr marL="0" indent="0" algn="just">
              <a:buNone/>
            </a:pPr>
            <a:r>
              <a:rPr lang="es-ES" sz="2000" dirty="0">
                <a:latin typeface="Calibri" panose="020F0502020204030204" pitchFamily="34" charset="0"/>
                <a:cs typeface="Calibri" panose="020F0502020204030204" pitchFamily="34" charset="0"/>
              </a:rPr>
              <a:t>♠ El manejo de las infracciones con </a:t>
            </a:r>
            <a:r>
              <a:rPr lang="es-ES" sz="2000" b="1" dirty="0">
                <a:solidFill>
                  <a:srgbClr val="00B0F0"/>
                </a:solidFill>
                <a:latin typeface="Calibri" panose="020F0502020204030204" pitchFamily="34" charset="0"/>
                <a:cs typeface="Calibri" panose="020F0502020204030204" pitchFamily="34" charset="0"/>
              </a:rPr>
              <a:t>calma y firmeza </a:t>
            </a:r>
            <a:r>
              <a:rPr lang="es-ES" sz="2000" dirty="0">
                <a:latin typeface="Calibri" panose="020F0502020204030204" pitchFamily="34" charset="0"/>
                <a:cs typeface="Calibri" panose="020F0502020204030204" pitchFamily="34" charset="0"/>
              </a:rPr>
              <a:t>afectuosa.</a:t>
            </a:r>
          </a:p>
          <a:p>
            <a:pPr marL="0" indent="0" algn="just">
              <a:buNone/>
            </a:pPr>
            <a:r>
              <a:rPr lang="es-ES" sz="2000" dirty="0">
                <a:latin typeface="Calibri" panose="020F0502020204030204" pitchFamily="34" charset="0"/>
                <a:cs typeface="Calibri" panose="020F0502020204030204" pitchFamily="34" charset="0"/>
              </a:rPr>
              <a:t>♠ La instauración de algunas consecuencias inmediatas y también razonadas en casos de reincidencia de transgresiones. Las respuestas a las conductas indeseables no deben ser de ningún modo humillantes. </a:t>
            </a:r>
          </a:p>
          <a:p>
            <a:pPr marL="0" indent="0" algn="just">
              <a:buNone/>
            </a:pPr>
            <a:r>
              <a:rPr lang="es-ES" sz="2000" dirty="0">
                <a:latin typeface="Calibri" panose="020F0502020204030204" pitchFamily="34" charset="0"/>
                <a:cs typeface="Calibri" panose="020F0502020204030204" pitchFamily="34" charset="0"/>
              </a:rPr>
              <a:t>♠ La </a:t>
            </a:r>
            <a:r>
              <a:rPr lang="es-ES" sz="2000" b="1" dirty="0">
                <a:solidFill>
                  <a:srgbClr val="00B0F0"/>
                </a:solidFill>
                <a:latin typeface="Calibri" panose="020F0502020204030204" pitchFamily="34" charset="0"/>
                <a:cs typeface="Calibri" panose="020F0502020204030204" pitchFamily="34" charset="0"/>
              </a:rPr>
              <a:t>ayuda </a:t>
            </a:r>
            <a:r>
              <a:rPr lang="es-ES" sz="2000" dirty="0">
                <a:latin typeface="Calibri" panose="020F0502020204030204" pitchFamily="34" charset="0"/>
                <a:cs typeface="Calibri" panose="020F0502020204030204" pitchFamily="34" charset="0"/>
              </a:rPr>
              <a:t>al niño transgresor de las normas a establecer y cumplir compromisos de no reincidencia. En estos casos, el compromiso tiene que ser muy concreto, bien comprendido por el alumno y relacionado con una conducta perturbadora específica.</a:t>
            </a:r>
          </a:p>
          <a:p>
            <a:pPr marL="0" indent="0" algn="just">
              <a:buNone/>
            </a:pPr>
            <a:r>
              <a:rPr lang="es-ES" sz="2000" dirty="0">
                <a:latin typeface="Calibri" panose="020F0502020204030204" pitchFamily="34" charset="0"/>
                <a:cs typeface="Calibri" panose="020F0502020204030204" pitchFamily="34" charset="0"/>
              </a:rPr>
              <a:t>♠ La información a los padres de los alumnos sobre los resultados del progreso de la disciplina del grupo, pero con más detalle a los de niños con dificultades de conducta.</a:t>
            </a:r>
          </a:p>
          <a:p>
            <a:pPr marL="0" indent="0" algn="just">
              <a:buNone/>
            </a:pPr>
            <a:r>
              <a:rPr lang="es-ES" sz="2000" dirty="0">
                <a:latin typeface="Calibri" panose="020F0502020204030204" pitchFamily="34" charset="0"/>
                <a:cs typeface="Calibri" panose="020F0502020204030204" pitchFamily="34" charset="0"/>
              </a:rPr>
              <a:t> ♠ La </a:t>
            </a:r>
            <a:r>
              <a:rPr lang="es-ES" sz="2000" b="1" dirty="0">
                <a:solidFill>
                  <a:srgbClr val="00B0F0"/>
                </a:solidFill>
                <a:latin typeface="Calibri" panose="020F0502020204030204" pitchFamily="34" charset="0"/>
                <a:cs typeface="Calibri" panose="020F0502020204030204" pitchFamily="34" charset="0"/>
              </a:rPr>
              <a:t>mentalización</a:t>
            </a:r>
            <a:r>
              <a:rPr lang="es-ES" sz="2000" dirty="0">
                <a:latin typeface="Calibri" panose="020F0502020204030204" pitchFamily="34" charset="0"/>
                <a:cs typeface="Calibri" panose="020F0502020204030204" pitchFamily="34" charset="0"/>
              </a:rPr>
              <a:t> como base de la </a:t>
            </a:r>
            <a:r>
              <a:rPr lang="es-ES" sz="2000" b="1" dirty="0">
                <a:solidFill>
                  <a:srgbClr val="00B0F0"/>
                </a:solidFill>
                <a:latin typeface="Calibri" panose="020F0502020204030204" pitchFamily="34" charset="0"/>
                <a:cs typeface="Calibri" panose="020F0502020204030204" pitchFamily="34" charset="0"/>
              </a:rPr>
              <a:t>autorregulación</a:t>
            </a:r>
            <a:r>
              <a:rPr lang="es-ES" sz="2000" dirty="0">
                <a:latin typeface="Calibri" panose="020F0502020204030204" pitchFamily="34" charset="0"/>
                <a:cs typeface="Calibri" panose="020F0502020204030204" pitchFamily="34" charset="0"/>
              </a:rPr>
              <a:t>.</a:t>
            </a:r>
          </a:p>
          <a:p>
            <a:pPr algn="just"/>
            <a:endParaRPr lang="es-ES" sz="1800" dirty="0">
              <a:latin typeface="Calibri" panose="020F0502020204030204" pitchFamily="34" charset="0"/>
              <a:cs typeface="Calibri" panose="020F0502020204030204" pitchFamily="34" charset="0"/>
            </a:endParaRPr>
          </a:p>
        </p:txBody>
      </p:sp>
      <p:pic>
        <p:nvPicPr>
          <p:cNvPr id="8194" name="Picture 2" descr="PuntoEdu Salud mental PUCP: una política de cuidado integral | PUCP">
            <a:extLst>
              <a:ext uri="{FF2B5EF4-FFF2-40B4-BE49-F238E27FC236}">
                <a16:creationId xmlns:a16="http://schemas.microsoft.com/office/drawing/2014/main" id="{E32DAF22-72DA-4746-A526-BB6755324D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V="1">
            <a:off x="7335748" y="5465852"/>
            <a:ext cx="2148156" cy="1392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0787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307C0F-282A-4D23-81D0-D69C78D71775}"/>
              </a:ext>
            </a:extLst>
          </p:cNvPr>
          <p:cNvSpPr>
            <a:spLocks noGrp="1"/>
          </p:cNvSpPr>
          <p:nvPr>
            <p:ph type="title"/>
          </p:nvPr>
        </p:nvSpPr>
        <p:spPr>
          <a:xfrm>
            <a:off x="495300" y="274638"/>
            <a:ext cx="8089900" cy="783600"/>
          </a:xfrm>
        </p:spPr>
        <p:txBody>
          <a:bodyPr/>
          <a:lstStyle/>
          <a:p>
            <a:r>
              <a:rPr lang="es-ES" dirty="0"/>
              <a:t>                  </a:t>
            </a:r>
            <a:r>
              <a:rPr lang="es-ES" b="1" dirty="0"/>
              <a:t>PETICIÓN DE PARTIDA</a:t>
            </a:r>
          </a:p>
        </p:txBody>
      </p:sp>
      <p:sp>
        <p:nvSpPr>
          <p:cNvPr id="3" name="Marcador de contenido 2">
            <a:extLst>
              <a:ext uri="{FF2B5EF4-FFF2-40B4-BE49-F238E27FC236}">
                <a16:creationId xmlns:a16="http://schemas.microsoft.com/office/drawing/2014/main" id="{EE274C2B-601E-4DB5-B4C0-8AA03C0F1D88}"/>
              </a:ext>
            </a:extLst>
          </p:cNvPr>
          <p:cNvSpPr>
            <a:spLocks noGrp="1"/>
          </p:cNvSpPr>
          <p:nvPr>
            <p:ph sz="quarter" idx="1"/>
          </p:nvPr>
        </p:nvSpPr>
        <p:spPr>
          <a:xfrm>
            <a:off x="495300" y="1600200"/>
            <a:ext cx="8089900" cy="1828800"/>
          </a:xfrm>
        </p:spPr>
        <p:txBody>
          <a:bodyPr/>
          <a:lstStyle/>
          <a:p>
            <a:pPr marL="0" indent="0" algn="ctr">
              <a:buNone/>
            </a:pPr>
            <a:r>
              <a:rPr lang="es-ES" dirty="0"/>
              <a:t>   NECESIDAD DE REVISAR LOS DOCUMENTOS DE CENTRO:</a:t>
            </a:r>
            <a:r>
              <a:rPr lang="es-ES" b="1" dirty="0">
                <a:solidFill>
                  <a:srgbClr val="00B050"/>
                </a:solidFill>
              </a:rPr>
              <a:t> PEC</a:t>
            </a:r>
            <a:r>
              <a:rPr lang="es-ES" dirty="0"/>
              <a:t>, CON ESPECIAL INTERÉS EN EL </a:t>
            </a:r>
            <a:r>
              <a:rPr lang="es-ES" b="1" dirty="0">
                <a:solidFill>
                  <a:srgbClr val="00B050"/>
                </a:solidFill>
              </a:rPr>
              <a:t>PLAN DE ATENCIÓN A LA DIVERSIDAD </a:t>
            </a:r>
            <a:r>
              <a:rPr lang="es-ES" dirty="0"/>
              <a:t>Y </a:t>
            </a:r>
            <a:r>
              <a:rPr lang="es-ES" b="1" dirty="0">
                <a:solidFill>
                  <a:srgbClr val="00B050"/>
                </a:solidFill>
              </a:rPr>
              <a:t>PLAN DE CONVIVENCIA.</a:t>
            </a:r>
          </a:p>
        </p:txBody>
      </p:sp>
      <p:pic>
        <p:nvPicPr>
          <p:cNvPr id="9218" name="Picture 2" descr="IES Núñez de Arce - Documentos de Centro">
            <a:extLst>
              <a:ext uri="{FF2B5EF4-FFF2-40B4-BE49-F238E27FC236}">
                <a16:creationId xmlns:a16="http://schemas.microsoft.com/office/drawing/2014/main" id="{BBA9021E-2159-4433-9782-3D1F374EE7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488" y="3346807"/>
            <a:ext cx="2907586" cy="3236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7844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52B389-4150-4B36-94A5-F28D8CA0511F}"/>
              </a:ext>
            </a:extLst>
          </p:cNvPr>
          <p:cNvSpPr>
            <a:spLocks noGrp="1"/>
          </p:cNvSpPr>
          <p:nvPr>
            <p:ph type="title"/>
          </p:nvPr>
        </p:nvSpPr>
        <p:spPr>
          <a:xfrm>
            <a:off x="495300" y="274638"/>
            <a:ext cx="8089900" cy="526746"/>
          </a:xfrm>
        </p:spPr>
        <p:txBody>
          <a:bodyPr>
            <a:normAutofit fontScale="90000"/>
          </a:bodyPr>
          <a:lstStyle/>
          <a:p>
            <a:pPr algn="ctr"/>
            <a:r>
              <a:rPr lang="es-ES" sz="3200" b="1" dirty="0"/>
              <a:t>        VUESTROS CASOS…..</a:t>
            </a:r>
          </a:p>
        </p:txBody>
      </p:sp>
      <p:sp>
        <p:nvSpPr>
          <p:cNvPr id="3" name="Marcador de contenido 2">
            <a:extLst>
              <a:ext uri="{FF2B5EF4-FFF2-40B4-BE49-F238E27FC236}">
                <a16:creationId xmlns:a16="http://schemas.microsoft.com/office/drawing/2014/main" id="{65E02AF6-D563-477D-8739-5BE20D54F743}"/>
              </a:ext>
            </a:extLst>
          </p:cNvPr>
          <p:cNvSpPr>
            <a:spLocks noGrp="1"/>
          </p:cNvSpPr>
          <p:nvPr>
            <p:ph sz="quarter" idx="1"/>
          </p:nvPr>
        </p:nvSpPr>
        <p:spPr>
          <a:xfrm>
            <a:off x="495300" y="914400"/>
            <a:ext cx="8089900" cy="5559552"/>
          </a:xfrm>
        </p:spPr>
        <p:txBody>
          <a:bodyPr/>
          <a:lstStyle/>
          <a:p>
            <a:pPr marL="0" indent="0" algn="ctr">
              <a:buNone/>
            </a:pPr>
            <a:r>
              <a:rPr lang="es-ES" b="1" dirty="0"/>
              <a:t>Ejemplos </a:t>
            </a:r>
          </a:p>
          <a:p>
            <a:pPr marL="457200" indent="-457200" algn="just">
              <a:buAutoNum type="arabicPeriod"/>
            </a:pPr>
            <a:r>
              <a:rPr lang="es-ES" dirty="0"/>
              <a:t>Alumna disruptiva y líder negativo. Padre que la respalda y que mira al centro y los profesores como “enemigos”. Provocadora y  muy disruptiva.</a:t>
            </a:r>
          </a:p>
          <a:p>
            <a:pPr marL="457200" indent="-457200" algn="just">
              <a:buAutoNum type="arabicPeriod"/>
            </a:pPr>
            <a:r>
              <a:rPr lang="es-ES" dirty="0"/>
              <a:t>Alumno que viene de otro centro con experiencias de rechazo por ser “gordito”. Necesita reconocimiento y tener un lugar. Madre con dificultades para apoyar a su hijo, actualmente con una nueva pareja y buscando explicaciones en un posible TDAH.</a:t>
            </a:r>
          </a:p>
          <a:p>
            <a:pPr marL="457200" indent="-457200" algn="just">
              <a:buAutoNum type="arabicPeriod"/>
            </a:pPr>
            <a:r>
              <a:rPr lang="es-ES" dirty="0"/>
              <a:t>Alumna con pobre imagen de sí misma. Necesita sentirse cuidada y se muestra víctima de su realidad, manifestando sintomatología somática.</a:t>
            </a:r>
          </a:p>
        </p:txBody>
      </p:sp>
    </p:spTree>
    <p:extLst>
      <p:ext uri="{BB962C8B-B14F-4D97-AF65-F5344CB8AC3E}">
        <p14:creationId xmlns:p14="http://schemas.microsoft.com/office/powerpoint/2010/main" val="371187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67156" y="1828800"/>
            <a:ext cx="6462444" cy="2431435"/>
          </a:xfrm>
          <a:prstGeom prst="rect">
            <a:avLst/>
          </a:prstGeom>
        </p:spPr>
        <p:txBody>
          <a:bodyPr wrap="square">
            <a:spAutoFit/>
          </a:bodyPr>
          <a:lstStyle/>
          <a:p>
            <a:pPr algn="just">
              <a:defRPr/>
            </a:pPr>
            <a:r>
              <a:rPr lang="es-ES" sz="4400" dirty="0">
                <a:latin typeface="Calibri" panose="020F0502020204030204" pitchFamily="34" charset="0"/>
                <a:cs typeface="Calibri" panose="020F0502020204030204" pitchFamily="34" charset="0"/>
              </a:rPr>
              <a:t>   </a:t>
            </a:r>
            <a:r>
              <a:rPr lang="es-ES" sz="4400" dirty="0">
                <a:solidFill>
                  <a:schemeClr val="accent5">
                    <a:lumMod val="75000"/>
                  </a:schemeClr>
                </a:solidFill>
                <a:latin typeface="Calibri" panose="020F0502020204030204" pitchFamily="34" charset="0"/>
                <a:cs typeface="Calibri" panose="020F0502020204030204" pitchFamily="34" charset="0"/>
              </a:rPr>
              <a:t>TERMINOLOGÍA BÁSICA</a:t>
            </a:r>
          </a:p>
          <a:p>
            <a:pPr algn="ctr">
              <a:defRPr/>
            </a:pPr>
            <a:r>
              <a:rPr lang="es-ES" sz="4400" dirty="0">
                <a:solidFill>
                  <a:schemeClr val="accent5">
                    <a:lumMod val="75000"/>
                  </a:schemeClr>
                </a:solidFill>
                <a:latin typeface="Calibri" panose="020F0502020204030204" pitchFamily="34" charset="0"/>
                <a:cs typeface="Calibri" panose="020F0502020204030204" pitchFamily="34" charset="0"/>
              </a:rPr>
              <a:t>  EN MATERIA DE CONDUCTAS DISRUPTIVAS</a:t>
            </a:r>
          </a:p>
          <a:p>
            <a:pPr marL="342900" indent="-342900" algn="just">
              <a:buFontTx/>
              <a:buChar char="-"/>
              <a:defRPr/>
            </a:pPr>
            <a:endParaRPr lang="es-ES" sz="2000" dirty="0">
              <a:latin typeface="Calibri" panose="020F0502020204030204" pitchFamily="34" charset="0"/>
              <a:cs typeface="Calibri" panose="020F0502020204030204" pitchFamily="34" charset="0"/>
            </a:endParaRPr>
          </a:p>
        </p:txBody>
      </p:sp>
      <p:pic>
        <p:nvPicPr>
          <p:cNvPr id="2050" name="Picture 2" descr="Completo Glosario de los Términos Más Usados en la Práctica del Marketing">
            <a:extLst>
              <a:ext uri="{FF2B5EF4-FFF2-40B4-BE49-F238E27FC236}">
                <a16:creationId xmlns:a16="http://schemas.microsoft.com/office/drawing/2014/main" id="{80E96511-39F6-44FB-9455-2B32523E22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6647" y="401157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6392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27313" y="927100"/>
            <a:ext cx="3863975" cy="636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dirty="0"/>
              <a:t>VIOLENCIA NO ES AGRESIVIDAD</a:t>
            </a:r>
          </a:p>
        </p:txBody>
      </p:sp>
      <p:sp>
        <p:nvSpPr>
          <p:cNvPr id="3" name="2 Rectángulo"/>
          <p:cNvSpPr/>
          <p:nvPr/>
        </p:nvSpPr>
        <p:spPr>
          <a:xfrm>
            <a:off x="1087438" y="2041525"/>
            <a:ext cx="6943725" cy="1630363"/>
          </a:xfrm>
          <a:prstGeom prst="rect">
            <a:avLst/>
          </a:prstGeom>
        </p:spPr>
        <p:txBody>
          <a:bodyPr>
            <a:spAutoFit/>
          </a:bodyPr>
          <a:lstStyle/>
          <a:p>
            <a:pPr algn="just">
              <a:defRPr/>
            </a:pPr>
            <a:r>
              <a:rPr lang="es-ES" sz="2000" b="0" dirty="0">
                <a:latin typeface="Calibri" panose="020F0502020204030204" pitchFamily="34" charset="0"/>
                <a:cs typeface="Calibri" panose="020F0502020204030204" pitchFamily="34" charset="0"/>
              </a:rPr>
              <a:t>La </a:t>
            </a:r>
            <a:r>
              <a:rPr lang="es-ES" sz="2000" dirty="0">
                <a:solidFill>
                  <a:schemeClr val="accent1"/>
                </a:solidFill>
                <a:latin typeface="Calibri" panose="020F0502020204030204" pitchFamily="34" charset="0"/>
                <a:cs typeface="Calibri" panose="020F0502020204030204" pitchFamily="34" charset="0"/>
              </a:rPr>
              <a:t>violencia</a:t>
            </a:r>
            <a:r>
              <a:rPr lang="es-ES" sz="2000" b="0" dirty="0">
                <a:latin typeface="Calibri" panose="020F0502020204030204" pitchFamily="34" charset="0"/>
                <a:cs typeface="Calibri" panose="020F0502020204030204" pitchFamily="34" charset="0"/>
              </a:rPr>
              <a:t> es el </a:t>
            </a:r>
            <a:r>
              <a:rPr lang="es-ES" sz="2000" b="0" dirty="0">
                <a:solidFill>
                  <a:schemeClr val="accent6"/>
                </a:solidFill>
                <a:latin typeface="Calibri" panose="020F0502020204030204" pitchFamily="34" charset="0"/>
                <a:cs typeface="Calibri" panose="020F0502020204030204" pitchFamily="34" charset="0"/>
              </a:rPr>
              <a:t>uso intencional </a:t>
            </a:r>
            <a:r>
              <a:rPr lang="es-ES" sz="2000" b="0" dirty="0">
                <a:latin typeface="Calibri" panose="020F0502020204030204" pitchFamily="34" charset="0"/>
                <a:cs typeface="Calibri" panose="020F0502020204030204" pitchFamily="34" charset="0"/>
              </a:rPr>
              <a:t>de la fuerza física, amenazas contra uno mismo, otra persona, un grupo o una comunidad que tiene como consecuencia o es muy probable que tenga como consecuencia un traumatismo, daños psicológicos, problemas de desarrollo o la muerte.</a:t>
            </a:r>
            <a:endParaRPr lang="es-ES" sz="2000" dirty="0">
              <a:latin typeface="Calibri" panose="020F0502020204030204" pitchFamily="34" charset="0"/>
              <a:cs typeface="Calibri" panose="020F0502020204030204" pitchFamily="34" charset="0"/>
            </a:endParaRPr>
          </a:p>
        </p:txBody>
      </p:sp>
      <p:sp>
        <p:nvSpPr>
          <p:cNvPr id="4" name="3 Rectángulo"/>
          <p:cNvSpPr/>
          <p:nvPr/>
        </p:nvSpPr>
        <p:spPr>
          <a:xfrm>
            <a:off x="1087438" y="4214813"/>
            <a:ext cx="6943725" cy="1938337"/>
          </a:xfrm>
          <a:prstGeom prst="rect">
            <a:avLst/>
          </a:prstGeom>
        </p:spPr>
        <p:txBody>
          <a:bodyPr>
            <a:spAutoFit/>
          </a:bodyPr>
          <a:lstStyle/>
          <a:p>
            <a:pPr algn="just">
              <a:defRPr/>
            </a:pPr>
            <a:r>
              <a:rPr lang="es-ES" sz="2000" b="0" dirty="0">
                <a:latin typeface="Calibri" panose="020F0502020204030204" pitchFamily="34" charset="0"/>
                <a:cs typeface="Calibri" panose="020F0502020204030204" pitchFamily="34" charset="0"/>
              </a:rPr>
              <a:t>La </a:t>
            </a:r>
            <a:r>
              <a:rPr lang="es-ES" sz="2000" dirty="0">
                <a:solidFill>
                  <a:schemeClr val="accent1"/>
                </a:solidFill>
                <a:latin typeface="Calibri" panose="020F0502020204030204" pitchFamily="34" charset="0"/>
                <a:cs typeface="Calibri" panose="020F0502020204030204" pitchFamily="34" charset="0"/>
              </a:rPr>
              <a:t>agresividad</a:t>
            </a:r>
            <a:r>
              <a:rPr lang="es-ES" sz="2000" b="0" dirty="0">
                <a:latin typeface="Calibri" panose="020F0502020204030204" pitchFamily="34" charset="0"/>
                <a:cs typeface="Calibri" panose="020F0502020204030204" pitchFamily="34" charset="0"/>
              </a:rPr>
              <a:t> es un </a:t>
            </a:r>
            <a:r>
              <a:rPr lang="es-ES" sz="2000" b="0" dirty="0">
                <a:solidFill>
                  <a:schemeClr val="accent6"/>
                </a:solidFill>
                <a:latin typeface="Calibri" panose="020F0502020204030204" pitchFamily="34" charset="0"/>
                <a:cs typeface="Calibri" panose="020F0502020204030204" pitchFamily="34" charset="0"/>
              </a:rPr>
              <a:t>componente orgánico </a:t>
            </a:r>
            <a:r>
              <a:rPr lang="es-ES" sz="2000" b="0" dirty="0">
                <a:latin typeface="Calibri" panose="020F0502020204030204" pitchFamily="34" charset="0"/>
                <a:cs typeface="Calibri" panose="020F0502020204030204" pitchFamily="34" charset="0"/>
              </a:rPr>
              <a:t>o innato del individuo, elemental para su proceso de </a:t>
            </a:r>
            <a:r>
              <a:rPr lang="es-ES" sz="2000" b="0" dirty="0">
                <a:solidFill>
                  <a:schemeClr val="accent6"/>
                </a:solidFill>
                <a:latin typeface="Calibri" panose="020F0502020204030204" pitchFamily="34" charset="0"/>
                <a:cs typeface="Calibri" panose="020F0502020204030204" pitchFamily="34" charset="0"/>
              </a:rPr>
              <a:t>adaptación</a:t>
            </a:r>
            <a:r>
              <a:rPr lang="es-ES" sz="2000" b="0" dirty="0">
                <a:latin typeface="Calibri" panose="020F0502020204030204" pitchFamily="34" charset="0"/>
                <a:cs typeface="Calibri" panose="020F0502020204030204" pitchFamily="34" charset="0"/>
              </a:rPr>
              <a:t>; desde esta perspectiva se considera que la agresión tiene una función positiva y que la labor de la educación consiste fundamentalmente en canalizar su expresión hacia conductas socialmente aceptables.</a:t>
            </a:r>
            <a:endParaRPr lang="es-ES" sz="2000" dirty="0">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2 Marcador de contenido"/>
          <p:cNvSpPr>
            <a:spLocks noGrp="1"/>
          </p:cNvSpPr>
          <p:nvPr>
            <p:ph sz="quarter" idx="1"/>
          </p:nvPr>
        </p:nvSpPr>
        <p:spPr>
          <a:xfrm>
            <a:off x="495300" y="1122363"/>
            <a:ext cx="8367713" cy="5351462"/>
          </a:xfrm>
        </p:spPr>
        <p:txBody>
          <a:bodyPr/>
          <a:lstStyle/>
          <a:p>
            <a:pPr marL="0" indent="0" algn="just">
              <a:buFont typeface="Wingdings" pitchFamily="2" charset="2"/>
              <a:buNone/>
              <a:defRPr/>
            </a:pPr>
            <a:r>
              <a:rPr lang="es-ES" sz="1600" dirty="0">
                <a:latin typeface="Calibri" panose="020F0502020204030204" pitchFamily="34" charset="0"/>
                <a:cs typeface="Calibri" panose="020F0502020204030204" pitchFamily="34" charset="0"/>
              </a:rPr>
              <a:t>Cualquier conducta se puede convertir en un problema de conducta. Un </a:t>
            </a:r>
            <a:r>
              <a:rPr lang="es-ES" sz="1600" b="1" dirty="0">
                <a:solidFill>
                  <a:srgbClr val="00B0F0"/>
                </a:solidFill>
                <a:latin typeface="Calibri" panose="020F0502020204030204" pitchFamily="34" charset="0"/>
                <a:cs typeface="Calibri" panose="020F0502020204030204" pitchFamily="34" charset="0"/>
              </a:rPr>
              <a:t>problema de conducta </a:t>
            </a:r>
            <a:r>
              <a:rPr lang="es-ES" sz="1600" dirty="0">
                <a:latin typeface="Calibri" panose="020F0502020204030204" pitchFamily="34" charset="0"/>
                <a:cs typeface="Calibri" panose="020F0502020204030204" pitchFamily="34" charset="0"/>
              </a:rPr>
              <a:t>es aquel que, por su intensidad, déficit, persistencia, o inadecuación, afecta negativamente a la persona en su relación con el entorno, interfiriendo en su desarrollo y afectando a su competencia académica, familiar y/o social. </a:t>
            </a:r>
            <a:endParaRPr lang="es-ES" altLang="es-ES" sz="1600" dirty="0">
              <a:latin typeface="Calibri" panose="020F0502020204030204" pitchFamily="34" charset="0"/>
              <a:cs typeface="Calibri" panose="020F0502020204030204" pitchFamily="34" charset="0"/>
            </a:endParaRPr>
          </a:p>
          <a:p>
            <a:pPr marL="0" indent="0" algn="just">
              <a:buFont typeface="Wingdings" pitchFamily="2" charset="2"/>
              <a:buNone/>
              <a:defRPr/>
            </a:pPr>
            <a:r>
              <a:rPr lang="es-ES" altLang="es-ES" sz="1600" dirty="0">
                <a:latin typeface="Calibri" panose="020F0502020204030204" pitchFamily="34" charset="0"/>
                <a:cs typeface="Calibri" panose="020F0502020204030204" pitchFamily="34" charset="0"/>
              </a:rPr>
              <a:t>La </a:t>
            </a:r>
            <a:r>
              <a:rPr lang="es-ES" altLang="es-ES" sz="1600" b="1" dirty="0">
                <a:solidFill>
                  <a:srgbClr val="00B0F0"/>
                </a:solidFill>
                <a:latin typeface="Calibri" panose="020F0502020204030204" pitchFamily="34" charset="0"/>
                <a:cs typeface="Calibri" panose="020F0502020204030204" pitchFamily="34" charset="0"/>
              </a:rPr>
              <a:t>disrupción</a:t>
            </a:r>
            <a:r>
              <a:rPr lang="es-ES" altLang="es-ES" sz="1600" dirty="0">
                <a:latin typeface="Calibri" panose="020F0502020204030204" pitchFamily="34" charset="0"/>
                <a:cs typeface="Calibri" panose="020F0502020204030204" pitchFamily="34" charset="0"/>
              </a:rPr>
              <a:t> </a:t>
            </a:r>
            <a:r>
              <a:rPr lang="es-ES" sz="1600" dirty="0">
                <a:latin typeface="Calibri" panose="020F0502020204030204" pitchFamily="34" charset="0"/>
                <a:cs typeface="Calibri" panose="020F0502020204030204" pitchFamily="34" charset="0"/>
              </a:rPr>
              <a:t>son las actitudes y hechos contrarios a las normas de convivencia que impiden en menor o mayor medida la existencia de orden y clima adecuados y dificultan cumplir las funciones propias de la institución en la que está el menor.</a:t>
            </a:r>
          </a:p>
          <a:p>
            <a:pPr marL="0" indent="0" algn="just">
              <a:buFont typeface="Wingdings" pitchFamily="2" charset="2"/>
              <a:buNone/>
              <a:defRPr/>
            </a:pPr>
            <a:r>
              <a:rPr lang="es-ES" sz="1600" dirty="0">
                <a:latin typeface="Calibri" panose="020F0502020204030204" pitchFamily="34" charset="0"/>
                <a:cs typeface="Calibri" panose="020F0502020204030204" pitchFamily="34" charset="0"/>
              </a:rPr>
              <a:t>Algunos ejemplos de estas conductas en el aula son:</a:t>
            </a:r>
          </a:p>
          <a:p>
            <a:pPr>
              <a:defRPr/>
            </a:pPr>
            <a:r>
              <a:rPr lang="es-ES" sz="1600" dirty="0">
                <a:latin typeface="Calibri" panose="020F0502020204030204" pitchFamily="34" charset="0"/>
                <a:cs typeface="Calibri" panose="020F0502020204030204" pitchFamily="34" charset="0"/>
              </a:rPr>
              <a:t>Desafiar activamente a los profesores.</a:t>
            </a:r>
          </a:p>
          <a:p>
            <a:pPr>
              <a:defRPr/>
            </a:pPr>
            <a:r>
              <a:rPr lang="es-ES" sz="1600" dirty="0">
                <a:latin typeface="Calibri" panose="020F0502020204030204" pitchFamily="34" charset="0"/>
                <a:cs typeface="Calibri" panose="020F0502020204030204" pitchFamily="34" charset="0"/>
              </a:rPr>
              <a:t>Iniciar peleas.</a:t>
            </a:r>
          </a:p>
          <a:p>
            <a:pPr>
              <a:defRPr/>
            </a:pPr>
            <a:r>
              <a:rPr lang="es-ES" sz="1600" dirty="0">
                <a:latin typeface="Calibri" panose="020F0502020204030204" pitchFamily="34" charset="0"/>
                <a:cs typeface="Calibri" panose="020F0502020204030204" pitchFamily="34" charset="0"/>
              </a:rPr>
              <a:t>Molestar deliberadamente a otras personas.               </a:t>
            </a:r>
          </a:p>
          <a:p>
            <a:pPr>
              <a:defRPr/>
            </a:pPr>
            <a:r>
              <a:rPr lang="es-ES" sz="1600" dirty="0">
                <a:latin typeface="Calibri" panose="020F0502020204030204" pitchFamily="34" charset="0"/>
                <a:cs typeface="Calibri" panose="020F0502020204030204" pitchFamily="34" charset="0"/>
              </a:rPr>
              <a:t>Actitudes de desobediencia.</a:t>
            </a:r>
          </a:p>
          <a:p>
            <a:pPr>
              <a:defRPr/>
            </a:pPr>
            <a:r>
              <a:rPr lang="es-ES" sz="1600" dirty="0">
                <a:latin typeface="Calibri" panose="020F0502020204030204" pitchFamily="34" charset="0"/>
                <a:cs typeface="Calibri" panose="020F0502020204030204" pitchFamily="34" charset="0"/>
              </a:rPr>
              <a:t>Dificultad para esperar y para seguir instrucciones.</a:t>
            </a:r>
          </a:p>
          <a:p>
            <a:pPr>
              <a:defRPr/>
            </a:pPr>
            <a:r>
              <a:rPr lang="es-ES" sz="1600" dirty="0">
                <a:latin typeface="Calibri" panose="020F0502020204030204" pitchFamily="34" charset="0"/>
                <a:cs typeface="Calibri" panose="020F0502020204030204" pitchFamily="34" charset="0"/>
              </a:rPr>
              <a:t>Hablar cuando interviene el profesor.</a:t>
            </a:r>
          </a:p>
          <a:p>
            <a:pPr>
              <a:defRPr/>
            </a:pPr>
            <a:r>
              <a:rPr lang="es-ES" sz="1600" dirty="0">
                <a:latin typeface="Calibri" panose="020F0502020204030204" pitchFamily="34" charset="0"/>
                <a:cs typeface="Calibri" panose="020F0502020204030204" pitchFamily="34" charset="0"/>
              </a:rPr>
              <a:t>Levantarse frecuentemente de su asiento.</a:t>
            </a:r>
          </a:p>
          <a:p>
            <a:pPr>
              <a:defRPr/>
            </a:pPr>
            <a:r>
              <a:rPr lang="es-ES" sz="1600" dirty="0">
                <a:latin typeface="Calibri" panose="020F0502020204030204" pitchFamily="34" charset="0"/>
                <a:cs typeface="Calibri" panose="020F0502020204030204" pitchFamily="34" charset="0"/>
              </a:rPr>
              <a:t>Llegar tarde a clase.</a:t>
            </a:r>
          </a:p>
          <a:p>
            <a:pPr>
              <a:defRPr/>
            </a:pPr>
            <a:r>
              <a:rPr lang="es-ES" sz="1600" dirty="0">
                <a:latin typeface="Calibri" panose="020F0502020204030204" pitchFamily="34" charset="0"/>
                <a:cs typeface="Calibri" panose="020F0502020204030204" pitchFamily="34" charset="0"/>
              </a:rPr>
              <a:t>No traer material.</a:t>
            </a:r>
          </a:p>
          <a:p>
            <a:pPr>
              <a:defRPr/>
            </a:pPr>
            <a:r>
              <a:rPr lang="es-ES" sz="1600" dirty="0">
                <a:latin typeface="Calibri" panose="020F0502020204030204" pitchFamily="34" charset="0"/>
                <a:cs typeface="Calibri" panose="020F0502020204030204" pitchFamily="34" charset="0"/>
              </a:rPr>
              <a:t>entre otras.</a:t>
            </a:r>
          </a:p>
          <a:p>
            <a:pPr marL="0" indent="0" algn="just">
              <a:buFont typeface="Wingdings" pitchFamily="2" charset="2"/>
              <a:buNone/>
              <a:defRPr/>
            </a:pPr>
            <a:endParaRPr lang="es-ES" altLang="es-ES" dirty="0"/>
          </a:p>
        </p:txBody>
      </p:sp>
      <p:sp>
        <p:nvSpPr>
          <p:cNvPr id="7" name="6 Rectángulo"/>
          <p:cNvSpPr/>
          <p:nvPr/>
        </p:nvSpPr>
        <p:spPr>
          <a:xfrm>
            <a:off x="3000054" y="304801"/>
            <a:ext cx="3955550" cy="748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dirty="0"/>
              <a:t>PROBLEMA DE CONDUCTA Y DISRUPCIÓN</a:t>
            </a:r>
          </a:p>
        </p:txBody>
      </p:sp>
      <p:sp>
        <p:nvSpPr>
          <p:cNvPr id="2" name="Rectángulo: esquinas redondeadas 1">
            <a:extLst>
              <a:ext uri="{FF2B5EF4-FFF2-40B4-BE49-F238E27FC236}">
                <a16:creationId xmlns:a16="http://schemas.microsoft.com/office/drawing/2014/main" id="{EBED44B2-C2A1-4708-9642-7477F2F94E19}"/>
              </a:ext>
            </a:extLst>
          </p:cNvPr>
          <p:cNvSpPr/>
          <p:nvPr/>
        </p:nvSpPr>
        <p:spPr>
          <a:xfrm flipH="1">
            <a:off x="5928185" y="3428999"/>
            <a:ext cx="3123347" cy="6806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a:latin typeface="Calibri" panose="020F0502020204030204" pitchFamily="34" charset="0"/>
                <a:cs typeface="Calibri" panose="020F0502020204030204" pitchFamily="34" charset="0"/>
              </a:rPr>
              <a:t>DIFICULTAD …………. PROBLEMA</a:t>
            </a:r>
            <a:endParaRPr lang="es-ES" dirty="0"/>
          </a:p>
        </p:txBody>
      </p:sp>
    </p:spTree>
    <p:extLst>
      <p:ext uri="{BB962C8B-B14F-4D97-AF65-F5344CB8AC3E}">
        <p14:creationId xmlns:p14="http://schemas.microsoft.com/office/powerpoint/2010/main" val="1897757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2 Marcador de contenido"/>
          <p:cNvSpPr>
            <a:spLocks noGrp="1"/>
          </p:cNvSpPr>
          <p:nvPr>
            <p:ph sz="quarter" idx="1"/>
          </p:nvPr>
        </p:nvSpPr>
        <p:spPr>
          <a:xfrm>
            <a:off x="123291" y="1039091"/>
            <a:ext cx="8630291" cy="5434734"/>
          </a:xfrm>
        </p:spPr>
        <p:txBody>
          <a:bodyPr/>
          <a:lstStyle/>
          <a:p>
            <a:pPr algn="just"/>
            <a:r>
              <a:rPr lang="es-ES" altLang="es-ES" sz="1800" dirty="0">
                <a:latin typeface="Calibri" panose="020F0502020204030204" pitchFamily="34" charset="0"/>
                <a:cs typeface="Calibri" panose="020F0502020204030204" pitchFamily="34" charset="0"/>
              </a:rPr>
              <a:t>La </a:t>
            </a:r>
            <a:r>
              <a:rPr lang="es-ES" altLang="es-ES" sz="1800" b="1" dirty="0">
                <a:solidFill>
                  <a:srgbClr val="00B0F0"/>
                </a:solidFill>
                <a:latin typeface="Calibri" panose="020F0502020204030204" pitchFamily="34" charset="0"/>
                <a:cs typeface="Calibri" panose="020F0502020204030204" pitchFamily="34" charset="0"/>
              </a:rPr>
              <a:t>disciplina</a:t>
            </a:r>
            <a:r>
              <a:rPr lang="es-ES" altLang="es-ES" sz="1800" dirty="0">
                <a:latin typeface="Calibri" panose="020F0502020204030204" pitchFamily="34" charset="0"/>
                <a:cs typeface="Calibri" panose="020F0502020204030204" pitchFamily="34" charset="0"/>
              </a:rPr>
              <a:t> es la capacidad de las personas para controlar sus impulsos y alcanzar metas. Si nos remitimos a la </a:t>
            </a:r>
            <a:r>
              <a:rPr lang="es-ES" altLang="es-ES" sz="1800" b="1" dirty="0">
                <a:solidFill>
                  <a:srgbClr val="00B0F0"/>
                </a:solidFill>
                <a:latin typeface="Calibri" panose="020F0502020204030204" pitchFamily="34" charset="0"/>
                <a:cs typeface="Calibri" panose="020F0502020204030204" pitchFamily="34" charset="0"/>
              </a:rPr>
              <a:t>disciplina escolar</a:t>
            </a:r>
            <a:r>
              <a:rPr lang="es-ES" altLang="es-ES" sz="1800" dirty="0">
                <a:latin typeface="Calibri" panose="020F0502020204030204" pitchFamily="34" charset="0"/>
                <a:cs typeface="Calibri" panose="020F0502020204030204" pitchFamily="34" charset="0"/>
              </a:rPr>
              <a:t>,  nos referiremos al conjunto de reglas para mantener un orden, el cumplimiento de los deberes y seguimiento de las normas, es decir, el </a:t>
            </a:r>
            <a:r>
              <a:rPr lang="es-ES" altLang="es-ES" sz="1800" b="1" dirty="0">
                <a:latin typeface="Calibri" panose="020F0502020204030204" pitchFamily="34" charset="0"/>
                <a:cs typeface="Calibri" panose="020F0502020204030204" pitchFamily="34" charset="0"/>
              </a:rPr>
              <a:t>código de conducta que la escuela impone para asegurar una adecuada convivencia.</a:t>
            </a:r>
          </a:p>
          <a:p>
            <a:pPr algn="just"/>
            <a:r>
              <a:rPr lang="es-ES" altLang="es-ES" sz="1800" dirty="0">
                <a:latin typeface="Calibri" panose="020F0502020204030204" pitchFamily="34" charset="0"/>
                <a:cs typeface="Calibri" panose="020F0502020204030204" pitchFamily="34" charset="0"/>
              </a:rPr>
              <a:t>La disciplina como parte de un currículo se ha de planificar en forma de acciones que formen parte de los proyectos del centro escolar. Muchas veces, se actúa de forma emergente cuando surge algún tipo de conflicto sin ningún tipo de planificación preventiva, ni con la guía de parámetros previamente establecidos que permitan ayudar al estudiante a superar sus problemas de disciplina. </a:t>
            </a:r>
          </a:p>
          <a:p>
            <a:pPr algn="just"/>
            <a:r>
              <a:rPr lang="es-ES" altLang="es-ES" sz="1800" dirty="0">
                <a:latin typeface="Calibri" panose="020F0502020204030204" pitchFamily="34" charset="0"/>
                <a:cs typeface="Calibri" panose="020F0502020204030204" pitchFamily="34" charset="0"/>
              </a:rPr>
              <a:t>Las formas habituales de enfrentar las conductas perturbadoras son los regaños, los consejos moralizadores, quejas a los padres, enfrentamiento con el alumno, las sanciones, las expulsiones o el rechazo. </a:t>
            </a:r>
          </a:p>
          <a:p>
            <a:pPr algn="just"/>
            <a:r>
              <a:rPr lang="es-ES" altLang="es-ES" sz="1800" dirty="0">
                <a:latin typeface="Calibri" panose="020F0502020204030204" pitchFamily="34" charset="0"/>
                <a:cs typeface="Calibri" panose="020F0502020204030204" pitchFamily="34" charset="0"/>
              </a:rPr>
              <a:t>Los docentes necesitan saber que los niños no llegan a la escuela, en término generales, con un entrenamiento disciplinario totalmente logrado. Aún necesitan desarrollar habilidades que le irán permitiendo poco a poco lograr la autodisciplina: </a:t>
            </a:r>
            <a:r>
              <a:rPr lang="es-ES" altLang="es-ES" sz="1800" b="1" dirty="0">
                <a:latin typeface="Calibri" panose="020F0502020204030204" pitchFamily="34" charset="0"/>
                <a:cs typeface="Calibri" panose="020F0502020204030204" pitchFamily="34" charset="0"/>
              </a:rPr>
              <a:t>La motivación, el autocontrol, el desarrollo de habilidades de atención-concentración, de razonar y reaccionar con mesura en situaciones conflictivas y de poder adaptarse al trabajo en grupo para la consecución de metas.  </a:t>
            </a:r>
            <a:endParaRPr lang="es-ES" altLang="es-ES" sz="1800" dirty="0">
              <a:latin typeface="Calibri" panose="020F0502020204030204" pitchFamily="34" charset="0"/>
              <a:cs typeface="Calibri" panose="020F0502020204030204" pitchFamily="34" charset="0"/>
            </a:endParaRPr>
          </a:p>
        </p:txBody>
      </p:sp>
      <p:sp>
        <p:nvSpPr>
          <p:cNvPr id="5" name="4 Rectángulo"/>
          <p:cNvSpPr/>
          <p:nvPr/>
        </p:nvSpPr>
        <p:spPr>
          <a:xfrm>
            <a:off x="2627313" y="304801"/>
            <a:ext cx="4297469" cy="540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dirty="0"/>
              <a:t>DISCIPLINA ESCOLAR</a:t>
            </a:r>
          </a:p>
        </p:txBody>
      </p:sp>
    </p:spTree>
    <p:extLst>
      <p:ext uri="{BB962C8B-B14F-4D97-AF65-F5344CB8AC3E}">
        <p14:creationId xmlns:p14="http://schemas.microsoft.com/office/powerpoint/2010/main" val="243281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2 Marcador de contenido"/>
          <p:cNvSpPr>
            <a:spLocks noGrp="1"/>
          </p:cNvSpPr>
          <p:nvPr>
            <p:ph sz="quarter" idx="1"/>
          </p:nvPr>
        </p:nvSpPr>
        <p:spPr>
          <a:xfrm>
            <a:off x="495300" y="1287463"/>
            <a:ext cx="8089900" cy="5186362"/>
          </a:xfrm>
        </p:spPr>
        <p:txBody>
          <a:bodyPr/>
          <a:lstStyle/>
          <a:p>
            <a:pPr marL="0" indent="0" algn="just">
              <a:buNone/>
            </a:pPr>
            <a:r>
              <a:rPr lang="es-ES" altLang="es-ES" dirty="0">
                <a:latin typeface="Calibri" panose="020F0502020204030204" pitchFamily="34" charset="0"/>
                <a:cs typeface="Calibri" panose="020F0502020204030204" pitchFamily="34" charset="0"/>
              </a:rPr>
              <a:t>Se trata de un tipo de disciplina</a:t>
            </a:r>
            <a:r>
              <a:rPr lang="es-ES" altLang="es-ES" b="1" dirty="0">
                <a:latin typeface="Calibri" panose="020F0502020204030204" pitchFamily="34" charset="0"/>
                <a:cs typeface="Calibri" panose="020F0502020204030204" pitchFamily="34" charset="0"/>
              </a:rPr>
              <a:t> </a:t>
            </a:r>
            <a:r>
              <a:rPr lang="es-ES" altLang="es-ES" dirty="0">
                <a:latin typeface="Calibri" panose="020F0502020204030204" pitchFamily="34" charset="0"/>
                <a:cs typeface="Calibri" panose="020F0502020204030204" pitchFamily="34" charset="0"/>
              </a:rPr>
              <a:t>basada más en la reprimenda y la amenaza, centrada en la mala conducta y que utiliza fundamentalmente los castigos, las amenazas y los enfrentamientos con el alumno. </a:t>
            </a:r>
          </a:p>
          <a:p>
            <a:pPr marL="0" indent="0" algn="just">
              <a:buFont typeface="Wingdings" pitchFamily="2" charset="2"/>
              <a:buNone/>
            </a:pPr>
            <a:endParaRPr lang="es-ES" altLang="es-ES" dirty="0">
              <a:latin typeface="Calibri" panose="020F0502020204030204" pitchFamily="34" charset="0"/>
              <a:cs typeface="Calibri" panose="020F0502020204030204" pitchFamily="34" charset="0"/>
            </a:endParaRPr>
          </a:p>
        </p:txBody>
      </p:sp>
      <p:sp>
        <p:nvSpPr>
          <p:cNvPr id="5" name="4 Rectángulo"/>
          <p:cNvSpPr/>
          <p:nvPr/>
        </p:nvSpPr>
        <p:spPr>
          <a:xfrm>
            <a:off x="2627313" y="554181"/>
            <a:ext cx="4348850" cy="5818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dirty="0"/>
              <a:t>DISCIPLINA NEGATIVA</a:t>
            </a:r>
          </a:p>
        </p:txBody>
      </p:sp>
      <p:pic>
        <p:nvPicPr>
          <p:cNvPr id="1026" name="Picture 2" descr="Desobediencia, Madre E Hijo, Chico, Lí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238" y="3045547"/>
            <a:ext cx="6477000" cy="323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2739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2 Marcador de contenido"/>
          <p:cNvSpPr>
            <a:spLocks noGrp="1"/>
          </p:cNvSpPr>
          <p:nvPr>
            <p:ph sz="quarter" idx="1"/>
          </p:nvPr>
        </p:nvSpPr>
        <p:spPr>
          <a:xfrm>
            <a:off x="495300" y="1287463"/>
            <a:ext cx="8089900" cy="5186362"/>
          </a:xfrm>
        </p:spPr>
        <p:txBody>
          <a:bodyPr/>
          <a:lstStyle/>
          <a:p>
            <a:pPr marL="0" indent="0" algn="just">
              <a:buFont typeface="Wingdings" pitchFamily="2" charset="2"/>
              <a:buNone/>
            </a:pPr>
            <a:r>
              <a:rPr lang="es-ES" altLang="es-ES" dirty="0">
                <a:latin typeface="Calibri" panose="020F0502020204030204" pitchFamily="34" charset="0"/>
                <a:cs typeface="Calibri" panose="020F0502020204030204" pitchFamily="34" charset="0"/>
              </a:rPr>
              <a:t>Se fundamenta en el aprendizaje del </a:t>
            </a:r>
            <a:r>
              <a:rPr lang="es-ES" altLang="es-ES" b="1" dirty="0">
                <a:latin typeface="Calibri" panose="020F0502020204030204" pitchFamily="34" charset="0"/>
                <a:cs typeface="Calibri" panose="020F0502020204030204" pitchFamily="34" charset="0"/>
              </a:rPr>
              <a:t>autocontrol</a:t>
            </a:r>
            <a:r>
              <a:rPr lang="es-ES" altLang="es-ES" dirty="0">
                <a:latin typeface="Calibri" panose="020F0502020204030204" pitchFamily="34" charset="0"/>
                <a:cs typeface="Calibri" panose="020F0502020204030204" pitchFamily="34" charset="0"/>
              </a:rPr>
              <a:t>, la </a:t>
            </a:r>
            <a:r>
              <a:rPr lang="es-ES" altLang="es-ES" b="1" dirty="0">
                <a:latin typeface="Calibri" panose="020F0502020204030204" pitchFamily="34" charset="0"/>
                <a:cs typeface="Calibri" panose="020F0502020204030204" pitchFamily="34" charset="0"/>
              </a:rPr>
              <a:t>aceptación razonada de las normas y actitudes </a:t>
            </a:r>
            <a:r>
              <a:rPr lang="es-ES" altLang="es-ES" dirty="0">
                <a:latin typeface="Calibri" panose="020F0502020204030204" pitchFamily="34" charset="0"/>
                <a:cs typeface="Calibri" panose="020F0502020204030204" pitchFamily="34" charset="0"/>
              </a:rPr>
              <a:t>requeridas para lograr los fines del proceso de enseñanza y aprendizaje, </a:t>
            </a:r>
            <a:r>
              <a:rPr lang="es-ES" altLang="es-ES" b="1" dirty="0">
                <a:latin typeface="Calibri" panose="020F0502020204030204" pitchFamily="34" charset="0"/>
                <a:cs typeface="Calibri" panose="020F0502020204030204" pitchFamily="34" charset="0"/>
              </a:rPr>
              <a:t>énfasis en los logros y la buena conducta</a:t>
            </a:r>
            <a:r>
              <a:rPr lang="es-ES" altLang="es-ES" dirty="0">
                <a:latin typeface="Calibri" panose="020F0502020204030204" pitchFamily="34" charset="0"/>
                <a:cs typeface="Calibri" panose="020F0502020204030204" pitchFamily="34" charset="0"/>
              </a:rPr>
              <a:t>. Utiliza más el elogio, los incentivos, a empatía y es aplicada como parte de un programa planificado de educación escolar. </a:t>
            </a:r>
          </a:p>
        </p:txBody>
      </p:sp>
      <p:pic>
        <p:nvPicPr>
          <p:cNvPr id="20484" name="Picture 5" descr="Tablero, Tiza, Retroalimentació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7876" y="3756445"/>
            <a:ext cx="4078287" cy="271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Rectángulo"/>
          <p:cNvSpPr/>
          <p:nvPr/>
        </p:nvSpPr>
        <p:spPr>
          <a:xfrm>
            <a:off x="2627313" y="554181"/>
            <a:ext cx="4348850" cy="5818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dirty="0"/>
              <a:t>DISCIPLINA POSITIVA</a:t>
            </a:r>
          </a:p>
        </p:txBody>
      </p:sp>
    </p:spTree>
    <p:extLst>
      <p:ext uri="{BB962C8B-B14F-4D97-AF65-F5344CB8AC3E}">
        <p14:creationId xmlns:p14="http://schemas.microsoft.com/office/powerpoint/2010/main" val="914842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Rectángulo"/>
          <p:cNvSpPr>
            <a:spLocks noChangeArrowheads="1"/>
          </p:cNvSpPr>
          <p:nvPr/>
        </p:nvSpPr>
        <p:spPr bwMode="auto">
          <a:xfrm>
            <a:off x="332510" y="845127"/>
            <a:ext cx="8533678"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b="1">
                <a:solidFill>
                  <a:schemeClr val="tx1"/>
                </a:solidFill>
                <a:latin typeface="DIN-Medium"/>
                <a:cs typeface="Arial" pitchFamily="34" charset="0"/>
              </a:defRPr>
            </a:lvl1pPr>
            <a:lvl2pPr marL="742950" indent="-285750" eaLnBrk="0" hangingPunct="0">
              <a:defRPr sz="1600" b="1">
                <a:solidFill>
                  <a:schemeClr val="tx1"/>
                </a:solidFill>
                <a:latin typeface="DIN-Medium"/>
                <a:cs typeface="Arial" pitchFamily="34" charset="0"/>
              </a:defRPr>
            </a:lvl2pPr>
            <a:lvl3pPr marL="1143000" indent="-228600" eaLnBrk="0" hangingPunct="0">
              <a:defRPr sz="1600" b="1">
                <a:solidFill>
                  <a:schemeClr val="tx1"/>
                </a:solidFill>
                <a:latin typeface="DIN-Medium"/>
                <a:cs typeface="Arial" pitchFamily="34" charset="0"/>
              </a:defRPr>
            </a:lvl3pPr>
            <a:lvl4pPr marL="1600200" indent="-228600" eaLnBrk="0" hangingPunct="0">
              <a:defRPr sz="1600" b="1">
                <a:solidFill>
                  <a:schemeClr val="tx1"/>
                </a:solidFill>
                <a:latin typeface="DIN-Medium"/>
                <a:cs typeface="Arial" pitchFamily="34" charset="0"/>
              </a:defRPr>
            </a:lvl4pPr>
            <a:lvl5pPr marL="2057400" indent="-228600" eaLnBrk="0" hangingPunct="0">
              <a:defRPr sz="1600" b="1">
                <a:solidFill>
                  <a:schemeClr val="tx1"/>
                </a:solidFill>
                <a:latin typeface="DIN-Medium"/>
                <a:cs typeface="Arial" pitchFamily="34" charset="0"/>
              </a:defRPr>
            </a:lvl5pPr>
            <a:lvl6pPr marL="2514600" indent="-228600" eaLnBrk="0" fontAlgn="base" hangingPunct="0">
              <a:spcBef>
                <a:spcPct val="0"/>
              </a:spcBef>
              <a:spcAft>
                <a:spcPct val="0"/>
              </a:spcAft>
              <a:defRPr sz="1600" b="1">
                <a:solidFill>
                  <a:schemeClr val="tx1"/>
                </a:solidFill>
                <a:latin typeface="DIN-Medium"/>
                <a:cs typeface="Arial" pitchFamily="34" charset="0"/>
              </a:defRPr>
            </a:lvl6pPr>
            <a:lvl7pPr marL="2971800" indent="-228600" eaLnBrk="0" fontAlgn="base" hangingPunct="0">
              <a:spcBef>
                <a:spcPct val="0"/>
              </a:spcBef>
              <a:spcAft>
                <a:spcPct val="0"/>
              </a:spcAft>
              <a:defRPr sz="1600" b="1">
                <a:solidFill>
                  <a:schemeClr val="tx1"/>
                </a:solidFill>
                <a:latin typeface="DIN-Medium"/>
                <a:cs typeface="Arial" pitchFamily="34" charset="0"/>
              </a:defRPr>
            </a:lvl7pPr>
            <a:lvl8pPr marL="3429000" indent="-228600" eaLnBrk="0" fontAlgn="base" hangingPunct="0">
              <a:spcBef>
                <a:spcPct val="0"/>
              </a:spcBef>
              <a:spcAft>
                <a:spcPct val="0"/>
              </a:spcAft>
              <a:defRPr sz="1600" b="1">
                <a:solidFill>
                  <a:schemeClr val="tx1"/>
                </a:solidFill>
                <a:latin typeface="DIN-Medium"/>
                <a:cs typeface="Arial" pitchFamily="34" charset="0"/>
              </a:defRPr>
            </a:lvl8pPr>
            <a:lvl9pPr marL="3886200" indent="-228600" eaLnBrk="0" fontAlgn="base" hangingPunct="0">
              <a:spcBef>
                <a:spcPct val="0"/>
              </a:spcBef>
              <a:spcAft>
                <a:spcPct val="0"/>
              </a:spcAft>
              <a:defRPr sz="1600" b="1">
                <a:solidFill>
                  <a:schemeClr val="tx1"/>
                </a:solidFill>
                <a:latin typeface="DIN-Medium"/>
                <a:cs typeface="Arial" pitchFamily="34" charset="0"/>
              </a:defRPr>
            </a:lvl9pPr>
          </a:lstStyle>
          <a:p>
            <a:pPr algn="just">
              <a:defRPr/>
            </a:pPr>
            <a:endParaRPr lang="es-ES" altLang="es-ES" sz="2000" b="0" dirty="0"/>
          </a:p>
          <a:p>
            <a:pPr algn="just">
              <a:defRPr/>
            </a:pPr>
            <a:r>
              <a:rPr lang="es-ES" altLang="es-ES" sz="2000" b="0" dirty="0">
                <a:latin typeface="Calibri" panose="020F0502020204030204" pitchFamily="34" charset="0"/>
                <a:cs typeface="Calibri" panose="020F0502020204030204" pitchFamily="34" charset="0"/>
              </a:rPr>
              <a:t>Las </a:t>
            </a:r>
            <a:r>
              <a:rPr lang="es-ES" altLang="es-ES" sz="2000" dirty="0">
                <a:solidFill>
                  <a:schemeClr val="accent1"/>
                </a:solidFill>
                <a:latin typeface="Calibri" panose="020F0502020204030204" pitchFamily="34" charset="0"/>
                <a:cs typeface="Calibri" panose="020F0502020204030204" pitchFamily="34" charset="0"/>
              </a:rPr>
              <a:t>conductas de indisciplina </a:t>
            </a:r>
            <a:r>
              <a:rPr lang="es-ES" altLang="es-ES" sz="2000" b="0" dirty="0">
                <a:latin typeface="Calibri" panose="020F0502020204030204" pitchFamily="34" charset="0"/>
                <a:cs typeface="Calibri" panose="020F0502020204030204" pitchFamily="34" charset="0"/>
              </a:rPr>
              <a:t>que son objeto de intervención en los Centros, son todas aquellas que:</a:t>
            </a:r>
          </a:p>
          <a:p>
            <a:pPr>
              <a:defRPr/>
            </a:pPr>
            <a:endParaRPr lang="es-ES" altLang="es-ES" sz="2000" b="0" dirty="0">
              <a:latin typeface="Calibri" panose="020F0502020204030204" pitchFamily="34" charset="0"/>
              <a:cs typeface="Calibri" panose="020F0502020204030204" pitchFamily="34" charset="0"/>
            </a:endParaRPr>
          </a:p>
          <a:p>
            <a:pPr algn="just">
              <a:defRPr/>
            </a:pPr>
            <a:r>
              <a:rPr lang="es-ES" altLang="es-ES" sz="2000" b="0" dirty="0">
                <a:latin typeface="Calibri" panose="020F0502020204030204" pitchFamily="34" charset="0"/>
                <a:cs typeface="Calibri" panose="020F0502020204030204" pitchFamily="34" charset="0"/>
              </a:rPr>
              <a:t> -   Van en detrimento de la integridad física o psicológica del mismo       </a:t>
            </a:r>
          </a:p>
          <a:p>
            <a:pPr algn="just">
              <a:defRPr/>
            </a:pPr>
            <a:r>
              <a:rPr lang="es-ES" altLang="es-ES" sz="2000" b="0" dirty="0">
                <a:latin typeface="Calibri" panose="020F0502020204030204" pitchFamily="34" charset="0"/>
                <a:cs typeface="Calibri" panose="020F0502020204030204" pitchFamily="34" charset="0"/>
              </a:rPr>
              <a:t>      alumno, de sus compañeros o de otras personas.</a:t>
            </a:r>
          </a:p>
          <a:p>
            <a:pPr marL="285750" indent="-285750" algn="just">
              <a:buFontTx/>
              <a:buChar char="-"/>
              <a:defRPr/>
            </a:pPr>
            <a:r>
              <a:rPr lang="es-ES" altLang="es-ES" sz="2000" b="0" dirty="0">
                <a:latin typeface="Calibri" panose="020F0502020204030204" pitchFamily="34" charset="0"/>
                <a:cs typeface="Calibri" panose="020F0502020204030204" pitchFamily="34" charset="0"/>
              </a:rPr>
              <a:t> Las que perjudican las pertenencias materiales de los demás alumnos o las instalaciones o equipos del Centro.</a:t>
            </a:r>
          </a:p>
          <a:p>
            <a:pPr marL="285750" indent="-285750" algn="just">
              <a:buFontTx/>
              <a:buChar char="-"/>
              <a:defRPr/>
            </a:pPr>
            <a:r>
              <a:rPr lang="es-ES" altLang="es-ES" sz="2000" b="0" dirty="0">
                <a:latin typeface="Calibri" panose="020F0502020204030204" pitchFamily="34" charset="0"/>
                <a:cs typeface="Calibri" panose="020F0502020204030204" pitchFamily="34" charset="0"/>
              </a:rPr>
              <a:t> Todo comportamiento discriminatorio por razones varias.</a:t>
            </a:r>
          </a:p>
          <a:p>
            <a:pPr marL="285750" indent="-285750" algn="just">
              <a:buFontTx/>
              <a:buChar char="-"/>
              <a:defRPr/>
            </a:pPr>
            <a:r>
              <a:rPr lang="es-ES" altLang="es-ES" sz="2000" b="0" dirty="0">
                <a:latin typeface="Calibri" panose="020F0502020204030204" pitchFamily="34" charset="0"/>
                <a:cs typeface="Calibri" panose="020F0502020204030204" pitchFamily="34" charset="0"/>
              </a:rPr>
              <a:t> Los actos de irresponsabilidad como negarse a cumplir con sus obligaciones académicas, ya sea no haciendo las tareas encomendadas o abandonar las clases sin permiso.</a:t>
            </a:r>
          </a:p>
          <a:p>
            <a:pPr marL="285750" indent="-285750" algn="just">
              <a:buFontTx/>
              <a:buChar char="-"/>
              <a:defRPr/>
            </a:pPr>
            <a:r>
              <a:rPr lang="es-ES" altLang="es-ES" sz="2000" b="0" dirty="0">
                <a:latin typeface="Calibri" panose="020F0502020204030204" pitchFamily="34" charset="0"/>
                <a:cs typeface="Calibri" panose="020F0502020204030204" pitchFamily="34" charset="0"/>
              </a:rPr>
              <a:t>Las conductas de acoso en sus diferentes formas: </a:t>
            </a:r>
            <a:r>
              <a:rPr lang="es-ES" altLang="es-ES" sz="2000" b="0" dirty="0" err="1">
                <a:latin typeface="Calibri" panose="020F0502020204030204" pitchFamily="34" charset="0"/>
                <a:cs typeface="Calibri" panose="020F0502020204030204" pitchFamily="34" charset="0"/>
              </a:rPr>
              <a:t>bullying</a:t>
            </a:r>
            <a:r>
              <a:rPr lang="es-ES" altLang="es-ES" sz="2000" b="0" dirty="0">
                <a:latin typeface="Calibri" panose="020F0502020204030204" pitchFamily="34" charset="0"/>
                <a:cs typeface="Calibri" panose="020F0502020204030204" pitchFamily="34" charset="0"/>
              </a:rPr>
              <a:t> y </a:t>
            </a:r>
            <a:r>
              <a:rPr lang="es-ES" altLang="es-ES" sz="2000" b="0" dirty="0" err="1">
                <a:latin typeface="Calibri" panose="020F0502020204030204" pitchFamily="34" charset="0"/>
                <a:cs typeface="Calibri" panose="020F0502020204030204" pitchFamily="34" charset="0"/>
              </a:rPr>
              <a:t>ciberbullying</a:t>
            </a:r>
            <a:r>
              <a:rPr lang="es-ES" altLang="es-ES" sz="2000" b="0" dirty="0">
                <a:latin typeface="Calibri" panose="020F0502020204030204" pitchFamily="34" charset="0"/>
                <a:cs typeface="Calibri" panose="020F0502020204030204" pitchFamily="34" charset="0"/>
              </a:rPr>
              <a:t>. </a:t>
            </a:r>
          </a:p>
          <a:p>
            <a:pPr algn="just">
              <a:defRPr/>
            </a:pPr>
            <a:endParaRPr lang="es-ES" altLang="es-ES" sz="2000" b="0" dirty="0">
              <a:latin typeface="Calibri" panose="020F0502020204030204" pitchFamily="34" charset="0"/>
              <a:cs typeface="Calibri" panose="020F0502020204030204" pitchFamily="34" charset="0"/>
            </a:endParaRPr>
          </a:p>
          <a:p>
            <a:pPr algn="just">
              <a:defRPr/>
            </a:pPr>
            <a:endParaRPr lang="es-ES" altLang="es-ES" sz="2000" b="0" dirty="0">
              <a:latin typeface="Calibri" panose="020F0502020204030204" pitchFamily="34" charset="0"/>
              <a:cs typeface="Calibri" panose="020F0502020204030204" pitchFamily="34" charset="0"/>
            </a:endParaRPr>
          </a:p>
          <a:p>
            <a:pPr algn="just">
              <a:defRPr/>
            </a:pPr>
            <a:r>
              <a:rPr lang="es-ES" altLang="es-ES" sz="2000" b="0" dirty="0">
                <a:latin typeface="Calibri" panose="020F0502020204030204" pitchFamily="34" charset="0"/>
                <a:cs typeface="Calibri" panose="020F0502020204030204" pitchFamily="34" charset="0"/>
              </a:rPr>
              <a:t>En el </a:t>
            </a:r>
            <a:r>
              <a:rPr lang="es-ES" altLang="es-ES" sz="2000" b="0" dirty="0">
                <a:solidFill>
                  <a:srgbClr val="00B0F0"/>
                </a:solidFill>
                <a:latin typeface="Calibri" panose="020F0502020204030204" pitchFamily="34" charset="0"/>
                <a:cs typeface="Calibri" panose="020F0502020204030204" pitchFamily="34" charset="0"/>
              </a:rPr>
              <a:t>Reglamento de Régimen Interior  (R.R.I.) </a:t>
            </a:r>
            <a:r>
              <a:rPr lang="es-ES" altLang="es-ES" sz="2000" b="0" dirty="0">
                <a:latin typeface="Calibri" panose="020F0502020204030204" pitchFamily="34" charset="0"/>
                <a:cs typeface="Calibri" panose="020F0502020204030204" pitchFamily="34" charset="0"/>
              </a:rPr>
              <a:t>se recogerán la tipificación de las conductas por gravedad (contrarias a la convivencia o gravemente contrarias), así como, las consecuencias de las mismas. </a:t>
            </a:r>
            <a:endParaRPr lang="es-ES" altLang="es-ES" sz="2000" dirty="0">
              <a:latin typeface="Calibri" panose="020F0502020204030204" pitchFamily="34" charset="0"/>
              <a:cs typeface="Calibri" panose="020F0502020204030204" pitchFamily="34" charset="0"/>
            </a:endParaRPr>
          </a:p>
        </p:txBody>
      </p:sp>
      <p:sp>
        <p:nvSpPr>
          <p:cNvPr id="3" name="2 Rectángulo"/>
          <p:cNvSpPr/>
          <p:nvPr/>
        </p:nvSpPr>
        <p:spPr>
          <a:xfrm>
            <a:off x="2627313" y="304801"/>
            <a:ext cx="4208916" cy="540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s-ES" dirty="0"/>
              <a:t>INDISCIPLINA ESCOLAR</a:t>
            </a:r>
          </a:p>
        </p:txBody>
      </p:sp>
    </p:spTree>
    <p:extLst>
      <p:ext uri="{BB962C8B-B14F-4D97-AF65-F5344CB8AC3E}">
        <p14:creationId xmlns:p14="http://schemas.microsoft.com/office/powerpoint/2010/main" val="2052334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uenos tratos y conductas disrutivas">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3B9529EBE30C3041A26230FED7116A67" ma:contentTypeVersion="4" ma:contentTypeDescription="Crear nuevo documento." ma:contentTypeScope="" ma:versionID="bd9759f20c940bd2960f59c5106f36fd">
  <xsd:schema xmlns:xsd="http://www.w3.org/2001/XMLSchema" xmlns:xs="http://www.w3.org/2001/XMLSchema" xmlns:p="http://schemas.microsoft.com/office/2006/metadata/properties" xmlns:ns2="e67c0324-776e-4db6-be09-4f29b586a5be" targetNamespace="http://schemas.microsoft.com/office/2006/metadata/properties" ma:root="true" ma:fieldsID="1d3a1f435e0525c045414535e15d5ce3" ns2:_="">
    <xsd:import namespace="e67c0324-776e-4db6-be09-4f29b586a5b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7c0324-776e-4db6-be09-4f29b586a5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886EEC-9418-494D-9E3D-367EE5B7FE5E}"/>
</file>

<file path=customXml/itemProps2.xml><?xml version="1.0" encoding="utf-8"?>
<ds:datastoreItem xmlns:ds="http://schemas.openxmlformats.org/officeDocument/2006/customXml" ds:itemID="{8183C68A-5116-4A48-BD10-65D4FBD742E6}"/>
</file>

<file path=customXml/itemProps3.xml><?xml version="1.0" encoding="utf-8"?>
<ds:datastoreItem xmlns:ds="http://schemas.openxmlformats.org/officeDocument/2006/customXml" ds:itemID="{B15D4EFC-7CA5-43A4-91C1-BE2E1C50641A}"/>
</file>

<file path=docProps/app.xml><?xml version="1.0" encoding="utf-8"?>
<Properties xmlns="http://schemas.openxmlformats.org/officeDocument/2006/extended-properties" xmlns:vt="http://schemas.openxmlformats.org/officeDocument/2006/docPropsVTypes">
  <Template/>
  <TotalTime>2338</TotalTime>
  <Pages>37</Pages>
  <Words>2495</Words>
  <Application>Microsoft Office PowerPoint</Application>
  <PresentationFormat>A4 (210 x 297 mm)</PresentationFormat>
  <Paragraphs>166</Paragraphs>
  <Slides>25</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25</vt:i4>
      </vt:variant>
    </vt:vector>
  </HeadingPairs>
  <TitlesOfParts>
    <vt:vector size="33" baseType="lpstr">
      <vt:lpstr>Calibri</vt:lpstr>
      <vt:lpstr>Century</vt:lpstr>
      <vt:lpstr>Century Schoolbook</vt:lpstr>
      <vt:lpstr>DIN-Medium</vt:lpstr>
      <vt:lpstr>Times New Roman</vt:lpstr>
      <vt:lpstr>Wingdings</vt:lpstr>
      <vt:lpstr>Wingdings 2</vt:lpstr>
      <vt:lpstr>Buenos tratos y conductas disrutivas</vt:lpstr>
      <vt:lpstr>      BASES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TÉRMINO MULTIFACTORIAL</vt:lpstr>
      <vt:lpstr>Presentación de PowerPoint</vt:lpstr>
      <vt:lpstr>  MANIFESTACIONES CONDUCTUALES </vt:lpstr>
      <vt:lpstr>Presentación de PowerPoint</vt:lpstr>
      <vt:lpstr>  DE ALTERACIÓN CONDUCTUAL A TRASTORNO</vt:lpstr>
      <vt:lpstr>   Trastornos DE la CONDUCTA</vt:lpstr>
      <vt:lpstr>   Conducta impertinente</vt:lpstr>
      <vt:lpstr>Hurtos </vt:lpstr>
      <vt:lpstr>  Incumplimiento de TAREAS </vt:lpstr>
      <vt:lpstr> ACTOS VANDÁLICOS</vt:lpstr>
      <vt:lpstr>Presentación de PowerPoint</vt:lpstr>
      <vt:lpstr>                  PETICIÓN DE PARTIDA</vt:lpstr>
      <vt:lpstr>        VUESTROS CASOS…..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BUENOS TRATOS Y CONDUCTAS DISRUPTIVAS</dc:title>
  <dc:creator>Begoña</dc:creator>
  <cp:lastModifiedBy>BEGOÑA BEATRIZ MIGUEL PEREZ</cp:lastModifiedBy>
  <cp:revision>200</cp:revision>
  <cp:lastPrinted>2013-04-10T08:42:13Z</cp:lastPrinted>
  <dcterms:created xsi:type="dcterms:W3CDTF">2019-11-12T07:16:29Z</dcterms:created>
  <dcterms:modified xsi:type="dcterms:W3CDTF">2023-02-08T05:55:07Z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0x0101003B9529EBE30C3041A26230FED7116A67</vt:lpwstr>
  </property>
</Properties>
</file>