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72" r:id="rId8"/>
    <p:sldId id="261" r:id="rId9"/>
    <p:sldId id="262" r:id="rId10"/>
    <p:sldId id="263" r:id="rId11"/>
    <p:sldId id="270" r:id="rId12"/>
    <p:sldId id="264" r:id="rId13"/>
    <p:sldId id="265" r:id="rId14"/>
    <p:sldId id="266" r:id="rId15"/>
    <p:sldId id="267" r:id="rId16"/>
    <p:sldId id="268" r:id="rId17"/>
    <p:sldId id="269" r:id="rId18"/>
    <p:sldId id="271" r:id="rId19"/>
    <p:sldId id="273" r:id="rId20"/>
    <p:sldId id="274" r:id="rId21"/>
    <p:sldId id="275" r:id="rId22"/>
    <p:sldId id="276" r:id="rId23"/>
    <p:sldId id="278" r:id="rId24"/>
    <p:sldId id="280" r:id="rId25"/>
    <p:sldId id="281" r:id="rId26"/>
    <p:sldId id="282" r:id="rId27"/>
    <p:sldId id="27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14/12/2015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transition spd="slow" advTm="10000">
    <p:dissolve/>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14/12/2015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0">
    <p:dissolve/>
    <p:sndAc>
      <p:stSnd>
        <p:snd r:embed="rId13" name="wind.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Tierra%20de%20Campos_%20Fr&#243;mista;%20entre%20canal%20y%20palomares%20.doc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slide" Target="slide18.xml"/><Relationship Id="rId5" Type="http://schemas.openxmlformats.org/officeDocument/2006/relationships/slide" Target="slide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274638"/>
            <a:ext cx="8229600" cy="1642194"/>
          </a:xfrm>
        </p:spPr>
        <p:txBody>
          <a:bodyPr>
            <a:normAutofit fontScale="90000"/>
          </a:bodyPr>
          <a:lstStyle/>
          <a:p>
            <a:r>
              <a:rPr lang="es-ES" dirty="0" smtClean="0">
                <a:latin typeface="Comic Sans MS" pitchFamily="66" charset="0"/>
              </a:rPr>
              <a:t>TIERRA DE CAMPOS: FRÓMISTA</a:t>
            </a:r>
            <a:r>
              <a:rPr lang="es-ES" sz="2400" dirty="0" smtClean="0">
                <a:latin typeface="Comic Sans MS" pitchFamily="66" charset="0"/>
              </a:rPr>
              <a:t/>
            </a:r>
            <a:br>
              <a:rPr lang="es-ES" sz="2400" dirty="0" smtClean="0">
                <a:latin typeface="Comic Sans MS" pitchFamily="66" charset="0"/>
              </a:rPr>
            </a:br>
            <a:r>
              <a:rPr lang="es-ES" sz="1800" dirty="0" smtClean="0">
                <a:solidFill>
                  <a:srgbClr val="FF0000"/>
                </a:solidFill>
                <a:latin typeface="Comic Sans MS" pitchFamily="66" charset="0"/>
              </a:rPr>
              <a:t>ENTRE EL CANAL Y PALOMARES</a:t>
            </a:r>
            <a:endParaRPr lang="es-ES" sz="1800" dirty="0">
              <a:latin typeface="Comic Sans MS" pitchFamily="66" charset="0"/>
            </a:endParaRPr>
          </a:p>
        </p:txBody>
      </p:sp>
      <p:pic>
        <p:nvPicPr>
          <p:cNvPr id="10" name="9 Marcador de posición de imagen" descr="28-11-15 frómista-santoyo (65).jpg"/>
          <p:cNvPicPr>
            <a:picLocks noGrp="1" noChangeAspect="1"/>
          </p:cNvPicPr>
          <p:nvPr>
            <p:ph sz="half" idx="1"/>
          </p:nvPr>
        </p:nvPicPr>
        <p:blipFill>
          <a:blip r:embed="rId2" cstate="print"/>
          <a:stretch>
            <a:fillRect/>
          </a:stretch>
        </p:blipFill>
        <p:spPr>
          <a:xfrm>
            <a:off x="251520" y="1916832"/>
            <a:ext cx="4038600" cy="3028776"/>
          </a:xfrm>
        </p:spPr>
      </p:pic>
      <p:pic>
        <p:nvPicPr>
          <p:cNvPr id="5" name="4 Marcador de contenido" descr="28-11-15 frómista-santoyo (91).jpg"/>
          <p:cNvPicPr>
            <a:picLocks noGrp="1" noChangeAspect="1"/>
          </p:cNvPicPr>
          <p:nvPr>
            <p:ph sz="half" idx="2"/>
          </p:nvPr>
        </p:nvPicPr>
        <p:blipFill>
          <a:blip r:embed="rId3" cstate="print"/>
          <a:stretch>
            <a:fillRect/>
          </a:stretch>
        </p:blipFill>
        <p:spPr>
          <a:xfrm>
            <a:off x="4644008" y="2996952"/>
            <a:ext cx="4038600" cy="3028950"/>
          </a:xfrm>
        </p:spPr>
      </p:pic>
    </p:spTree>
  </p:cSld>
  <p:clrMapOvr>
    <a:masterClrMapping/>
  </p:clrMapOvr>
  <p:transition spd="slow" advTm="1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sz="2400" dirty="0" smtClean="0">
                <a:latin typeface="Comic Sans MS" pitchFamily="66" charset="0"/>
              </a:rPr>
              <a:t>Palomar de forma lobulada; palomar circular con cubos o torreones cilíndricos adosados (en </a:t>
            </a:r>
            <a:r>
              <a:rPr lang="es-ES" sz="2400" dirty="0" err="1" smtClean="0">
                <a:latin typeface="Comic Sans MS" pitchFamily="66" charset="0"/>
              </a:rPr>
              <a:t>Santoyo</a:t>
            </a:r>
            <a:r>
              <a:rPr lang="es-ES" sz="2400" dirty="0" smtClean="0">
                <a:latin typeface="Comic Sans MS" pitchFamily="66" charset="0"/>
              </a:rPr>
              <a:t>)</a:t>
            </a:r>
            <a:endParaRPr lang="es-ES" sz="2400" dirty="0">
              <a:latin typeface="Comic Sans MS" pitchFamily="66" charset="0"/>
            </a:endParaRPr>
          </a:p>
        </p:txBody>
      </p:sp>
      <p:pic>
        <p:nvPicPr>
          <p:cNvPr id="8" name="7 Marcador de contenido" descr="28-11-15 frómista-santoyo (68).jpg"/>
          <p:cNvPicPr>
            <a:picLocks noGrp="1" noChangeAspect="1"/>
          </p:cNvPicPr>
          <p:nvPr>
            <p:ph sz="half" idx="1"/>
          </p:nvPr>
        </p:nvPicPr>
        <p:blipFill>
          <a:blip r:embed="rId2" cstate="print"/>
          <a:stretch>
            <a:fillRect/>
          </a:stretch>
        </p:blipFill>
        <p:spPr>
          <a:xfrm>
            <a:off x="457200" y="2348706"/>
            <a:ext cx="4038600" cy="3028950"/>
          </a:xfrm>
        </p:spPr>
      </p:pic>
      <p:pic>
        <p:nvPicPr>
          <p:cNvPr id="9" name="8 Marcador de contenido" descr="28-11-15 frómista-santoyo (91).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spd="slow" advTm="1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Comic Sans MS" pitchFamily="66" charset="0"/>
              </a:rPr>
              <a:t>RÉPLICA PALOMAR DE SANTOYO</a:t>
            </a:r>
            <a:endParaRPr lang="es-ES" dirty="0">
              <a:latin typeface="Comic Sans MS" pitchFamily="66" charset="0"/>
            </a:endParaRPr>
          </a:p>
        </p:txBody>
      </p:sp>
      <p:pic>
        <p:nvPicPr>
          <p:cNvPr id="5" name="4 Marcador de contenido" descr="28-11-15 frómista-santoyo (107).jpg"/>
          <p:cNvPicPr>
            <a:picLocks noGrp="1" noChangeAspect="1"/>
          </p:cNvPicPr>
          <p:nvPr>
            <p:ph sz="half" idx="1"/>
          </p:nvPr>
        </p:nvPicPr>
        <p:blipFill>
          <a:blip r:embed="rId2" cstate="print"/>
          <a:stretch>
            <a:fillRect/>
          </a:stretch>
        </p:blipFill>
        <p:spPr>
          <a:xfrm>
            <a:off x="457200" y="2348706"/>
            <a:ext cx="4038600" cy="3028950"/>
          </a:xfrm>
        </p:spPr>
      </p:pic>
      <p:pic>
        <p:nvPicPr>
          <p:cNvPr id="6" name="5 Marcador de contenido" descr="28-11-15 frómista-santoyo (108).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spd="slow" advTm="10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28-11-15 frómista-santoyo (136).jpg"/>
          <p:cNvPicPr>
            <a:picLocks noChangeAspect="1"/>
          </p:cNvPicPr>
          <p:nvPr/>
        </p:nvPicPr>
        <p:blipFill>
          <a:blip r:embed="rId2" cstate="print"/>
          <a:stretch>
            <a:fillRect/>
          </a:stretch>
        </p:blipFill>
        <p:spPr>
          <a:xfrm>
            <a:off x="4572000" y="3429000"/>
            <a:ext cx="4572000" cy="3429000"/>
          </a:xfrm>
          <a:prstGeom prst="rect">
            <a:avLst/>
          </a:prstGeom>
        </p:spPr>
      </p:pic>
      <p:sp>
        <p:nvSpPr>
          <p:cNvPr id="5" name="4 Título"/>
          <p:cNvSpPr>
            <a:spLocks noGrp="1"/>
          </p:cNvSpPr>
          <p:nvPr>
            <p:ph type="title"/>
          </p:nvPr>
        </p:nvSpPr>
        <p:spPr/>
        <p:txBody>
          <a:bodyPr>
            <a:normAutofit/>
          </a:bodyPr>
          <a:lstStyle/>
          <a:p>
            <a:pPr algn="ctr"/>
            <a:r>
              <a:rPr lang="es-ES" sz="2800" dirty="0" smtClean="0">
                <a:latin typeface="Comic Sans MS" pitchFamily="66" charset="0"/>
              </a:rPr>
              <a:t>PALOMARES:</a:t>
            </a:r>
            <a:br>
              <a:rPr lang="es-ES" sz="2800" dirty="0" smtClean="0">
                <a:latin typeface="Comic Sans MS" pitchFamily="66" charset="0"/>
              </a:rPr>
            </a:br>
            <a:r>
              <a:rPr lang="es-ES" sz="2800" dirty="0" smtClean="0">
                <a:latin typeface="Comic Sans MS" pitchFamily="66" charset="0"/>
              </a:rPr>
              <a:t>PALOMAS</a:t>
            </a:r>
            <a:endParaRPr lang="es-ES" sz="2800" dirty="0">
              <a:latin typeface="Comic Sans MS" pitchFamily="66" charset="0"/>
            </a:endParaRPr>
          </a:p>
        </p:txBody>
      </p:sp>
      <p:sp>
        <p:nvSpPr>
          <p:cNvPr id="7" name="6 Marcador de texto"/>
          <p:cNvSpPr>
            <a:spLocks noGrp="1"/>
          </p:cNvSpPr>
          <p:nvPr>
            <p:ph type="body" sz="half" idx="2"/>
          </p:nvPr>
        </p:nvSpPr>
        <p:spPr/>
        <p:txBody>
          <a:bodyPr>
            <a:normAutofit lnSpcReduction="10000"/>
          </a:bodyPr>
          <a:lstStyle/>
          <a:p>
            <a:r>
              <a:rPr lang="es-ES" dirty="0" smtClean="0">
                <a:latin typeface="Comic Sans MS" pitchFamily="66" charset="0"/>
              </a:rPr>
              <a:t>La dieta principal de la paloma se compone de semillas y agua.</a:t>
            </a:r>
          </a:p>
          <a:p>
            <a:r>
              <a:rPr lang="es-ES" dirty="0" smtClean="0">
                <a:latin typeface="Comic Sans MS" pitchFamily="66" charset="0"/>
              </a:rPr>
              <a:t>Las palomas crean parejas estables para la cría, necesitando silencio y </a:t>
            </a:r>
            <a:r>
              <a:rPr lang="es-ES" dirty="0" err="1" smtClean="0">
                <a:latin typeface="Comic Sans MS" pitchFamily="66" charset="0"/>
              </a:rPr>
              <a:t>semi</a:t>
            </a:r>
            <a:r>
              <a:rPr lang="es-ES" dirty="0" smtClean="0">
                <a:latin typeface="Comic Sans MS" pitchFamily="66" charset="0"/>
              </a:rPr>
              <a:t>-oscuridad. Como resultado salen los pichones o palominos, muy apreciados dentro de la gastronomía de nuestra tierra.</a:t>
            </a:r>
          </a:p>
          <a:p>
            <a:r>
              <a:rPr lang="es-ES" dirty="0" smtClean="0">
                <a:latin typeface="Comic Sans MS" pitchFamily="66" charset="0"/>
              </a:rPr>
              <a:t>Vamos a ver tres tipos de palomas típicos de nuestros palomares:</a:t>
            </a:r>
          </a:p>
          <a:p>
            <a:pPr marL="342900" indent="-342900">
              <a:buAutoNum type="arabicPeriod"/>
            </a:pPr>
            <a:r>
              <a:rPr lang="es-ES" dirty="0" smtClean="0">
                <a:latin typeface="Comic Sans MS" pitchFamily="66" charset="0"/>
              </a:rPr>
              <a:t>Paloma torcaz, con la cabeza, dorso y cola de color gris, el cuello verdoso y cortado por un anillo incompleto blanco.</a:t>
            </a:r>
          </a:p>
          <a:p>
            <a:pPr marL="342900" indent="-342900">
              <a:buAutoNum type="arabicPeriod"/>
            </a:pPr>
            <a:r>
              <a:rPr lang="es-ES" dirty="0" smtClean="0">
                <a:latin typeface="Comic Sans MS" pitchFamily="66" charset="0"/>
              </a:rPr>
              <a:t>Paloma bravía, la más común y más ha poblado los palomares. Se diferencia de la zurita en una tercera barra oscura en las timoneras.</a:t>
            </a:r>
          </a:p>
          <a:p>
            <a:pPr marL="342900" indent="-342900">
              <a:buAutoNum type="arabicPeriod"/>
            </a:pPr>
            <a:r>
              <a:rPr lang="es-ES" dirty="0" smtClean="0">
                <a:latin typeface="Comic Sans MS" pitchFamily="66" charset="0"/>
              </a:rPr>
              <a:t>Paloma zurita, de tamaño menor que la bravía.</a:t>
            </a:r>
            <a:endParaRPr lang="es-ES" dirty="0">
              <a:latin typeface="Comic Sans MS" pitchFamily="66" charset="0"/>
            </a:endParaRPr>
          </a:p>
        </p:txBody>
      </p:sp>
      <p:pic>
        <p:nvPicPr>
          <p:cNvPr id="12" name="11 Marcador de contenido" descr="28-11-15 frómista-santoyo (121).jpg"/>
          <p:cNvPicPr>
            <a:picLocks noGrp="1" noChangeAspect="1"/>
          </p:cNvPicPr>
          <p:nvPr>
            <p:ph idx="1"/>
          </p:nvPr>
        </p:nvPicPr>
        <p:blipFill>
          <a:blip r:embed="rId3" cstate="print"/>
          <a:stretch>
            <a:fillRect/>
          </a:stretch>
        </p:blipFill>
        <p:spPr>
          <a:xfrm>
            <a:off x="3563888" y="404664"/>
            <a:ext cx="4607694" cy="3455771"/>
          </a:xfrm>
        </p:spPr>
      </p:pic>
    </p:spTree>
  </p:cSld>
  <p:clrMapOvr>
    <a:masterClrMapping/>
  </p:clrMapOvr>
  <p:transition spd="slow" advTm="3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PALOMARES: formas y tipos</a:t>
            </a:r>
            <a:endParaRPr lang="es-ES" dirty="0">
              <a:latin typeface="Comic Sans MS" pitchFamily="66" charset="0"/>
            </a:endParaRPr>
          </a:p>
        </p:txBody>
      </p:sp>
      <p:sp>
        <p:nvSpPr>
          <p:cNvPr id="3" name="2 Marcador de texto"/>
          <p:cNvSpPr>
            <a:spLocks noGrp="1"/>
          </p:cNvSpPr>
          <p:nvPr>
            <p:ph type="body" idx="1"/>
          </p:nvPr>
        </p:nvSpPr>
        <p:spPr/>
        <p:txBody>
          <a:bodyPr>
            <a:normAutofit fontScale="92500" lnSpcReduction="10000"/>
          </a:bodyPr>
          <a:lstStyle/>
          <a:p>
            <a:pPr algn="ctr"/>
            <a:r>
              <a:rPr lang="es-ES" sz="1800" dirty="0" smtClean="0">
                <a:latin typeface="Comic Sans MS" pitchFamily="66" charset="0"/>
              </a:rPr>
              <a:t>PALOMAR TRIANGULAR</a:t>
            </a:r>
          </a:p>
          <a:p>
            <a:pPr algn="ctr"/>
            <a:r>
              <a:rPr lang="es-ES" sz="1800" dirty="0" smtClean="0">
                <a:latin typeface="Comic Sans MS" pitchFamily="66" charset="0"/>
              </a:rPr>
              <a:t>(SIN PATIO)</a:t>
            </a:r>
            <a:endParaRPr lang="es-ES" sz="1800" dirty="0">
              <a:latin typeface="Comic Sans MS" pitchFamily="66" charset="0"/>
            </a:endParaRPr>
          </a:p>
        </p:txBody>
      </p:sp>
      <p:pic>
        <p:nvPicPr>
          <p:cNvPr id="8" name="7 Marcador de contenido" descr="28-11-15 frómista-santoyo (99).jpg"/>
          <p:cNvPicPr>
            <a:picLocks noGrp="1" noChangeAspect="1"/>
          </p:cNvPicPr>
          <p:nvPr>
            <p:ph sz="half" idx="2"/>
          </p:nvPr>
        </p:nvPicPr>
        <p:blipFill>
          <a:blip r:embed="rId2" cstate="print"/>
          <a:stretch>
            <a:fillRect/>
          </a:stretch>
        </p:blipFill>
        <p:spPr>
          <a:xfrm>
            <a:off x="457200" y="2635448"/>
            <a:ext cx="4040188" cy="3030141"/>
          </a:xfrm>
        </p:spPr>
      </p:pic>
      <p:sp>
        <p:nvSpPr>
          <p:cNvPr id="5" name="4 Marcador de texto"/>
          <p:cNvSpPr>
            <a:spLocks noGrp="1"/>
          </p:cNvSpPr>
          <p:nvPr>
            <p:ph type="body" sz="quarter" idx="3"/>
          </p:nvPr>
        </p:nvSpPr>
        <p:spPr/>
        <p:txBody>
          <a:bodyPr>
            <a:normAutofit/>
          </a:bodyPr>
          <a:lstStyle/>
          <a:p>
            <a:pPr algn="ctr"/>
            <a:r>
              <a:rPr lang="es-ES" sz="1800" dirty="0" smtClean="0">
                <a:latin typeface="Comic Sans MS" pitchFamily="66" charset="0"/>
              </a:rPr>
              <a:t>TIPOLOGÍA</a:t>
            </a:r>
            <a:endParaRPr lang="es-ES" sz="1800" dirty="0">
              <a:latin typeface="Comic Sans MS" pitchFamily="66" charset="0"/>
            </a:endParaRPr>
          </a:p>
        </p:txBody>
      </p:sp>
      <p:pic>
        <p:nvPicPr>
          <p:cNvPr id="7" name="6 Marcador de contenido" descr="28-11-15 frómista-santoyo (114).jpg"/>
          <p:cNvPicPr>
            <a:picLocks noGrp="1" noChangeAspect="1"/>
          </p:cNvPicPr>
          <p:nvPr>
            <p:ph sz="quarter" idx="4"/>
          </p:nvPr>
        </p:nvPicPr>
        <p:blipFill>
          <a:blip r:embed="rId3" cstate="print"/>
          <a:stretch>
            <a:fillRect/>
          </a:stretch>
        </p:blipFill>
        <p:spPr>
          <a:xfrm>
            <a:off x="4809471" y="2174875"/>
            <a:ext cx="3712883" cy="3951288"/>
          </a:xfrm>
        </p:spPr>
      </p:pic>
    </p:spTree>
  </p:cSld>
  <p:clrMapOvr>
    <a:masterClrMapping/>
  </p:clrMapOvr>
  <p:transition spd="slow" advTm="10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PALOMARES: Formas y tipos</a:t>
            </a:r>
            <a:endParaRPr lang="es-ES" dirty="0">
              <a:latin typeface="Comic Sans MS" pitchFamily="66" charset="0"/>
            </a:endParaRPr>
          </a:p>
        </p:txBody>
      </p:sp>
      <p:sp>
        <p:nvSpPr>
          <p:cNvPr id="3" name="2 Marcador de texto"/>
          <p:cNvSpPr>
            <a:spLocks noGrp="1"/>
          </p:cNvSpPr>
          <p:nvPr>
            <p:ph type="body" idx="1"/>
          </p:nvPr>
        </p:nvSpPr>
        <p:spPr/>
        <p:txBody>
          <a:bodyPr>
            <a:normAutofit/>
          </a:bodyPr>
          <a:lstStyle/>
          <a:p>
            <a:pPr algn="ctr"/>
            <a:r>
              <a:rPr lang="es-ES" sz="1800" dirty="0" smtClean="0">
                <a:latin typeface="Comic Sans MS" pitchFamily="66" charset="0"/>
              </a:rPr>
              <a:t>PALOMAR CIRCULAR</a:t>
            </a:r>
            <a:endParaRPr lang="es-ES" sz="1800" dirty="0">
              <a:latin typeface="Comic Sans MS" pitchFamily="66" charset="0"/>
            </a:endParaRPr>
          </a:p>
        </p:txBody>
      </p:sp>
      <p:pic>
        <p:nvPicPr>
          <p:cNvPr id="7" name="6 Marcador de contenido" descr="28-11-15 frómista-santoyo (69).jpg"/>
          <p:cNvPicPr>
            <a:picLocks noGrp="1" noChangeAspect="1"/>
          </p:cNvPicPr>
          <p:nvPr>
            <p:ph sz="half" idx="2"/>
          </p:nvPr>
        </p:nvPicPr>
        <p:blipFill>
          <a:blip r:embed="rId2" cstate="print"/>
          <a:stretch>
            <a:fillRect/>
          </a:stretch>
        </p:blipFill>
        <p:spPr>
          <a:xfrm>
            <a:off x="457200" y="2635448"/>
            <a:ext cx="4040188" cy="3030141"/>
          </a:xfrm>
        </p:spPr>
      </p:pic>
      <p:sp>
        <p:nvSpPr>
          <p:cNvPr id="5" name="4 Marcador de texto"/>
          <p:cNvSpPr>
            <a:spLocks noGrp="1"/>
          </p:cNvSpPr>
          <p:nvPr>
            <p:ph type="body" sz="quarter" idx="3"/>
          </p:nvPr>
        </p:nvSpPr>
        <p:spPr/>
        <p:txBody>
          <a:bodyPr>
            <a:normAutofit/>
          </a:bodyPr>
          <a:lstStyle/>
          <a:p>
            <a:pPr algn="ctr"/>
            <a:r>
              <a:rPr lang="es-ES" sz="1800" dirty="0" smtClean="0">
                <a:latin typeface="Comic Sans MS" pitchFamily="66" charset="0"/>
              </a:rPr>
              <a:t>SIN PATIO</a:t>
            </a:r>
            <a:endParaRPr lang="es-ES" sz="1800" dirty="0">
              <a:latin typeface="Comic Sans MS" pitchFamily="66" charset="0"/>
            </a:endParaRPr>
          </a:p>
        </p:txBody>
      </p:sp>
      <p:pic>
        <p:nvPicPr>
          <p:cNvPr id="8" name="7 Marcador de contenido" descr="28-11-15 frómista-santoyo (105).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transition spd="slow" advTm="10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PALOMARES: Formas y tipos</a:t>
            </a:r>
            <a:endParaRPr lang="es-ES" dirty="0">
              <a:latin typeface="Comic Sans MS" pitchFamily="66" charset="0"/>
            </a:endParaRPr>
          </a:p>
        </p:txBody>
      </p:sp>
      <p:sp>
        <p:nvSpPr>
          <p:cNvPr id="3" name="2 Marcador de texto"/>
          <p:cNvSpPr>
            <a:spLocks noGrp="1"/>
          </p:cNvSpPr>
          <p:nvPr>
            <p:ph type="body" idx="1"/>
          </p:nvPr>
        </p:nvSpPr>
        <p:spPr/>
        <p:txBody>
          <a:bodyPr>
            <a:normAutofit fontScale="92500" lnSpcReduction="10000"/>
          </a:bodyPr>
          <a:lstStyle/>
          <a:p>
            <a:pPr algn="ctr"/>
            <a:r>
              <a:rPr lang="es-ES" sz="1800" dirty="0" smtClean="0">
                <a:latin typeface="Comic Sans MS" pitchFamily="66" charset="0"/>
              </a:rPr>
              <a:t>PALOMAR RECTANGULAR</a:t>
            </a:r>
          </a:p>
          <a:p>
            <a:pPr algn="ctr"/>
            <a:r>
              <a:rPr lang="es-ES" sz="1800" dirty="0" smtClean="0">
                <a:latin typeface="Comic Sans MS" pitchFamily="66" charset="0"/>
              </a:rPr>
              <a:t>(EN MAL ESTADO)</a:t>
            </a:r>
            <a:endParaRPr lang="es-ES" sz="1800" dirty="0">
              <a:latin typeface="Comic Sans MS" pitchFamily="66" charset="0"/>
            </a:endParaRPr>
          </a:p>
        </p:txBody>
      </p:sp>
      <p:pic>
        <p:nvPicPr>
          <p:cNvPr id="7" name="6 Marcador de contenido" descr="28-11-15 frómista-santoyo (89).jpg"/>
          <p:cNvPicPr>
            <a:picLocks noGrp="1" noChangeAspect="1"/>
          </p:cNvPicPr>
          <p:nvPr>
            <p:ph sz="half" idx="2"/>
          </p:nvPr>
        </p:nvPicPr>
        <p:blipFill>
          <a:blip r:embed="rId2" cstate="print"/>
          <a:stretch>
            <a:fillRect/>
          </a:stretch>
        </p:blipFill>
        <p:spPr>
          <a:xfrm>
            <a:off x="457200" y="2635448"/>
            <a:ext cx="4040188" cy="3030141"/>
          </a:xfrm>
        </p:spPr>
      </p:pic>
      <p:sp>
        <p:nvSpPr>
          <p:cNvPr id="5" name="4 Marcador de texto"/>
          <p:cNvSpPr>
            <a:spLocks noGrp="1"/>
          </p:cNvSpPr>
          <p:nvPr>
            <p:ph type="body" sz="quarter" idx="3"/>
          </p:nvPr>
        </p:nvSpPr>
        <p:spPr/>
        <p:txBody>
          <a:bodyPr>
            <a:normAutofit fontScale="92500" lnSpcReduction="10000"/>
          </a:bodyPr>
          <a:lstStyle/>
          <a:p>
            <a:pPr algn="ctr"/>
            <a:r>
              <a:rPr lang="es-ES" sz="1800" dirty="0" smtClean="0">
                <a:latin typeface="Comic Sans MS" pitchFamily="66" charset="0"/>
              </a:rPr>
              <a:t>PALOMAR RECTANGULAR</a:t>
            </a:r>
          </a:p>
          <a:p>
            <a:pPr algn="ctr"/>
            <a:r>
              <a:rPr lang="es-ES" sz="1800" dirty="0" smtClean="0">
                <a:latin typeface="Comic Sans MS" pitchFamily="66" charset="0"/>
              </a:rPr>
              <a:t>(EN BUEN ESTADO)</a:t>
            </a:r>
            <a:endParaRPr lang="es-ES" sz="1800" dirty="0">
              <a:latin typeface="Comic Sans MS" pitchFamily="66" charset="0"/>
            </a:endParaRPr>
          </a:p>
        </p:txBody>
      </p:sp>
      <p:pic>
        <p:nvPicPr>
          <p:cNvPr id="10" name="9 Marcador de contenido" descr="28-11-15 frómista-santoyo (83).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transition spd="slow" advTm="10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PALOMARES: Formas y tipos</a:t>
            </a:r>
            <a:endParaRPr lang="es-ES" dirty="0">
              <a:latin typeface="Comic Sans MS" pitchFamily="66" charset="0"/>
            </a:endParaRPr>
          </a:p>
        </p:txBody>
      </p:sp>
      <p:sp>
        <p:nvSpPr>
          <p:cNvPr id="3" name="2 Marcador de texto"/>
          <p:cNvSpPr>
            <a:spLocks noGrp="1"/>
          </p:cNvSpPr>
          <p:nvPr>
            <p:ph type="body" idx="1"/>
          </p:nvPr>
        </p:nvSpPr>
        <p:spPr/>
        <p:txBody>
          <a:bodyPr>
            <a:normAutofit/>
          </a:bodyPr>
          <a:lstStyle/>
          <a:p>
            <a:pPr algn="ctr"/>
            <a:r>
              <a:rPr lang="es-ES" sz="1800" dirty="0" smtClean="0">
                <a:latin typeface="Comic Sans MS" pitchFamily="66" charset="0"/>
              </a:rPr>
              <a:t>PALOMAR HEXAGONAL</a:t>
            </a:r>
            <a:endParaRPr lang="es-ES" sz="1800" dirty="0">
              <a:latin typeface="Comic Sans MS" pitchFamily="66" charset="0"/>
            </a:endParaRPr>
          </a:p>
        </p:txBody>
      </p:sp>
      <p:pic>
        <p:nvPicPr>
          <p:cNvPr id="7" name="6 Marcador de contenido" descr="28-11-15 frómista-santoyo (101).jpg"/>
          <p:cNvPicPr>
            <a:picLocks noGrp="1" noChangeAspect="1"/>
          </p:cNvPicPr>
          <p:nvPr>
            <p:ph sz="half" idx="2"/>
          </p:nvPr>
        </p:nvPicPr>
        <p:blipFill>
          <a:blip r:embed="rId2" cstate="print"/>
          <a:stretch>
            <a:fillRect/>
          </a:stretch>
        </p:blipFill>
        <p:spPr>
          <a:xfrm>
            <a:off x="457200" y="2635448"/>
            <a:ext cx="4040188" cy="3030141"/>
          </a:xfrm>
        </p:spPr>
      </p:pic>
      <p:sp>
        <p:nvSpPr>
          <p:cNvPr id="5" name="4 Marcador de texto"/>
          <p:cNvSpPr>
            <a:spLocks noGrp="1"/>
          </p:cNvSpPr>
          <p:nvPr>
            <p:ph type="body" sz="quarter" idx="3"/>
          </p:nvPr>
        </p:nvSpPr>
        <p:spPr/>
        <p:txBody>
          <a:bodyPr>
            <a:normAutofit lnSpcReduction="10000"/>
          </a:bodyPr>
          <a:lstStyle/>
          <a:p>
            <a:pPr algn="ctr"/>
            <a:r>
              <a:rPr lang="es-ES" sz="1800" dirty="0" smtClean="0">
                <a:latin typeface="Comic Sans MS" pitchFamily="66" charset="0"/>
              </a:rPr>
              <a:t>NIDALES DE UN PALOMAR EN RUINAS</a:t>
            </a:r>
            <a:endParaRPr lang="es-ES" sz="1800" dirty="0">
              <a:latin typeface="Comic Sans MS" pitchFamily="66" charset="0"/>
            </a:endParaRPr>
          </a:p>
        </p:txBody>
      </p:sp>
      <p:pic>
        <p:nvPicPr>
          <p:cNvPr id="14" name="13 Marcador de contenido" descr="28-11-15 frómista-santoyo (72).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transition spd="slow" advTm="10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PALOMARES: Formas y tipos</a:t>
            </a:r>
            <a:endParaRPr lang="es-ES" dirty="0">
              <a:latin typeface="Comic Sans MS" pitchFamily="66" charset="0"/>
            </a:endParaRPr>
          </a:p>
        </p:txBody>
      </p:sp>
      <p:sp>
        <p:nvSpPr>
          <p:cNvPr id="3" name="2 Marcador de texto"/>
          <p:cNvSpPr>
            <a:spLocks noGrp="1"/>
          </p:cNvSpPr>
          <p:nvPr>
            <p:ph type="body" idx="1"/>
          </p:nvPr>
        </p:nvSpPr>
        <p:spPr/>
        <p:txBody>
          <a:bodyPr>
            <a:normAutofit fontScale="92500" lnSpcReduction="10000"/>
          </a:bodyPr>
          <a:lstStyle/>
          <a:p>
            <a:pPr algn="ctr"/>
            <a:r>
              <a:rPr lang="es-ES" sz="1800" dirty="0" smtClean="0">
                <a:latin typeface="Comic Sans MS" pitchFamily="66" charset="0"/>
              </a:rPr>
              <a:t>PALOMAR CUADRADO</a:t>
            </a:r>
          </a:p>
          <a:p>
            <a:pPr algn="ctr"/>
            <a:r>
              <a:rPr lang="es-ES" sz="1800" dirty="0" smtClean="0">
                <a:latin typeface="Comic Sans MS" pitchFamily="66" charset="0"/>
              </a:rPr>
              <a:t>(CON PATIO)</a:t>
            </a:r>
            <a:endParaRPr lang="es-ES" sz="1800" dirty="0">
              <a:latin typeface="Comic Sans MS" pitchFamily="66" charset="0"/>
            </a:endParaRPr>
          </a:p>
        </p:txBody>
      </p:sp>
      <p:pic>
        <p:nvPicPr>
          <p:cNvPr id="7" name="6 Marcador de contenido" descr="28-11-15 frómista-santoyo (98).jpg"/>
          <p:cNvPicPr>
            <a:picLocks noGrp="1" noChangeAspect="1"/>
          </p:cNvPicPr>
          <p:nvPr>
            <p:ph sz="half" idx="2"/>
          </p:nvPr>
        </p:nvPicPr>
        <p:blipFill>
          <a:blip r:embed="rId2" cstate="print"/>
          <a:stretch>
            <a:fillRect/>
          </a:stretch>
        </p:blipFill>
        <p:spPr>
          <a:xfrm>
            <a:off x="457200" y="2635448"/>
            <a:ext cx="4040188" cy="3030141"/>
          </a:xfrm>
        </p:spPr>
      </p:pic>
      <p:sp>
        <p:nvSpPr>
          <p:cNvPr id="5" name="4 Marcador de texto"/>
          <p:cNvSpPr>
            <a:spLocks noGrp="1"/>
          </p:cNvSpPr>
          <p:nvPr>
            <p:ph type="body" sz="quarter" idx="3"/>
          </p:nvPr>
        </p:nvSpPr>
        <p:spPr/>
        <p:txBody>
          <a:bodyPr>
            <a:normAutofit fontScale="92500" lnSpcReduction="10000"/>
          </a:bodyPr>
          <a:lstStyle/>
          <a:p>
            <a:pPr algn="ctr"/>
            <a:r>
              <a:rPr lang="es-ES" sz="1800" dirty="0" smtClean="0">
                <a:latin typeface="Comic Sans MS" pitchFamily="66" charset="0"/>
              </a:rPr>
              <a:t>PALOMAR CUADRADO</a:t>
            </a:r>
          </a:p>
          <a:p>
            <a:pPr algn="ctr"/>
            <a:r>
              <a:rPr lang="es-ES" sz="1800" dirty="0" smtClean="0">
                <a:latin typeface="Comic Sans MS" pitchFamily="66" charset="0"/>
              </a:rPr>
              <a:t>(SIN PATIO)</a:t>
            </a:r>
            <a:endParaRPr lang="es-ES" sz="1800" dirty="0">
              <a:latin typeface="Comic Sans MS" pitchFamily="66" charset="0"/>
            </a:endParaRPr>
          </a:p>
        </p:txBody>
      </p:sp>
      <p:pic>
        <p:nvPicPr>
          <p:cNvPr id="8" name="7 Marcador de contenido" descr="28-11-15 frómista-santoyo (102).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transition spd="slow" advTm="10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3600400" cy="1008112"/>
          </a:xfrm>
        </p:spPr>
        <p:txBody>
          <a:bodyPr>
            <a:normAutofit/>
          </a:bodyPr>
          <a:lstStyle/>
          <a:p>
            <a:pPr algn="ctr"/>
            <a:r>
              <a:rPr lang="es-ES" sz="2800" dirty="0" smtClean="0">
                <a:latin typeface="Comic Sans MS" pitchFamily="66" charset="0"/>
              </a:rPr>
              <a:t>CANAL DE</a:t>
            </a:r>
            <a:br>
              <a:rPr lang="es-ES" sz="2800" dirty="0" smtClean="0">
                <a:latin typeface="Comic Sans MS" pitchFamily="66" charset="0"/>
              </a:rPr>
            </a:br>
            <a:r>
              <a:rPr lang="es-ES" sz="2800" dirty="0" smtClean="0">
                <a:latin typeface="Comic Sans MS" pitchFamily="66" charset="0"/>
              </a:rPr>
              <a:t>CASTILLA</a:t>
            </a:r>
            <a:endParaRPr lang="es-ES" sz="2800" dirty="0">
              <a:latin typeface="Comic Sans MS" pitchFamily="66" charset="0"/>
            </a:endParaRPr>
          </a:p>
        </p:txBody>
      </p:sp>
      <p:sp>
        <p:nvSpPr>
          <p:cNvPr id="4" name="3 Marcador de texto"/>
          <p:cNvSpPr>
            <a:spLocks noGrp="1"/>
          </p:cNvSpPr>
          <p:nvPr>
            <p:ph type="body" sz="half" idx="2"/>
          </p:nvPr>
        </p:nvSpPr>
        <p:spPr>
          <a:xfrm>
            <a:off x="251520" y="1268760"/>
            <a:ext cx="3600400" cy="5328592"/>
          </a:xfrm>
        </p:spPr>
        <p:txBody>
          <a:bodyPr>
            <a:normAutofit lnSpcReduction="10000"/>
          </a:bodyPr>
          <a:lstStyle/>
          <a:p>
            <a:pPr algn="just"/>
            <a:r>
              <a:rPr lang="es-ES" dirty="0" smtClean="0">
                <a:latin typeface="Comic Sans MS" pitchFamily="66" charset="0"/>
              </a:rPr>
              <a:t>Una verdadera obra de ingeniería hidráulica, una arteria fluvial del siglo XVIII. Las obras se iniciaron en 1753 en Calahorra de Ribas y terminaron en 1849.</a:t>
            </a:r>
          </a:p>
          <a:p>
            <a:pPr algn="just"/>
            <a:r>
              <a:rPr lang="es-ES" dirty="0" smtClean="0">
                <a:latin typeface="Comic Sans MS" pitchFamily="66" charset="0"/>
              </a:rPr>
              <a:t>Con forma de “Y” invertida, nace al norte de Palencia y muere en tierras vallisoletanas. Tiene un recorrido total de 207 kilómetros dividido en tres ramales:</a:t>
            </a:r>
          </a:p>
          <a:p>
            <a:pPr algn="just"/>
            <a:r>
              <a:rPr lang="es-ES" dirty="0" smtClean="0">
                <a:latin typeface="Comic Sans MS" pitchFamily="66" charset="0"/>
              </a:rPr>
              <a:t>	- Ramal Norte</a:t>
            </a:r>
          </a:p>
          <a:p>
            <a:pPr algn="just"/>
            <a:r>
              <a:rPr lang="es-ES" dirty="0" smtClean="0">
                <a:latin typeface="Comic Sans MS" pitchFamily="66" charset="0"/>
              </a:rPr>
              <a:t>	- Ramal Campos</a:t>
            </a:r>
          </a:p>
          <a:p>
            <a:pPr algn="just"/>
            <a:r>
              <a:rPr lang="es-ES" dirty="0" smtClean="0">
                <a:latin typeface="Comic Sans MS" pitchFamily="66" charset="0"/>
              </a:rPr>
              <a:t>	- Ramal Sur</a:t>
            </a:r>
          </a:p>
          <a:p>
            <a:pPr algn="just"/>
            <a:r>
              <a:rPr lang="es-ES" dirty="0" smtClean="0">
                <a:latin typeface="Comic Sans MS" pitchFamily="66" charset="0"/>
              </a:rPr>
              <a:t>Se construyó, a petición del Marqués de la Ensenada al Monarca Fernando VI, para unir el “mar de Castilla” (granero de España y mar de cereal) con el mar Cantábrico (puerta para el comercio con el mundo).</a:t>
            </a:r>
          </a:p>
          <a:p>
            <a:pPr algn="just"/>
            <a:r>
              <a:rPr lang="es-ES" dirty="0" smtClean="0">
                <a:latin typeface="Comic Sans MS" pitchFamily="66" charset="0"/>
              </a:rPr>
              <a:t>Usado como medio de trasporte, medio para moler el trigo y fabricar harinas, centrales hidroeléctricas,… entre otros muchos usos, ha ido quedando relegado debido a intereses personales y al ferrocarril.</a:t>
            </a:r>
            <a:endParaRPr lang="es-ES" dirty="0">
              <a:latin typeface="Comic Sans MS" pitchFamily="66" charset="0"/>
            </a:endParaRPr>
          </a:p>
        </p:txBody>
      </p:sp>
      <p:pic>
        <p:nvPicPr>
          <p:cNvPr id="5" name="7 Marcador de contenido" descr="28-11-15 frómista-santoyo (39).jpg"/>
          <p:cNvPicPr>
            <a:picLocks noGrp="1" noChangeAspect="1"/>
          </p:cNvPicPr>
          <p:nvPr>
            <p:ph idx="1"/>
          </p:nvPr>
        </p:nvPicPr>
        <p:blipFill>
          <a:blip r:embed="rId2" cstate="print"/>
          <a:stretch>
            <a:fillRect/>
          </a:stretch>
        </p:blipFill>
        <p:spPr>
          <a:xfrm>
            <a:off x="3936365" y="273526"/>
            <a:ext cx="4389120" cy="5852160"/>
          </a:xfrm>
        </p:spPr>
      </p:pic>
    </p:spTree>
  </p:cSld>
  <p:clrMapOvr>
    <a:masterClrMapping/>
  </p:clrMapOvr>
  <p:transition spd="slow" advTm="30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CANAL DE CASTILLA</a:t>
            </a:r>
            <a:endParaRPr lang="es-ES" dirty="0">
              <a:latin typeface="Comic Sans MS" pitchFamily="66" charset="0"/>
            </a:endParaRPr>
          </a:p>
        </p:txBody>
      </p:sp>
      <p:pic>
        <p:nvPicPr>
          <p:cNvPr id="8" name="7 Marcador de contenido" descr="28-11-15 frómista-santoyo (45).jpg"/>
          <p:cNvPicPr>
            <a:picLocks noGrp="1" noChangeAspect="1"/>
          </p:cNvPicPr>
          <p:nvPr>
            <p:ph sz="half" idx="2"/>
          </p:nvPr>
        </p:nvPicPr>
        <p:blipFill>
          <a:blip r:embed="rId2" cstate="print"/>
          <a:stretch>
            <a:fillRect/>
          </a:stretch>
        </p:blipFill>
        <p:spPr>
          <a:xfrm>
            <a:off x="4970264" y="1600200"/>
            <a:ext cx="3394472" cy="4525963"/>
          </a:xfrm>
        </p:spPr>
      </p:pic>
      <p:pic>
        <p:nvPicPr>
          <p:cNvPr id="10" name="5 Marcador de contenido" descr="28-11-15 frómista-santoyo (47).jpg"/>
          <p:cNvPicPr>
            <a:picLocks noGrp="1" noChangeAspect="1"/>
          </p:cNvPicPr>
          <p:nvPr>
            <p:ph sz="half" idx="1"/>
          </p:nvPr>
        </p:nvPicPr>
        <p:blipFill>
          <a:blip r:embed="rId3" cstate="print"/>
          <a:stretch>
            <a:fillRect/>
          </a:stretch>
        </p:blipFill>
        <p:spPr>
          <a:xfrm>
            <a:off x="779264" y="1600200"/>
            <a:ext cx="3394472" cy="4525963"/>
          </a:xfrm>
        </p:spPr>
      </p:pic>
    </p:spTree>
  </p:cSld>
  <p:clrMapOvr>
    <a:masterClrMapping/>
  </p:clrMapOvr>
  <p:transition spd="slow"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Título"/>
          <p:cNvSpPr>
            <a:spLocks noGrp="1"/>
          </p:cNvSpPr>
          <p:nvPr>
            <p:ph type="title"/>
          </p:nvPr>
        </p:nvSpPr>
        <p:spPr>
          <a:xfrm>
            <a:off x="457200" y="274638"/>
            <a:ext cx="8229600" cy="850106"/>
          </a:xfrm>
        </p:spPr>
        <p:txBody>
          <a:bodyPr>
            <a:normAutofit/>
          </a:bodyPr>
          <a:lstStyle/>
          <a:p>
            <a:r>
              <a:rPr lang="es-ES" dirty="0" err="1" smtClean="0">
                <a:latin typeface="Comic Sans MS" pitchFamily="66" charset="0"/>
              </a:rPr>
              <a:t>Frómista</a:t>
            </a:r>
            <a:r>
              <a:rPr lang="es-ES" dirty="0" smtClean="0">
                <a:latin typeface="Comic Sans MS" pitchFamily="66" charset="0"/>
              </a:rPr>
              <a:t> y </a:t>
            </a:r>
            <a:r>
              <a:rPr lang="es-ES" dirty="0" err="1" smtClean="0">
                <a:latin typeface="Comic Sans MS" pitchFamily="66" charset="0"/>
              </a:rPr>
              <a:t>Santoyo</a:t>
            </a:r>
            <a:endParaRPr lang="es-ES" dirty="0">
              <a:latin typeface="Comic Sans MS" pitchFamily="66" charset="0"/>
            </a:endParaRPr>
          </a:p>
        </p:txBody>
      </p:sp>
      <p:pic>
        <p:nvPicPr>
          <p:cNvPr id="17" name="16 Marcador de contenido" descr="512px-Palencia-loc.svg.png"/>
          <p:cNvPicPr>
            <a:picLocks noGrp="1" noChangeAspect="1"/>
          </p:cNvPicPr>
          <p:nvPr>
            <p:ph sz="half" idx="1"/>
          </p:nvPr>
        </p:nvPicPr>
        <p:blipFill>
          <a:blip r:embed="rId2" cstate="print"/>
          <a:stretch>
            <a:fillRect/>
          </a:stretch>
        </p:blipFill>
        <p:spPr>
          <a:xfrm>
            <a:off x="467544" y="1052736"/>
            <a:ext cx="4258716" cy="5459669"/>
          </a:xfrm>
        </p:spPr>
      </p:pic>
      <p:sp>
        <p:nvSpPr>
          <p:cNvPr id="16" name="15 Marcador de contenido"/>
          <p:cNvSpPr>
            <a:spLocks noGrp="1"/>
          </p:cNvSpPr>
          <p:nvPr>
            <p:ph sz="half" idx="2"/>
          </p:nvPr>
        </p:nvSpPr>
        <p:spPr>
          <a:xfrm>
            <a:off x="4895528" y="1628800"/>
            <a:ext cx="4248472" cy="4525963"/>
          </a:xfrm>
        </p:spPr>
        <p:txBody>
          <a:bodyPr>
            <a:normAutofit lnSpcReduction="10000"/>
          </a:bodyPr>
          <a:lstStyle/>
          <a:p>
            <a:pPr marL="0" indent="0" algn="ctr">
              <a:spcBef>
                <a:spcPts val="0"/>
              </a:spcBef>
              <a:buNone/>
            </a:pPr>
            <a:r>
              <a:rPr lang="es-ES" sz="1800" dirty="0" smtClean="0">
                <a:latin typeface="Comic Sans MS" pitchFamily="66" charset="0"/>
              </a:rPr>
              <a:t>Tanto </a:t>
            </a:r>
            <a:r>
              <a:rPr lang="es-ES" sz="1800" b="1" dirty="0" err="1" smtClean="0">
                <a:latin typeface="Comic Sans MS" pitchFamily="66" charset="0"/>
              </a:rPr>
              <a:t>Frómista</a:t>
            </a:r>
            <a:r>
              <a:rPr lang="es-ES" sz="1800" dirty="0" smtClean="0">
                <a:latin typeface="Comic Sans MS" pitchFamily="66" charset="0"/>
              </a:rPr>
              <a:t> como </a:t>
            </a:r>
            <a:r>
              <a:rPr lang="es-ES" sz="1800" b="1" dirty="0" err="1" smtClean="0">
                <a:latin typeface="Comic Sans MS" pitchFamily="66" charset="0"/>
              </a:rPr>
              <a:t>Santoyo</a:t>
            </a:r>
            <a:r>
              <a:rPr lang="es-ES" sz="1800" dirty="0" smtClean="0">
                <a:latin typeface="Comic Sans MS" pitchFamily="66" charset="0"/>
              </a:rPr>
              <a:t> son  localidades y municipios de la comarca de Tierra de Campos a su paso por la Provincia de Palencia, en la Comunidad Autónoma de Castilla y León, España.</a:t>
            </a:r>
          </a:p>
          <a:p>
            <a:pPr marL="0" indent="0" algn="ctr">
              <a:spcBef>
                <a:spcPts val="0"/>
              </a:spcBef>
              <a:buNone/>
            </a:pPr>
            <a:r>
              <a:rPr lang="es-ES" sz="1800" dirty="0" smtClean="0">
                <a:latin typeface="Comic Sans MS" pitchFamily="66" charset="0"/>
              </a:rPr>
              <a:t>De </a:t>
            </a:r>
            <a:r>
              <a:rPr lang="es-ES" sz="1800" b="1" dirty="0" err="1" smtClean="0">
                <a:latin typeface="Comic Sans MS" pitchFamily="66" charset="0"/>
              </a:rPr>
              <a:t>Frómista</a:t>
            </a:r>
            <a:r>
              <a:rPr lang="es-ES" sz="1800" b="1" dirty="0" smtClean="0">
                <a:latin typeface="Comic Sans MS" pitchFamily="66" charset="0"/>
              </a:rPr>
              <a:t> </a:t>
            </a:r>
            <a:r>
              <a:rPr lang="es-ES" sz="1800" dirty="0" smtClean="0">
                <a:latin typeface="Comic Sans MS" pitchFamily="66" charset="0"/>
              </a:rPr>
              <a:t>nos centraremos especialmente en el canal de Castilla, además de sus palomares e iglesias.</a:t>
            </a:r>
          </a:p>
          <a:p>
            <a:pPr marL="0" indent="0" algn="ctr">
              <a:spcBef>
                <a:spcPts val="0"/>
              </a:spcBef>
              <a:buNone/>
            </a:pPr>
            <a:r>
              <a:rPr lang="es-ES" sz="1800" dirty="0" smtClean="0">
                <a:latin typeface="Comic Sans MS" pitchFamily="66" charset="0"/>
              </a:rPr>
              <a:t>Y de </a:t>
            </a:r>
            <a:r>
              <a:rPr lang="es-ES" sz="1800" b="1" dirty="0" err="1" smtClean="0">
                <a:latin typeface="Comic Sans MS" pitchFamily="66" charset="0"/>
              </a:rPr>
              <a:t>Santoyo</a:t>
            </a:r>
            <a:r>
              <a:rPr lang="es-ES" sz="1800" b="1" dirty="0" smtClean="0">
                <a:latin typeface="Comic Sans MS" pitchFamily="66" charset="0"/>
              </a:rPr>
              <a:t>, </a:t>
            </a:r>
            <a:r>
              <a:rPr lang="es-ES" sz="1800" dirty="0" smtClean="0">
                <a:latin typeface="Comic Sans MS" pitchFamily="66" charset="0"/>
              </a:rPr>
              <a:t>además de su iglesia, nos centraremos especialmente en los palomares ya que allí se encuentra un </a:t>
            </a:r>
            <a:r>
              <a:rPr lang="es-ES" sz="1800" b="1" dirty="0" smtClean="0">
                <a:latin typeface="Comic Sans MS" pitchFamily="66" charset="0"/>
              </a:rPr>
              <a:t>centro de interpretación </a:t>
            </a:r>
            <a:r>
              <a:rPr lang="es-ES" sz="1800" dirty="0" smtClean="0">
                <a:latin typeface="Comic Sans MS" pitchFamily="66" charset="0"/>
              </a:rPr>
              <a:t>de éste.</a:t>
            </a:r>
          </a:p>
          <a:p>
            <a:pPr marL="0" indent="0" algn="ctr">
              <a:spcBef>
                <a:spcPts val="0"/>
              </a:spcBef>
              <a:buNone/>
            </a:pPr>
            <a:endParaRPr lang="es-ES" sz="1800" dirty="0" smtClean="0">
              <a:latin typeface="Comic Sans MS" pitchFamily="66" charset="0"/>
            </a:endParaRPr>
          </a:p>
          <a:p>
            <a:pPr marL="0" indent="0" algn="ctr">
              <a:spcBef>
                <a:spcPts val="0"/>
              </a:spcBef>
              <a:buNone/>
            </a:pPr>
            <a:r>
              <a:rPr lang="es-ES" sz="1800" dirty="0" smtClean="0">
                <a:latin typeface="Comic Sans MS" pitchFamily="66" charset="0"/>
              </a:rPr>
              <a:t>Mapa sacado de:</a:t>
            </a:r>
          </a:p>
          <a:p>
            <a:pPr algn="ctr">
              <a:buNone/>
            </a:pPr>
            <a:r>
              <a:rPr lang="es-ES" sz="1800" dirty="0" smtClean="0">
                <a:latin typeface="Comic Sans MS" pitchFamily="66" charset="0"/>
              </a:rPr>
              <a:t>https://es.wikipedia.org/wiki/Fr%C3%B3mista</a:t>
            </a:r>
            <a:endParaRPr lang="es-ES" sz="1800" dirty="0">
              <a:latin typeface="Comic Sans MS" pitchFamily="66" charset="0"/>
            </a:endParaRPr>
          </a:p>
        </p:txBody>
      </p:sp>
      <p:sp>
        <p:nvSpPr>
          <p:cNvPr id="18" name="17 Elipse"/>
          <p:cNvSpPr/>
          <p:nvPr/>
        </p:nvSpPr>
        <p:spPr>
          <a:xfrm>
            <a:off x="2771800" y="42210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19 Conector recto de flecha"/>
          <p:cNvCxnSpPr>
            <a:stCxn id="18" idx="7"/>
          </p:cNvCxnSpPr>
          <p:nvPr/>
        </p:nvCxnSpPr>
        <p:spPr>
          <a:xfrm flipV="1">
            <a:off x="2894725" y="3429001"/>
            <a:ext cx="669163" cy="813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491880" y="3068960"/>
            <a:ext cx="1008112" cy="369332"/>
          </a:xfrm>
          <a:prstGeom prst="rect">
            <a:avLst/>
          </a:prstGeom>
          <a:noFill/>
        </p:spPr>
        <p:txBody>
          <a:bodyPr wrap="square" rtlCol="0">
            <a:spAutoFit/>
          </a:bodyPr>
          <a:lstStyle/>
          <a:p>
            <a:r>
              <a:rPr lang="es-ES" dirty="0" err="1" smtClean="0"/>
              <a:t>Frómista</a:t>
            </a:r>
            <a:endParaRPr lang="es-ES" dirty="0"/>
          </a:p>
        </p:txBody>
      </p:sp>
      <p:sp>
        <p:nvSpPr>
          <p:cNvPr id="25" name="24 Elipse"/>
          <p:cNvSpPr/>
          <p:nvPr/>
        </p:nvSpPr>
        <p:spPr>
          <a:xfrm>
            <a:off x="2987824" y="4437112"/>
            <a:ext cx="144016"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26 Conector recto de flecha"/>
          <p:cNvCxnSpPr>
            <a:stCxn id="25" idx="0"/>
          </p:cNvCxnSpPr>
          <p:nvPr/>
        </p:nvCxnSpPr>
        <p:spPr>
          <a:xfrm flipV="1">
            <a:off x="3059832" y="4293096"/>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3635896" y="4077072"/>
            <a:ext cx="936104" cy="369332"/>
          </a:xfrm>
          <a:prstGeom prst="rect">
            <a:avLst/>
          </a:prstGeom>
          <a:noFill/>
        </p:spPr>
        <p:txBody>
          <a:bodyPr wrap="square" rtlCol="0">
            <a:spAutoFit/>
          </a:bodyPr>
          <a:lstStyle/>
          <a:p>
            <a:r>
              <a:rPr lang="es-ES" dirty="0" err="1" smtClean="0"/>
              <a:t>Santoyo</a:t>
            </a:r>
            <a:endParaRPr lang="es-ES" dirty="0"/>
          </a:p>
        </p:txBody>
      </p:sp>
    </p:spTree>
  </p:cSld>
  <p:clrMapOvr>
    <a:masterClrMapping/>
  </p:clrMapOvr>
  <p:transition spd="slow" advTm="10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CANAL DE CASTILLA</a:t>
            </a:r>
            <a:endParaRPr lang="es-ES" dirty="0">
              <a:latin typeface="Comic Sans MS" pitchFamily="66" charset="0"/>
            </a:endParaRPr>
          </a:p>
        </p:txBody>
      </p:sp>
      <p:pic>
        <p:nvPicPr>
          <p:cNvPr id="5" name="4 Marcador de contenido" descr="28-11-15 frómista-santoyo (35).jpg"/>
          <p:cNvPicPr>
            <a:picLocks noGrp="1" noChangeAspect="1"/>
          </p:cNvPicPr>
          <p:nvPr>
            <p:ph sz="half" idx="1"/>
          </p:nvPr>
        </p:nvPicPr>
        <p:blipFill>
          <a:blip r:embed="rId2" cstate="print"/>
          <a:stretch>
            <a:fillRect/>
          </a:stretch>
        </p:blipFill>
        <p:spPr>
          <a:xfrm>
            <a:off x="779264" y="1600200"/>
            <a:ext cx="3394472" cy="4525963"/>
          </a:xfrm>
        </p:spPr>
      </p:pic>
      <p:pic>
        <p:nvPicPr>
          <p:cNvPr id="8" name="9 Marcador de contenido" descr="28-11-15 frómista-santoyo (64).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transition spd="slow" advTm="1000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CANAL DE CASTILLA</a:t>
            </a:r>
            <a:endParaRPr lang="es-ES" dirty="0">
              <a:latin typeface="Comic Sans MS" pitchFamily="66" charset="0"/>
            </a:endParaRPr>
          </a:p>
        </p:txBody>
      </p:sp>
      <p:pic>
        <p:nvPicPr>
          <p:cNvPr id="5" name="4 Marcador de contenido" descr="28-11-15 frómista-santoyo (52).jpg"/>
          <p:cNvPicPr>
            <a:picLocks noGrp="1" noChangeAspect="1"/>
          </p:cNvPicPr>
          <p:nvPr>
            <p:ph sz="half" idx="1"/>
          </p:nvPr>
        </p:nvPicPr>
        <p:blipFill>
          <a:blip r:embed="rId2" cstate="print"/>
          <a:stretch>
            <a:fillRect/>
          </a:stretch>
        </p:blipFill>
        <p:spPr>
          <a:xfrm>
            <a:off x="779264" y="1600200"/>
            <a:ext cx="3394472" cy="4525963"/>
          </a:xfrm>
        </p:spPr>
      </p:pic>
      <p:pic>
        <p:nvPicPr>
          <p:cNvPr id="8" name="5 Marcador de contenido" descr="28-11-15 frómista-santoyo (53).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transition spd="slow" advTm="10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omic Sans MS" pitchFamily="66" charset="0"/>
              </a:rPr>
              <a:t>CANAL DE CASTILLA</a:t>
            </a:r>
            <a:endParaRPr lang="es-ES" dirty="0">
              <a:latin typeface="Comic Sans MS" pitchFamily="66" charset="0"/>
            </a:endParaRPr>
          </a:p>
        </p:txBody>
      </p:sp>
      <p:pic>
        <p:nvPicPr>
          <p:cNvPr id="13" name="12 Marcador de contenido" descr="28-11-15 frómista-santoyo (14).jpg"/>
          <p:cNvPicPr>
            <a:picLocks noGrp="1" noChangeAspect="1"/>
          </p:cNvPicPr>
          <p:nvPr>
            <p:ph sz="half" idx="1"/>
          </p:nvPr>
        </p:nvPicPr>
        <p:blipFill>
          <a:blip r:embed="rId2" cstate="print"/>
          <a:stretch>
            <a:fillRect/>
          </a:stretch>
        </p:blipFill>
        <p:spPr>
          <a:xfrm>
            <a:off x="457200" y="2348706"/>
            <a:ext cx="4038600" cy="3028950"/>
          </a:xfrm>
        </p:spPr>
      </p:pic>
      <p:pic>
        <p:nvPicPr>
          <p:cNvPr id="14" name="13 Marcador de contenido" descr="28-11-15 frómista-santoyo (36).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spd="slow" advTm="1000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8"/>
            <a:ext cx="7772400" cy="1470025"/>
          </a:xfrm>
        </p:spPr>
        <p:txBody>
          <a:bodyPr>
            <a:normAutofit/>
          </a:bodyPr>
          <a:lstStyle/>
          <a:p>
            <a:r>
              <a:rPr lang="es-ES" sz="3600" b="1" dirty="0" smtClean="0">
                <a:latin typeface="Comic Sans MS" pitchFamily="66" charset="0"/>
              </a:rPr>
              <a:t>DESARROLLO DE LA UNIDAD</a:t>
            </a:r>
            <a:endParaRPr lang="es-ES" sz="3600" b="1" dirty="0">
              <a:latin typeface="Comic Sans MS" pitchFamily="66" charset="0"/>
            </a:endParaRPr>
          </a:p>
        </p:txBody>
      </p:sp>
      <p:sp>
        <p:nvSpPr>
          <p:cNvPr id="3" name="2 Subtítulo"/>
          <p:cNvSpPr>
            <a:spLocks noGrp="1"/>
          </p:cNvSpPr>
          <p:nvPr>
            <p:ph type="subTitle" idx="1"/>
          </p:nvPr>
        </p:nvSpPr>
        <p:spPr>
          <a:xfrm>
            <a:off x="827584" y="1700808"/>
            <a:ext cx="7704856" cy="4896544"/>
          </a:xfrm>
        </p:spPr>
        <p:txBody>
          <a:bodyPr>
            <a:normAutofit fontScale="85000" lnSpcReduction="20000"/>
          </a:bodyPr>
          <a:lstStyle/>
          <a:p>
            <a:pPr marL="514350" indent="-514350" algn="just">
              <a:buAutoNum type="arabicPeriod"/>
            </a:pPr>
            <a:r>
              <a:rPr lang="es-ES" dirty="0" smtClean="0">
                <a:latin typeface="Comic Sans MS" pitchFamily="66" charset="0"/>
              </a:rPr>
              <a:t>TRABAJO DE INVESTIGACIÓN (INDIVIDUAL Y COOPERATIVO 2Y 4)</a:t>
            </a:r>
          </a:p>
          <a:p>
            <a:pPr marL="514350" indent="-514350" algn="just">
              <a:buAutoNum type="arabicPeriod"/>
            </a:pPr>
            <a:r>
              <a:rPr lang="es-ES" dirty="0" smtClean="0">
                <a:latin typeface="Comic Sans MS" pitchFamily="66" charset="0"/>
              </a:rPr>
              <a:t>PRESENTACIÓN POWER POINT (para trabajar desde el área de lengua, ciencias naturales, ciencias sociales y educación física)</a:t>
            </a:r>
          </a:p>
          <a:p>
            <a:pPr marL="514350" indent="-514350" algn="just">
              <a:buAutoNum type="arabicPeriod"/>
            </a:pPr>
            <a:r>
              <a:rPr lang="es-ES" dirty="0" smtClean="0">
                <a:latin typeface="Comic Sans MS" pitchFamily="66" charset="0"/>
              </a:rPr>
              <a:t>EXCURSIÓN Y VISITA FRÓMISTA Y SANTOYO (dentro de la actividad que realizaremos durante tres días recorriendo la etapa del camino de Santiago entre Itero y Carrión)</a:t>
            </a:r>
          </a:p>
          <a:p>
            <a:pPr marL="514350" indent="-514350" algn="just">
              <a:buAutoNum type="arabicPeriod"/>
            </a:pPr>
            <a:r>
              <a:rPr lang="es-ES" dirty="0" smtClean="0">
                <a:latin typeface="Comic Sans MS" pitchFamily="66" charset="0"/>
              </a:rPr>
              <a:t>REALIZACIÓN de las ACTIVIDADES; previas, durante y después.</a:t>
            </a:r>
            <a:endParaRPr lang="es-ES" dirty="0">
              <a:latin typeface="Comic Sans MS" pitchFamily="66" charset="0"/>
            </a:endParaRPr>
          </a:p>
        </p:txBody>
      </p:sp>
    </p:spTree>
  </p:cSld>
  <p:clrMapOvr>
    <a:masterClrMapping/>
  </p:clrMapOvr>
  <p:transition spd="slow" advTm="10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200" dirty="0" smtClean="0">
                <a:latin typeface="Comic Sans MS" pitchFamily="66" charset="0"/>
              </a:rPr>
              <a:t>ACTIVIDADES PREVIAS</a:t>
            </a:r>
            <a:endParaRPr lang="es-ES" sz="3200" dirty="0">
              <a:latin typeface="Comic Sans MS" pitchFamily="66" charset="0"/>
            </a:endParaRPr>
          </a:p>
        </p:txBody>
      </p:sp>
      <p:sp>
        <p:nvSpPr>
          <p:cNvPr id="5" name="4 Marcador de contenido"/>
          <p:cNvSpPr>
            <a:spLocks noGrp="1"/>
          </p:cNvSpPr>
          <p:nvPr>
            <p:ph idx="1"/>
          </p:nvPr>
        </p:nvSpPr>
        <p:spPr/>
        <p:txBody>
          <a:bodyPr>
            <a:normAutofit fontScale="77500" lnSpcReduction="20000"/>
          </a:bodyPr>
          <a:lstStyle/>
          <a:p>
            <a:pPr marL="914400" algn="just">
              <a:lnSpc>
                <a:spcPct val="115000"/>
              </a:lnSpc>
              <a:spcAft>
                <a:spcPts val="0"/>
              </a:spcAft>
            </a:pPr>
            <a:r>
              <a:rPr lang="es-ES" dirty="0" smtClean="0">
                <a:latin typeface="Comic Sans MS"/>
                <a:ea typeface="Calibri"/>
                <a:cs typeface="Times New Roman"/>
              </a:rPr>
              <a:t>A1) Busca información y localiza en el mapa las poblaciones de </a:t>
            </a:r>
            <a:r>
              <a:rPr lang="es-ES" dirty="0" err="1" smtClean="0">
                <a:latin typeface="Comic Sans MS"/>
                <a:ea typeface="Calibri"/>
                <a:cs typeface="Times New Roman"/>
              </a:rPr>
              <a:t>Frómista</a:t>
            </a:r>
            <a:r>
              <a:rPr lang="es-ES" dirty="0" smtClean="0">
                <a:latin typeface="Comic Sans MS"/>
                <a:ea typeface="Calibri"/>
                <a:cs typeface="Times New Roman"/>
              </a:rPr>
              <a:t> y </a:t>
            </a:r>
            <a:r>
              <a:rPr lang="es-ES" dirty="0" err="1" smtClean="0">
                <a:latin typeface="Comic Sans MS"/>
                <a:ea typeface="Calibri"/>
                <a:cs typeface="Times New Roman"/>
              </a:rPr>
              <a:t>Santoyo</a:t>
            </a:r>
            <a:r>
              <a:rPr lang="es-ES" dirty="0" smtClean="0">
                <a:latin typeface="Comic Sans MS"/>
                <a:ea typeface="Calibri"/>
                <a:cs typeface="Times New Roman"/>
              </a:rPr>
              <a:t>: historia, costumbres, habitantes, demografía, zonas de interés.</a:t>
            </a:r>
            <a:endParaRPr lang="es-ES" sz="2800" dirty="0" smtClean="0">
              <a:ea typeface="Calibri"/>
              <a:cs typeface="Times New Roman"/>
            </a:endParaRPr>
          </a:p>
          <a:p>
            <a:pPr marL="914400" algn="just">
              <a:lnSpc>
                <a:spcPct val="115000"/>
              </a:lnSpc>
              <a:spcAft>
                <a:spcPts val="0"/>
              </a:spcAft>
            </a:pPr>
            <a:r>
              <a:rPr lang="es-ES" dirty="0" smtClean="0">
                <a:latin typeface="Comic Sans MS"/>
                <a:ea typeface="Calibri"/>
                <a:cs typeface="Times New Roman"/>
              </a:rPr>
              <a:t>A2) Realiza un gráfico de barras de la población de los últimos años.</a:t>
            </a:r>
            <a:endParaRPr lang="es-ES" sz="2800" dirty="0" smtClean="0">
              <a:ea typeface="Calibri"/>
              <a:cs typeface="Times New Roman"/>
            </a:endParaRPr>
          </a:p>
          <a:p>
            <a:pPr marL="914400" algn="just">
              <a:lnSpc>
                <a:spcPct val="115000"/>
              </a:lnSpc>
              <a:spcAft>
                <a:spcPts val="0"/>
              </a:spcAft>
            </a:pPr>
            <a:r>
              <a:rPr lang="es-ES" dirty="0" smtClean="0">
                <a:latin typeface="Comic Sans MS"/>
                <a:ea typeface="Calibri"/>
                <a:cs typeface="Times New Roman"/>
              </a:rPr>
              <a:t>A3) Busca información sobre los palomares y sus habitantes: características, materiales de construcción, utilidades, tipos.</a:t>
            </a:r>
            <a:endParaRPr lang="es-ES" sz="2800" dirty="0" smtClean="0">
              <a:ea typeface="Calibri"/>
              <a:cs typeface="Times New Roman"/>
            </a:endParaRPr>
          </a:p>
          <a:p>
            <a:pPr marL="914400" algn="just">
              <a:lnSpc>
                <a:spcPct val="115000"/>
              </a:lnSpc>
              <a:spcAft>
                <a:spcPts val="1000"/>
              </a:spcAft>
            </a:pPr>
            <a:r>
              <a:rPr lang="es-ES" dirty="0" smtClean="0">
                <a:latin typeface="Comic Sans MS"/>
                <a:ea typeface="Calibri"/>
                <a:cs typeface="Times New Roman"/>
              </a:rPr>
              <a:t>A4) Recopila información sobre el canal: extensión, ramales, esclusas, utilidad,…</a:t>
            </a:r>
            <a:endParaRPr lang="es-ES" sz="2800" dirty="0" smtClean="0">
              <a:ea typeface="Calibri"/>
              <a:cs typeface="Times New Roman"/>
            </a:endParaRPr>
          </a:p>
          <a:p>
            <a:pPr>
              <a:buNone/>
            </a:pPr>
            <a:endParaRPr lang="es-ES" dirty="0"/>
          </a:p>
        </p:txBody>
      </p:sp>
    </p:spTree>
  </p:cSld>
  <p:clrMapOvr>
    <a:masterClrMapping/>
  </p:clrMapOvr>
  <p:transition spd="slow" advTm="2000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Comic Sans MS" pitchFamily="66" charset="0"/>
              </a:rPr>
              <a:t>ACTIVIDADES DURANTE LA VISITA</a:t>
            </a:r>
            <a:endParaRPr lang="es-ES" sz="3200" dirty="0">
              <a:latin typeface="Comic Sans MS" pitchFamily="66" charset="0"/>
            </a:endParaRPr>
          </a:p>
        </p:txBody>
      </p:sp>
      <p:sp>
        <p:nvSpPr>
          <p:cNvPr id="3" name="2 Marcador de contenido"/>
          <p:cNvSpPr>
            <a:spLocks noGrp="1"/>
          </p:cNvSpPr>
          <p:nvPr>
            <p:ph idx="1"/>
          </p:nvPr>
        </p:nvSpPr>
        <p:spPr>
          <a:xfrm>
            <a:off x="467544" y="1484784"/>
            <a:ext cx="8229600" cy="4925144"/>
          </a:xfrm>
        </p:spPr>
        <p:txBody>
          <a:bodyPr>
            <a:normAutofit fontScale="47500" lnSpcReduction="20000"/>
          </a:bodyPr>
          <a:lstStyle/>
          <a:p>
            <a:pPr marL="914400" algn="just">
              <a:lnSpc>
                <a:spcPct val="115000"/>
              </a:lnSpc>
              <a:spcAft>
                <a:spcPts val="0"/>
              </a:spcAft>
            </a:pPr>
            <a:r>
              <a:rPr lang="es-ES" sz="4200" dirty="0" smtClean="0">
                <a:latin typeface="Comic Sans MS" pitchFamily="66" charset="0"/>
                <a:ea typeface="Calibri"/>
                <a:cs typeface="Times New Roman"/>
              </a:rPr>
              <a:t>A1) Realiza fotos a los distintos palomares que vayamos viendo durante la excursión y a las características románicas de las iglesias que visitemos. Sobre los palomares; anota la forma que tienen, materiales de construcción y realiza un recuento clasificándolos en: ruinas, mal estado, buen estado.</a:t>
            </a:r>
          </a:p>
          <a:p>
            <a:pPr marL="914400" algn="just">
              <a:lnSpc>
                <a:spcPct val="115000"/>
              </a:lnSpc>
              <a:spcAft>
                <a:spcPts val="0"/>
              </a:spcAft>
            </a:pPr>
            <a:r>
              <a:rPr lang="es-ES" sz="4200" dirty="0" smtClean="0">
                <a:latin typeface="Comic Sans MS" pitchFamily="66" charset="0"/>
                <a:ea typeface="Calibri"/>
                <a:cs typeface="Times New Roman"/>
              </a:rPr>
              <a:t>A2) Escribe brevemente lo que ves en la cámara del centro de interpretación de </a:t>
            </a:r>
            <a:r>
              <a:rPr lang="es-ES" sz="4200" dirty="0" err="1" smtClean="0">
                <a:latin typeface="Comic Sans MS" pitchFamily="66" charset="0"/>
                <a:ea typeface="Calibri"/>
                <a:cs typeface="Times New Roman"/>
              </a:rPr>
              <a:t>Santoyo</a:t>
            </a:r>
            <a:r>
              <a:rPr lang="es-ES" sz="4200" dirty="0" smtClean="0">
                <a:latin typeface="Comic Sans MS" pitchFamily="66" charset="0"/>
                <a:ea typeface="Calibri"/>
                <a:cs typeface="Times New Roman"/>
              </a:rPr>
              <a:t>: actividad, nº de palomas, nidales,…</a:t>
            </a:r>
          </a:p>
          <a:p>
            <a:pPr marL="914400" algn="just">
              <a:lnSpc>
                <a:spcPct val="115000"/>
              </a:lnSpc>
              <a:spcAft>
                <a:spcPts val="0"/>
              </a:spcAft>
            </a:pPr>
            <a:r>
              <a:rPr lang="es-ES" sz="4200" dirty="0" smtClean="0">
                <a:latin typeface="Comic Sans MS" pitchFamily="66" charset="0"/>
                <a:ea typeface="Calibri"/>
                <a:cs typeface="Times New Roman"/>
              </a:rPr>
              <a:t>A3) Escribe los aspectos más interesantes de los carteles informativos (en las entradas) de la iglesias de San Juan Bautista (en </a:t>
            </a:r>
            <a:r>
              <a:rPr lang="es-ES" sz="4200" dirty="0" err="1" smtClean="0">
                <a:latin typeface="Comic Sans MS" pitchFamily="66" charset="0"/>
                <a:ea typeface="Calibri"/>
                <a:cs typeface="Times New Roman"/>
              </a:rPr>
              <a:t>Santoyo</a:t>
            </a:r>
            <a:r>
              <a:rPr lang="es-ES" sz="4200" dirty="0" smtClean="0">
                <a:latin typeface="Comic Sans MS" pitchFamily="66" charset="0"/>
                <a:ea typeface="Calibri"/>
                <a:cs typeface="Times New Roman"/>
              </a:rPr>
              <a:t>), San Pedro y San Martín (en </a:t>
            </a:r>
            <a:r>
              <a:rPr lang="es-ES" sz="4200" dirty="0" err="1" smtClean="0">
                <a:latin typeface="Comic Sans MS" pitchFamily="66" charset="0"/>
                <a:ea typeface="Calibri"/>
                <a:cs typeface="Times New Roman"/>
              </a:rPr>
              <a:t>Frómista</a:t>
            </a:r>
            <a:r>
              <a:rPr lang="es-ES" sz="4200" dirty="0" smtClean="0">
                <a:latin typeface="Comic Sans MS" pitchFamily="66" charset="0"/>
                <a:ea typeface="Calibri"/>
                <a:cs typeface="Times New Roman"/>
              </a:rPr>
              <a:t>).</a:t>
            </a:r>
          </a:p>
          <a:p>
            <a:pPr marL="914400" algn="just">
              <a:lnSpc>
                <a:spcPct val="115000"/>
              </a:lnSpc>
              <a:spcAft>
                <a:spcPts val="1000"/>
              </a:spcAft>
            </a:pPr>
            <a:r>
              <a:rPr lang="es-ES" sz="4200" dirty="0" smtClean="0">
                <a:latin typeface="Comic Sans MS" pitchFamily="66" charset="0"/>
                <a:ea typeface="Calibri"/>
                <a:cs typeface="Times New Roman"/>
              </a:rPr>
              <a:t>A4) En grupos; explicación oral de lo que se ve a la altura de las esclusas en </a:t>
            </a:r>
            <a:r>
              <a:rPr lang="es-ES" sz="4200" dirty="0" err="1" smtClean="0">
                <a:latin typeface="Comic Sans MS" pitchFamily="66" charset="0"/>
                <a:ea typeface="Calibri"/>
                <a:cs typeface="Times New Roman"/>
              </a:rPr>
              <a:t>Frómista</a:t>
            </a:r>
            <a:r>
              <a:rPr lang="es-ES" sz="4200" dirty="0" smtClean="0">
                <a:latin typeface="Comic Sans MS" pitchFamily="66" charset="0"/>
                <a:ea typeface="Calibri"/>
                <a:cs typeface="Times New Roman"/>
              </a:rPr>
              <a:t>.</a:t>
            </a:r>
          </a:p>
          <a:p>
            <a:pPr>
              <a:buNone/>
            </a:pPr>
            <a:endParaRPr lang="es-ES" dirty="0"/>
          </a:p>
        </p:txBody>
      </p:sp>
    </p:spTree>
  </p:cSld>
  <p:clrMapOvr>
    <a:masterClrMapping/>
  </p:clrMapOvr>
  <p:transition spd="slow" advTm="20000">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Comic Sans MS" pitchFamily="66" charset="0"/>
              </a:rPr>
              <a:t>ACTIVIDADES DE DESPUÉS</a:t>
            </a:r>
            <a:endParaRPr lang="es-ES" sz="3200" dirty="0">
              <a:latin typeface="Comic Sans MS" pitchFamily="66" charset="0"/>
            </a:endParaRPr>
          </a:p>
        </p:txBody>
      </p:sp>
      <p:sp>
        <p:nvSpPr>
          <p:cNvPr id="3" name="2 Marcador de contenido"/>
          <p:cNvSpPr>
            <a:spLocks noGrp="1"/>
          </p:cNvSpPr>
          <p:nvPr>
            <p:ph idx="1"/>
          </p:nvPr>
        </p:nvSpPr>
        <p:spPr/>
        <p:txBody>
          <a:bodyPr>
            <a:normAutofit fontScale="77500" lnSpcReduction="20000"/>
          </a:bodyPr>
          <a:lstStyle/>
          <a:p>
            <a:pPr marL="914400" algn="just">
              <a:lnSpc>
                <a:spcPct val="115000"/>
              </a:lnSpc>
              <a:spcAft>
                <a:spcPts val="0"/>
              </a:spcAft>
            </a:pPr>
            <a:r>
              <a:rPr lang="es-ES" dirty="0" smtClean="0">
                <a:latin typeface="Comic Sans MS"/>
                <a:ea typeface="Calibri"/>
                <a:cs typeface="Times New Roman"/>
              </a:rPr>
              <a:t>A1) Imprime y pega donde corresponda una foto clara de los tres tipos de palomas que habitan nuestros palomares.</a:t>
            </a:r>
            <a:endParaRPr lang="es-ES" sz="2800" dirty="0" smtClean="0">
              <a:ea typeface="Calibri"/>
              <a:cs typeface="Times New Roman"/>
            </a:endParaRPr>
          </a:p>
          <a:p>
            <a:pPr marL="914400" algn="just">
              <a:lnSpc>
                <a:spcPct val="115000"/>
              </a:lnSpc>
              <a:spcAft>
                <a:spcPts val="0"/>
              </a:spcAft>
            </a:pPr>
            <a:r>
              <a:rPr lang="es-ES" dirty="0" smtClean="0">
                <a:latin typeface="Comic Sans MS"/>
                <a:ea typeface="Calibri"/>
                <a:cs typeface="Times New Roman"/>
              </a:rPr>
              <a:t>A2) Escribe la forma, si posee o no patio, materiales de construcción y otras características vistas de cada uno de estos palomares.</a:t>
            </a:r>
            <a:endParaRPr lang="es-ES" sz="2800" dirty="0" smtClean="0">
              <a:ea typeface="Calibri"/>
              <a:cs typeface="Times New Roman"/>
            </a:endParaRPr>
          </a:p>
          <a:p>
            <a:pPr marL="914400" algn="just">
              <a:lnSpc>
                <a:spcPct val="115000"/>
              </a:lnSpc>
              <a:spcAft>
                <a:spcPts val="0"/>
              </a:spcAft>
            </a:pPr>
            <a:r>
              <a:rPr lang="es-ES" dirty="0" smtClean="0">
                <a:latin typeface="Comic Sans MS"/>
                <a:ea typeface="Calibri"/>
                <a:cs typeface="Times New Roman"/>
              </a:rPr>
              <a:t>A3) Adjunta en cada uno de los cuadros una foto del palomar que se indica sacada por ti durante la visita.</a:t>
            </a:r>
            <a:endParaRPr lang="es-ES" sz="2800" dirty="0" smtClean="0">
              <a:ea typeface="Calibri"/>
              <a:cs typeface="Times New Roman"/>
            </a:endParaRPr>
          </a:p>
          <a:p>
            <a:pPr marL="914400" algn="just">
              <a:lnSpc>
                <a:spcPct val="115000"/>
              </a:lnSpc>
              <a:spcAft>
                <a:spcPts val="1000"/>
              </a:spcAft>
            </a:pPr>
            <a:r>
              <a:rPr lang="es-ES" dirty="0" smtClean="0">
                <a:latin typeface="Comic Sans MS"/>
                <a:ea typeface="Calibri"/>
                <a:cs typeface="Times New Roman"/>
              </a:rPr>
              <a:t>A4) Redacción de “lo vivido y sentido”.</a:t>
            </a:r>
            <a:endParaRPr lang="es-ES" sz="2800" dirty="0" smtClean="0">
              <a:ea typeface="Calibri"/>
              <a:cs typeface="Times New Roman"/>
            </a:endParaRPr>
          </a:p>
          <a:p>
            <a:pPr>
              <a:buNone/>
            </a:pPr>
            <a:endParaRPr lang="es-ES" dirty="0"/>
          </a:p>
        </p:txBody>
      </p:sp>
    </p:spTree>
  </p:cSld>
  <p:clrMapOvr>
    <a:masterClrMapping/>
  </p:clrMapOvr>
  <p:transition spd="slow" advTm="20000">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143000"/>
          </a:xfrm>
        </p:spPr>
        <p:txBody>
          <a:bodyPr>
            <a:noAutofit/>
          </a:bodyPr>
          <a:lstStyle/>
          <a:p>
            <a:r>
              <a:rPr lang="es-ES" sz="3600" dirty="0" smtClean="0">
                <a:latin typeface="Comic Sans MS" pitchFamily="66" charset="0"/>
              </a:rPr>
              <a:t>“QUE TENGÁIS BUEN CAMINO PEREGRINOS”</a:t>
            </a:r>
            <a:br>
              <a:rPr lang="es-ES" sz="3600" dirty="0" smtClean="0">
                <a:latin typeface="Comic Sans MS" pitchFamily="66" charset="0"/>
              </a:rPr>
            </a:br>
            <a:r>
              <a:rPr lang="es-ES" sz="7200" dirty="0" smtClean="0">
                <a:latin typeface="Comic Sans MS" pitchFamily="66" charset="0"/>
              </a:rPr>
              <a:t/>
            </a:r>
            <a:br>
              <a:rPr lang="es-ES" sz="7200" dirty="0" smtClean="0">
                <a:latin typeface="Comic Sans MS" pitchFamily="66" charset="0"/>
              </a:rPr>
            </a:br>
            <a:r>
              <a:rPr lang="es-ES" sz="15000" dirty="0" smtClean="0">
                <a:latin typeface="Comic Sans MS" pitchFamily="66" charset="0"/>
              </a:rPr>
              <a:t>FIN</a:t>
            </a:r>
            <a:br>
              <a:rPr lang="es-ES" sz="15000" dirty="0" smtClean="0">
                <a:latin typeface="Comic Sans MS" pitchFamily="66" charset="0"/>
              </a:rPr>
            </a:br>
            <a:r>
              <a:rPr lang="es-ES" sz="2000" dirty="0" smtClean="0">
                <a:latin typeface="Comic Sans MS" pitchFamily="66" charset="0"/>
                <a:hlinkClick r:id="rId2" action="ppaction://hlinkfile"/>
              </a:rPr>
              <a:t>TRABAJO Y FICHAS</a:t>
            </a:r>
            <a:endParaRPr lang="es-ES" sz="15000" dirty="0">
              <a:latin typeface="Comic Sans MS" pitchFamily="66" charset="0"/>
            </a:endParaRPr>
          </a:p>
        </p:txBody>
      </p:sp>
    </p:spTree>
  </p:cSld>
  <p:clrMapOvr>
    <a:masterClrMapping/>
  </p:clrMapOvr>
  <p:transition spd="slow" advTm="2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S" dirty="0" smtClean="0">
                <a:latin typeface="Comic Sans MS" pitchFamily="66" charset="0"/>
              </a:rPr>
              <a:t>FRÓMISTA: </a:t>
            </a:r>
            <a:br>
              <a:rPr lang="es-ES" dirty="0" smtClean="0">
                <a:latin typeface="Comic Sans MS" pitchFamily="66" charset="0"/>
              </a:rPr>
            </a:br>
            <a:r>
              <a:rPr lang="es-ES" dirty="0" smtClean="0">
                <a:latin typeface="Comic Sans MS" pitchFamily="66" charset="0"/>
              </a:rPr>
              <a:t>LA VILLA DEL MILAGRO</a:t>
            </a:r>
            <a:endParaRPr lang="es-ES" dirty="0">
              <a:latin typeface="Comic Sans MS" pitchFamily="66" charset="0"/>
            </a:endParaRPr>
          </a:p>
        </p:txBody>
      </p:sp>
      <p:sp>
        <p:nvSpPr>
          <p:cNvPr id="7" name="6 Marcador de texto"/>
          <p:cNvSpPr>
            <a:spLocks noGrp="1"/>
          </p:cNvSpPr>
          <p:nvPr>
            <p:ph type="body" sz="half" idx="2"/>
          </p:nvPr>
        </p:nvSpPr>
        <p:spPr>
          <a:xfrm>
            <a:off x="395536" y="1435100"/>
            <a:ext cx="3168352" cy="4691063"/>
          </a:xfrm>
        </p:spPr>
        <p:txBody>
          <a:bodyPr/>
          <a:lstStyle/>
          <a:p>
            <a:pPr algn="just"/>
            <a:r>
              <a:rPr lang="es-ES" dirty="0" smtClean="0">
                <a:latin typeface="Comic Sans MS" pitchFamily="66" charset="0"/>
              </a:rPr>
              <a:t>Localidad perteneciente a la comarca de Tierra de Campos, en la provincia de Palencia.</a:t>
            </a:r>
          </a:p>
          <a:p>
            <a:pPr algn="just"/>
            <a:endParaRPr lang="es-ES" dirty="0" smtClean="0">
              <a:latin typeface="Comic Sans MS" pitchFamily="66" charset="0"/>
            </a:endParaRPr>
          </a:p>
          <a:p>
            <a:pPr algn="just"/>
            <a:r>
              <a:rPr lang="es-ES" dirty="0" smtClean="0">
                <a:latin typeface="Comic Sans MS" pitchFamily="66" charset="0"/>
              </a:rPr>
              <a:t>En la </a:t>
            </a:r>
            <a:r>
              <a:rPr lang="es-ES" dirty="0" err="1" smtClean="0">
                <a:latin typeface="Comic Sans MS" pitchFamily="66" charset="0"/>
              </a:rPr>
              <a:t>Frómista</a:t>
            </a:r>
            <a:r>
              <a:rPr lang="es-ES" dirty="0" smtClean="0">
                <a:latin typeface="Comic Sans MS" pitchFamily="66" charset="0"/>
              </a:rPr>
              <a:t> Medieval aparecen los tres motivos que más fama han dado al pueblo; San Telmo, el milagro y los judíos.</a:t>
            </a:r>
          </a:p>
          <a:p>
            <a:pPr algn="just"/>
            <a:endParaRPr lang="es-ES" dirty="0" smtClean="0">
              <a:latin typeface="Comic Sans MS" pitchFamily="66" charset="0"/>
            </a:endParaRPr>
          </a:p>
          <a:p>
            <a:pPr algn="just"/>
            <a:r>
              <a:rPr lang="es-ES" dirty="0" smtClean="0">
                <a:latin typeface="Comic Sans MS" pitchFamily="66" charset="0"/>
              </a:rPr>
              <a:t>Hoy es conocida y motivo de nuestro estudio:</a:t>
            </a:r>
          </a:p>
          <a:p>
            <a:pPr algn="just"/>
            <a:r>
              <a:rPr lang="es-ES" dirty="0" smtClean="0">
                <a:latin typeface="Comic Sans MS" pitchFamily="66" charset="0"/>
              </a:rPr>
              <a:t>              - Por su arte (Iglesias)</a:t>
            </a:r>
          </a:p>
          <a:p>
            <a:pPr algn="just"/>
            <a:r>
              <a:rPr lang="es-ES" dirty="0" smtClean="0">
                <a:latin typeface="Comic Sans MS" pitchFamily="66" charset="0"/>
              </a:rPr>
              <a:t>              - Por el Canal de Castilla</a:t>
            </a:r>
          </a:p>
          <a:p>
            <a:pPr algn="just"/>
            <a:r>
              <a:rPr lang="es-ES" dirty="0" smtClean="0">
                <a:latin typeface="Comic Sans MS" pitchFamily="66" charset="0"/>
              </a:rPr>
              <a:t>              - Por sus Palomares</a:t>
            </a:r>
          </a:p>
          <a:p>
            <a:pPr algn="just"/>
            <a:r>
              <a:rPr lang="es-ES" dirty="0" smtClean="0">
                <a:latin typeface="Comic Sans MS" pitchFamily="66" charset="0"/>
              </a:rPr>
              <a:t>              - Por el Camino de Santiago</a:t>
            </a:r>
          </a:p>
          <a:p>
            <a:pPr algn="just"/>
            <a:endParaRPr lang="es-ES" i="1" dirty="0" smtClean="0">
              <a:latin typeface="Comic Sans MS" pitchFamily="66" charset="0"/>
            </a:endParaRPr>
          </a:p>
          <a:p>
            <a:pPr algn="just"/>
            <a:r>
              <a:rPr lang="es-ES" i="1" dirty="0" smtClean="0">
                <a:latin typeface="Comic Sans MS" pitchFamily="66" charset="0"/>
              </a:rPr>
              <a:t>“En </a:t>
            </a:r>
            <a:r>
              <a:rPr lang="es-ES" i="1" dirty="0" err="1" smtClean="0">
                <a:latin typeface="Comic Sans MS" pitchFamily="66" charset="0"/>
              </a:rPr>
              <a:t>Frómista</a:t>
            </a:r>
            <a:r>
              <a:rPr lang="es-ES" i="1" dirty="0" smtClean="0">
                <a:latin typeface="Comic Sans MS" pitchFamily="66" charset="0"/>
              </a:rPr>
              <a:t> se cruzan los caminos de la Fe y los de la Razón”</a:t>
            </a:r>
            <a:endParaRPr lang="es-ES" i="1" dirty="0">
              <a:latin typeface="Comic Sans MS" pitchFamily="66" charset="0"/>
            </a:endParaRPr>
          </a:p>
        </p:txBody>
      </p:sp>
      <p:pic>
        <p:nvPicPr>
          <p:cNvPr id="10" name="9 Marcador de contenido" descr="San Martín; Frómista (7).jpg"/>
          <p:cNvPicPr>
            <a:picLocks noGrp="1" noChangeAspect="1"/>
          </p:cNvPicPr>
          <p:nvPr>
            <p:ph idx="1"/>
          </p:nvPr>
        </p:nvPicPr>
        <p:blipFill>
          <a:blip r:embed="rId2" cstate="print"/>
          <a:stretch>
            <a:fillRect/>
          </a:stretch>
        </p:blipFill>
        <p:spPr>
          <a:xfrm>
            <a:off x="3936007" y="273050"/>
            <a:ext cx="4389835" cy="5853113"/>
          </a:xfrm>
        </p:spPr>
      </p:pic>
    </p:spTree>
  </p:cSld>
  <p:clrMapOvr>
    <a:masterClrMapping/>
  </p:clrMapOvr>
  <p:transition spd="slow" advTm="25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latin typeface="Comic Sans MS" pitchFamily="66" charset="0"/>
              </a:rPr>
              <a:t>TIERRA DE CAMPOS</a:t>
            </a:r>
            <a:endParaRPr lang="es-ES" dirty="0">
              <a:latin typeface="Comic Sans MS" pitchFamily="66" charset="0"/>
            </a:endParaRPr>
          </a:p>
        </p:txBody>
      </p:sp>
      <p:sp>
        <p:nvSpPr>
          <p:cNvPr id="8" name="7 Marcador de texto"/>
          <p:cNvSpPr>
            <a:spLocks noGrp="1"/>
          </p:cNvSpPr>
          <p:nvPr>
            <p:ph type="body" idx="1"/>
          </p:nvPr>
        </p:nvSpPr>
        <p:spPr>
          <a:xfrm>
            <a:off x="457200" y="1196752"/>
            <a:ext cx="4040188" cy="1440160"/>
          </a:xfrm>
        </p:spPr>
        <p:txBody>
          <a:bodyPr>
            <a:normAutofit/>
          </a:bodyPr>
          <a:lstStyle/>
          <a:p>
            <a:pPr marL="342900" lvl="0" indent="-342900" algn="ctr"/>
            <a:r>
              <a:rPr lang="es-ES" sz="2800" b="0" dirty="0" smtClean="0">
                <a:solidFill>
                  <a:prstClr val="black"/>
                </a:solidFill>
                <a:latin typeface="Comic Sans MS" pitchFamily="66" charset="0"/>
              </a:rPr>
              <a:t>SANTOYO</a:t>
            </a:r>
          </a:p>
          <a:p>
            <a:pPr marL="342900" lvl="0" indent="-342900"/>
            <a:r>
              <a:rPr lang="es-ES" b="0" dirty="0" smtClean="0">
                <a:solidFill>
                  <a:prstClr val="black"/>
                </a:solidFill>
                <a:latin typeface="Comic Sans MS" pitchFamily="66" charset="0"/>
              </a:rPr>
              <a:t>	</a:t>
            </a:r>
            <a:r>
              <a:rPr lang="es-ES" sz="1800" b="0" dirty="0" smtClean="0">
                <a:solidFill>
                  <a:prstClr val="black"/>
                </a:solidFill>
                <a:latin typeface="Comic Sans MS" pitchFamily="66" charset="0"/>
                <a:hlinkClick r:id="rId2" action="ppaction://hlinksldjump"/>
              </a:rPr>
              <a:t>- San Juan Bautista</a:t>
            </a:r>
            <a:endParaRPr lang="es-ES" sz="1800" b="0" dirty="0" smtClean="0">
              <a:solidFill>
                <a:prstClr val="black"/>
              </a:solidFill>
              <a:latin typeface="Comic Sans MS" pitchFamily="66" charset="0"/>
            </a:endParaRPr>
          </a:p>
          <a:p>
            <a:pPr marL="342900" lvl="0" indent="-342900"/>
            <a:r>
              <a:rPr lang="es-ES" sz="1800" b="0" dirty="0" smtClean="0">
                <a:solidFill>
                  <a:prstClr val="black"/>
                </a:solidFill>
                <a:latin typeface="Comic Sans MS" pitchFamily="66" charset="0"/>
              </a:rPr>
              <a:t>	</a:t>
            </a:r>
            <a:r>
              <a:rPr lang="es-ES" sz="1800" b="0" dirty="0" smtClean="0">
                <a:solidFill>
                  <a:prstClr val="black"/>
                </a:solidFill>
                <a:latin typeface="Comic Sans MS" pitchFamily="66" charset="0"/>
                <a:hlinkClick r:id="rId3" action="ppaction://hlinksldjump"/>
              </a:rPr>
              <a:t>- Palomares</a:t>
            </a:r>
            <a:endParaRPr lang="es-ES" sz="1800" b="0" dirty="0" smtClean="0">
              <a:solidFill>
                <a:prstClr val="black"/>
              </a:solidFill>
              <a:latin typeface="Comic Sans MS" pitchFamily="66" charset="0"/>
            </a:endParaRPr>
          </a:p>
        </p:txBody>
      </p:sp>
      <p:pic>
        <p:nvPicPr>
          <p:cNvPr id="10" name="9 Marcador de contenido" descr="San Juan Bautista; Santoyo (6).jpg"/>
          <p:cNvPicPr>
            <a:picLocks noGrp="1" noChangeAspect="1"/>
          </p:cNvPicPr>
          <p:nvPr>
            <p:ph sz="half" idx="2"/>
          </p:nvPr>
        </p:nvPicPr>
        <p:blipFill>
          <a:blip r:embed="rId4" cstate="print"/>
          <a:stretch>
            <a:fillRect/>
          </a:stretch>
        </p:blipFill>
        <p:spPr>
          <a:xfrm>
            <a:off x="457200" y="2902148"/>
            <a:ext cx="4040188" cy="3030141"/>
          </a:xfrm>
        </p:spPr>
      </p:pic>
      <p:sp>
        <p:nvSpPr>
          <p:cNvPr id="9" name="8 Marcador de texto"/>
          <p:cNvSpPr>
            <a:spLocks noGrp="1"/>
          </p:cNvSpPr>
          <p:nvPr>
            <p:ph type="body" sz="quarter" idx="3"/>
          </p:nvPr>
        </p:nvSpPr>
        <p:spPr>
          <a:xfrm>
            <a:off x="4645025" y="1124744"/>
            <a:ext cx="4041775" cy="1512168"/>
          </a:xfrm>
        </p:spPr>
        <p:txBody>
          <a:bodyPr>
            <a:normAutofit fontScale="77500" lnSpcReduction="20000"/>
          </a:bodyPr>
          <a:lstStyle/>
          <a:p>
            <a:pPr marL="342900" lvl="0" indent="-342900" algn="ctr"/>
            <a:endParaRPr lang="es-ES" b="0" dirty="0" smtClean="0">
              <a:solidFill>
                <a:prstClr val="black"/>
              </a:solidFill>
              <a:latin typeface="Comic Sans MS" pitchFamily="66" charset="0"/>
            </a:endParaRPr>
          </a:p>
          <a:p>
            <a:pPr marL="342900" lvl="0" indent="-342900" algn="ctr"/>
            <a:r>
              <a:rPr lang="es-ES" sz="3300" b="0" dirty="0" smtClean="0">
                <a:solidFill>
                  <a:prstClr val="black"/>
                </a:solidFill>
                <a:latin typeface="Comic Sans MS" pitchFamily="66" charset="0"/>
              </a:rPr>
              <a:t>FROMISTA</a:t>
            </a:r>
          </a:p>
          <a:p>
            <a:pPr marL="342900" lvl="0" indent="-342900"/>
            <a:r>
              <a:rPr lang="es-ES" b="0" dirty="0" smtClean="0">
                <a:solidFill>
                  <a:prstClr val="black"/>
                </a:solidFill>
                <a:latin typeface="Comic Sans MS" pitchFamily="66" charset="0"/>
              </a:rPr>
              <a:t>	</a:t>
            </a:r>
            <a:r>
              <a:rPr lang="es-ES" sz="2100" b="0" dirty="0" smtClean="0">
                <a:solidFill>
                  <a:prstClr val="black"/>
                </a:solidFill>
                <a:latin typeface="Comic Sans MS" pitchFamily="66" charset="0"/>
                <a:hlinkClick r:id="rId5" action="ppaction://hlinksldjump"/>
              </a:rPr>
              <a:t>- Iglesia Parroquial de San Pedro</a:t>
            </a:r>
            <a:endParaRPr lang="es-ES" sz="2100" b="0" dirty="0" smtClean="0">
              <a:solidFill>
                <a:prstClr val="black"/>
              </a:solidFill>
              <a:latin typeface="Comic Sans MS" pitchFamily="66" charset="0"/>
            </a:endParaRPr>
          </a:p>
          <a:p>
            <a:pPr marL="342900" lvl="0" indent="-342900"/>
            <a:r>
              <a:rPr lang="es-ES" sz="2100" b="0" dirty="0" smtClean="0">
                <a:solidFill>
                  <a:prstClr val="black"/>
                </a:solidFill>
                <a:latin typeface="Comic Sans MS" pitchFamily="66" charset="0"/>
              </a:rPr>
              <a:t>	</a:t>
            </a:r>
            <a:r>
              <a:rPr lang="es-ES" sz="2100" b="0" dirty="0" smtClean="0">
                <a:solidFill>
                  <a:prstClr val="black"/>
                </a:solidFill>
                <a:latin typeface="Comic Sans MS" pitchFamily="66" charset="0"/>
                <a:hlinkClick r:id="rId5" action="ppaction://hlinksldjump"/>
              </a:rPr>
              <a:t>- San Martín</a:t>
            </a:r>
            <a:endParaRPr lang="es-ES" sz="2100" b="0" dirty="0" smtClean="0">
              <a:solidFill>
                <a:prstClr val="black"/>
              </a:solidFill>
              <a:latin typeface="Comic Sans MS" pitchFamily="66" charset="0"/>
            </a:endParaRPr>
          </a:p>
          <a:p>
            <a:pPr marL="342900" lvl="0" indent="-342900"/>
            <a:r>
              <a:rPr lang="es-ES" sz="2100" b="0" dirty="0" smtClean="0">
                <a:solidFill>
                  <a:prstClr val="black"/>
                </a:solidFill>
                <a:latin typeface="Comic Sans MS" pitchFamily="66" charset="0"/>
              </a:rPr>
              <a:t>	</a:t>
            </a:r>
            <a:r>
              <a:rPr lang="es-ES" sz="2100" b="0" dirty="0" smtClean="0">
                <a:solidFill>
                  <a:prstClr val="black"/>
                </a:solidFill>
                <a:latin typeface="Comic Sans MS" pitchFamily="66" charset="0"/>
                <a:hlinkClick r:id="rId6" action="ppaction://hlinksldjump"/>
              </a:rPr>
              <a:t>- Canal de Castilla</a:t>
            </a:r>
            <a:endParaRPr lang="es-ES" sz="2100" b="0" dirty="0" smtClean="0">
              <a:solidFill>
                <a:prstClr val="black"/>
              </a:solidFill>
              <a:latin typeface="Comic Sans MS" pitchFamily="66" charset="0"/>
            </a:endParaRPr>
          </a:p>
        </p:txBody>
      </p:sp>
      <p:pic>
        <p:nvPicPr>
          <p:cNvPr id="11" name="10 Marcador de contenido" descr="28-11-15 frómista-santoyo (41).jpg"/>
          <p:cNvPicPr>
            <a:picLocks noGrp="1" noChangeAspect="1"/>
          </p:cNvPicPr>
          <p:nvPr>
            <p:ph sz="quarter" idx="4"/>
          </p:nvPr>
        </p:nvPicPr>
        <p:blipFill>
          <a:blip r:embed="rId7" cstate="print"/>
          <a:stretch>
            <a:fillRect/>
          </a:stretch>
        </p:blipFill>
        <p:spPr>
          <a:xfrm>
            <a:off x="4645025" y="2901553"/>
            <a:ext cx="4041775" cy="3031331"/>
          </a:xfrm>
        </p:spPr>
      </p:pic>
    </p:spTree>
  </p:cSld>
  <p:clrMapOvr>
    <a:masterClrMapping/>
  </p:clrMapOvr>
  <p:transition spd="slow" advTm="1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200" dirty="0" smtClean="0">
                <a:latin typeface="Comic Sans MS" pitchFamily="66" charset="0"/>
              </a:rPr>
              <a:t>SANTOYO:</a:t>
            </a:r>
            <a:r>
              <a:rPr lang="es-ES" dirty="0" smtClean="0">
                <a:latin typeface="Comic Sans MS" pitchFamily="66" charset="0"/>
              </a:rPr>
              <a:t/>
            </a:r>
            <a:br>
              <a:rPr lang="es-ES" dirty="0" smtClean="0">
                <a:latin typeface="Comic Sans MS" pitchFamily="66" charset="0"/>
              </a:rPr>
            </a:br>
            <a:r>
              <a:rPr lang="es-ES" dirty="0" smtClean="0">
                <a:latin typeface="Comic Sans MS" pitchFamily="66" charset="0"/>
              </a:rPr>
              <a:t>SAN JUAN BAUTISTA</a:t>
            </a:r>
            <a:endParaRPr lang="es-ES" dirty="0">
              <a:latin typeface="Comic Sans MS" pitchFamily="66" charset="0"/>
            </a:endParaRPr>
          </a:p>
        </p:txBody>
      </p:sp>
      <p:sp>
        <p:nvSpPr>
          <p:cNvPr id="4" name="3 Marcador de texto"/>
          <p:cNvSpPr>
            <a:spLocks noGrp="1"/>
          </p:cNvSpPr>
          <p:nvPr>
            <p:ph type="body" sz="half" idx="2"/>
          </p:nvPr>
        </p:nvSpPr>
        <p:spPr/>
        <p:txBody>
          <a:bodyPr/>
          <a:lstStyle/>
          <a:p>
            <a:endParaRPr lang="es-ES" dirty="0" smtClean="0"/>
          </a:p>
          <a:p>
            <a:endParaRPr lang="es-ES" dirty="0" smtClean="0">
              <a:latin typeface="Comic Sans MS" pitchFamily="66" charset="0"/>
            </a:endParaRPr>
          </a:p>
          <a:p>
            <a:pPr algn="just"/>
            <a:r>
              <a:rPr lang="es-ES" dirty="0" smtClean="0">
                <a:latin typeface="Comic Sans MS" pitchFamily="66" charset="0"/>
              </a:rPr>
              <a:t>Construida sobre estructura románica en el siglo XV. En el interior se disponen tres naves separadas por pilares que sustentan arcos apuntados. Todo el recinto se cubre con bóveda de crucería y en los pies existe un coro alto reformado en el siglo XVIII. En el exterior destaca una portada plateresca del siglo XVI y una torre del siglo XV de cinco cuerpos en piedra.</a:t>
            </a:r>
          </a:p>
          <a:p>
            <a:pPr algn="just"/>
            <a:r>
              <a:rPr lang="es-ES" dirty="0" smtClean="0">
                <a:latin typeface="Comic Sans MS" pitchFamily="66" charset="0"/>
              </a:rPr>
              <a:t>Hay que destacar su retablo renacentista del interior, uno de los más majestuosos de la provincia.</a:t>
            </a:r>
            <a:endParaRPr lang="es-ES" dirty="0">
              <a:latin typeface="Comic Sans MS" pitchFamily="66" charset="0"/>
            </a:endParaRPr>
          </a:p>
        </p:txBody>
      </p:sp>
      <p:pic>
        <p:nvPicPr>
          <p:cNvPr id="9" name="8 Marcador de contenido" descr="San Juan Bautista; Santoyo (7).jpg"/>
          <p:cNvPicPr>
            <a:picLocks noGrp="1" noChangeAspect="1"/>
          </p:cNvPicPr>
          <p:nvPr>
            <p:ph idx="1"/>
          </p:nvPr>
        </p:nvPicPr>
        <p:blipFill>
          <a:blip r:embed="rId2" cstate="print"/>
          <a:stretch>
            <a:fillRect/>
          </a:stretch>
        </p:blipFill>
        <p:spPr>
          <a:xfrm>
            <a:off x="3936007" y="273050"/>
            <a:ext cx="4389835" cy="5853113"/>
          </a:xfrm>
        </p:spPr>
      </p:pic>
    </p:spTree>
  </p:cSld>
  <p:clrMapOvr>
    <a:masterClrMapping/>
  </p:clrMapOvr>
  <p:transition spd="slow" advTm="25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dirty="0" smtClean="0"/>
              <a:t>FRÓMISTA: IGLESIAS</a:t>
            </a:r>
            <a:endParaRPr lang="es-ES" dirty="0"/>
          </a:p>
        </p:txBody>
      </p:sp>
      <p:sp>
        <p:nvSpPr>
          <p:cNvPr id="3" name="2 Marcador de texto"/>
          <p:cNvSpPr>
            <a:spLocks noGrp="1"/>
          </p:cNvSpPr>
          <p:nvPr>
            <p:ph type="body" idx="1"/>
          </p:nvPr>
        </p:nvSpPr>
        <p:spPr>
          <a:xfrm>
            <a:off x="467544" y="908720"/>
            <a:ext cx="4040188" cy="639762"/>
          </a:xfrm>
        </p:spPr>
        <p:txBody>
          <a:bodyPr>
            <a:normAutofit/>
          </a:bodyPr>
          <a:lstStyle/>
          <a:p>
            <a:pPr algn="ctr"/>
            <a:r>
              <a:rPr lang="es-ES" sz="1800" dirty="0" smtClean="0">
                <a:latin typeface="Comic Sans MS" pitchFamily="66" charset="0"/>
              </a:rPr>
              <a:t>Iglesia Parroquial de </a:t>
            </a:r>
            <a:r>
              <a:rPr lang="es-ES" sz="2000" dirty="0" smtClean="0">
                <a:latin typeface="Comic Sans MS" pitchFamily="66" charset="0"/>
              </a:rPr>
              <a:t>San Pedro</a:t>
            </a:r>
            <a:endParaRPr lang="es-ES" sz="2000" dirty="0">
              <a:latin typeface="Comic Sans MS" pitchFamily="66" charset="0"/>
            </a:endParaRPr>
          </a:p>
        </p:txBody>
      </p:sp>
      <p:sp>
        <p:nvSpPr>
          <p:cNvPr id="4" name="3 Marcador de contenido"/>
          <p:cNvSpPr>
            <a:spLocks noGrp="1"/>
          </p:cNvSpPr>
          <p:nvPr>
            <p:ph sz="half" idx="2"/>
          </p:nvPr>
        </p:nvSpPr>
        <p:spPr>
          <a:xfrm>
            <a:off x="251520" y="1628800"/>
            <a:ext cx="4256212" cy="4968552"/>
          </a:xfrm>
        </p:spPr>
        <p:txBody>
          <a:bodyPr>
            <a:normAutofit/>
          </a:bodyPr>
          <a:lstStyle/>
          <a:p>
            <a:pPr algn="ctr">
              <a:buNone/>
            </a:pPr>
            <a:r>
              <a:rPr lang="es-ES" sz="1600" dirty="0" smtClean="0">
                <a:latin typeface="Comic Sans MS" pitchFamily="66" charset="0"/>
              </a:rPr>
              <a:t>	Construcción gótica del siglo XV con pórtico renacentista. En su interior lienzos pintados al modo de la escuela de Ribera, otros dos del siglo XIX, así como esculturas del siglo XIV.</a:t>
            </a:r>
          </a:p>
          <a:p>
            <a:pPr>
              <a:buNone/>
            </a:pPr>
            <a:endParaRPr lang="es-ES" sz="1600" dirty="0" smtClean="0">
              <a:latin typeface="Comic Sans MS" pitchFamily="66" charset="0"/>
            </a:endParaRPr>
          </a:p>
          <a:p>
            <a:pPr>
              <a:buNone/>
            </a:pPr>
            <a:endParaRPr lang="es-ES" sz="1600" dirty="0" smtClean="0">
              <a:latin typeface="Comic Sans MS" pitchFamily="66" charset="0"/>
            </a:endParaRPr>
          </a:p>
          <a:p>
            <a:pPr>
              <a:buNone/>
            </a:pPr>
            <a:endParaRPr lang="es-ES" sz="1600" dirty="0" smtClean="0">
              <a:latin typeface="Comic Sans MS" pitchFamily="66" charset="0"/>
            </a:endParaRPr>
          </a:p>
          <a:p>
            <a:pPr>
              <a:buNone/>
            </a:pPr>
            <a:endParaRPr lang="es-ES" sz="1600" dirty="0">
              <a:latin typeface="Comic Sans MS" pitchFamily="66" charset="0"/>
            </a:endParaRPr>
          </a:p>
        </p:txBody>
      </p:sp>
      <p:sp>
        <p:nvSpPr>
          <p:cNvPr id="5" name="4 Marcador de texto"/>
          <p:cNvSpPr>
            <a:spLocks noGrp="1"/>
          </p:cNvSpPr>
          <p:nvPr>
            <p:ph type="body" sz="quarter" idx="3"/>
          </p:nvPr>
        </p:nvSpPr>
        <p:spPr>
          <a:xfrm>
            <a:off x="4644008" y="908720"/>
            <a:ext cx="4041775" cy="639762"/>
          </a:xfrm>
        </p:spPr>
        <p:txBody>
          <a:bodyPr/>
          <a:lstStyle/>
          <a:p>
            <a:pPr algn="ctr"/>
            <a:r>
              <a:rPr lang="es-ES" dirty="0" smtClean="0">
                <a:latin typeface="Comic Sans MS" pitchFamily="66" charset="0"/>
              </a:rPr>
              <a:t>SAN MARTÍN</a:t>
            </a:r>
            <a:endParaRPr lang="es-ES" dirty="0">
              <a:latin typeface="Comic Sans MS" pitchFamily="66" charset="0"/>
            </a:endParaRPr>
          </a:p>
        </p:txBody>
      </p:sp>
      <p:sp>
        <p:nvSpPr>
          <p:cNvPr id="9" name="8 Marcador de contenido"/>
          <p:cNvSpPr>
            <a:spLocks noGrp="1"/>
          </p:cNvSpPr>
          <p:nvPr>
            <p:ph sz="quarter" idx="4"/>
          </p:nvPr>
        </p:nvSpPr>
        <p:spPr>
          <a:xfrm>
            <a:off x="4644008" y="1556792"/>
            <a:ext cx="4041775" cy="5112568"/>
          </a:xfrm>
        </p:spPr>
        <p:txBody>
          <a:bodyPr>
            <a:normAutofit/>
          </a:bodyPr>
          <a:lstStyle/>
          <a:p>
            <a:pPr algn="ctr">
              <a:buNone/>
            </a:pPr>
            <a:r>
              <a:rPr lang="es-ES" sz="1600" dirty="0" smtClean="0">
                <a:latin typeface="Comic Sans MS" pitchFamily="66" charset="0"/>
              </a:rPr>
              <a:t>	Erigida en el siglo XI es un bello ejemplo del románico puro. Consta de tres naves paralelas cortadas por otro de crucero, sobre las que se levanta una linterna. Conocida como la “Noble Villana”.</a:t>
            </a:r>
          </a:p>
          <a:p>
            <a:pPr algn="ctr">
              <a:buNone/>
            </a:pPr>
            <a:endParaRPr lang="es-ES" sz="1600" dirty="0">
              <a:latin typeface="Comic Sans MS" pitchFamily="66" charset="0"/>
            </a:endParaRPr>
          </a:p>
        </p:txBody>
      </p:sp>
      <p:pic>
        <p:nvPicPr>
          <p:cNvPr id="7" name="6 Imagen" descr="San Pedro; Frómista.jpg"/>
          <p:cNvPicPr>
            <a:picLocks noChangeAspect="1"/>
          </p:cNvPicPr>
          <p:nvPr/>
        </p:nvPicPr>
        <p:blipFill>
          <a:blip r:embed="rId2" cstate="print"/>
          <a:stretch>
            <a:fillRect/>
          </a:stretch>
        </p:blipFill>
        <p:spPr>
          <a:xfrm>
            <a:off x="683568" y="3140968"/>
            <a:ext cx="3840426" cy="2880320"/>
          </a:xfrm>
          <a:prstGeom prst="rect">
            <a:avLst/>
          </a:prstGeom>
        </p:spPr>
      </p:pic>
      <p:pic>
        <p:nvPicPr>
          <p:cNvPr id="8" name="7 Imagen" descr="San Martín; Frómista (4).jpg"/>
          <p:cNvPicPr>
            <a:picLocks noChangeAspect="1"/>
          </p:cNvPicPr>
          <p:nvPr/>
        </p:nvPicPr>
        <p:blipFill>
          <a:blip r:embed="rId3" cstate="print"/>
          <a:stretch>
            <a:fillRect/>
          </a:stretch>
        </p:blipFill>
        <p:spPr>
          <a:xfrm>
            <a:off x="4932040" y="3140968"/>
            <a:ext cx="3779912" cy="2834934"/>
          </a:xfrm>
          <a:prstGeom prst="rect">
            <a:avLst/>
          </a:prstGeom>
        </p:spPr>
      </p:pic>
    </p:spTree>
  </p:cSld>
  <p:clrMapOvr>
    <a:masterClrMapping/>
  </p:clrMapOvr>
  <p:transition spd="slow" advTm="2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FRÓMISTA: IGLESIAS</a:t>
            </a:r>
            <a:endParaRPr lang="es-ES" dirty="0"/>
          </a:p>
        </p:txBody>
      </p:sp>
      <p:pic>
        <p:nvPicPr>
          <p:cNvPr id="7" name="6 Marcador de contenido" descr="San Pedro; Frómista (3).jpg"/>
          <p:cNvPicPr>
            <a:picLocks noGrp="1" noChangeAspect="1"/>
          </p:cNvPicPr>
          <p:nvPr>
            <p:ph sz="half" idx="1"/>
          </p:nvPr>
        </p:nvPicPr>
        <p:blipFill>
          <a:blip r:embed="rId2" cstate="print"/>
          <a:stretch>
            <a:fillRect/>
          </a:stretch>
        </p:blipFill>
        <p:spPr>
          <a:xfrm>
            <a:off x="323528" y="1628800"/>
            <a:ext cx="3394472" cy="4525963"/>
          </a:xfrm>
        </p:spPr>
      </p:pic>
      <p:pic>
        <p:nvPicPr>
          <p:cNvPr id="12" name="11 Marcador de contenido" descr="San Martín; Frómista.jpg"/>
          <p:cNvPicPr>
            <a:picLocks noGrp="1" noChangeAspect="1"/>
          </p:cNvPicPr>
          <p:nvPr>
            <p:ph sz="half" idx="2"/>
          </p:nvPr>
        </p:nvPicPr>
        <p:blipFill>
          <a:blip r:embed="rId3" cstate="print"/>
          <a:stretch>
            <a:fillRect/>
          </a:stretch>
        </p:blipFill>
        <p:spPr>
          <a:xfrm>
            <a:off x="3491880" y="1988840"/>
            <a:ext cx="5286507" cy="3964880"/>
          </a:xfrm>
        </p:spPr>
      </p:pic>
    </p:spTree>
  </p:cSld>
  <p:clrMapOvr>
    <a:masterClrMapping/>
  </p:clrMapOvr>
  <p:transition spd="slow" advTm="10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lgn="ctr"/>
            <a:r>
              <a:rPr lang="es-ES" sz="2800" dirty="0" smtClean="0">
                <a:latin typeface="Comic Sans MS" pitchFamily="66" charset="0"/>
              </a:rPr>
              <a:t>PALOMARES</a:t>
            </a:r>
            <a:br>
              <a:rPr lang="es-ES" sz="2800" dirty="0" smtClean="0">
                <a:latin typeface="Comic Sans MS" pitchFamily="66" charset="0"/>
              </a:rPr>
            </a:br>
            <a:endParaRPr lang="es-ES" sz="2800" dirty="0">
              <a:latin typeface="Comic Sans MS" pitchFamily="66" charset="0"/>
            </a:endParaRPr>
          </a:p>
        </p:txBody>
      </p:sp>
      <p:sp>
        <p:nvSpPr>
          <p:cNvPr id="9" name="8 Marcador de texto"/>
          <p:cNvSpPr>
            <a:spLocks noGrp="1"/>
          </p:cNvSpPr>
          <p:nvPr>
            <p:ph type="body" sz="half" idx="2"/>
          </p:nvPr>
        </p:nvSpPr>
        <p:spPr>
          <a:xfrm>
            <a:off x="457200" y="1124744"/>
            <a:ext cx="3008313" cy="5001419"/>
          </a:xfrm>
        </p:spPr>
        <p:txBody>
          <a:bodyPr>
            <a:normAutofit/>
          </a:bodyPr>
          <a:lstStyle/>
          <a:p>
            <a:pPr algn="ctr"/>
            <a:r>
              <a:rPr lang="es-ES" dirty="0" smtClean="0">
                <a:latin typeface="Comic Sans MS" pitchFamily="66" charset="0"/>
              </a:rPr>
              <a:t>Una de las tradiciones más ancestrales de la Tierra de Campos, la cría de las palomas.</a:t>
            </a:r>
          </a:p>
          <a:p>
            <a:pPr algn="ctr"/>
            <a:r>
              <a:rPr lang="es-ES" dirty="0" smtClean="0">
                <a:latin typeface="Comic Sans MS" pitchFamily="66" charset="0"/>
              </a:rPr>
              <a:t>Los palomares son el resultado de una excelente arquitectura popular nacida de la intuición y la imaginación.</a:t>
            </a:r>
          </a:p>
          <a:p>
            <a:pPr algn="ctr"/>
            <a:r>
              <a:rPr lang="es-ES" dirty="0" smtClean="0">
                <a:latin typeface="Comic Sans MS" pitchFamily="66" charset="0"/>
              </a:rPr>
              <a:t>Realizados con materiales pobres pero sabiamente utilizados.</a:t>
            </a:r>
          </a:p>
          <a:p>
            <a:pPr algn="ctr"/>
            <a:r>
              <a:rPr lang="es-ES" dirty="0" smtClean="0">
                <a:latin typeface="Comic Sans MS" pitchFamily="66" charset="0"/>
              </a:rPr>
              <a:t>Son una referencia en la despejada inmensidad de un paisaje horizontal.</a:t>
            </a:r>
          </a:p>
          <a:p>
            <a:pPr algn="ctr"/>
            <a:r>
              <a:rPr lang="es-ES" dirty="0" smtClean="0">
                <a:latin typeface="Comic Sans MS" pitchFamily="66" charset="0"/>
              </a:rPr>
              <a:t>Durante mucho tiempo se usan como complemento en la economía familiar y como abono para los cultivos (palomina). En otro tiempo como medio de mensajería.</a:t>
            </a:r>
          </a:p>
          <a:p>
            <a:pPr algn="ctr"/>
            <a:r>
              <a:rPr lang="es-ES" dirty="0" smtClean="0">
                <a:latin typeface="Comic Sans MS" pitchFamily="66" charset="0"/>
              </a:rPr>
              <a:t>En su interior los “nidos” donde crían las palomas. El número depende de la dimensión del palomar.</a:t>
            </a:r>
            <a:endParaRPr lang="es-ES" dirty="0">
              <a:latin typeface="Comic Sans MS" pitchFamily="66" charset="0"/>
            </a:endParaRPr>
          </a:p>
        </p:txBody>
      </p:sp>
      <p:pic>
        <p:nvPicPr>
          <p:cNvPr id="14" name="13 Marcador de contenido" descr="28-11-15 frómista-santoyo (81).jpg"/>
          <p:cNvPicPr>
            <a:picLocks noGrp="1" noChangeAspect="1"/>
          </p:cNvPicPr>
          <p:nvPr>
            <p:ph idx="1"/>
          </p:nvPr>
        </p:nvPicPr>
        <p:blipFill>
          <a:blip r:embed="rId2" cstate="print"/>
          <a:stretch>
            <a:fillRect/>
          </a:stretch>
        </p:blipFill>
        <p:spPr>
          <a:xfrm>
            <a:off x="3936007" y="273050"/>
            <a:ext cx="4389835" cy="5853113"/>
          </a:xfrm>
        </p:spPr>
      </p:pic>
    </p:spTree>
  </p:cSld>
  <p:clrMapOvr>
    <a:masterClrMapping/>
  </p:clrMapOvr>
  <p:transition spd="slow" advTm="3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100" dirty="0" smtClean="0">
                <a:latin typeface="Comic Sans MS" pitchFamily="66" charset="0"/>
              </a:rPr>
              <a:t>PALOMARES:</a:t>
            </a:r>
            <a:r>
              <a:rPr lang="es-ES" sz="2800" dirty="0" smtClean="0">
                <a:latin typeface="Comic Sans MS" pitchFamily="66" charset="0"/>
              </a:rPr>
              <a:t/>
            </a:r>
            <a:br>
              <a:rPr lang="es-ES" sz="2800" dirty="0" smtClean="0">
                <a:latin typeface="Comic Sans MS" pitchFamily="66" charset="0"/>
              </a:rPr>
            </a:br>
            <a:r>
              <a:rPr lang="es-ES" sz="2700" dirty="0" smtClean="0">
                <a:latin typeface="Comic Sans MS" pitchFamily="66" charset="0"/>
              </a:rPr>
              <a:t>TIPOS Y FORMAS</a:t>
            </a:r>
            <a:endParaRPr lang="es-ES" sz="2700" dirty="0">
              <a:latin typeface="Comic Sans MS" pitchFamily="66" charset="0"/>
            </a:endParaRPr>
          </a:p>
        </p:txBody>
      </p:sp>
      <p:pic>
        <p:nvPicPr>
          <p:cNvPr id="5" name="4 Marcador de contenido" descr="28-11-15 frómista-santoyo (69).jpg"/>
          <p:cNvPicPr>
            <a:picLocks noGrp="1" noChangeAspect="1"/>
          </p:cNvPicPr>
          <p:nvPr>
            <p:ph idx="1"/>
          </p:nvPr>
        </p:nvPicPr>
        <p:blipFill>
          <a:blip r:embed="rId2" cstate="print"/>
          <a:stretch>
            <a:fillRect/>
          </a:stretch>
        </p:blipFill>
        <p:spPr>
          <a:xfrm>
            <a:off x="3575050" y="1282700"/>
            <a:ext cx="5111750" cy="3833813"/>
          </a:xfrm>
        </p:spPr>
      </p:pic>
      <p:sp>
        <p:nvSpPr>
          <p:cNvPr id="4" name="3 Marcador de texto"/>
          <p:cNvSpPr>
            <a:spLocks noGrp="1"/>
          </p:cNvSpPr>
          <p:nvPr>
            <p:ph type="body" sz="half" idx="2"/>
          </p:nvPr>
        </p:nvSpPr>
        <p:spPr/>
        <p:txBody>
          <a:bodyPr/>
          <a:lstStyle/>
          <a:p>
            <a:r>
              <a:rPr lang="es-ES" dirty="0" smtClean="0">
                <a:latin typeface="Comic Sans MS" pitchFamily="66" charset="0"/>
              </a:rPr>
              <a:t>Podríamos clasificar los palomares en 2 </a:t>
            </a:r>
            <a:r>
              <a:rPr lang="es-ES" b="1" dirty="0" smtClean="0">
                <a:latin typeface="Comic Sans MS" pitchFamily="66" charset="0"/>
              </a:rPr>
              <a:t>tipos</a:t>
            </a:r>
            <a:r>
              <a:rPr lang="es-ES" dirty="0" smtClean="0">
                <a:latin typeface="Comic Sans MS" pitchFamily="66" charset="0"/>
              </a:rPr>
              <a:t>:</a:t>
            </a:r>
          </a:p>
          <a:p>
            <a:pPr marL="342900" indent="-342900">
              <a:buAutoNum type="arabicPeriod"/>
            </a:pPr>
            <a:r>
              <a:rPr lang="es-ES" dirty="0" smtClean="0">
                <a:latin typeface="Comic Sans MS" pitchFamily="66" charset="0"/>
              </a:rPr>
              <a:t>Los que recogen el agua hacia el interior del edificio depositándolas en un aljibe que servía para que bebiesen las palomas (</a:t>
            </a:r>
            <a:r>
              <a:rPr lang="es-ES" b="1" dirty="0" smtClean="0">
                <a:latin typeface="Comic Sans MS" pitchFamily="66" charset="0"/>
              </a:rPr>
              <a:t>CON PATIO</a:t>
            </a:r>
            <a:r>
              <a:rPr lang="es-ES" dirty="0" smtClean="0">
                <a:latin typeface="Comic Sans MS" pitchFamily="66" charset="0"/>
              </a:rPr>
              <a:t>).</a:t>
            </a:r>
          </a:p>
          <a:p>
            <a:pPr marL="342900" indent="-342900">
              <a:buAutoNum type="arabicPeriod"/>
            </a:pPr>
            <a:r>
              <a:rPr lang="es-ES" dirty="0" smtClean="0">
                <a:latin typeface="Comic Sans MS" pitchFamily="66" charset="0"/>
              </a:rPr>
              <a:t>Los que vierten las aguas al exterior (</a:t>
            </a:r>
            <a:r>
              <a:rPr lang="es-ES" b="1" dirty="0" smtClean="0">
                <a:latin typeface="Comic Sans MS" pitchFamily="66" charset="0"/>
              </a:rPr>
              <a:t>SIN PATIO</a:t>
            </a:r>
            <a:r>
              <a:rPr lang="es-ES" dirty="0" smtClean="0">
                <a:latin typeface="Comic Sans MS" pitchFamily="66" charset="0"/>
              </a:rPr>
              <a:t>).</a:t>
            </a:r>
          </a:p>
          <a:p>
            <a:pPr marL="342900" indent="-342900"/>
            <a:endParaRPr lang="es-ES" dirty="0" smtClean="0">
              <a:latin typeface="Comic Sans MS" pitchFamily="66" charset="0"/>
            </a:endParaRPr>
          </a:p>
          <a:p>
            <a:pPr marL="342900" indent="-342900"/>
            <a:r>
              <a:rPr lang="es-ES" dirty="0" smtClean="0">
                <a:latin typeface="Comic Sans MS" pitchFamily="66" charset="0"/>
              </a:rPr>
              <a:t>	En cuanto a las </a:t>
            </a:r>
            <a:r>
              <a:rPr lang="es-ES" b="1" dirty="0" smtClean="0">
                <a:latin typeface="Comic Sans MS" pitchFamily="66" charset="0"/>
              </a:rPr>
              <a:t>formas</a:t>
            </a:r>
            <a:r>
              <a:rPr lang="es-ES" dirty="0" smtClean="0">
                <a:latin typeface="Comic Sans MS" pitchFamily="66" charset="0"/>
              </a:rPr>
              <a:t> son muy variadas:</a:t>
            </a:r>
          </a:p>
          <a:p>
            <a:pPr marL="342900" indent="-342900">
              <a:buFontTx/>
              <a:buChar char="-"/>
            </a:pPr>
            <a:r>
              <a:rPr lang="es-ES" dirty="0" smtClean="0">
                <a:latin typeface="Comic Sans MS" pitchFamily="66" charset="0"/>
              </a:rPr>
              <a:t>Circulares</a:t>
            </a:r>
          </a:p>
          <a:p>
            <a:pPr marL="342900" indent="-342900">
              <a:buFontTx/>
              <a:buChar char="-"/>
            </a:pPr>
            <a:r>
              <a:rPr lang="es-ES" dirty="0" smtClean="0">
                <a:latin typeface="Comic Sans MS" pitchFamily="66" charset="0"/>
              </a:rPr>
              <a:t>Cuadrados</a:t>
            </a:r>
          </a:p>
          <a:p>
            <a:pPr marL="342900" indent="-342900">
              <a:buFontTx/>
              <a:buChar char="-"/>
            </a:pPr>
            <a:r>
              <a:rPr lang="es-ES" dirty="0" smtClean="0">
                <a:latin typeface="Comic Sans MS" pitchFamily="66" charset="0"/>
              </a:rPr>
              <a:t>Rectangulares</a:t>
            </a:r>
          </a:p>
          <a:p>
            <a:pPr marL="342900" indent="-342900">
              <a:buFontTx/>
              <a:buChar char="-"/>
            </a:pPr>
            <a:r>
              <a:rPr lang="es-ES" dirty="0" smtClean="0">
                <a:latin typeface="Comic Sans MS" pitchFamily="66" charset="0"/>
              </a:rPr>
              <a:t>Triangulares</a:t>
            </a:r>
          </a:p>
          <a:p>
            <a:pPr marL="342900" indent="-342900">
              <a:buFontTx/>
              <a:buChar char="-"/>
            </a:pPr>
            <a:r>
              <a:rPr lang="es-ES" dirty="0" smtClean="0">
                <a:latin typeface="Comic Sans MS" pitchFamily="66" charset="0"/>
              </a:rPr>
              <a:t>Poligonales</a:t>
            </a:r>
          </a:p>
          <a:p>
            <a:pPr marL="342900" indent="-342900">
              <a:buFontTx/>
              <a:buChar char="-"/>
            </a:pPr>
            <a:r>
              <a:rPr lang="es-ES" dirty="0" smtClean="0">
                <a:latin typeface="Comic Sans MS" pitchFamily="66" charset="0"/>
                <a:hlinkClick r:id="rId3" action="ppaction://hlinksldjump"/>
              </a:rPr>
              <a:t>Palomar único de </a:t>
            </a:r>
            <a:r>
              <a:rPr lang="es-ES" dirty="0" err="1" smtClean="0">
                <a:latin typeface="Comic Sans MS" pitchFamily="66" charset="0"/>
                <a:hlinkClick r:id="rId3" action="ppaction://hlinksldjump"/>
              </a:rPr>
              <a:t>Santoyo</a:t>
            </a:r>
            <a:endParaRPr lang="es-ES" dirty="0" smtClean="0">
              <a:latin typeface="Comic Sans MS" pitchFamily="66" charset="0"/>
            </a:endParaRPr>
          </a:p>
        </p:txBody>
      </p:sp>
    </p:spTree>
  </p:cSld>
  <p:clrMapOvr>
    <a:masterClrMapping/>
  </p:clrMapOvr>
  <p:transition spd="slow" advTm="20000">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1039</Words>
  <Application>Microsoft Office PowerPoint</Application>
  <PresentationFormat>Presentación en pantalla (4:3)</PresentationFormat>
  <Paragraphs>125</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TIERRA DE CAMPOS: FRÓMISTA ENTRE EL CANAL Y PALOMARES</vt:lpstr>
      <vt:lpstr>Frómista y Santoyo</vt:lpstr>
      <vt:lpstr>FRÓMISTA:  LA VILLA DEL MILAGRO</vt:lpstr>
      <vt:lpstr>TIERRA DE CAMPOS</vt:lpstr>
      <vt:lpstr>SANTOYO: SAN JUAN BAUTISTA</vt:lpstr>
      <vt:lpstr>FRÓMISTA: IGLESIAS</vt:lpstr>
      <vt:lpstr>FRÓMISTA: IGLESIAS</vt:lpstr>
      <vt:lpstr>PALOMARES </vt:lpstr>
      <vt:lpstr>PALOMARES: TIPOS Y FORMAS</vt:lpstr>
      <vt:lpstr>Palomar de forma lobulada; palomar circular con cubos o torreones cilíndricos adosados (en Santoyo)</vt:lpstr>
      <vt:lpstr>RÉPLICA PALOMAR DE SANTOYO</vt:lpstr>
      <vt:lpstr>PALOMARES: PALOMAS</vt:lpstr>
      <vt:lpstr>PALOMARES: formas y tipos</vt:lpstr>
      <vt:lpstr>PALOMARES: Formas y tipos</vt:lpstr>
      <vt:lpstr>PALOMARES: Formas y tipos</vt:lpstr>
      <vt:lpstr>PALOMARES: Formas y tipos</vt:lpstr>
      <vt:lpstr>PALOMARES: Formas y tipos</vt:lpstr>
      <vt:lpstr>CANAL DE CASTILLA</vt:lpstr>
      <vt:lpstr>CANAL DE CASTILLA</vt:lpstr>
      <vt:lpstr>CANAL DE CASTILLA</vt:lpstr>
      <vt:lpstr>CANAL DE CASTILLA</vt:lpstr>
      <vt:lpstr>CANAL DE CASTILLA</vt:lpstr>
      <vt:lpstr>DESARROLLO DE LA UNIDAD</vt:lpstr>
      <vt:lpstr>ACTIVIDADES PREVIAS</vt:lpstr>
      <vt:lpstr>ACTIVIDADES DURANTE LA VISITA</vt:lpstr>
      <vt:lpstr>ACTIVIDADES DE DESPUÉS</vt:lpstr>
      <vt:lpstr>“QUE TENGÁIS BUEN CAMINO PEREGRINOS”  FIN TRABAJO Y FICHAS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TIERRA DE CAMPOS: FRÓMISTA</dc:title>
  <cp:lastModifiedBy>Your User Name</cp:lastModifiedBy>
  <cp:revision>11</cp:revision>
  <dcterms:modified xsi:type="dcterms:W3CDTF">2015-12-14T22:36:58Z</dcterms:modified>
</cp:coreProperties>
</file>