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64" r:id="rId3"/>
    <p:sldId id="265" r:id="rId4"/>
    <p:sldId id="267" r:id="rId5"/>
    <p:sldId id="270" r:id="rId6"/>
    <p:sldId id="271" r:id="rId7"/>
    <p:sldId id="269" r:id="rId8"/>
    <p:sldId id="274" r:id="rId9"/>
    <p:sldId id="275" r:id="rId10"/>
    <p:sldId id="258" r:id="rId11"/>
    <p:sldId id="259" r:id="rId12"/>
    <p:sldId id="260" r:id="rId13"/>
    <p:sldId id="262" r:id="rId14"/>
    <p:sldId id="272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16CF9-2685-4E64-BF07-F1209D764FC3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BCAA-A24D-4BA6-B05D-24B6F00F3E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8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257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93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2971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642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40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30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146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302244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about my j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439341" y="0"/>
            <a:ext cx="7752659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1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8"/>
          <p:cNvSpPr>
            <a:spLocks noGrp="1"/>
          </p:cNvSpPr>
          <p:nvPr>
            <p:ph type="pic" sz="quarter" idx="46"/>
          </p:nvPr>
        </p:nvSpPr>
        <p:spPr>
          <a:xfrm>
            <a:off x="1450036" y="837399"/>
            <a:ext cx="1529801" cy="1774108"/>
          </a:xfrm>
          <a:custGeom>
            <a:avLst/>
            <a:gdLst>
              <a:gd name="connsiteX0" fmla="*/ 2147390 w 4294779"/>
              <a:gd name="connsiteY0" fmla="*/ 0 h 4981947"/>
              <a:gd name="connsiteX1" fmla="*/ 4294779 w 4294779"/>
              <a:gd name="connsiteY1" fmla="*/ 1073695 h 4981947"/>
              <a:gd name="connsiteX2" fmla="*/ 4294779 w 4294779"/>
              <a:gd name="connsiteY2" fmla="*/ 3908252 h 4981947"/>
              <a:gd name="connsiteX3" fmla="*/ 2147390 w 4294779"/>
              <a:gd name="connsiteY3" fmla="*/ 4981947 h 4981947"/>
              <a:gd name="connsiteX4" fmla="*/ 0 w 4294779"/>
              <a:gd name="connsiteY4" fmla="*/ 3908252 h 4981947"/>
              <a:gd name="connsiteX5" fmla="*/ 0 w 4294779"/>
              <a:gd name="connsiteY5" fmla="*/ 1073695 h 498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4779" h="4981947">
                <a:moveTo>
                  <a:pt x="2147390" y="0"/>
                </a:moveTo>
                <a:lnTo>
                  <a:pt x="4294779" y="1073695"/>
                </a:lnTo>
                <a:lnTo>
                  <a:pt x="4294779" y="3908252"/>
                </a:lnTo>
                <a:lnTo>
                  <a:pt x="2147390" y="4981947"/>
                </a:lnTo>
                <a:lnTo>
                  <a:pt x="0" y="3908252"/>
                </a:lnTo>
                <a:lnTo>
                  <a:pt x="0" y="1073695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554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4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66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241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313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286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387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46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5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0BC2E-AC9F-4C08-A5B5-4661832F1EBF}" type="datetimeFigureOut">
              <a:rPr lang="es-ES" smtClean="0"/>
              <a:t>13/12/2021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9EDE-D973-4E0B-AEB2-B9A1E4514E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617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secondprinciple.com/essential-teaching-skills/blooms-taxonomy-revised/" TargetMode="External"/><Relationship Id="rId13" Type="http://schemas.openxmlformats.org/officeDocument/2006/relationships/hyperlink" Target="https://innovacioneducativa.upm.es/guias/Aprendizaje_coop.pdf" TargetMode="External"/><Relationship Id="rId3" Type="http://schemas.openxmlformats.org/officeDocument/2006/relationships/hyperlink" Target="http://bioinformatica.uab.cat/base/documents/genetica_gen/portfolio/La%20teor%C3%ADa%20de%20las%20Inteligencias%20m%C3%BAltiples%202016_5_25P23_3_27.pdf" TargetMode="External"/><Relationship Id="rId7" Type="http://schemas.openxmlformats.org/officeDocument/2006/relationships/hyperlink" Target="https://www.simplypsychology.org/Zone-of-Proximal-Development.html" TargetMode="External"/><Relationship Id="rId12" Type="http://schemas.openxmlformats.org/officeDocument/2006/relationships/hyperlink" Target="https://fernandotrujillo.es/wp-content/uploads/2010/05/cooperacion.pdf" TargetMode="External"/><Relationship Id="rId2" Type="http://schemas.openxmlformats.org/officeDocument/2006/relationships/hyperlink" Target="https://www.redalyc.org/jatsRepo/993/99360575010/html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teka.icesi.edu.co/pdfdir/TaxonomiaBloomCuadro.pdf" TargetMode="External"/><Relationship Id="rId11" Type="http://schemas.openxmlformats.org/officeDocument/2006/relationships/hyperlink" Target="https://sites.google.com/site/moocaprendizajecooperativo/" TargetMode="External"/><Relationship Id="rId5" Type="http://schemas.openxmlformats.org/officeDocument/2006/relationships/hyperlink" Target="https://psicologiaymente.com/desarrollo/taxonomia-de-bloom" TargetMode="External"/><Relationship Id="rId15" Type="http://schemas.openxmlformats.org/officeDocument/2006/relationships/hyperlink" Target="https://www.educapeques.com/escuela-de-padres/test-de-kolb.html" TargetMode="External"/><Relationship Id="rId10" Type="http://schemas.openxmlformats.org/officeDocument/2006/relationships/hyperlink" Target="https://aulavirtual.educa.jcyl.es/formaonline/mod/scorm/player.php?a=4731&amp;currentorg=eXeMdulo_45d5bab1424c4a342da2&amp;scoid=20144&amp;sesskey=GuLaMriYMu&amp;display=popup&amp;mode=normal" TargetMode="External"/><Relationship Id="rId4" Type="http://schemas.openxmlformats.org/officeDocument/2006/relationships/hyperlink" Target="https://neuroquotient.com/modelo-y-herramienta-para-el-desarrollo/" TargetMode="External"/><Relationship Id="rId9" Type="http://schemas.openxmlformats.org/officeDocument/2006/relationships/hyperlink" Target="http://www.capecod.net/~tpanitz/tedspage/tedsarticles/coopdefinition.htm" TargetMode="External"/><Relationship Id="rId14" Type="http://schemas.openxmlformats.org/officeDocument/2006/relationships/hyperlink" Target="https://webdelmaestrocmf.com/portal/la-teoria-de-los-estilos-de-aprendizaje-de-david-kolb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516749"/>
          </a:xfrm>
        </p:spPr>
        <p:txBody>
          <a:bodyPr>
            <a:normAutofit fontScale="90000"/>
          </a:bodyPr>
          <a:lstStyle/>
          <a:p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Trabajo por proyectos</a:t>
            </a:r>
            <a:b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ABP</a:t>
            </a:r>
            <a:b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s-ES" sz="4900" dirty="0">
                <a:latin typeface="Courier New" panose="02070309020205020404" pitchFamily="49" charset="0"/>
                <a:cs typeface="Courier New" panose="02070309020205020404" pitchFamily="49" charset="0"/>
              </a:rPr>
              <a:t>Ignacio Javier ORTEGA GARCÍA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513276"/>
            <a:ext cx="8693791" cy="744523"/>
          </a:xfrm>
        </p:spPr>
        <p:txBody>
          <a:bodyPr/>
          <a:lstStyle/>
          <a:p>
            <a:r>
              <a:rPr lang="es-ES" dirty="0">
                <a:latin typeface="Courier New" panose="02070309020205020404" pitchFamily="49" charset="0"/>
                <a:cs typeface="Courier New" panose="02070309020205020404" pitchFamily="49" charset="0"/>
              </a:rPr>
              <a:t>CFIE Segovia.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06" y="4924337"/>
            <a:ext cx="1977177" cy="10487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6738" t="28538" r="22692" b="29702"/>
          <a:stretch/>
        </p:blipFill>
        <p:spPr>
          <a:xfrm>
            <a:off x="11162139" y="6083785"/>
            <a:ext cx="883105" cy="6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51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430549" y="161029"/>
            <a:ext cx="7701552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Biology/Natural Science: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164889" y="2078731"/>
            <a:ext cx="11839073" cy="269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s-ES" sz="1467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3ºESO: </a:t>
            </a:r>
          </a:p>
          <a:p>
            <a:pPr marL="761889" lvl="1" indent="-304792">
              <a:lnSpc>
                <a:spcPts val="2933"/>
              </a:lnSpc>
              <a:buFont typeface="+mj-lt"/>
              <a:buAutoNum type="arabicPeriod"/>
            </a:pPr>
            <a:r>
              <a:rPr lang="es-ES" sz="1467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Bloque 1: la salud y enfermedad. Los tipos, causas y formas de prevención. Principales aparatos y sistemas del organismo humano y especialmente su fisiología básica, así como la prevención de enfermedades.</a:t>
            </a:r>
          </a:p>
          <a:p>
            <a:pPr>
              <a:lnSpc>
                <a:spcPts val="2933"/>
              </a:lnSpc>
            </a:pPr>
            <a:r>
              <a:rPr lang="es-ES" sz="1467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4ºESO: </a:t>
            </a:r>
          </a:p>
          <a:p>
            <a:pPr marL="761889" lvl="1" indent="-304792">
              <a:lnSpc>
                <a:spcPts val="2933"/>
              </a:lnSpc>
              <a:buFont typeface="+mj-lt"/>
              <a:buAutoNum type="arabicPeriod"/>
            </a:pPr>
            <a:r>
              <a:rPr lang="es-ES" sz="1467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Bloque 1: Evolución de la vida y funcionamiento del material hereditario. </a:t>
            </a:r>
          </a:p>
          <a:p>
            <a:pPr marL="761889" lvl="1" indent="-304792">
              <a:lnSpc>
                <a:spcPts val="2933"/>
              </a:lnSpc>
              <a:buFont typeface="+mj-lt"/>
              <a:buAutoNum type="arabicPeriod"/>
            </a:pPr>
            <a:r>
              <a:rPr lang="es-ES" sz="1467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Bloque </a:t>
            </a:r>
            <a:r>
              <a:rPr lang="es-ES" sz="1467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3: Ecología y Medio Ambiente, influencia de la actividad humana en la alteración del medio ambiente y en la explotación de los recursos de la naturaleza.</a:t>
            </a:r>
            <a:endParaRPr lang="en-US" sz="1467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41CE638-2BF0-4545-B27B-AF1BA4AFC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8781">
            <a:off x="6329507" y="-5882187"/>
            <a:ext cx="10823680" cy="77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98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507728" y="497375"/>
            <a:ext cx="6379503" cy="810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Qué hacer en clase?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1032092" y="1960199"/>
            <a:ext cx="805174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s-ES" sz="2133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Hacer que los estudiantes analicen diferentes tipos de alimentos:</a:t>
            </a:r>
          </a:p>
          <a:p>
            <a:pPr>
              <a:lnSpc>
                <a:spcPts val="2933"/>
              </a:lnSpc>
            </a:pPr>
            <a:r>
              <a:rPr lang="es-ES" sz="2133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carbohidratos, grasas, fibra, minerales, proteínas, vitaminas y agua.</a:t>
            </a:r>
            <a:endParaRPr lang="en-US" sz="2133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382917" y="1550630"/>
            <a:ext cx="3314562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1. Analizar dietas</a:t>
            </a: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770021" y="3893195"/>
            <a:ext cx="9023684" cy="254421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133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Pedir a los estudiantes que busquen diferentes marcas de barras de chocolate:</a:t>
            </a:r>
          </a:p>
          <a:p>
            <a:pPr marL="800100" lvl="1" indent="-457200">
              <a:buFont typeface="+mj-lt"/>
              <a:buAutoNum type="arabicPeriod"/>
            </a:pPr>
            <a:r>
              <a:rPr lang="es-ES" sz="1833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Hacer un análisis con qué tipo de nutrientes tiene la barra de chocolate </a:t>
            </a:r>
          </a:p>
          <a:p>
            <a:pPr marL="800100" lvl="1" indent="-457200">
              <a:buFont typeface="+mj-lt"/>
              <a:buAutoNum type="arabicPeriod"/>
            </a:pPr>
            <a:r>
              <a:rPr lang="es-ES" sz="1833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Comparar las barras de chocolate</a:t>
            </a:r>
          </a:p>
          <a:p>
            <a:pPr marL="800100" lvl="1" indent="-457200">
              <a:buFont typeface="+mj-lt"/>
              <a:buAutoNum type="arabicPeriod"/>
            </a:pPr>
            <a:r>
              <a:rPr lang="es-ES" sz="1833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Comparar las barras de chocolate con cualquier tipo de fruta o verdura.</a:t>
            </a:r>
            <a:endParaRPr lang="es-E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507729" y="3301640"/>
            <a:ext cx="9636099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2. Analizar las chocolatinas mas famosas en Europa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E41CE638-2BF0-4545-B27B-AF1BA4AFC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1309">
            <a:off x="6280091" y="-3890059"/>
            <a:ext cx="10823680" cy="77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215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165624" y="497375"/>
            <a:ext cx="4581895" cy="810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Proyecto Final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416099" y="1244002"/>
            <a:ext cx="8956502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33"/>
              </a:lnSpc>
            </a:pPr>
            <a:r>
              <a:rPr lang="es-ES" sz="2400" dirty="0"/>
              <a:t>Profesores de Educación Física y Biología piden a sus estudiantes que diseñen diferentes tipos de dietas para diferentes tipos de personas</a:t>
            </a:r>
            <a:endParaRPr lang="en-GB" sz="2133" dirty="0">
              <a:solidFill>
                <a:schemeClr val="tx2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" name="Marcador de contenido 2"/>
          <p:cNvSpPr txBox="1">
            <a:spLocks/>
          </p:cNvSpPr>
          <p:nvPr/>
        </p:nvSpPr>
        <p:spPr>
          <a:xfrm>
            <a:off x="416099" y="3743763"/>
            <a:ext cx="4958681" cy="174610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133" b="1" dirty="0">
                <a:solidFill>
                  <a:schemeClr val="tx2"/>
                </a:solidFill>
                <a:latin typeface="Arial Black" panose="020B0A040201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Biología:</a:t>
            </a:r>
          </a:p>
          <a:p>
            <a:pPr marL="0" indent="0">
              <a:buNone/>
            </a:pPr>
            <a:r>
              <a:rPr lang="es-ES" sz="1800" dirty="0">
                <a:solidFill>
                  <a:schemeClr val="tx2"/>
                </a:solidFill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Los alumnos diseñan una dieta para cada persona que busque evitar el aumento de peso.</a:t>
            </a:r>
            <a:endParaRPr lang="en-GB" sz="1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/>
        </p:nvGraphicFramePr>
        <p:xfrm>
          <a:off x="1298819" y="2298974"/>
          <a:ext cx="9149546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1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9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r>
                        <a:rPr lang="es-ES" sz="2400" noProof="0" dirty="0"/>
                        <a:t>Atleta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ES" sz="2400" noProof="0" dirty="0"/>
                        <a:t>Estudiante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ES" sz="2400" noProof="0" dirty="0"/>
                        <a:t>Anciano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ES" sz="2400" noProof="0" dirty="0"/>
                        <a:t>Embarazada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ES" sz="2400" noProof="0" dirty="0"/>
                        <a:t>Adolescente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Marcador de contenido 2"/>
          <p:cNvSpPr txBox="1">
            <a:spLocks/>
          </p:cNvSpPr>
          <p:nvPr/>
        </p:nvSpPr>
        <p:spPr>
          <a:xfrm>
            <a:off x="5620871" y="3621339"/>
            <a:ext cx="6172200" cy="253741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133" b="1" dirty="0">
                <a:solidFill>
                  <a:schemeClr val="tx2"/>
                </a:solidFill>
                <a:latin typeface="Arial Black" panose="020B0A04020102020204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Educación Física</a:t>
            </a:r>
          </a:p>
          <a:p>
            <a:pPr marL="0" indent="0">
              <a:buNone/>
            </a:pPr>
            <a:r>
              <a:rPr lang="es-ES" sz="2133" dirty="0">
                <a:solidFill>
                  <a:schemeClr val="tx2"/>
                </a:solidFill>
                <a:latin typeface="Lato Light" panose="020F0502020204030203" pitchFamily="34" charset="0"/>
              </a:rPr>
              <a:t>Los alumnos diseñan una tabla de actividades para cada perfil para que se mantengan en forma evitando posibles lesiones;</a:t>
            </a:r>
          </a:p>
          <a:p>
            <a:pPr marL="0" indent="0">
              <a:buNone/>
            </a:pPr>
            <a:r>
              <a:rPr lang="es-ES" sz="2133" b="1" dirty="0">
                <a:solidFill>
                  <a:schemeClr val="tx2"/>
                </a:solidFill>
                <a:latin typeface="Lato Light" panose="020F0502020204030203" pitchFamily="34" charset="0"/>
              </a:rPr>
              <a:t>Objetivos</a:t>
            </a:r>
            <a:r>
              <a:rPr lang="es-ES" sz="2133" dirty="0">
                <a:solidFill>
                  <a:schemeClr val="tx2"/>
                </a:solidFill>
                <a:latin typeface="Lato Light" panose="020F0502020204030203" pitchFamily="34" charset="0"/>
              </a:rPr>
              <a:t>:</a:t>
            </a:r>
          </a:p>
          <a:p>
            <a:pPr marL="0" indent="0">
              <a:buNone/>
            </a:pPr>
            <a:r>
              <a:rPr lang="es-ES" sz="2133" dirty="0">
                <a:solidFill>
                  <a:schemeClr val="tx2"/>
                </a:solidFill>
                <a:latin typeface="Lato Light" panose="020F0502020204030203" pitchFamily="34" charset="0"/>
              </a:rPr>
              <a:t>Perder peso, mantenerse en forma, ganar músculo, ganar resistencia, recuperarse de una lesión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CE638-2BF0-4545-B27B-AF1BA4AFC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55812">
            <a:off x="6760927" y="-3119755"/>
            <a:ext cx="10064287" cy="723426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65624" y="5352338"/>
            <a:ext cx="4840135" cy="12136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>
                <a:solidFill>
                  <a:srgbClr val="C00000"/>
                </a:solidFill>
              </a:rPr>
              <a:t>! Sugerencia: </a:t>
            </a:r>
          </a:p>
          <a:p>
            <a:pPr algn="ctr"/>
            <a:r>
              <a:rPr lang="es-ES" sz="2000" dirty="0">
                <a:solidFill>
                  <a:srgbClr val="020006"/>
                </a:solidFill>
              </a:rPr>
              <a:t>los estudiantes pueden diseñar dietas para diferentes tipos de vegetarianos.</a:t>
            </a:r>
          </a:p>
        </p:txBody>
      </p:sp>
    </p:spTree>
    <p:extLst>
      <p:ext uri="{BB962C8B-B14F-4D97-AF65-F5344CB8AC3E}">
        <p14:creationId xmlns:p14="http://schemas.microsoft.com/office/powerpoint/2010/main" val="24467195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337955" y="177376"/>
            <a:ext cx="11189903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Qué hemos trabajado?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337955" y="1181969"/>
          <a:ext cx="11106483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6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r>
                        <a:rPr lang="es-ES" sz="2400" dirty="0"/>
                        <a:t>Estándares</a:t>
                      </a:r>
                      <a:r>
                        <a:rPr lang="es-ES" sz="2400" baseline="0" dirty="0"/>
                        <a:t> de aprendizaje: Bloque 1.  3ºESO</a:t>
                      </a:r>
                      <a:endParaRPr lang="es-ES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1040">
                <a:tc>
                  <a:txBody>
                    <a:bodyPr/>
                    <a:lstStyle/>
                    <a:p>
                      <a:r>
                        <a:rPr lang="es-ES" sz="2400" dirty="0">
                          <a:solidFill>
                            <a:srgbClr val="020006"/>
                          </a:solidFill>
                        </a:rPr>
                        <a:t>6.1. Conoce y describe hábitos de vida saludable identificándolos como medio de promoción de su salud y la de los demás.</a:t>
                      </a:r>
                    </a:p>
                    <a:p>
                      <a:r>
                        <a:rPr lang="es-ES" sz="2400" dirty="0">
                          <a:solidFill>
                            <a:srgbClr val="020006"/>
                          </a:solidFill>
                        </a:rPr>
                        <a:t>9.1. Detecta las situaciones de riesgo para la salud relacionadas con el consumo de sustancias tóxicas y estimulantes como tabaco, alcohol, drogas, etc., contrasta sus efectos nocivos y propone medidas de prevención y control. </a:t>
                      </a:r>
                    </a:p>
                    <a:p>
                      <a:r>
                        <a:rPr lang="es-ES" sz="2400" dirty="0">
                          <a:solidFill>
                            <a:srgbClr val="020006"/>
                          </a:solidFill>
                        </a:rPr>
                        <a:t>11.1. Discrimina el proceso de nutrición del de la alimentación. </a:t>
                      </a:r>
                    </a:p>
                    <a:p>
                      <a:r>
                        <a:rPr lang="es-ES" sz="2400" dirty="0">
                          <a:solidFill>
                            <a:srgbClr val="020006"/>
                          </a:solidFill>
                        </a:rPr>
                        <a:t>11.2. Relaciona cada nutriente con la función que desempeña en el organismo, reconociendo hábitos nutricionales saludables. </a:t>
                      </a:r>
                    </a:p>
                    <a:p>
                      <a:r>
                        <a:rPr lang="es-ES" sz="2400" dirty="0">
                          <a:solidFill>
                            <a:srgbClr val="020006"/>
                          </a:solidFill>
                        </a:rPr>
                        <a:t>12.1. Diseña hábitos nutricionales saludables mediante la elaboración de dietas equilibradas, utilizando tablas con diferentes grupos de alimentos con los nutrientes principales presentes en ellos y su valor calórico. </a:t>
                      </a:r>
                    </a:p>
                    <a:p>
                      <a:r>
                        <a:rPr lang="es-ES" sz="2400" dirty="0">
                          <a:solidFill>
                            <a:srgbClr val="020006"/>
                          </a:solidFill>
                        </a:rPr>
                        <a:t>13.1. Valora una dieta equilibrada para una vida saludable.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Picture 7">
            <a:extLst>
              <a:ext uri="{FF2B5EF4-FFF2-40B4-BE49-F238E27FC236}">
                <a16:creationId xmlns:a16="http://schemas.microsoft.com/office/drawing/2014/main" id="{E41CE638-2BF0-4545-B27B-AF1BA4AFC1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39140">
            <a:off x="7652982" y="-3890058"/>
            <a:ext cx="10823680" cy="778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096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32138" y="129749"/>
            <a:ext cx="10515600" cy="604347"/>
          </a:xfrm>
        </p:spPr>
        <p:txBody>
          <a:bodyPr>
            <a:normAutofit fontScale="90000"/>
          </a:bodyPr>
          <a:lstStyle/>
          <a:p>
            <a:r>
              <a:rPr lang="es-ES" dirty="0"/>
              <a:t>Bibliografía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206062" y="734096"/>
            <a:ext cx="11874321" cy="5898524"/>
          </a:xfrm>
        </p:spPr>
        <p:txBody>
          <a:bodyPr>
            <a:normAutofit fontScale="40000" lnSpcReduction="20000"/>
          </a:bodyPr>
          <a:lstStyle/>
          <a:p>
            <a:r>
              <a:rPr lang="es-ES" dirty="0"/>
              <a:t>Belloso Chacín, Rafael. 2019. Estilos de aprendizaje: estrategias de enseñanza en LUZ. Universidad de Zulia. Recuperado de: </a:t>
            </a:r>
            <a:r>
              <a:rPr lang="es-ES" dirty="0">
                <a:hlinkClick r:id="rId2"/>
              </a:rPr>
              <a:t>https://www.redalyc.org/jatsRepo/993/99360575010/html/index.html</a:t>
            </a:r>
            <a:r>
              <a:rPr lang="es-ES" dirty="0"/>
              <a:t> </a:t>
            </a:r>
          </a:p>
          <a:p>
            <a:r>
              <a:rPr lang="es-ES" dirty="0"/>
              <a:t>Blanes Villatoro, Aida. (2016). La teoría de las inteligencias múltiples. Universidad Autónoma de Barcelona. Recuperado de: </a:t>
            </a:r>
            <a:r>
              <a:rPr lang="es-ES" u="sng" dirty="0">
                <a:hlinkClick r:id="rId3"/>
              </a:rPr>
              <a:t>http://bioinformatica.uab.cat/base/documents/genetica_gen/portfolio/La%20teor%C3%ADa%20de%20las%20Inteligencias%20m%C3%BAltiples%202016_5_25P23_3_27.pdf</a:t>
            </a:r>
            <a:endParaRPr lang="es-ES" dirty="0"/>
          </a:p>
          <a:p>
            <a:r>
              <a:rPr lang="es-ES" dirty="0"/>
              <a:t>Bloom, Benjamín. (1990). Taxonomía de los objetivos de la educación. 10ª edición.  Buenos Aires, Argentina. El ateneo.</a:t>
            </a:r>
          </a:p>
          <a:p>
            <a:r>
              <a:rPr lang="es-ES" dirty="0"/>
              <a:t>Calbet, Josep. (2016). Test DISC. Modelo y herramientas DISC para el desarrollo (herramientas 5). Neuroquotient. Recuperado de: </a:t>
            </a:r>
            <a:r>
              <a:rPr lang="es-ES" u="sng" dirty="0">
                <a:hlinkClick r:id="rId4"/>
              </a:rPr>
              <a:t>https://neuroquotient.com/modelo-y-herramienta-para-el-desarrollo/</a:t>
            </a:r>
            <a:endParaRPr lang="es-ES" dirty="0"/>
          </a:p>
          <a:p>
            <a:r>
              <a:rPr lang="es-ES" dirty="0"/>
              <a:t>Castillero Mimenza, Oscar. (2018). La taxonomía de Bloom: una herramienta para educar. Psicología y mente. Recuperado de: </a:t>
            </a:r>
            <a:r>
              <a:rPr lang="es-ES" u="sng" dirty="0">
                <a:hlinkClick r:id="rId5"/>
              </a:rPr>
              <a:t>https://psicologiaymente.com/desarrollo/taxonomia-de-bloom</a:t>
            </a:r>
            <a:endParaRPr lang="es-ES" dirty="0"/>
          </a:p>
          <a:p>
            <a:r>
              <a:rPr lang="es-ES" dirty="0"/>
              <a:t>Johnson, D.W. y Johnson, R.T. (1999). Aprender juntos y solos. Buenos Aires: Aique Grupo Editor, S.A.</a:t>
            </a:r>
          </a:p>
          <a:p>
            <a:r>
              <a:rPr lang="en-GB" dirty="0"/>
              <a:t>Kolb, David A. (2015). Experiential Learning: Experience as the Source of Learning and Development, 2nd Edition. </a:t>
            </a:r>
            <a:r>
              <a:rPr lang="es-ES" dirty="0"/>
              <a:t>Case Western Reserve University. Pearson.</a:t>
            </a:r>
          </a:p>
          <a:p>
            <a:r>
              <a:rPr lang="es-ES" dirty="0"/>
              <a:t>López García, Juan Carlos. (2020). La taxonomía de Bloom y sus actualizaciones. </a:t>
            </a:r>
            <a:r>
              <a:rPr lang="pt-PT" dirty="0"/>
              <a:t>Eduteka. Recuperado de: </a:t>
            </a:r>
            <a:r>
              <a:rPr lang="pt-PT" u="sng" dirty="0">
                <a:hlinkClick r:id="rId6"/>
              </a:rPr>
              <a:t>http://eduteka.icesi.edu.co/pdfdir/TaxonomiaBloomCuadro.pdf</a:t>
            </a:r>
            <a:endParaRPr lang="es-ES" dirty="0"/>
          </a:p>
          <a:p>
            <a:r>
              <a:rPr lang="en-US" dirty="0"/>
              <a:t>McLeod, Saul. (2019). The Zone of Proximal Development and Scaffolding. Simply Phycology. Recuperado de: </a:t>
            </a:r>
            <a:r>
              <a:rPr lang="en-US" dirty="0">
                <a:hlinkClick r:id="rId7"/>
              </a:rPr>
              <a:t>https://www.simplypsychology.org/Zone-of-Proximal-Development.html</a:t>
            </a:r>
            <a:r>
              <a:rPr lang="en-US" dirty="0"/>
              <a:t> </a:t>
            </a:r>
          </a:p>
          <a:p>
            <a:r>
              <a:rPr lang="en-US" dirty="0"/>
              <a:t>Owen Wilson, Leslie. (2013). </a:t>
            </a:r>
            <a:r>
              <a:rPr lang="en-GB" dirty="0"/>
              <a:t>Understanding the Revised Version of Bloom’s Taxonomy. The Second Principle. Recuperado de: </a:t>
            </a:r>
            <a:r>
              <a:rPr lang="en-GB" u="sng" dirty="0">
                <a:hlinkClick r:id="rId8"/>
              </a:rPr>
              <a:t>https://thesecondprinciple.com/essential-teaching-skills/blooms-taxonomy-revised/</a:t>
            </a:r>
            <a:endParaRPr lang="es-ES" dirty="0"/>
          </a:p>
          <a:p>
            <a:r>
              <a:rPr lang="en-GB" dirty="0"/>
              <a:t>Panitz T. (2001) Collaborative versus cooperative learning- a comparison of the two concepts which will help us understand the underlying nature of interactive learning. </a:t>
            </a:r>
            <a:r>
              <a:rPr lang="es-ES" dirty="0"/>
              <a:t>Capecod. Recuperado de: </a:t>
            </a:r>
            <a:r>
              <a:rPr lang="es-ES" u="sng" dirty="0">
                <a:hlinkClick r:id="rId9"/>
              </a:rPr>
              <a:t>http://www.capecod.net/~tpanitz/tedspage/tedsarticles/coopdefinition.htm</a:t>
            </a:r>
            <a:r>
              <a:rPr lang="es-ES" dirty="0"/>
              <a:t>.</a:t>
            </a:r>
          </a:p>
          <a:p>
            <a:r>
              <a:rPr lang="es-ES" dirty="0"/>
              <a:t>Pujolàs, Pere y Lago, José Ramón. (2011). Programa CA/AC (Cooperar para aprender/Aprender a Cooperar) para enseñar a aprender en equipo. Implementación del aprendizaje cooperativo en el aula. Universitat de Vic</a:t>
            </a:r>
          </a:p>
          <a:p>
            <a:r>
              <a:rPr lang="es-ES" dirty="0"/>
              <a:t>Rappoport, Soledad y Rodríguez Tablado, Mª Sol. (2020). Curso Aprendizaje Cooperativo. Formación On-line del Profesorado de Castilla y León. Recuperado de: </a:t>
            </a:r>
            <a:r>
              <a:rPr lang="es-ES" u="sng" dirty="0">
                <a:hlinkClick r:id="rId10"/>
              </a:rPr>
              <a:t>https://aulavirtual.educa.jcyl.es/formaonline/mod/scorm/player.php?a=4731&amp;currentorg=eXeMdulo_45d5bab1424c4a342da2&amp;scoid=20144&amp;sesskey=GuLaMriYMu&amp;display=popup&amp;mode=normal</a:t>
            </a:r>
            <a:endParaRPr lang="es-ES" dirty="0"/>
          </a:p>
          <a:p>
            <a:r>
              <a:rPr lang="es-ES" dirty="0"/>
              <a:t>Rodríguez Tuñás, Raquel y Morales Urgel, Gema. (1998). El trabajo en grupo. El inglés en la ESO. Barcelona, España Oxford University Press. </a:t>
            </a:r>
          </a:p>
          <a:p>
            <a:r>
              <a:rPr lang="es-ES" dirty="0"/>
              <a:t>Ruiz López, Trinidad. (2016). Aprendizaje cooperativo. Mooc Aprendizaje Cooperativo. Recuperado de: </a:t>
            </a:r>
            <a:r>
              <a:rPr lang="es-ES" u="sng" dirty="0">
                <a:hlinkClick r:id="rId11"/>
              </a:rPr>
              <a:t>https://sites.google.com/site/moocaprendizajecooperativo/</a:t>
            </a:r>
            <a:endParaRPr lang="es-ES" dirty="0"/>
          </a:p>
          <a:p>
            <a:r>
              <a:rPr lang="es-ES" dirty="0"/>
              <a:t>Rusell, B. (2013). </a:t>
            </a:r>
            <a:r>
              <a:rPr lang="es-ES" i="1" dirty="0"/>
              <a:t>Sobre educación.</a:t>
            </a:r>
            <a:r>
              <a:rPr lang="es-ES" dirty="0"/>
              <a:t> Barcelona: Austral.</a:t>
            </a:r>
          </a:p>
          <a:p>
            <a:r>
              <a:rPr lang="es-ES" dirty="0"/>
              <a:t>Sáez Trujillo, Fernando. (2010) Aprendizaje Cooperativo para la enseñanza de la lengua. Dpto. Didáctica de la Lengua y la Literatura. Facultad de Educación y Humanidades de Ceuta. Recuperado de: </a:t>
            </a:r>
            <a:r>
              <a:rPr lang="es-ES" u="sng" dirty="0">
                <a:hlinkClick r:id="rId12"/>
              </a:rPr>
              <a:t>https://fernandotrujillo.es/wp-content/uploads/2010/05/cooperacion.pdf</a:t>
            </a:r>
            <a:endParaRPr lang="es-ES" dirty="0"/>
          </a:p>
          <a:p>
            <a:r>
              <a:rPr lang="es-ES" dirty="0"/>
              <a:t>Servicio de Innovación Educativa. (2008). Aprendizaje cooperativo, guías rápidas sobre nuevas metodologías. Universidad Politécnica de Madrid. Recuperado de: </a:t>
            </a:r>
            <a:r>
              <a:rPr lang="es-ES" u="sng" dirty="0">
                <a:hlinkClick r:id="rId13"/>
              </a:rPr>
              <a:t>https://innovacioneducativa.upm.es/guias/Aprendizaje_coop.pdf</a:t>
            </a:r>
            <a:endParaRPr lang="es-ES" dirty="0"/>
          </a:p>
          <a:p>
            <a:r>
              <a:rPr lang="es-ES" dirty="0"/>
              <a:t>Web del Maestro. (2019). La teoría de los estilos de Aprendizaje de David Kolb. Web del maestro. Recuperado de: </a:t>
            </a:r>
            <a:r>
              <a:rPr lang="es-ES" u="sng" dirty="0">
                <a:hlinkClick r:id="rId14"/>
              </a:rPr>
              <a:t>https://webdelmaestrocmf.com/portal/la-teoria-de-los-estilos-de-aprendizaje-de-david-kolb/</a:t>
            </a:r>
            <a:r>
              <a:rPr lang="es-ES" u="sng" dirty="0"/>
              <a:t> </a:t>
            </a:r>
          </a:p>
          <a:p>
            <a:r>
              <a:rPr lang="es-ES" dirty="0"/>
              <a:t>Anónimo. (s.f.). Modelos de aprendizaje: El test de Kolb. Escuela de padres. Recuperado de: </a:t>
            </a:r>
            <a:r>
              <a:rPr lang="es-ES" dirty="0">
                <a:hlinkClick r:id="rId15"/>
              </a:rPr>
              <a:t>https://www.educapeques.com/escuela-de-padres/test-de-kolb.html</a:t>
            </a:r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38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1709" y="215954"/>
            <a:ext cx="10515600" cy="981782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1. Ideas fundamentales: la base del ABP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0304" y="1365162"/>
            <a:ext cx="11758411" cy="5325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Bloom: Taxonomía</a:t>
            </a:r>
          </a:p>
          <a:p>
            <a:pPr marL="0" indent="0" algn="ctr">
              <a:buNone/>
            </a:pPr>
            <a:endParaRPr lang="es-ES" sz="240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Clasificación de objetivos para poder llegar a un producto final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Se divide en tres ejes: cognitivo, afectivo y psicomotor </a:t>
            </a:r>
          </a:p>
          <a:p>
            <a:pPr marL="0" indent="0" algn="ctr">
              <a:buNone/>
            </a:pPr>
            <a:r>
              <a:rPr lang="es-E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Objetivo de la taxonomía 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s-ES" sz="18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visión global del aprendizaje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</a:p>
          <a:p>
            <a:pPr marL="0" indent="0" algn="ctr">
              <a:buNone/>
            </a:pPr>
            <a:r>
              <a:rPr lang="es-ES" sz="1800" b="1" dirty="0"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Como?</a:t>
            </a:r>
            <a:r>
              <a:rPr lang="es-E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s-ES" sz="1800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objetivos cognitivos</a:t>
            </a:r>
            <a:r>
              <a:rPr lang="es-ES" sz="2400" b="1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t="8192" r="2388" b="8130"/>
          <a:stretch/>
        </p:blipFill>
        <p:spPr>
          <a:xfrm>
            <a:off x="3867954" y="4088751"/>
            <a:ext cx="3580327" cy="224765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78794" y="6336406"/>
            <a:ext cx="10869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Figura 1: Anónimo. (s.f.). Taxonomía de Bloom. Wikipedia. Recuperado de: https://commons.wikimedia.org/wiki/File:Taxonom%C3%ADa_de_Bloom.png</a:t>
            </a:r>
          </a:p>
        </p:txBody>
      </p:sp>
    </p:spTree>
    <p:extLst>
      <p:ext uri="{BB962C8B-B14F-4D97-AF65-F5344CB8AC3E}">
        <p14:creationId xmlns:p14="http://schemas.microsoft.com/office/powerpoint/2010/main" val="233232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2.1.Tipos de ABP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De Creación:</a:t>
            </a:r>
          </a:p>
          <a:p>
            <a:pPr lvl="1"/>
            <a:r>
              <a:rPr lang="es-ES" dirty="0"/>
              <a:t>Maqueta</a:t>
            </a:r>
          </a:p>
          <a:p>
            <a:pPr lvl="1"/>
            <a:r>
              <a:rPr lang="es-ES" dirty="0"/>
              <a:t>Representación</a:t>
            </a:r>
          </a:p>
          <a:p>
            <a:pPr lvl="1"/>
            <a:r>
              <a:rPr lang="es-ES" dirty="0"/>
              <a:t>Concierto, </a:t>
            </a:r>
          </a:p>
          <a:p>
            <a:pPr lvl="1"/>
            <a:r>
              <a:rPr lang="es-ES" dirty="0"/>
              <a:t>Podcast. </a:t>
            </a:r>
          </a:p>
          <a:p>
            <a:r>
              <a:rPr lang="es-ES" b="1" dirty="0"/>
              <a:t>De Investigación: </a:t>
            </a:r>
          </a:p>
          <a:p>
            <a:pPr lvl="1"/>
            <a:r>
              <a:rPr lang="es-ES" dirty="0"/>
              <a:t>Informe</a:t>
            </a:r>
          </a:p>
          <a:p>
            <a:pPr lvl="1"/>
            <a:r>
              <a:rPr lang="es-ES" dirty="0"/>
              <a:t>Explicación de procesos científicos </a:t>
            </a:r>
          </a:p>
          <a:p>
            <a:pPr lvl="1"/>
            <a:r>
              <a:rPr lang="es-ES" dirty="0"/>
              <a:t>Ensayo crítico histórico o literario (critica de libros, cine…)</a:t>
            </a:r>
          </a:p>
        </p:txBody>
      </p:sp>
    </p:spTree>
    <p:extLst>
      <p:ext uri="{BB962C8B-B14F-4D97-AF65-F5344CB8AC3E}">
        <p14:creationId xmlns:p14="http://schemas.microsoft.com/office/powerpoint/2010/main" val="217133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2458"/>
          </a:xfrm>
        </p:spPr>
        <p:txBody>
          <a:bodyPr>
            <a:normAutofit/>
          </a:bodyPr>
          <a:lstStyle/>
          <a:p>
            <a:r>
              <a:rPr lang="es-ES" dirty="0"/>
              <a:t>2.2.El proceso del </a:t>
            </a:r>
            <a:r>
              <a:rPr lang="es-ES" dirty="0" err="1"/>
              <a:t>AbP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5307" y="1416676"/>
            <a:ext cx="11307651" cy="498412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b="1" dirty="0"/>
              <a:t>Evento inicial</a:t>
            </a:r>
            <a:r>
              <a:rPr lang="es-ES" dirty="0"/>
              <a:t>: lanzamiento del proyecto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Planificación</a:t>
            </a:r>
            <a:r>
              <a:rPr lang="es-ES" dirty="0"/>
              <a:t> del proyecto y de su futura evaluación mediante rúbricas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Investigación</a:t>
            </a:r>
            <a:r>
              <a:rPr lang="es-ES" dirty="0"/>
              <a:t> y búsqueda de información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Trabajo práctico</a:t>
            </a:r>
            <a:r>
              <a:rPr lang="es-E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Evaluación y reflexión</a:t>
            </a:r>
            <a:r>
              <a:rPr lang="es-ES" dirty="0"/>
              <a:t> sobre lo aprendido a lo largo de todo el proyecto.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Presentación</a:t>
            </a:r>
            <a:r>
              <a:rPr lang="es-ES" dirty="0"/>
              <a:t> del producto final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Difusión</a:t>
            </a:r>
            <a:r>
              <a:rPr lang="es-ES" dirty="0"/>
              <a:t> entre la comunidad educativa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/>
              <a:t>Reflexión</a:t>
            </a:r>
            <a:r>
              <a:rPr lang="es-ES" dirty="0"/>
              <a:t> final sobre lo aprendido.</a:t>
            </a:r>
          </a:p>
        </p:txBody>
      </p:sp>
    </p:spTree>
    <p:extLst>
      <p:ext uri="{BB962C8B-B14F-4D97-AF65-F5344CB8AC3E}">
        <p14:creationId xmlns:p14="http://schemas.microsoft.com/office/powerpoint/2010/main" val="158033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2.3. Necesidades como profesores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9245" y="1455313"/>
            <a:ext cx="11359166" cy="5048518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Contar con el apoyo del equipo directivo: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/>
              <a:t>Presentar el proyecto al equipo directivo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/>
              <a:t>Presentar las cuentas de lo que se va a gastar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dirty="0"/>
              <a:t>Esperar a que el equipo directivo lo apruebe. </a:t>
            </a:r>
          </a:p>
          <a:p>
            <a:r>
              <a:rPr lang="es-ES" b="1" dirty="0">
                <a:solidFill>
                  <a:srgbClr val="92D050"/>
                </a:solidFill>
              </a:rPr>
              <a:t>Proponer el proyecto el primer año a 2 o 3 profesores.</a:t>
            </a:r>
          </a:p>
          <a:p>
            <a:pPr lvl="1"/>
            <a:r>
              <a:rPr lang="es-ES" dirty="0"/>
              <a:t>Observar que profesores son menos reticentes a realizar proyectos. </a:t>
            </a:r>
          </a:p>
          <a:p>
            <a:pPr lvl="1"/>
            <a:r>
              <a:rPr lang="es-ES" dirty="0"/>
              <a:t>Apoyarse al principio en profesores con los que uno se lleve bien. </a:t>
            </a:r>
          </a:p>
          <a:p>
            <a:pPr lvl="1"/>
            <a:r>
              <a:rPr lang="es-ES" dirty="0"/>
              <a:t>Intentar apoyarse en asignaturas más manuales. </a:t>
            </a:r>
          </a:p>
          <a:p>
            <a:r>
              <a:rPr lang="es-ES" b="1" dirty="0">
                <a:solidFill>
                  <a:srgbClr val="00B0F0"/>
                </a:solidFill>
              </a:rPr>
              <a:t>Delimitar bien los roles: </a:t>
            </a:r>
          </a:p>
          <a:p>
            <a:pPr lvl="1"/>
            <a:r>
              <a:rPr lang="es-ES" dirty="0"/>
              <a:t>Quien es el líder</a:t>
            </a:r>
          </a:p>
          <a:p>
            <a:pPr lvl="1"/>
            <a:r>
              <a:rPr lang="es-ES" dirty="0"/>
              <a:t>Qué asignatura va a liderar el proyecto. </a:t>
            </a:r>
          </a:p>
          <a:p>
            <a:pPr lvl="1"/>
            <a:r>
              <a:rPr lang="es-ES" dirty="0"/>
              <a:t>Qué asignatura tiene que realizar el proyecto manual final. </a:t>
            </a:r>
          </a:p>
          <a:p>
            <a:pPr lvl="1"/>
            <a:r>
              <a:rPr lang="es-ES" dirty="0"/>
              <a:t>Quien se va a encargar de la difusión.</a:t>
            </a:r>
          </a:p>
          <a:p>
            <a:pPr lvl="1"/>
            <a:r>
              <a:rPr lang="es-ES" dirty="0"/>
              <a:t>Qué va a hacer cada profesor en su área. </a:t>
            </a:r>
          </a:p>
        </p:txBody>
      </p:sp>
    </p:spTree>
    <p:extLst>
      <p:ext uri="{BB962C8B-B14F-4D97-AF65-F5344CB8AC3E}">
        <p14:creationId xmlns:p14="http://schemas.microsoft.com/office/powerpoint/2010/main" val="31157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2.4. Necesidades como profesores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2290" y="1690688"/>
            <a:ext cx="10984606" cy="4485023"/>
          </a:xfrm>
        </p:spPr>
        <p:txBody>
          <a:bodyPr/>
          <a:lstStyle/>
          <a:p>
            <a:r>
              <a:rPr lang="es-ES" b="1" dirty="0">
                <a:solidFill>
                  <a:srgbClr val="00B0F0"/>
                </a:solidFill>
              </a:rPr>
              <a:t>El líder: ¿Qué debe hacer?</a:t>
            </a:r>
          </a:p>
          <a:p>
            <a:pPr lvl="1"/>
            <a:r>
              <a:rPr lang="es-ES" dirty="0"/>
              <a:t>Dejar horas de su asignatura a disposición del resto de profesores.</a:t>
            </a:r>
          </a:p>
          <a:p>
            <a:pPr lvl="1"/>
            <a:r>
              <a:rPr lang="es-ES" dirty="0"/>
              <a:t>Hablar con los profesores implicados para saber cómo van en sus materias. </a:t>
            </a:r>
          </a:p>
          <a:p>
            <a:pPr lvl="1"/>
            <a:r>
              <a:rPr lang="es-ES" dirty="0"/>
              <a:t>Establecer fecha límite. </a:t>
            </a:r>
          </a:p>
          <a:p>
            <a:pPr lvl="1"/>
            <a:r>
              <a:rPr lang="es-ES" dirty="0"/>
              <a:t>Ser empático y proponer alternativas. </a:t>
            </a:r>
          </a:p>
          <a:p>
            <a:pPr lvl="1"/>
            <a:r>
              <a:rPr lang="es-ES" dirty="0"/>
              <a:t>Si el proyecto dura mucho o se ve que no se puede con el, cancelar el proyecto.</a:t>
            </a:r>
          </a:p>
          <a:p>
            <a:pPr lvl="1"/>
            <a:r>
              <a:rPr lang="es-ES" dirty="0"/>
              <a:t>Estar con los profesores implicados en las horas del proyecto.  </a:t>
            </a:r>
          </a:p>
          <a:p>
            <a:pPr lvl="1"/>
            <a:r>
              <a:rPr lang="es-ES" dirty="0"/>
              <a:t>Encargarse de todos los productos que se necesitan para realizar el proyecto. </a:t>
            </a:r>
          </a:p>
        </p:txBody>
      </p:sp>
    </p:spTree>
    <p:extLst>
      <p:ext uri="{BB962C8B-B14F-4D97-AF65-F5344CB8AC3E}">
        <p14:creationId xmlns:p14="http://schemas.microsoft.com/office/powerpoint/2010/main" val="50990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3.Ejemplo de proyecto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831850" y="4923720"/>
            <a:ext cx="10515600" cy="415925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Las chocolatinas, de verdad son tan buenas?</a:t>
            </a:r>
            <a:endParaRPr lang="es-ES" b="1" spc="151" dirty="0">
              <a:solidFill>
                <a:schemeClr val="tx2"/>
              </a:solidFill>
              <a:latin typeface="Montserrat Bold"/>
              <a:ea typeface="Nunito Bold" charset="0"/>
              <a:cs typeface="Nunito Bold" charset="0"/>
            </a:endParaRPr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46738" t="28538" r="22692" b="29702"/>
          <a:stretch/>
        </p:blipFill>
        <p:spPr>
          <a:xfrm>
            <a:off x="11162139" y="6083785"/>
            <a:ext cx="883105" cy="67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9"/>
          <p:cNvSpPr txBox="1"/>
          <p:nvPr/>
        </p:nvSpPr>
        <p:spPr>
          <a:xfrm>
            <a:off x="200448" y="387084"/>
            <a:ext cx="41505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tx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Las chocolatinas, son tan buenas de verdad ?</a:t>
            </a:r>
            <a:endParaRPr lang="es-ES" sz="5400" b="1" spc="151" dirty="0">
              <a:solidFill>
                <a:schemeClr val="tx2"/>
              </a:solidFill>
              <a:latin typeface="Montserrat Bold"/>
              <a:ea typeface="Nunito Bold" charset="0"/>
              <a:cs typeface="Nunito Bold" charset="0"/>
            </a:endParaRPr>
          </a:p>
        </p:txBody>
      </p:sp>
      <p:sp>
        <p:nvSpPr>
          <p:cNvPr id="6" name="Right Triangle 3"/>
          <p:cNvSpPr/>
          <p:nvPr/>
        </p:nvSpPr>
        <p:spPr>
          <a:xfrm rot="16200000" flipH="1" flipV="1">
            <a:off x="1925898" y="4876706"/>
            <a:ext cx="981343" cy="725151"/>
          </a:xfrm>
          <a:prstGeom prst="rtTriangl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rgbClr val="C00000"/>
              </a:solidFill>
              <a:latin typeface="Source Sans Pro Light" charset="0"/>
            </a:endParaRPr>
          </a:p>
        </p:txBody>
      </p:sp>
      <p:sp>
        <p:nvSpPr>
          <p:cNvPr id="7" name="Right Triangle 7"/>
          <p:cNvSpPr/>
          <p:nvPr/>
        </p:nvSpPr>
        <p:spPr>
          <a:xfrm rot="5400000" flipH="1" flipV="1">
            <a:off x="2048562" y="4891574"/>
            <a:ext cx="981343" cy="725151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latin typeface="Source Sans Pro Light" charset="0"/>
            </a:endParaRPr>
          </a:p>
        </p:txBody>
      </p:sp>
      <p:cxnSp>
        <p:nvCxnSpPr>
          <p:cNvPr id="8" name="Straight Connector 5"/>
          <p:cNvCxnSpPr/>
          <p:nvPr/>
        </p:nvCxnSpPr>
        <p:spPr>
          <a:xfrm>
            <a:off x="2275746" y="5021631"/>
            <a:ext cx="382145" cy="444876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/>
          <p:cNvSpPr txBox="1">
            <a:spLocks/>
          </p:cNvSpPr>
          <p:nvPr/>
        </p:nvSpPr>
        <p:spPr>
          <a:xfrm>
            <a:off x="8548484" y="1610439"/>
            <a:ext cx="2887803" cy="3982148"/>
          </a:xfrm>
          <a:prstGeom prst="rect">
            <a:avLst/>
          </a:prstGeom>
        </p:spPr>
        <p:txBody>
          <a:bodyPr vert="horz" wrap="square" lIns="108745" tIns="54372" rIns="108745" bIns="54372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Lengua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Matemáticas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Física y Química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Sociales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Economía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Tecnología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Inglés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Francés</a:t>
            </a:r>
          </a:p>
          <a:p>
            <a:pPr algn="l">
              <a:lnSpc>
                <a:spcPts val="2933"/>
              </a:lnSpc>
            </a:pPr>
            <a:r>
              <a:rPr lang="es-ES" sz="2133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Educación Física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8646505" y="141312"/>
            <a:ext cx="2691760" cy="99001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3531"/>
              </a:lnSpc>
            </a:pPr>
            <a:r>
              <a:rPr lang="en-US" sz="3000" b="1" spc="1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Areas de </a:t>
            </a:r>
            <a:r>
              <a:rPr lang="es-ES_tradnl" sz="3000" b="1" spc="100" dirty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t>aplicación</a:t>
            </a:r>
          </a:p>
        </p:txBody>
      </p:sp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0" b="13260"/>
          <a:stretch>
            <a:fillRect/>
          </a:stretch>
        </p:blipFill>
        <p:spPr>
          <a:xfrm>
            <a:off x="4438650" y="0"/>
            <a:ext cx="7753350" cy="6858000"/>
          </a:xfrm>
        </p:spPr>
      </p:pic>
    </p:spTree>
    <p:extLst>
      <p:ext uri="{BB962C8B-B14F-4D97-AF65-F5344CB8AC3E}">
        <p14:creationId xmlns:p14="http://schemas.microsoft.com/office/powerpoint/2010/main" val="40309610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1CE638-2BF0-4545-B27B-AF1BA4AFC1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38781">
            <a:off x="5496130" y="-4771018"/>
            <a:ext cx="10823680" cy="77801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6584" y="98261"/>
            <a:ext cx="8743752" cy="81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667" b="1" spc="151" dirty="0">
                <a:solidFill>
                  <a:schemeClr val="tx2"/>
                </a:solidFill>
                <a:latin typeface="Montserrat Bold"/>
                <a:ea typeface="Nunito Bold" charset="0"/>
                <a:cs typeface="Nunito Bold" charset="0"/>
              </a:rPr>
              <a:t>Qué hacer en clase?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21467"/>
              </p:ext>
            </p:extLst>
          </p:nvPr>
        </p:nvGraphicFramePr>
        <p:xfrm>
          <a:off x="371058" y="973989"/>
          <a:ext cx="10794804" cy="5383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8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7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7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0652">
                <a:tc>
                  <a:txBody>
                    <a:bodyPr/>
                    <a:lstStyle/>
                    <a:p>
                      <a:pPr algn="ctr"/>
                      <a:r>
                        <a:rPr lang="es-ES" sz="2100" noProof="0" dirty="0"/>
                        <a:t>Inglés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noProof="0" dirty="0"/>
                        <a:t>Educación Física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noProof="0" dirty="0"/>
                        <a:t>Biología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100" noProof="0" dirty="0"/>
                        <a:t>Plástica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1963">
                <a:tc>
                  <a:txBody>
                    <a:bodyPr/>
                    <a:lstStyle/>
                    <a:p>
                      <a:r>
                        <a:rPr lang="es-ES" sz="2100" b="1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Compresión oral</a:t>
                      </a:r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Visualizar los anuncios</a:t>
                      </a:r>
                      <a:r>
                        <a:rPr lang="es-ES" sz="210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 de las chocolatinas inglesas</a:t>
                      </a:r>
                      <a:endParaRPr lang="es-ES" sz="130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es-ES" sz="2100" b="1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Compresión lectora</a:t>
                      </a:r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Describir</a:t>
                      </a:r>
                      <a:r>
                        <a:rPr lang="es-ES" sz="210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 el envoltorio</a:t>
                      </a:r>
                    </a:p>
                    <a:p>
                      <a:r>
                        <a:rPr lang="es-ES" sz="210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Comparar las chocolatinas (envoltorio, colores, nutrientes, precio…)</a:t>
                      </a:r>
                      <a:endParaRPr lang="es-ES" sz="210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s-ES" sz="210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100" b="1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Expresión</a:t>
                      </a:r>
                      <a:r>
                        <a:rPr lang="es-ES" sz="2100" b="1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 oral</a:t>
                      </a:r>
                      <a:r>
                        <a:rPr lang="es-ES" sz="2100" b="1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:  </a:t>
                      </a:r>
                    </a:p>
                    <a:p>
                      <a:r>
                        <a:rPr lang="es-ES" sz="210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Opinar sobre el anuncio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s-ES" sz="2100" kern="120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Los alumnos diseñan una tabla de actividades para cada perfil para que se mantengan en forma evitando posibles lesiones;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endParaRPr lang="es-ES" sz="2100" kern="120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s-ES" sz="2100" b="1" kern="120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Objetivos</a:t>
                      </a:r>
                      <a:r>
                        <a:rPr lang="es-ES" sz="2100" kern="120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es-ES" sz="2100" kern="120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Perder peso, mantenerse en forma, ganar músculo, ganar resistencia, recuperarse de una lesión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Análisis de los nutrientes de las chocolatinas.</a:t>
                      </a:r>
                    </a:p>
                    <a:p>
                      <a:endParaRPr lang="es-ES" sz="210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Efectos del azúcar en diferentes poblaciones. </a:t>
                      </a:r>
                    </a:p>
                    <a:p>
                      <a:endParaRPr lang="es-ES" sz="210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10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Comparar nutrientes de chocolatinas</a:t>
                      </a:r>
                      <a:r>
                        <a:rPr lang="es-ES" sz="210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 con frutas. </a:t>
                      </a:r>
                      <a:endParaRPr lang="es-ES" sz="210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s-ES" sz="2100" b="0" kern="120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Diseña tu propio</a:t>
                      </a:r>
                      <a:r>
                        <a:rPr lang="es-ES" sz="2100" b="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 envoltorio para postres nutritivos y “</a:t>
                      </a:r>
                      <a:r>
                        <a:rPr lang="es-ES" sz="2100" b="0" kern="1200" baseline="0" noProof="0" dirty="0" err="1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realfooders</a:t>
                      </a:r>
                      <a:r>
                        <a:rPr lang="es-ES" sz="2100" b="0" kern="1200" baseline="0" noProof="0" dirty="0">
                          <a:solidFill>
                            <a:srgbClr val="020006"/>
                          </a:solidFill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s-ES" sz="1900" b="0" kern="1200" noProof="0" dirty="0">
                        <a:solidFill>
                          <a:srgbClr val="02000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626254"/>
      </p:ext>
    </p:extLst>
  </p:cSld>
  <p:clrMapOvr>
    <a:masterClrMapping/>
  </p:clrMapOvr>
  <p:transition advClick="0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1767</Words>
  <Application>Microsoft Office PowerPoint</Application>
  <PresentationFormat>Panorámica</PresentationFormat>
  <Paragraphs>149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Courier New</vt:lpstr>
      <vt:lpstr>Lato Light</vt:lpstr>
      <vt:lpstr>Montserrat</vt:lpstr>
      <vt:lpstr>Montserrat Bold</vt:lpstr>
      <vt:lpstr>Source Sans Pro Light</vt:lpstr>
      <vt:lpstr>Tema de Office</vt:lpstr>
      <vt:lpstr>Trabajo por proyectos ABP  Ignacio Javier ORTEGA GARCÍA</vt:lpstr>
      <vt:lpstr>1. Ideas fundamentales: la base del ABP</vt:lpstr>
      <vt:lpstr>2.1.Tipos de ABP</vt:lpstr>
      <vt:lpstr>2.2.El proceso del AbP</vt:lpstr>
      <vt:lpstr>2.3. Necesidades como profesores</vt:lpstr>
      <vt:lpstr>2.4. Necesidades como profesores</vt:lpstr>
      <vt:lpstr>3.Ejemplo de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por proyectos ABP</dc:title>
  <dc:creator>Cuenta Microsoft</dc:creator>
  <cp:lastModifiedBy>MARIA EUGENIA CONTRERAS JIMENEZ</cp:lastModifiedBy>
  <cp:revision>3</cp:revision>
  <dcterms:created xsi:type="dcterms:W3CDTF">2021-11-26T19:49:36Z</dcterms:created>
  <dcterms:modified xsi:type="dcterms:W3CDTF">2021-12-13T08:03:08Z</dcterms:modified>
</cp:coreProperties>
</file>