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63" r:id="rId6"/>
    <p:sldId id="265" r:id="rId7"/>
    <p:sldId id="268" r:id="rId8"/>
    <p:sldId id="270" r:id="rId9"/>
    <p:sldId id="272" r:id="rId10"/>
    <p:sldId id="269" r:id="rId11"/>
    <p:sldId id="258" r:id="rId12"/>
    <p:sldId id="261" r:id="rId13"/>
    <p:sldId id="271" r:id="rId14"/>
    <p:sldId id="259" r:id="rId15"/>
    <p:sldId id="266" r:id="rId16"/>
    <p:sldId id="273" r:id="rId17"/>
    <p:sldId id="274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E5F91FA-6F76-4038-95CB-F4FE33EC4FA7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C9C7813-D2E7-417E-A5E2-72E8305413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6864" cy="1974081"/>
          </a:xfrm>
        </p:spPr>
        <p:txBody>
          <a:bodyPr/>
          <a:lstStyle/>
          <a:p>
            <a:r>
              <a:rPr lang="es-ES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anose="020E0802040304020204" pitchFamily="34" charset="0"/>
              </a:rPr>
              <a:t>EL TRABAJO POR PROYECTOS</a:t>
            </a:r>
            <a:endParaRPr lang="es-ES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bertus Extra Bold" panose="020E0802040304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AZUCENA ESTEBAN ALONSO</a:t>
            </a:r>
          </a:p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aestebanalo@educa.jcyl.es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https://cdn.pixabay.com/photo/2013/07/13/12/43/boy-160168__3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740680">
            <a:off x="441914" y="3723614"/>
            <a:ext cx="3874021" cy="260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91450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¿EN QUÉ CONSISTE EL TRABAJO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2" name="11 Grupo"/>
          <p:cNvGrpSpPr/>
          <p:nvPr/>
        </p:nvGrpSpPr>
        <p:grpSpPr>
          <a:xfrm>
            <a:off x="967881" y="2498912"/>
            <a:ext cx="7344815" cy="3433666"/>
            <a:chOff x="971397" y="1526804"/>
            <a:chExt cx="7344815" cy="3433666"/>
          </a:xfrm>
        </p:grpSpPr>
        <p:sp>
          <p:nvSpPr>
            <p:cNvPr id="2" name="1 Rectángulo redondeado"/>
            <p:cNvSpPr/>
            <p:nvPr/>
          </p:nvSpPr>
          <p:spPr>
            <a:xfrm rot="20895383">
              <a:off x="971397" y="1886844"/>
              <a:ext cx="2448272" cy="1224136"/>
            </a:xfrm>
            <a:prstGeom prst="roundRect">
              <a:avLst>
                <a:gd name="adj" fmla="val 2467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/>
                <a:t>¿QUÉ QUEREMOS SABER?</a:t>
              </a:r>
              <a:endParaRPr lang="es-ES" b="1" dirty="0"/>
            </a:p>
          </p:txBody>
        </p:sp>
        <p:sp>
          <p:nvSpPr>
            <p:cNvPr id="6" name="5 Rectángulo redondeado"/>
            <p:cNvSpPr/>
            <p:nvPr/>
          </p:nvSpPr>
          <p:spPr>
            <a:xfrm rot="20895383">
              <a:off x="5867940" y="1526804"/>
              <a:ext cx="2448272" cy="1224136"/>
            </a:xfrm>
            <a:prstGeom prst="roundRect">
              <a:avLst>
                <a:gd name="adj" fmla="val 2467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/>
                <a:t>¿QUÉ SABEMOS?</a:t>
              </a:r>
              <a:endParaRPr lang="es-ES" b="1" dirty="0"/>
            </a:p>
          </p:txBody>
        </p:sp>
        <p:sp>
          <p:nvSpPr>
            <p:cNvPr id="7" name="6 Rectángulo redondeado"/>
            <p:cNvSpPr/>
            <p:nvPr/>
          </p:nvSpPr>
          <p:spPr>
            <a:xfrm rot="20895383">
              <a:off x="1421563" y="3736334"/>
              <a:ext cx="2448272" cy="1224136"/>
            </a:xfrm>
            <a:prstGeom prst="roundRect">
              <a:avLst>
                <a:gd name="adj" fmla="val 2467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/>
                <a:t>¿CÓMO LO VAMOS A SABER?</a:t>
              </a:r>
              <a:endParaRPr lang="es-ES" b="1" dirty="0"/>
            </a:p>
          </p:txBody>
        </p:sp>
        <p:sp>
          <p:nvSpPr>
            <p:cNvPr id="8" name="7 Rectángulo redondeado"/>
            <p:cNvSpPr/>
            <p:nvPr/>
          </p:nvSpPr>
          <p:spPr>
            <a:xfrm rot="20895383">
              <a:off x="5319024" y="3433628"/>
              <a:ext cx="2448272" cy="1224136"/>
            </a:xfrm>
            <a:prstGeom prst="roundRect">
              <a:avLst>
                <a:gd name="adj" fmla="val 2467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/>
                <a:t>¿QUÉ HEMOS APRENDIDO?</a:t>
              </a:r>
              <a:endParaRPr lang="es-ES" b="1" dirty="0"/>
            </a:p>
          </p:txBody>
        </p:sp>
        <p:sp>
          <p:nvSpPr>
            <p:cNvPr id="9" name="8 Estrella de 5 puntas"/>
            <p:cNvSpPr/>
            <p:nvPr/>
          </p:nvSpPr>
          <p:spPr>
            <a:xfrm>
              <a:off x="3092117" y="1794520"/>
              <a:ext cx="3096344" cy="2251176"/>
            </a:xfrm>
            <a:prstGeom prst="star5">
              <a:avLst>
                <a:gd name="adj" fmla="val 30470"/>
                <a:gd name="hf" fmla="val 105146"/>
                <a:gd name="vf" fmla="val 110557"/>
              </a:avLst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003">
              <a:schemeClr val="lt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>
                  <a:solidFill>
                    <a:schemeClr val="tx1"/>
                  </a:solidFill>
                </a:rPr>
                <a:t>PROCESO DE APRENDIZAJE</a:t>
              </a:r>
              <a:endParaRPr lang="es-E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10 Llamada de nube"/>
          <p:cNvSpPr/>
          <p:nvPr/>
        </p:nvSpPr>
        <p:spPr>
          <a:xfrm>
            <a:off x="2604222" y="600202"/>
            <a:ext cx="3047898" cy="1194318"/>
          </a:xfrm>
          <a:prstGeom prst="cloudCallout">
            <a:avLst>
              <a:gd name="adj1" fmla="val -67379"/>
              <a:gd name="adj2" fmla="val 8080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Pero… y ¿qué hacen los niños en clase?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xmlns="" val="221442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03648" y="1923797"/>
            <a:ext cx="648072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¿POR QUÉ TRABAJAMOS POR PROYECTOS?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093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259632" y="1988840"/>
            <a:ext cx="6637467" cy="381642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tx1"/>
                </a:solidFill>
              </a:rPr>
              <a:t>METODO ANTIGUO = CAPACIDADES ACTUALES</a:t>
            </a:r>
          </a:p>
          <a:p>
            <a:endParaRPr lang="es-ES" dirty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D</a:t>
            </a:r>
            <a:r>
              <a:rPr lang="es-ES" dirty="0" smtClean="0">
                <a:solidFill>
                  <a:schemeClr val="tx1"/>
                </a:solidFill>
              </a:rPr>
              <a:t>esarrolla capacidades, esenciales en el mundo de hoy, como por ejemplo: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Capacidad de análisis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Capacidad de reflexión, hacerse preguntas, cuestionarse la información, contrastarla…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Creatividad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Aprender a aprender. Organización mental, elaboración de juicios, saber buscar información…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dirty="0" smtClean="0">
              <a:solidFill>
                <a:schemeClr val="tx1"/>
              </a:solidFill>
            </a:endParaRPr>
          </a:p>
          <a:p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¿POR QUÉ TRABAJAMOS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971600" y="692696"/>
            <a:ext cx="3096344" cy="1008112"/>
          </a:xfrm>
          <a:prstGeom prst="round2DiagRect">
            <a:avLst>
              <a:gd name="adj1" fmla="val 48581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INTELIGENCIA = MÚLTIPLES CAPACIDADES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xmlns="" val="386483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187624" y="1398426"/>
            <a:ext cx="6637467" cy="87844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No hace falta motivar a los niños, ¡ya lo están!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No hay que buscar temas «artificiales»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¿POR QUÉ TRABAJAMOS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1 Redondear rectángulo de esquina diagonal"/>
          <p:cNvSpPr/>
          <p:nvPr/>
        </p:nvSpPr>
        <p:spPr>
          <a:xfrm>
            <a:off x="971600" y="692696"/>
            <a:ext cx="1872208" cy="648072"/>
          </a:xfrm>
          <a:prstGeom prst="round2DiagRect">
            <a:avLst>
              <a:gd name="adj1" fmla="val 48581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MOTIVACIÓN</a:t>
            </a:r>
            <a:endParaRPr lang="es-ES" b="1" dirty="0"/>
          </a:p>
        </p:txBody>
      </p:sp>
      <p:sp>
        <p:nvSpPr>
          <p:cNvPr id="6" name="5 Redondear rectángulo de esquina diagonal"/>
          <p:cNvSpPr/>
          <p:nvPr/>
        </p:nvSpPr>
        <p:spPr>
          <a:xfrm>
            <a:off x="1045588" y="2420888"/>
            <a:ext cx="2878340" cy="648072"/>
          </a:xfrm>
          <a:prstGeom prst="round2DiagRect">
            <a:avLst>
              <a:gd name="adj1" fmla="val 48581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APRENDIZAJE…</a:t>
            </a:r>
            <a:endParaRPr lang="es-ES" b="1" dirty="0"/>
          </a:p>
        </p:txBody>
      </p:sp>
      <p:sp>
        <p:nvSpPr>
          <p:cNvPr id="7" name="4 Marcador de texto"/>
          <p:cNvSpPr txBox="1">
            <a:spLocks/>
          </p:cNvSpPr>
          <p:nvPr/>
        </p:nvSpPr>
        <p:spPr>
          <a:xfrm>
            <a:off x="1340023" y="3284984"/>
            <a:ext cx="6637467" cy="29523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Individualizado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Adaptado: Cada niño trabaja según sus capacidades, nivel, intereses…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Aprendizaje verdaderamente globalizado…</a:t>
            </a:r>
          </a:p>
          <a:p>
            <a:r>
              <a:rPr lang="es-ES" b="1" dirty="0" smtClean="0">
                <a:solidFill>
                  <a:schemeClr val="tx1"/>
                </a:solidFill>
              </a:rPr>
              <a:t>	NO ESTRESARSE, NO TENER MIEDO…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No es incompatible con tener un libro de letras o de matemáticas.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Aprendizaje significativo.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628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03648" y="1923797"/>
            <a:ext cx="648072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¿QUÉ NECESITAMOS DE VOSOTROS?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https://cdn.pixabay.com/photo/2013/11/15/06/08/puzzle-210786__34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5045757"/>
            <a:ext cx="1955775" cy="138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0180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258645" y="1052736"/>
            <a:ext cx="6637467" cy="473487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Compartir nuestra ilusión por aprender.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Tranquilidad. Cada familia aporta, lo que puede o lo que quiere…No hace falta volverse loco buscando información.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Podemos traer libros, dibujos, fotografías, cuentos, etc. 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Es más útil una o dos frases, escritas en conjunto, con el niño, que imprimir hojas y hojas de internet.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860032" y="116632"/>
            <a:ext cx="316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¿QUÉ NECESITAMOS DE VOSOTROS?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6017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258645" y="1052736"/>
            <a:ext cx="6637467" cy="473487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Si contamos con alguien que conozca el tema que trabajamos, se pueden proponer actividades, manualidades, visitas…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Si enviamos una pregunta a casa, ayudar al niño a escribirlo (si no todo, algunas palabras)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Que el niño tenga algo que contarnos de lo que trae. Trabajamos expresión oral, memoria…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Entender que lo importante no es que el niño traiga muchas cosas a clase, sino que las que trae, sean significativas para él. Haberlas buscado juntos, hablarlo en casa, hacer un dibujo juntos…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860032" y="116632"/>
            <a:ext cx="316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¿QUÉ NECESITAMOS DE VOSOTROS?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7541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6864" cy="1974081"/>
          </a:xfrm>
        </p:spPr>
        <p:txBody>
          <a:bodyPr/>
          <a:lstStyle/>
          <a:p>
            <a:r>
              <a:rPr lang="es-ES" b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anose="020E0802040304020204" pitchFamily="34" charset="0"/>
              </a:rPr>
              <a:t>¡ENTRE TODOS APRENDEMOS !</a:t>
            </a:r>
            <a:endParaRPr lang="es-ES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bertus Extra Bold" panose="020E0802040304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AZUCENA ESTEBAN ALONSO</a:t>
            </a:r>
          </a:p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aestebanalo@educa.jcyl.es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https://cdn.pixabay.com/photo/2013/07/13/12/43/boy-160168__3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740680">
            <a:off x="441914" y="3723614"/>
            <a:ext cx="3874021" cy="260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09037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03648" y="1923797"/>
            <a:ext cx="648072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¿ÉN QUÉ CONSISTE </a:t>
            </a:r>
          </a:p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EL TRABAJO POR PROYECTOS?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4654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259632" y="1052737"/>
            <a:ext cx="6637467" cy="1224136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Es una manera de entender la educación y el proceso de aprender de los niños.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¿EN QUÉ CONSISTE EL TRABAJO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059832" y="2852936"/>
            <a:ext cx="4824536" cy="28083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IDEAS ERRÓNEAS:</a:t>
            </a:r>
          </a:p>
          <a:p>
            <a:pPr algn="ctr"/>
            <a:r>
              <a:rPr lang="es-ES" sz="3600" dirty="0" smtClean="0">
                <a:solidFill>
                  <a:schemeClr val="tx1"/>
                </a:solidFill>
              </a:rPr>
              <a:t>Los niños aprenden si hacen muchas fichas</a:t>
            </a:r>
            <a:endParaRPr lang="es-E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3486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¿EN QUÉ CONSISTE EL TRABAJO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4 Marcador de texto"/>
          <p:cNvSpPr>
            <a:spLocks noGrp="1"/>
          </p:cNvSpPr>
          <p:nvPr>
            <p:ph type="body" idx="1"/>
          </p:nvPr>
        </p:nvSpPr>
        <p:spPr>
          <a:xfrm>
            <a:off x="971600" y="908720"/>
            <a:ext cx="6637467" cy="1656184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Lo importante no es que los niños aprendan muchas cosas o datos, sino el proceso que seguimos, todo lo que hacemos para aprender.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3059832" y="2852936"/>
            <a:ext cx="4824536" cy="28083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IDEAS CLAVE:</a:t>
            </a:r>
          </a:p>
          <a:p>
            <a:pPr algn="ctr"/>
            <a:r>
              <a:rPr lang="es-ES" sz="3600" dirty="0" smtClean="0">
                <a:solidFill>
                  <a:schemeClr val="tx1"/>
                </a:solidFill>
              </a:rPr>
              <a:t>El aprendizaje se construye, no se transmite</a:t>
            </a:r>
            <a:endParaRPr lang="es-E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5063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187624" y="730696"/>
            <a:ext cx="6637467" cy="4734877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El tema surge de los propios niños, de cosas cotidianas que pasan en clase o en casa, un objeto que traen o un tema que les interesa…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400" dirty="0" smtClean="0">
              <a:solidFill>
                <a:schemeClr val="tx1"/>
              </a:solidFill>
            </a:endParaRPr>
          </a:p>
          <a:p>
            <a:pPr algn="just"/>
            <a:endParaRPr lang="es-ES" sz="1200" dirty="0" smtClean="0">
              <a:solidFill>
                <a:schemeClr val="tx1"/>
              </a:solidFill>
            </a:endParaRPr>
          </a:p>
          <a:p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¿EN QUÉ CONSISTE EL TRABAJO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647564" y="2564904"/>
            <a:ext cx="6804756" cy="187220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IDEAS ERRÓNEAS:</a:t>
            </a:r>
          </a:p>
          <a:p>
            <a:pPr algn="ctr"/>
            <a:r>
              <a:rPr lang="es-ES" sz="3000" dirty="0" smtClean="0">
                <a:solidFill>
                  <a:schemeClr val="tx1"/>
                </a:solidFill>
              </a:rPr>
              <a:t>Los niños vienen a aprender al cole lo que el profesor les enseña</a:t>
            </a:r>
            <a:endParaRPr lang="es-ES" sz="3000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2051720" y="4509120"/>
            <a:ext cx="6336704" cy="18722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IDEAS CLAVE:</a:t>
            </a:r>
          </a:p>
          <a:p>
            <a:pPr algn="ctr"/>
            <a:r>
              <a:rPr lang="es-ES" sz="3000" dirty="0" smtClean="0">
                <a:solidFill>
                  <a:schemeClr val="tx1"/>
                </a:solidFill>
              </a:rPr>
              <a:t>Los niños tienen sus propios intereses, dudas, inquietudes…</a:t>
            </a:r>
            <a:endParaRPr lang="es-ES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528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258645" y="764704"/>
            <a:ext cx="6637467" cy="4734877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Los niños van dirigiendo y decidiendo qué aprender, cómo… el profesor tiene un papel diferente en clase. </a:t>
            </a:r>
          </a:p>
          <a:p>
            <a:pPr algn="just"/>
            <a:endParaRPr lang="es-ES" sz="1200" dirty="0" smtClean="0">
              <a:solidFill>
                <a:schemeClr val="tx1"/>
              </a:solidFill>
            </a:endParaRPr>
          </a:p>
          <a:p>
            <a:pPr algn="ctr"/>
            <a:r>
              <a:rPr lang="es-E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PROFESOR = GUÍA</a:t>
            </a:r>
          </a:p>
          <a:p>
            <a:pPr algn="just"/>
            <a:endParaRPr lang="es-ES" sz="1200" dirty="0" smtClean="0">
              <a:solidFill>
                <a:schemeClr val="tx1"/>
              </a:solidFill>
            </a:endParaRPr>
          </a:p>
          <a:p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¿EN QUÉ CONSISTE EL TRABAJO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899592" y="2924944"/>
            <a:ext cx="5400600" cy="17281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IDEAS ERRÓNEAS:</a:t>
            </a:r>
          </a:p>
          <a:p>
            <a:pPr algn="ctr"/>
            <a:r>
              <a:rPr lang="es-ES" sz="3000" dirty="0" smtClean="0">
                <a:solidFill>
                  <a:schemeClr val="tx1"/>
                </a:solidFill>
              </a:rPr>
              <a:t>El profesor es el que sabe y los niños aprenden.</a:t>
            </a:r>
            <a:endParaRPr lang="es-ES" sz="3000" dirty="0">
              <a:solidFill>
                <a:schemeClr val="tx1"/>
              </a:solidFill>
            </a:endParaRPr>
          </a:p>
        </p:txBody>
      </p:sp>
      <p:sp>
        <p:nvSpPr>
          <p:cNvPr id="2" name="1 Flecha abajo"/>
          <p:cNvSpPr/>
          <p:nvPr/>
        </p:nvSpPr>
        <p:spPr>
          <a:xfrm>
            <a:off x="4355976" y="1844824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 redondeado"/>
          <p:cNvSpPr/>
          <p:nvPr/>
        </p:nvSpPr>
        <p:spPr>
          <a:xfrm>
            <a:off x="2483769" y="4795876"/>
            <a:ext cx="5544615" cy="15841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IDEAS CLAVE:</a:t>
            </a:r>
          </a:p>
          <a:p>
            <a:pPr algn="ctr"/>
            <a:r>
              <a:rPr lang="es-ES" sz="3000" dirty="0" smtClean="0">
                <a:solidFill>
                  <a:schemeClr val="tx1"/>
                </a:solidFill>
              </a:rPr>
              <a:t>El profesor ya no es la única fuente de información.</a:t>
            </a:r>
            <a:endParaRPr lang="es-ES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637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¿EN QUÉ CONSISTE EL TRABAJO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8" name="Picture 4" descr="Pensamiento, Persona, Persona Pensando, Creo Que, Jove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320" t="5646" r="21085"/>
          <a:stretch/>
        </p:blipFill>
        <p:spPr bwMode="auto">
          <a:xfrm>
            <a:off x="827585" y="764703"/>
            <a:ext cx="4918878" cy="5565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Llamada de nube"/>
          <p:cNvSpPr/>
          <p:nvPr/>
        </p:nvSpPr>
        <p:spPr>
          <a:xfrm>
            <a:off x="5148064" y="980728"/>
            <a:ext cx="3263922" cy="1872208"/>
          </a:xfrm>
          <a:prstGeom prst="cloudCallout">
            <a:avLst>
              <a:gd name="adj1" fmla="val -67379"/>
              <a:gd name="adj2" fmla="val 80802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Pero… y ¿qué hacen los niños en clase?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xmlns="" val="6196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¿EN QUÉ CONSISTE EL TRABAJO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Creo Que, La Cabeza, Silueta, Signo De Interrogació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8908" y="980728"/>
            <a:ext cx="3935487" cy="27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12 Lágrima"/>
          <p:cNvSpPr/>
          <p:nvPr/>
        </p:nvSpPr>
        <p:spPr>
          <a:xfrm>
            <a:off x="1187624" y="3302966"/>
            <a:ext cx="1656184" cy="914400"/>
          </a:xfrm>
          <a:prstGeom prst="teardrop">
            <a:avLst>
              <a:gd name="adj" fmla="val 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DIBUJAR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5" name="14 Lágrima"/>
          <p:cNvSpPr/>
          <p:nvPr/>
        </p:nvSpPr>
        <p:spPr>
          <a:xfrm>
            <a:off x="1758718" y="4585253"/>
            <a:ext cx="2170180" cy="914400"/>
          </a:xfrm>
          <a:prstGeom prst="teardrop">
            <a:avLst>
              <a:gd name="adj" fmla="val 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COLOREAR</a:t>
            </a:r>
          </a:p>
        </p:txBody>
      </p:sp>
      <p:sp>
        <p:nvSpPr>
          <p:cNvPr id="16" name="15 Lágrima"/>
          <p:cNvSpPr/>
          <p:nvPr/>
        </p:nvSpPr>
        <p:spPr>
          <a:xfrm>
            <a:off x="4031940" y="5042453"/>
            <a:ext cx="1656184" cy="914400"/>
          </a:xfrm>
          <a:prstGeom prst="teardrop">
            <a:avLst>
              <a:gd name="adj" fmla="val 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JUGAR</a:t>
            </a:r>
          </a:p>
        </p:txBody>
      </p:sp>
      <p:sp>
        <p:nvSpPr>
          <p:cNvPr id="17" name="16 Lágrima"/>
          <p:cNvSpPr/>
          <p:nvPr/>
        </p:nvSpPr>
        <p:spPr>
          <a:xfrm>
            <a:off x="5616116" y="5412432"/>
            <a:ext cx="2052228" cy="914400"/>
          </a:xfrm>
          <a:prstGeom prst="teardrop">
            <a:avLst>
              <a:gd name="adj" fmla="val 14059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RECORTAR</a:t>
            </a:r>
          </a:p>
        </p:txBody>
      </p:sp>
    </p:spTree>
    <p:extLst>
      <p:ext uri="{BB962C8B-B14F-4D97-AF65-F5344CB8AC3E}">
        <p14:creationId xmlns:p14="http://schemas.microsoft.com/office/powerpoint/2010/main" xmlns="" val="387410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860032" y="1166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¿EN QUÉ CONSISTE EL TRABAJO POR PROYECTOS?</a:t>
            </a:r>
            <a:endParaRPr lang="es-E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Creo Que, La Cabeza, Silueta, Signo De Interrogació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628800"/>
            <a:ext cx="3935487" cy="27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12 Lágrima"/>
          <p:cNvSpPr/>
          <p:nvPr/>
        </p:nvSpPr>
        <p:spPr>
          <a:xfrm>
            <a:off x="998712" y="2708920"/>
            <a:ext cx="2345230" cy="914400"/>
          </a:xfrm>
          <a:prstGeom prst="teardrop">
            <a:avLst>
              <a:gd name="adj" fmla="val 16008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APRENDER A APRENDER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5" name="14 Lágrima"/>
          <p:cNvSpPr/>
          <p:nvPr/>
        </p:nvSpPr>
        <p:spPr>
          <a:xfrm>
            <a:off x="1331640" y="3951038"/>
            <a:ext cx="2170180" cy="914400"/>
          </a:xfrm>
          <a:prstGeom prst="teardrop">
            <a:avLst>
              <a:gd name="adj" fmla="val 161878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INVESTIGAR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6" name="15 Lágrima"/>
          <p:cNvSpPr/>
          <p:nvPr/>
        </p:nvSpPr>
        <p:spPr>
          <a:xfrm>
            <a:off x="2699792" y="4960033"/>
            <a:ext cx="2484276" cy="914400"/>
          </a:xfrm>
          <a:prstGeom prst="teardrop">
            <a:avLst>
              <a:gd name="adj" fmla="val 166698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BUSCAR, INDAGAR…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7" name="16 Lágrima"/>
          <p:cNvSpPr/>
          <p:nvPr/>
        </p:nvSpPr>
        <p:spPr>
          <a:xfrm>
            <a:off x="5616116" y="4955232"/>
            <a:ext cx="2412268" cy="914400"/>
          </a:xfrm>
          <a:prstGeom prst="teardrop">
            <a:avLst>
              <a:gd name="adj" fmla="val 124108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REFLEXIONAR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8" name="7 Lágrima"/>
          <p:cNvSpPr/>
          <p:nvPr/>
        </p:nvSpPr>
        <p:spPr>
          <a:xfrm>
            <a:off x="683568" y="1484784"/>
            <a:ext cx="2345230" cy="914400"/>
          </a:xfrm>
          <a:prstGeom prst="teardrop">
            <a:avLst>
              <a:gd name="adj" fmla="val 16008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HACERSE PREGUNTAS</a:t>
            </a:r>
            <a:endParaRPr lang="es-E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95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228</TotalTime>
  <Words>628</Words>
  <Application>Microsoft Office PowerPoint</Application>
  <PresentationFormat>Presentación en pantalla (4:3)</PresentationFormat>
  <Paragraphs>96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Austin</vt:lpstr>
      <vt:lpstr>EL TRABAJO POR PROYECTOS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¡ENTRE TODOS APRENDEMOS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TRABAJO POR PROYECTOS</dc:title>
  <dc:creator>Usuario01</dc:creator>
  <cp:lastModifiedBy>artistica</cp:lastModifiedBy>
  <cp:revision>24</cp:revision>
  <dcterms:created xsi:type="dcterms:W3CDTF">2017-10-11T10:27:00Z</dcterms:created>
  <dcterms:modified xsi:type="dcterms:W3CDTF">2017-11-20T19:08:32Z</dcterms:modified>
</cp:coreProperties>
</file>