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79" r:id="rId4"/>
    <p:sldId id="280" r:id="rId5"/>
    <p:sldId id="281" r:id="rId6"/>
    <p:sldId id="282" r:id="rId7"/>
    <p:sldId id="269" r:id="rId8"/>
    <p:sldId id="271" r:id="rId9"/>
    <p:sldId id="270" r:id="rId10"/>
    <p:sldId id="272" r:id="rId11"/>
    <p:sldId id="273" r:id="rId12"/>
    <p:sldId id="274" r:id="rId13"/>
    <p:sldId id="260" r:id="rId14"/>
    <p:sldId id="261" r:id="rId15"/>
    <p:sldId id="275" r:id="rId16"/>
    <p:sldId id="277" r:id="rId17"/>
    <p:sldId id="264" r:id="rId18"/>
    <p:sldId id="276" r:id="rId19"/>
    <p:sldId id="266" r:id="rId20"/>
    <p:sldId id="278" r:id="rId21"/>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jandro Gonzalez" initials="AG" lastIdx="2"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90"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2-11T21:19:11.718" idx="1">
    <p:pos x="5967" y="746"/>
    <p:text>villafafila.net</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5-12-12T00:41:16.971" idx="2">
    <p:pos x="5922" y="1582"/>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6"/>
          <p:cNvGrpSpPr>
            <a:grpSpLocks/>
          </p:cNvGrpSpPr>
          <p:nvPr/>
        </p:nvGrpSpPr>
        <p:grpSpPr bwMode="auto">
          <a:xfrm>
            <a:off x="0" y="-7938"/>
            <a:ext cx="12192000" cy="6865938"/>
            <a:chOff x="0" y="-8467"/>
            <a:chExt cx="12192000" cy="6866467"/>
          </a:xfrm>
        </p:grpSpPr>
        <p:cxnSp>
          <p:nvCxnSpPr>
            <p:cNvPr id="5" name="Straight Connector 31"/>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Isosceles Triangle 26"/>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30"/>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8"/>
            <p:cNvSpPr/>
            <p:nvPr/>
          </p:nvSpPr>
          <p:spPr>
            <a:xfrm rot="10800000">
              <a:off x="0" y="-528"/>
              <a:ext cx="842963" cy="566622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Date Placeholder 3"/>
          <p:cNvSpPr>
            <a:spLocks noGrp="1"/>
          </p:cNvSpPr>
          <p:nvPr>
            <p:ph type="dt" sz="half" idx="10"/>
          </p:nvPr>
        </p:nvSpPr>
        <p:spPr/>
        <p:txBody>
          <a:bodyPr/>
          <a:lstStyle>
            <a:lvl1pPr>
              <a:defRPr/>
            </a:lvl1pPr>
          </a:lstStyle>
          <a:p>
            <a:pPr>
              <a:defRPr/>
            </a:pPr>
            <a:fld id="{13BF9237-3183-4A2E-BD2E-E4B5E4DF8739}" type="datetimeFigureOut">
              <a:rPr lang="en-US"/>
              <a:pPr>
                <a:defRPr/>
              </a:pPr>
              <a:t>12/13/2015</a:t>
            </a:fld>
            <a:endParaRPr lang="en-US"/>
          </a:p>
        </p:txBody>
      </p:sp>
      <p:sp>
        <p:nvSpPr>
          <p:cNvPr id="16" name="Footer Placeholder 4"/>
          <p:cNvSpPr>
            <a:spLocks noGrp="1"/>
          </p:cNvSpPr>
          <p:nvPr>
            <p:ph type="ftr" sz="quarter" idx="11"/>
          </p:nvPr>
        </p:nvSpPr>
        <p:spPr/>
        <p:txBody>
          <a:bodyPr/>
          <a:lstStyle>
            <a:lvl1pPr>
              <a:defRPr/>
            </a:lvl1pPr>
          </a:lstStyle>
          <a:p>
            <a:pPr>
              <a:defRPr/>
            </a:pPr>
            <a:endParaRPr lang="en-US"/>
          </a:p>
        </p:txBody>
      </p:sp>
      <p:sp>
        <p:nvSpPr>
          <p:cNvPr id="17" name="Slide Number Placeholder 5"/>
          <p:cNvSpPr>
            <a:spLocks noGrp="1"/>
          </p:cNvSpPr>
          <p:nvPr>
            <p:ph type="sldNum" sz="quarter" idx="12"/>
          </p:nvPr>
        </p:nvSpPr>
        <p:spPr/>
        <p:txBody>
          <a:bodyPr/>
          <a:lstStyle>
            <a:lvl1pPr>
              <a:defRPr/>
            </a:lvl1pPr>
          </a:lstStyle>
          <a:p>
            <a:pPr>
              <a:defRPr/>
            </a:pPr>
            <a:fld id="{A8133887-4346-452C-855B-DFA376C4A3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7B102122-ED43-46DA-A34D-F0A59CABF94B}"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D79877-BEF6-49E8-BB98-3C6A059164F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5" name="TextBox 19"/>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1"/>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endParaRPr lang="en-US" dirty="0">
              <a:solidFill>
                <a:schemeClr val="accent1">
                  <a:lumMod val="60000"/>
                  <a:lumOff val="40000"/>
                </a:schemeClr>
              </a:solidFill>
              <a:latin typeface="Arial"/>
              <a:cs typeface="+mn-cs"/>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FC517F0B-9530-4BFD-8D49-38D0B7CAF98F}" type="datetimeFigureOut">
              <a:rPr lang="en-US"/>
              <a:pPr>
                <a:defRPr/>
              </a:pPr>
              <a:t>12/13/2015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F54201B-51C9-4CC4-ADB2-6E1C5FEE803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182242AC-5220-42F1-8756-0F17BDA2DC31}"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CAAD29-1BD7-4A05-AABE-17EE440176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5" name="TextBox 23"/>
          <p:cNvSpPr txBox="1"/>
          <p:nvPr/>
        </p:nvSpPr>
        <p:spPr>
          <a:xfrm>
            <a:off x="541338" y="790575"/>
            <a:ext cx="609600" cy="584200"/>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6" name="TextBox 24"/>
          <p:cNvSpPr txBox="1"/>
          <p:nvPr/>
        </p:nvSpPr>
        <p:spPr>
          <a:xfrm>
            <a:off x="8893175" y="2886075"/>
            <a:ext cx="609600" cy="585788"/>
          </a:xfrm>
          <a:prstGeom prst="rect">
            <a:avLst/>
          </a:prstGeom>
        </p:spPr>
        <p:txBody>
          <a:bodyPr anchor="ctr"/>
          <a:lstStyle/>
          <a:p>
            <a:pPr fontAlgn="auto">
              <a:spcBef>
                <a:spcPts val="0"/>
              </a:spcBef>
              <a:spcAft>
                <a:spcPts val="0"/>
              </a:spcAft>
              <a:defRPr/>
            </a:pPr>
            <a:r>
              <a:rPr lang="en-US" sz="8000" dirty="0">
                <a:ln w="3175" cmpd="sng">
                  <a:noFill/>
                </a:ln>
                <a:solidFill>
                  <a:schemeClr val="accent1">
                    <a:lumMod val="60000"/>
                    <a:lumOff val="40000"/>
                  </a:schemeClr>
                </a:solidFill>
                <a:latin typeface="Arial"/>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3"/>
          <p:cNvSpPr>
            <a:spLocks noGrp="1"/>
          </p:cNvSpPr>
          <p:nvPr>
            <p:ph type="dt" sz="half" idx="14"/>
          </p:nvPr>
        </p:nvSpPr>
        <p:spPr/>
        <p:txBody>
          <a:bodyPr/>
          <a:lstStyle>
            <a:lvl1pPr>
              <a:defRPr/>
            </a:lvl1pPr>
          </a:lstStyle>
          <a:p>
            <a:pPr>
              <a:defRPr/>
            </a:pPr>
            <a:fld id="{6D531A11-6DF4-45B7-9301-6BFEFDAA4041}" type="datetimeFigureOut">
              <a:rPr lang="en-US"/>
              <a:pPr>
                <a:defRPr/>
              </a:pPr>
              <a:t>12/13/2015</a:t>
            </a:fld>
            <a:endParaRPr lang="en-US"/>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BEF6C3BA-22AE-4C8B-98DD-8C16ADBED2E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Date Placeholder 3"/>
          <p:cNvSpPr>
            <a:spLocks noGrp="1"/>
          </p:cNvSpPr>
          <p:nvPr>
            <p:ph type="dt" sz="half" idx="14"/>
          </p:nvPr>
        </p:nvSpPr>
        <p:spPr/>
        <p:txBody>
          <a:bodyPr/>
          <a:lstStyle>
            <a:lvl1pPr>
              <a:defRPr/>
            </a:lvl1pPr>
          </a:lstStyle>
          <a:p>
            <a:pPr>
              <a:defRPr/>
            </a:pPr>
            <a:fld id="{514A013C-46FF-4AEB-9A50-1DA0E2FE51A5}" type="datetimeFigureOut">
              <a:rPr lang="en-US"/>
              <a:pPr>
                <a:defRPr/>
              </a:pPr>
              <a:t>12/13/2015</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18BBAB6A-E696-417B-9149-5E1FDD08BCE0}"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2115A78-4B48-47DD-916B-0C81168234A0}"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594851-C563-4EAB-904A-27ECF4CF7F3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5BFEF3D6-8778-4914-B89D-6B8DB3A0FC35}"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735AED-73BC-4FC2-A57B-46DFEB7BF8E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457E4C4A-19AA-4464-8B02-DD4871864362}"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61925B-29F5-4DDC-978A-E4E9A15CFA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fld id="{B693A35B-FD41-4B0B-BC9F-CD233B201DF6}" type="datetimeFigureOut">
              <a:rPr lang="en-US"/>
              <a:pPr>
                <a:defRPr/>
              </a:pPr>
              <a:t>12/13/2015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ACC9DC-0E68-4D41-A207-1BCCB29E0A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fld id="{0D16FA68-4D7E-4D9D-BFE6-3638CD34FB76}" type="datetimeFigureOut">
              <a:rPr lang="en-US"/>
              <a:pPr>
                <a:defRPr/>
              </a:pPr>
              <a:t>12/13/2015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F5424E-099F-41B4-95C2-6C7E8DAA4A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19540433-871D-44BF-80BD-AF3EF2262998}" type="datetimeFigureOut">
              <a:rPr lang="en-US"/>
              <a:pPr>
                <a:defRPr/>
              </a:pPr>
              <a:t>12/13/2015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D93EE1-BED8-4E0A-ADBC-32DAAAD7FBD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3"/>
          <p:cNvSpPr>
            <a:spLocks noGrp="1"/>
          </p:cNvSpPr>
          <p:nvPr>
            <p:ph type="dt" sz="half" idx="10"/>
          </p:nvPr>
        </p:nvSpPr>
        <p:spPr/>
        <p:txBody>
          <a:bodyPr/>
          <a:lstStyle>
            <a:lvl1pPr>
              <a:defRPr/>
            </a:lvl1pPr>
          </a:lstStyle>
          <a:p>
            <a:pPr>
              <a:defRPr/>
            </a:pPr>
            <a:fld id="{24A344E9-1134-46DA-98A3-A8AA7FFFB2B1}" type="datetimeFigureOut">
              <a:rPr lang="en-US"/>
              <a:pPr>
                <a:defRPr/>
              </a:pPr>
              <a:t>12/13/2015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D037B4F-E9CC-473B-A399-64E8F3AB0F3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64519D-0B38-4A23-BE7E-152E301885E8}" type="datetimeFigureOut">
              <a:rPr lang="en-US"/>
              <a:pPr>
                <a:defRPr/>
              </a:pPr>
              <a:t>12/13/2015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2990E83-BC1E-4B09-A2B5-445358609E0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9EBF934E-88C5-4A91-9152-87644EFCD44A}" type="datetimeFigureOut">
              <a:rPr lang="en-US"/>
              <a:pPr>
                <a:defRPr/>
              </a:pPr>
              <a:t>12/13/2015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33C19E3-CFEA-4F09-9172-BEDED3A62C9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pPr>
              <a:defRPr/>
            </a:pPr>
            <a:fld id="{13690A23-2AD5-4D4C-A649-E0449F7BE1E9}" type="datetimeFigureOut">
              <a:rPr lang="en-US"/>
              <a:pPr>
                <a:defRPr/>
              </a:pPr>
              <a:t>12/13/2015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F8AA29-1C1B-4D27-8BB3-63D999EE2A4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6"/>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2981"/>
              <a:ext cx="449263" cy="2845019"/>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título del patrón</a:t>
            </a:r>
            <a:endParaRPr lang="en-US" smtClean="0"/>
          </a:p>
        </p:txBody>
      </p:sp>
      <p:sp>
        <p:nvSpPr>
          <p:cNvPr id="1028"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tx1">
                    <a:tint val="75000"/>
                  </a:schemeClr>
                </a:solidFill>
                <a:latin typeface="+mn-lt"/>
                <a:cs typeface="+mn-cs"/>
              </a:defRPr>
            </a:lvl1pPr>
          </a:lstStyle>
          <a:p>
            <a:pPr>
              <a:defRPr/>
            </a:pPr>
            <a:fld id="{BB3CC6A0-6D0A-42A5-B5D9-7BCF0E47C50C}" type="datetimeFigureOut">
              <a:rPr lang="en-US"/>
              <a:pPr>
                <a:defRPr/>
              </a:pPr>
              <a:t>12/13/2015</a:t>
            </a:fld>
            <a:endParaRPr lang="en-US"/>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fontAlgn="auto">
              <a:spcBef>
                <a:spcPts val="0"/>
              </a:spcBef>
              <a:spcAft>
                <a:spcPts val="0"/>
              </a:spcAft>
              <a:defRPr sz="9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fontAlgn="auto">
              <a:spcBef>
                <a:spcPts val="0"/>
              </a:spcBef>
              <a:spcAft>
                <a:spcPts val="0"/>
              </a:spcAft>
              <a:defRPr sz="900" dirty="0">
                <a:solidFill>
                  <a:schemeClr val="accent1"/>
                </a:solidFill>
                <a:latin typeface="+mn-lt"/>
                <a:cs typeface="+mn-cs"/>
              </a:defRPr>
            </a:lvl1pPr>
          </a:lstStyle>
          <a:p>
            <a:pPr>
              <a:defRPr/>
            </a:pPr>
            <a:fld id="{D3E20D04-DC32-4F2E-8D02-55A15694E3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 id="2147483663" r:id="rId3"/>
    <p:sldLayoutId id="2147483662" r:id="rId4"/>
    <p:sldLayoutId id="2147483661" r:id="rId5"/>
    <p:sldLayoutId id="2147483660" r:id="rId6"/>
    <p:sldLayoutId id="2147483659" r:id="rId7"/>
    <p:sldLayoutId id="2147483658" r:id="rId8"/>
    <p:sldLayoutId id="2147483657" r:id="rId9"/>
    <p:sldLayoutId id="2147483656" r:id="rId10"/>
    <p:sldLayoutId id="2147483666" r:id="rId11"/>
    <p:sldLayoutId id="2147483655" r:id="rId12"/>
    <p:sldLayoutId id="2147483667" r:id="rId13"/>
    <p:sldLayoutId id="2147483654" r:id="rId14"/>
    <p:sldLayoutId id="2147483653" r:id="rId15"/>
    <p:sldLayoutId id="2147483652" r:id="rId16"/>
  </p:sldLayoutIdLst>
  <p:txStyles>
    <p:titleStyle>
      <a:lvl1pPr algn="l" defTabSz="457200" rtl="0" fontAlgn="base">
        <a:spcBef>
          <a:spcPct val="0"/>
        </a:spcBef>
        <a:spcAft>
          <a:spcPct val="0"/>
        </a:spcAft>
        <a:defRPr sz="3600" kern="1200">
          <a:solidFill>
            <a:schemeClr val="accent1"/>
          </a:solidFill>
          <a:latin typeface="+mj-lt"/>
          <a:ea typeface="+mj-ea"/>
          <a:cs typeface="+mj-cs"/>
        </a:defRPr>
      </a:lvl1pPr>
      <a:lvl2pPr algn="l" defTabSz="457200" rtl="0" fontAlgn="base">
        <a:spcBef>
          <a:spcPct val="0"/>
        </a:spcBef>
        <a:spcAft>
          <a:spcPct val="0"/>
        </a:spcAft>
        <a:defRPr sz="3600">
          <a:solidFill>
            <a:schemeClr val="accent1"/>
          </a:solidFill>
          <a:latin typeface="Trebuchet MS" pitchFamily="34" charset="0"/>
        </a:defRPr>
      </a:lvl2pPr>
      <a:lvl3pPr algn="l" defTabSz="457200" rtl="0" fontAlgn="base">
        <a:spcBef>
          <a:spcPct val="0"/>
        </a:spcBef>
        <a:spcAft>
          <a:spcPct val="0"/>
        </a:spcAft>
        <a:defRPr sz="3600">
          <a:solidFill>
            <a:schemeClr val="accent1"/>
          </a:solidFill>
          <a:latin typeface="Trebuchet MS" pitchFamily="34" charset="0"/>
        </a:defRPr>
      </a:lvl3pPr>
      <a:lvl4pPr algn="l" defTabSz="457200" rtl="0" fontAlgn="base">
        <a:spcBef>
          <a:spcPct val="0"/>
        </a:spcBef>
        <a:spcAft>
          <a:spcPct val="0"/>
        </a:spcAft>
        <a:defRPr sz="3600">
          <a:solidFill>
            <a:schemeClr val="accent1"/>
          </a:solidFill>
          <a:latin typeface="Trebuchet MS" pitchFamily="34" charset="0"/>
        </a:defRPr>
      </a:lvl4pPr>
      <a:lvl5pPr algn="l" defTabSz="457200" rtl="0" fontAlgn="base">
        <a:spcBef>
          <a:spcPct val="0"/>
        </a:spcBef>
        <a:spcAft>
          <a:spcPct val="0"/>
        </a:spcAft>
        <a:defRPr sz="3600">
          <a:solidFill>
            <a:schemeClr val="accent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fontAlgn="base">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fontAlgn="base">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fontAlgn="base">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extLst>
          </a:blip>
          <a:stretch>
            <a:fillRect/>
          </a:stretch>
        </p:blipFill>
        <p:spPr>
          <a:xfrm>
            <a:off x="759853" y="318155"/>
            <a:ext cx="8757633" cy="56435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ítulo 1"/>
          <p:cNvSpPr>
            <a:spLocks noGrp="1"/>
          </p:cNvSpPr>
          <p:nvPr>
            <p:ph type="ctrTitle"/>
          </p:nvPr>
        </p:nvSpPr>
        <p:spPr>
          <a:xfrm>
            <a:off x="1397000" y="1425575"/>
            <a:ext cx="7767638" cy="931863"/>
          </a:xfrm>
        </p:spPr>
        <p:txBody>
          <a:bodyPr rtlCol="0"/>
          <a:lstStyle/>
          <a:p>
            <a:pPr fontAlgn="auto">
              <a:spcAft>
                <a:spcPts val="0"/>
              </a:spcAft>
              <a:defRPr/>
            </a:pPr>
            <a:r>
              <a:rPr lang="es-ES" dirty="0" smtClean="0"/>
              <a:t>  </a:t>
            </a:r>
            <a:r>
              <a:rPr lang="es-ES" sz="4505" dirty="0" err="1" smtClean="0"/>
              <a:t>Villafáfila</a:t>
            </a:r>
            <a:r>
              <a:rPr lang="es-ES" dirty="0" smtClean="0"/>
              <a:t>            	</a:t>
            </a:r>
            <a:endParaRPr lang="es-ES" dirty="0"/>
          </a:p>
        </p:txBody>
      </p:sp>
      <p:sp>
        <p:nvSpPr>
          <p:cNvPr id="3" name="Subtítulo 2"/>
          <p:cNvSpPr>
            <a:spLocks noGrp="1"/>
          </p:cNvSpPr>
          <p:nvPr>
            <p:ph type="subTitle" idx="1"/>
          </p:nvPr>
        </p:nvSpPr>
        <p:spPr>
          <a:xfrm>
            <a:off x="3284538" y="4700588"/>
            <a:ext cx="3992562" cy="400050"/>
          </a:xfrm>
        </p:spPr>
        <p:txBody>
          <a:bodyPr rtlCol="0">
            <a:normAutofit/>
          </a:bodyPr>
          <a:lstStyle/>
          <a:p>
            <a:pPr fontAlgn="auto">
              <a:spcAft>
                <a:spcPts val="0"/>
              </a:spcAft>
              <a:buFont typeface="Wingdings 3" charset="2"/>
              <a:buNone/>
              <a:defRPr/>
            </a:pPr>
            <a:r>
              <a:rPr lang="es-ES" dirty="0" smtClean="0"/>
              <a:t>Entorno natural de tierra de campos</a:t>
            </a:r>
            <a:endParaRPr lang="es-ES" dirty="0"/>
          </a:p>
        </p:txBody>
      </p:sp>
      <p:sp>
        <p:nvSpPr>
          <p:cNvPr id="18436" name="CuadroTexto 4"/>
          <p:cNvSpPr txBox="1">
            <a:spLocks noChangeArrowheads="1"/>
          </p:cNvSpPr>
          <p:nvPr/>
        </p:nvSpPr>
        <p:spPr bwMode="auto">
          <a:xfrm>
            <a:off x="6826250" y="5461000"/>
            <a:ext cx="2197100" cy="368300"/>
          </a:xfrm>
          <a:prstGeom prst="rect">
            <a:avLst/>
          </a:prstGeom>
          <a:noFill/>
          <a:ln w="9525">
            <a:noFill/>
            <a:miter lim="800000"/>
            <a:headEnd/>
            <a:tailEnd/>
          </a:ln>
        </p:spPr>
        <p:txBody>
          <a:bodyPr>
            <a:spAutoFit/>
          </a:bodyPr>
          <a:lstStyle/>
          <a:p>
            <a:r>
              <a:rPr lang="es-ES">
                <a:latin typeface="Trebuchet MS" pitchFamily="34" charset="0"/>
              </a:rPr>
              <a:t>www.villafafila.net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ítulo 1"/>
          <p:cNvSpPr>
            <a:spLocks noGrp="1"/>
          </p:cNvSpPr>
          <p:nvPr>
            <p:ph type="title"/>
          </p:nvPr>
        </p:nvSpPr>
        <p:spPr>
          <a:xfrm>
            <a:off x="866775" y="141288"/>
            <a:ext cx="7775575" cy="1520825"/>
          </a:xfrm>
        </p:spPr>
        <p:txBody>
          <a:bodyPr/>
          <a:lstStyle/>
          <a:p>
            <a:r>
              <a:rPr lang="es-ES" sz="1800" smtClean="0">
                <a:solidFill>
                  <a:schemeClr val="tx1"/>
                </a:solidFill>
              </a:rPr>
              <a:t>¡Hora de comer! El ánade real se sumerge de esta forma para alcanzar el fondo de la laguna, donde está su alimento.</a:t>
            </a:r>
            <a:r>
              <a:rPr lang="es-ES" sz="1800" smtClean="0"/>
              <a:t/>
            </a:r>
            <a:br>
              <a:rPr lang="es-ES" sz="1800" smtClean="0"/>
            </a:br>
            <a:r>
              <a:rPr lang="es-ES" sz="1800" smtClean="0">
                <a:solidFill>
                  <a:schemeClr val="tx1"/>
                </a:solidFill>
              </a:rPr>
              <a:t>Una de las características que hacen atractivas las lagunas de Villafáfila a la aves es su poca profundidad, lo que facilita que se alimenten fácilmente.</a:t>
            </a:r>
            <a:endParaRPr lang="es-ES" sz="1800" smtClean="0"/>
          </a:p>
        </p:txBody>
      </p:sp>
      <p:pic>
        <p:nvPicPr>
          <p:cNvPr id="27650" name="Marcador de contenido 3"/>
          <p:cNvPicPr>
            <a:picLocks noGrp="1" noChangeAspect="1"/>
          </p:cNvPicPr>
          <p:nvPr>
            <p:ph idx="1"/>
          </p:nvPr>
        </p:nvPicPr>
        <p:blipFill>
          <a:blip r:embed="rId2"/>
          <a:srcRect/>
          <a:stretch>
            <a:fillRect/>
          </a:stretch>
        </p:blipFill>
        <p:spPr>
          <a:xfrm>
            <a:off x="866775" y="1662113"/>
            <a:ext cx="7775575" cy="5086350"/>
          </a:xfrm>
        </p:spPr>
      </p:pic>
      <p:sp>
        <p:nvSpPr>
          <p:cNvPr id="27651" name="CuadroTexto 4"/>
          <p:cNvSpPr txBox="1">
            <a:spLocks noChangeArrowheads="1"/>
          </p:cNvSpPr>
          <p:nvPr/>
        </p:nvSpPr>
        <p:spPr bwMode="auto">
          <a:xfrm>
            <a:off x="5861050" y="5973763"/>
            <a:ext cx="2640013" cy="368300"/>
          </a:xfrm>
          <a:prstGeom prst="rect">
            <a:avLst/>
          </a:prstGeom>
          <a:noFill/>
          <a:ln w="9525">
            <a:noFill/>
            <a:miter lim="800000"/>
            <a:headEnd/>
            <a:tailEnd/>
          </a:ln>
        </p:spPr>
        <p:txBody>
          <a:bodyPr>
            <a:spAutoFit/>
          </a:bodyPr>
          <a:lstStyle/>
          <a:p>
            <a:r>
              <a:rPr lang="es-ES">
                <a:latin typeface="Trebuchet MS" pitchFamily="34" charset="0"/>
              </a:rPr>
              <a:t>www.Wikipedia.com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8150" y="249238"/>
            <a:ext cx="8461375" cy="1347787"/>
          </a:xfrm>
        </p:spPr>
        <p:txBody>
          <a:bodyPr rtlCol="0">
            <a:normAutofit fontScale="90000"/>
          </a:bodyPr>
          <a:lstStyle/>
          <a:p>
            <a:pPr fontAlgn="auto">
              <a:spcAft>
                <a:spcPts val="0"/>
              </a:spcAft>
              <a:defRPr/>
            </a:pPr>
            <a:r>
              <a:rPr lang="es-ES" dirty="0" smtClean="0">
                <a:solidFill>
                  <a:schemeClr val="tx1"/>
                </a:solidFill>
              </a:rPr>
              <a:t>Por su parte el ánsar encuentra su alimento en las tierras cercanas a las lagunas.</a:t>
            </a:r>
            <a:endParaRPr lang="es-ES" dirty="0">
              <a:solidFill>
                <a:schemeClr val="tx1"/>
              </a:solidFill>
            </a:endParaRPr>
          </a:p>
        </p:txBody>
      </p:sp>
      <p:pic>
        <p:nvPicPr>
          <p:cNvPr id="28674" name="Marcador de contenido 5"/>
          <p:cNvPicPr>
            <a:picLocks noGrp="1" noChangeAspect="1"/>
          </p:cNvPicPr>
          <p:nvPr>
            <p:ph idx="1"/>
          </p:nvPr>
        </p:nvPicPr>
        <p:blipFill>
          <a:blip r:embed="rId2"/>
          <a:srcRect/>
          <a:stretch>
            <a:fillRect/>
          </a:stretch>
        </p:blipFill>
        <p:spPr>
          <a:xfrm>
            <a:off x="438150" y="1597025"/>
            <a:ext cx="8461375" cy="4803775"/>
          </a:xfrm>
        </p:spPr>
      </p:pic>
      <p:sp>
        <p:nvSpPr>
          <p:cNvPr id="28675" name="CuadroTexto 6"/>
          <p:cNvSpPr txBox="1">
            <a:spLocks noChangeArrowheads="1"/>
          </p:cNvSpPr>
          <p:nvPr/>
        </p:nvSpPr>
        <p:spPr bwMode="auto">
          <a:xfrm>
            <a:off x="3876675" y="5768975"/>
            <a:ext cx="4186238" cy="369888"/>
          </a:xfrm>
          <a:prstGeom prst="rect">
            <a:avLst/>
          </a:prstGeom>
          <a:noFill/>
          <a:ln w="9525">
            <a:noFill/>
            <a:miter lim="800000"/>
            <a:headEnd/>
            <a:tailEnd/>
          </a:ln>
        </p:spPr>
        <p:txBody>
          <a:bodyPr>
            <a:spAutoFit/>
          </a:bodyPr>
          <a:lstStyle/>
          <a:p>
            <a:r>
              <a:rPr lang="es-ES">
                <a:latin typeface="Trebuchet MS" pitchFamily="34" charset="0"/>
              </a:rPr>
              <a:t>depaseoporlanaturaleza.blogspot.com</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ítulo 1"/>
          <p:cNvSpPr>
            <a:spLocks noGrp="1"/>
          </p:cNvSpPr>
          <p:nvPr>
            <p:ph type="title"/>
          </p:nvPr>
        </p:nvSpPr>
        <p:spPr>
          <a:xfrm>
            <a:off x="360363" y="193675"/>
            <a:ext cx="8913812" cy="2163763"/>
          </a:xfrm>
        </p:spPr>
        <p:txBody>
          <a:bodyPr/>
          <a:lstStyle/>
          <a:p>
            <a:r>
              <a:rPr lang="es-ES" sz="1800" smtClean="0">
                <a:solidFill>
                  <a:schemeClr val="tx1"/>
                </a:solidFill>
              </a:rPr>
              <a:t>El ave por excelencia de tierra de campos es la avutarda, y la mayor concentración de ellas se encuentra en Villafáfila.</a:t>
            </a:r>
            <a:br>
              <a:rPr lang="es-ES" sz="1800" smtClean="0">
                <a:solidFill>
                  <a:schemeClr val="tx1"/>
                </a:solidFill>
              </a:rPr>
            </a:br>
            <a:r>
              <a:rPr lang="es-ES" sz="1800" smtClean="0">
                <a:solidFill>
                  <a:schemeClr val="tx1"/>
                </a:solidFill>
              </a:rPr>
              <a:t>¿Sabéis que…? Son las aves más pesadas que vuelan, llegando a pesar hasta 20 kg los machos y 13 kg las hembras.</a:t>
            </a:r>
            <a:br>
              <a:rPr lang="es-ES" sz="1800" smtClean="0">
                <a:solidFill>
                  <a:schemeClr val="tx1"/>
                </a:solidFill>
              </a:rPr>
            </a:br>
            <a:r>
              <a:rPr lang="es-ES" sz="1800" smtClean="0">
                <a:solidFill>
                  <a:schemeClr val="tx1"/>
                </a:solidFill>
              </a:rPr>
              <a:t>En esta foto vemos a dos machos iniciando la denominada `rueda´, ritual de apareamiento que realiza el macho para atraer a la hembra, que consiste en expandir su plumaje de esta forma tan característica.</a:t>
            </a:r>
          </a:p>
        </p:txBody>
      </p:sp>
      <p:pic>
        <p:nvPicPr>
          <p:cNvPr id="29698" name="Marcador de contenido 3"/>
          <p:cNvPicPr>
            <a:picLocks noGrp="1" noChangeAspect="1"/>
          </p:cNvPicPr>
          <p:nvPr>
            <p:ph idx="1"/>
          </p:nvPr>
        </p:nvPicPr>
        <p:blipFill>
          <a:blip r:embed="rId2"/>
          <a:srcRect/>
          <a:stretch>
            <a:fillRect/>
          </a:stretch>
        </p:blipFill>
        <p:spPr>
          <a:xfrm>
            <a:off x="360363" y="2511425"/>
            <a:ext cx="9040812" cy="3773488"/>
          </a:xfrm>
        </p:spPr>
      </p:pic>
      <p:sp>
        <p:nvSpPr>
          <p:cNvPr id="29699" name="CuadroTexto 4"/>
          <p:cNvSpPr txBox="1">
            <a:spLocks noChangeArrowheads="1"/>
          </p:cNvSpPr>
          <p:nvPr/>
        </p:nvSpPr>
        <p:spPr bwMode="auto">
          <a:xfrm>
            <a:off x="6002338" y="5915025"/>
            <a:ext cx="3271837" cy="369888"/>
          </a:xfrm>
          <a:prstGeom prst="rect">
            <a:avLst/>
          </a:prstGeom>
          <a:noFill/>
          <a:ln w="9525">
            <a:noFill/>
            <a:miter lim="800000"/>
            <a:headEnd/>
            <a:tailEnd/>
          </a:ln>
        </p:spPr>
        <p:txBody>
          <a:bodyPr>
            <a:spAutoFit/>
          </a:bodyPr>
          <a:lstStyle/>
          <a:p>
            <a:r>
              <a:rPr lang="es-ES">
                <a:latin typeface="Trebuchet MS" pitchFamily="34" charset="0"/>
              </a:rPr>
              <a:t>www.laopiniondezamora.com</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6250" y="274638"/>
            <a:ext cx="8596313" cy="614362"/>
          </a:xfrm>
        </p:spPr>
        <p:txBody>
          <a:bodyPr rtlCol="0">
            <a:normAutofit fontScale="90000"/>
          </a:bodyPr>
          <a:lstStyle/>
          <a:p>
            <a:pPr fontAlgn="auto">
              <a:spcAft>
                <a:spcPts val="0"/>
              </a:spcAft>
              <a:defRPr/>
            </a:pPr>
            <a:r>
              <a:rPr lang="es-ES" dirty="0" smtClean="0"/>
              <a:t>Palomares</a:t>
            </a:r>
            <a:endParaRPr lang="es-ES" dirty="0"/>
          </a:p>
        </p:txBody>
      </p:sp>
      <p:pic>
        <p:nvPicPr>
          <p:cNvPr id="6" name="Imagen 5"/>
          <p:cNvPicPr>
            <a:picLocks noChangeAspect="1"/>
          </p:cNvPicPr>
          <p:nvPr/>
        </p:nvPicPr>
        <p:blipFill>
          <a:blip r:embed="rId2">
            <a:extLst>
              <a:ext uri="{28A0092B-C50C-407E-A947-70E740481C1C}"/>
            </a:extLst>
          </a:blip>
          <a:stretch>
            <a:fillRect/>
          </a:stretch>
        </p:blipFill>
        <p:spPr>
          <a:xfrm>
            <a:off x="476519" y="1043189"/>
            <a:ext cx="8596668" cy="5631287"/>
          </a:xfrm>
          <a:prstGeom prst="rect">
            <a:avLst/>
          </a:prstGeom>
          <a:ln>
            <a:noFill/>
          </a:ln>
          <a:effectLst>
            <a:softEdge rad="112500"/>
          </a:effectLst>
        </p:spPr>
      </p:pic>
      <p:sp>
        <p:nvSpPr>
          <p:cNvPr id="30723" name="Marcador de contenido 2"/>
          <p:cNvSpPr>
            <a:spLocks noGrp="1"/>
          </p:cNvSpPr>
          <p:nvPr>
            <p:ph idx="1"/>
          </p:nvPr>
        </p:nvSpPr>
        <p:spPr>
          <a:xfrm>
            <a:off x="677863" y="1339850"/>
            <a:ext cx="8596312" cy="4702175"/>
          </a:xfrm>
        </p:spPr>
        <p:txBody>
          <a:bodyPr/>
          <a:lstStyle/>
          <a:p>
            <a:pPr marL="400050" indent="-400050">
              <a:buFont typeface="Trebuchet MS" pitchFamily="34" charset="0"/>
              <a:buAutoNum type="romanUcPeriod"/>
            </a:pPr>
            <a:r>
              <a:rPr lang="es-ES" smtClean="0"/>
              <a:t>Estructura</a:t>
            </a:r>
          </a:p>
          <a:p>
            <a:pPr marL="400050" indent="-400050">
              <a:buFont typeface="Trebuchet MS" pitchFamily="34" charset="0"/>
              <a:buAutoNum type="romanUcPeriod"/>
            </a:pPr>
            <a:r>
              <a:rPr lang="es-ES" smtClean="0"/>
              <a:t>Función</a:t>
            </a:r>
          </a:p>
        </p:txBody>
      </p:sp>
      <p:sp>
        <p:nvSpPr>
          <p:cNvPr id="30724" name="CuadroTexto 3"/>
          <p:cNvSpPr txBox="1">
            <a:spLocks noChangeArrowheads="1"/>
          </p:cNvSpPr>
          <p:nvPr/>
        </p:nvSpPr>
        <p:spPr bwMode="auto">
          <a:xfrm>
            <a:off x="5524500" y="6143625"/>
            <a:ext cx="3233738" cy="368300"/>
          </a:xfrm>
          <a:prstGeom prst="rect">
            <a:avLst/>
          </a:prstGeom>
          <a:noFill/>
          <a:ln w="9525">
            <a:noFill/>
            <a:miter lim="800000"/>
            <a:headEnd/>
            <a:tailEnd/>
          </a:ln>
        </p:spPr>
        <p:txBody>
          <a:bodyPr>
            <a:spAutoFit/>
          </a:bodyPr>
          <a:lstStyle/>
          <a:p>
            <a:r>
              <a:rPr lang="es-ES">
                <a:latin typeface="Trebuchet MS" pitchFamily="34" charset="0"/>
              </a:rPr>
              <a:t>www.casasruralesalvada.com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863" y="519113"/>
            <a:ext cx="8596312" cy="498475"/>
          </a:xfrm>
        </p:spPr>
        <p:txBody>
          <a:bodyPr rtlCol="0">
            <a:normAutofit fontScale="90000"/>
          </a:bodyPr>
          <a:lstStyle/>
          <a:p>
            <a:pPr fontAlgn="auto">
              <a:spcAft>
                <a:spcPts val="0"/>
              </a:spcAft>
              <a:defRPr/>
            </a:pPr>
            <a:r>
              <a:rPr lang="es-ES" dirty="0" smtClean="0"/>
              <a:t>I. Estructura</a:t>
            </a:r>
            <a:endParaRPr lang="es-ES" dirty="0"/>
          </a:p>
        </p:txBody>
      </p:sp>
      <p:pic>
        <p:nvPicPr>
          <p:cNvPr id="4" name="Imagen 3"/>
          <p:cNvPicPr>
            <a:picLocks noChangeAspect="1"/>
          </p:cNvPicPr>
          <p:nvPr/>
        </p:nvPicPr>
        <p:blipFill>
          <a:blip r:embed="rId2">
            <a:extLst>
              <a:ext uri="{28A0092B-C50C-407E-A947-70E740481C1C}"/>
            </a:extLst>
          </a:blip>
          <a:stretch>
            <a:fillRect/>
          </a:stretch>
        </p:blipFill>
        <p:spPr>
          <a:xfrm>
            <a:off x="508716" y="1183916"/>
            <a:ext cx="8765286" cy="5191125"/>
          </a:xfrm>
          <a:prstGeom prst="rect">
            <a:avLst/>
          </a:prstGeom>
          <a:ln>
            <a:noFill/>
          </a:ln>
          <a:effectLst>
            <a:softEdge rad="112500"/>
          </a:effectLst>
        </p:spPr>
      </p:pic>
      <p:sp>
        <p:nvSpPr>
          <p:cNvPr id="3" name="Marcador de contenido 2"/>
          <p:cNvSpPr>
            <a:spLocks noGrp="1"/>
          </p:cNvSpPr>
          <p:nvPr>
            <p:ph idx="1"/>
          </p:nvPr>
        </p:nvSpPr>
        <p:spPr>
          <a:xfrm>
            <a:off x="677863" y="1262063"/>
            <a:ext cx="8596312" cy="5113337"/>
          </a:xfrm>
        </p:spPr>
        <p:txBody>
          <a:bodyPr/>
          <a:lstStyle/>
          <a:p>
            <a:pPr marL="0" indent="0">
              <a:buFont typeface="Wingdings 3" pitchFamily="18" charset="2"/>
              <a:buNone/>
            </a:pPr>
            <a:r>
              <a:rPr lang="es-ES" sz="2000" smtClean="0"/>
              <a:t>Como vemos en la foto, los palomares pueden tener distintas formas; cuadrada, rectangular y circular. </a:t>
            </a:r>
          </a:p>
          <a:p>
            <a:pPr marL="0" indent="0">
              <a:buFont typeface="Wingdings 3" pitchFamily="18" charset="2"/>
              <a:buNone/>
            </a:pPr>
            <a:r>
              <a:rPr lang="es-ES" sz="2000" smtClean="0"/>
              <a:t>Están hecho de adobe o tapial, es decir, barro y paja. Forma constructiva muy característica de esta zona de tierra de campos.</a:t>
            </a:r>
          </a:p>
          <a:p>
            <a:pPr marL="0" indent="0">
              <a:buFont typeface="Wingdings 3" pitchFamily="18" charset="2"/>
              <a:buNone/>
            </a:pPr>
            <a:r>
              <a:rPr lang="es-ES" sz="2000" smtClean="0"/>
              <a:t>Poseen unas aberturas en su parte superior para la entrada y salida de las aves.</a:t>
            </a:r>
          </a:p>
          <a:p>
            <a:pPr marL="0" indent="0">
              <a:buFont typeface="Wingdings 3" pitchFamily="18" charset="2"/>
              <a:buNone/>
            </a:pPr>
            <a:endParaRPr lang="es-ES" smtClean="0"/>
          </a:p>
          <a:p>
            <a:pPr marL="0" indent="0">
              <a:buFont typeface="Wingdings 3" pitchFamily="18" charset="2"/>
              <a:buNone/>
            </a:pPr>
            <a:endParaRPr lang="es-ES" smtClean="0"/>
          </a:p>
        </p:txBody>
      </p:sp>
      <p:sp>
        <p:nvSpPr>
          <p:cNvPr id="31748" name="CuadroTexto 4"/>
          <p:cNvSpPr txBox="1">
            <a:spLocks noChangeArrowheads="1"/>
          </p:cNvSpPr>
          <p:nvPr/>
        </p:nvSpPr>
        <p:spPr bwMode="auto">
          <a:xfrm>
            <a:off x="6594475" y="5859463"/>
            <a:ext cx="2511425" cy="369887"/>
          </a:xfrm>
          <a:prstGeom prst="rect">
            <a:avLst/>
          </a:prstGeom>
          <a:noFill/>
          <a:ln w="9525">
            <a:noFill/>
            <a:miter lim="800000"/>
            <a:headEnd/>
            <a:tailEnd/>
          </a:ln>
        </p:spPr>
        <p:txBody>
          <a:bodyPr>
            <a:spAutoFit/>
          </a:bodyPr>
          <a:lstStyle/>
          <a:p>
            <a:r>
              <a:rPr lang="es-ES">
                <a:latin typeface="Trebuchet MS" pitchFamily="34" charset="0"/>
              </a:rPr>
              <a:t>www.villafafila.com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grpId="0" nodeType="clickEffect">
                                  <p:stCondLst>
                                    <p:cond delay="0"/>
                                  </p:stCondLst>
                                  <p:childTnLst>
                                    <p:animRot by="120000">
                                      <p:cBhvr>
                                        <p:cTn id="14" dur="100" fill="hold">
                                          <p:stCondLst>
                                            <p:cond delay="0"/>
                                          </p:stCondLst>
                                        </p:cTn>
                                        <p:tgtEl>
                                          <p:spTgt spid="3">
                                            <p:txEl>
                                              <p:pRg st="1" end="1"/>
                                            </p:txEl>
                                          </p:spTgt>
                                        </p:tgtEl>
                                        <p:attrNameLst>
                                          <p:attrName>r</p:attrName>
                                        </p:attrNameLst>
                                      </p:cBhvr>
                                    </p:animRot>
                                    <p:animRot by="-240000">
                                      <p:cBhvr>
                                        <p:cTn id="15" dur="200" fill="hold">
                                          <p:stCondLst>
                                            <p:cond delay="200"/>
                                          </p:stCondLst>
                                        </p:cTn>
                                        <p:tgtEl>
                                          <p:spTgt spid="3">
                                            <p:txEl>
                                              <p:pRg st="1" end="1"/>
                                            </p:txEl>
                                          </p:spTgt>
                                        </p:tgtEl>
                                        <p:attrNameLst>
                                          <p:attrName>r</p:attrName>
                                        </p:attrNameLst>
                                      </p:cBhvr>
                                    </p:animRot>
                                    <p:animRot by="240000">
                                      <p:cBhvr>
                                        <p:cTn id="16" dur="200" fill="hold">
                                          <p:stCondLst>
                                            <p:cond delay="400"/>
                                          </p:stCondLst>
                                        </p:cTn>
                                        <p:tgtEl>
                                          <p:spTgt spid="3">
                                            <p:txEl>
                                              <p:pRg st="1" end="1"/>
                                            </p:txEl>
                                          </p:spTgt>
                                        </p:tgtEl>
                                        <p:attrNameLst>
                                          <p:attrName>r</p:attrName>
                                        </p:attrNameLst>
                                      </p:cBhvr>
                                    </p:animRot>
                                    <p:animRot by="-240000">
                                      <p:cBhvr>
                                        <p:cTn id="17" dur="200" fill="hold">
                                          <p:stCondLst>
                                            <p:cond delay="600"/>
                                          </p:stCondLst>
                                        </p:cTn>
                                        <p:tgtEl>
                                          <p:spTgt spid="3">
                                            <p:txEl>
                                              <p:pRg st="1" end="1"/>
                                            </p:txEl>
                                          </p:spTgt>
                                        </p:tgtEl>
                                        <p:attrNameLst>
                                          <p:attrName>r</p:attrName>
                                        </p:attrNameLst>
                                      </p:cBhvr>
                                    </p:animRot>
                                    <p:animRot by="120000">
                                      <p:cBhvr>
                                        <p:cTn id="18" dur="200" fill="hold">
                                          <p:stCondLst>
                                            <p:cond delay="80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3">
                                            <p:txEl>
                                              <p:pRg st="2" end="2"/>
                                            </p:txEl>
                                          </p:spTgt>
                                        </p:tgtEl>
                                        <p:attrNameLst>
                                          <p:attrName>r</p:attrName>
                                        </p:attrNameLst>
                                      </p:cBhvr>
                                    </p:animRot>
                                    <p:animRot by="-240000">
                                      <p:cBhvr>
                                        <p:cTn id="23" dur="200" fill="hold">
                                          <p:stCondLst>
                                            <p:cond delay="200"/>
                                          </p:stCondLst>
                                        </p:cTn>
                                        <p:tgtEl>
                                          <p:spTgt spid="3">
                                            <p:txEl>
                                              <p:pRg st="2" end="2"/>
                                            </p:txEl>
                                          </p:spTgt>
                                        </p:tgtEl>
                                        <p:attrNameLst>
                                          <p:attrName>r</p:attrName>
                                        </p:attrNameLst>
                                      </p:cBhvr>
                                    </p:animRot>
                                    <p:animRot by="240000">
                                      <p:cBhvr>
                                        <p:cTn id="24" dur="200" fill="hold">
                                          <p:stCondLst>
                                            <p:cond delay="400"/>
                                          </p:stCondLst>
                                        </p:cTn>
                                        <p:tgtEl>
                                          <p:spTgt spid="3">
                                            <p:txEl>
                                              <p:pRg st="2" end="2"/>
                                            </p:txEl>
                                          </p:spTgt>
                                        </p:tgtEl>
                                        <p:attrNameLst>
                                          <p:attrName>r</p:attrName>
                                        </p:attrNameLst>
                                      </p:cBhvr>
                                    </p:animRot>
                                    <p:animRot by="-240000">
                                      <p:cBhvr>
                                        <p:cTn id="25" dur="200" fill="hold">
                                          <p:stCondLst>
                                            <p:cond delay="600"/>
                                          </p:stCondLst>
                                        </p:cTn>
                                        <p:tgtEl>
                                          <p:spTgt spid="3">
                                            <p:txEl>
                                              <p:pRg st="2" end="2"/>
                                            </p:txEl>
                                          </p:spTgt>
                                        </p:tgtEl>
                                        <p:attrNameLst>
                                          <p:attrName>r</p:attrName>
                                        </p:attrNameLst>
                                      </p:cBhvr>
                                    </p:animRot>
                                    <p:animRot by="120000">
                                      <p:cBhvr>
                                        <p:cTn id="26" dur="200" fill="hold">
                                          <p:stCondLst>
                                            <p:cond delay="80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33388" y="261938"/>
            <a:ext cx="8840787" cy="1824037"/>
          </a:xfrm>
        </p:spPr>
        <p:txBody>
          <a:bodyPr rtlCol="0">
            <a:normAutofit fontScale="90000"/>
          </a:bodyPr>
          <a:lstStyle/>
          <a:p>
            <a:pPr fontAlgn="auto">
              <a:spcAft>
                <a:spcPts val="0"/>
              </a:spcAft>
              <a:defRPr/>
            </a:pPr>
            <a:r>
              <a:rPr lang="es-ES" dirty="0" smtClean="0"/>
              <a:t>II. Función</a:t>
            </a:r>
            <a:br>
              <a:rPr lang="es-ES" dirty="0" smtClean="0"/>
            </a:br>
            <a:r>
              <a:rPr lang="es-ES" sz="2200" dirty="0" smtClean="0">
                <a:solidFill>
                  <a:schemeClr val="tx1"/>
                </a:solidFill>
              </a:rPr>
              <a:t>El objetivo de estas construcciones era que en su interior anidasen palomas y criasen, obteniendo de ello dos recursos.</a:t>
            </a:r>
            <a:br>
              <a:rPr lang="es-ES" sz="2200" dirty="0" smtClean="0">
                <a:solidFill>
                  <a:schemeClr val="tx1"/>
                </a:solidFill>
              </a:rPr>
            </a:br>
            <a:r>
              <a:rPr lang="es-ES" sz="2200" dirty="0" smtClean="0">
                <a:solidFill>
                  <a:schemeClr val="tx1"/>
                </a:solidFill>
              </a:rPr>
              <a:t>El principal eran los propios pichones para alimentación de las personas, aprovechando también la palomina (excrementos) como abono.</a:t>
            </a:r>
            <a:endParaRPr lang="es-ES" sz="2200" dirty="0"/>
          </a:p>
        </p:txBody>
      </p:sp>
      <p:pic>
        <p:nvPicPr>
          <p:cNvPr id="32770" name="Marcador de contenido 3"/>
          <p:cNvPicPr>
            <a:picLocks noGrp="1" noChangeAspect="1"/>
          </p:cNvPicPr>
          <p:nvPr>
            <p:ph idx="1"/>
          </p:nvPr>
        </p:nvPicPr>
        <p:blipFill>
          <a:blip r:embed="rId2"/>
          <a:srcRect/>
          <a:stretch>
            <a:fillRect/>
          </a:stretch>
        </p:blipFill>
        <p:spPr>
          <a:xfrm>
            <a:off x="433388" y="2085975"/>
            <a:ext cx="8840787" cy="4291013"/>
          </a:xfrm>
        </p:spPr>
      </p:pic>
      <p:sp>
        <p:nvSpPr>
          <p:cNvPr id="32771" name="CuadroTexto 4"/>
          <p:cNvSpPr txBox="1">
            <a:spLocks noChangeArrowheads="1"/>
          </p:cNvSpPr>
          <p:nvPr/>
        </p:nvSpPr>
        <p:spPr bwMode="auto">
          <a:xfrm>
            <a:off x="7469188" y="5589588"/>
            <a:ext cx="2228850" cy="369887"/>
          </a:xfrm>
          <a:prstGeom prst="rect">
            <a:avLst/>
          </a:prstGeom>
          <a:noFill/>
          <a:ln w="9525">
            <a:noFill/>
            <a:miter lim="800000"/>
            <a:headEnd/>
            <a:tailEnd/>
          </a:ln>
        </p:spPr>
        <p:txBody>
          <a:bodyPr>
            <a:spAutoFit/>
          </a:bodyPr>
          <a:lstStyle/>
          <a:p>
            <a:r>
              <a:rPr lang="es-ES">
                <a:latin typeface="Trebuchet MS" pitchFamily="34" charset="0"/>
              </a:rPr>
              <a:t>Fuente propia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863" y="609600"/>
            <a:ext cx="8596312" cy="485775"/>
          </a:xfrm>
        </p:spPr>
        <p:txBody>
          <a:bodyPr rtlCol="0">
            <a:normAutofit fontScale="90000"/>
          </a:bodyPr>
          <a:lstStyle/>
          <a:p>
            <a:pPr fontAlgn="auto">
              <a:spcAft>
                <a:spcPts val="0"/>
              </a:spcAft>
              <a:defRPr/>
            </a:pPr>
            <a:r>
              <a:rPr lang="es-ES" dirty="0" smtClean="0"/>
              <a:t>Actividades</a:t>
            </a:r>
            <a:endParaRPr lang="es-ES" dirty="0"/>
          </a:p>
        </p:txBody>
      </p:sp>
      <p:pic>
        <p:nvPicPr>
          <p:cNvPr id="4" name="Imagen 3"/>
          <p:cNvPicPr>
            <a:picLocks noChangeAspect="1"/>
          </p:cNvPicPr>
          <p:nvPr/>
        </p:nvPicPr>
        <p:blipFill>
          <a:blip r:embed="rId2">
            <a:extLst>
              <a:ext uri="{28A0092B-C50C-407E-A947-70E740481C1C}"/>
            </a:extLst>
          </a:blip>
          <a:stretch>
            <a:fillRect/>
          </a:stretch>
        </p:blipFill>
        <p:spPr>
          <a:xfrm>
            <a:off x="535667" y="1405810"/>
            <a:ext cx="8196209" cy="3943350"/>
          </a:xfrm>
          <a:prstGeom prst="rect">
            <a:avLst/>
          </a:prstGeom>
          <a:ln>
            <a:noFill/>
          </a:ln>
          <a:effectLst>
            <a:softEdge rad="112500"/>
          </a:effectLst>
        </p:spPr>
      </p:pic>
      <p:sp>
        <p:nvSpPr>
          <p:cNvPr id="3" name="Marcador de contenido 2"/>
          <p:cNvSpPr>
            <a:spLocks noGrp="1"/>
          </p:cNvSpPr>
          <p:nvPr>
            <p:ph idx="1"/>
          </p:nvPr>
        </p:nvSpPr>
        <p:spPr>
          <a:xfrm>
            <a:off x="677863" y="1558925"/>
            <a:ext cx="8596312" cy="4483100"/>
          </a:xfrm>
        </p:spPr>
        <p:txBody>
          <a:bodyPr rtlCol="0">
            <a:normAutofit/>
          </a:bodyPr>
          <a:lstStyle/>
          <a:p>
            <a:pPr marL="400050" indent="-400050" fontAlgn="auto">
              <a:spcAft>
                <a:spcPts val="0"/>
              </a:spcAft>
              <a:buFont typeface="+mj-lt"/>
              <a:buAutoNum type="romanUcPeriod"/>
              <a:defRPr/>
            </a:pPr>
            <a:r>
              <a:rPr lang="es-ES" dirty="0" smtClean="0">
                <a:solidFill>
                  <a:schemeClr val="tx1">
                    <a:lumMod val="75000"/>
                    <a:lumOff val="25000"/>
                  </a:schemeClr>
                </a:solidFill>
              </a:rPr>
              <a:t>Previas</a:t>
            </a:r>
          </a:p>
          <a:p>
            <a:pPr marL="400050" indent="-400050" fontAlgn="auto">
              <a:spcAft>
                <a:spcPts val="0"/>
              </a:spcAft>
              <a:buFont typeface="+mj-lt"/>
              <a:buAutoNum type="romanUcPeriod"/>
              <a:defRPr/>
            </a:pPr>
            <a:r>
              <a:rPr lang="es-ES" dirty="0" smtClean="0">
                <a:solidFill>
                  <a:schemeClr val="tx1">
                    <a:lumMod val="75000"/>
                    <a:lumOff val="25000"/>
                  </a:schemeClr>
                </a:solidFill>
              </a:rPr>
              <a:t>Durante la visita</a:t>
            </a:r>
          </a:p>
          <a:p>
            <a:pPr marL="400050" indent="-400050" fontAlgn="auto">
              <a:spcAft>
                <a:spcPts val="0"/>
              </a:spcAft>
              <a:buFont typeface="+mj-lt"/>
              <a:buAutoNum type="romanUcPeriod"/>
              <a:defRPr/>
            </a:pPr>
            <a:r>
              <a:rPr lang="es-ES" dirty="0" smtClean="0">
                <a:solidFill>
                  <a:schemeClr val="tx1">
                    <a:lumMod val="75000"/>
                    <a:lumOff val="25000"/>
                  </a:schemeClr>
                </a:solidFill>
              </a:rPr>
              <a:t>Posteriores</a:t>
            </a:r>
          </a:p>
          <a:p>
            <a:pPr marL="0" indent="0" fontAlgn="auto">
              <a:spcAft>
                <a:spcPts val="0"/>
              </a:spcAft>
              <a:buFont typeface="Wingdings 3" charset="2"/>
              <a:buNone/>
              <a:defRPr/>
            </a:pPr>
            <a:endParaRPr lang="es-ES" dirty="0">
              <a:solidFill>
                <a:schemeClr val="tx1">
                  <a:lumMod val="75000"/>
                  <a:lumOff val="25000"/>
                </a:schemeClr>
              </a:solidFill>
            </a:endParaRPr>
          </a:p>
        </p:txBody>
      </p:sp>
      <p:sp>
        <p:nvSpPr>
          <p:cNvPr id="33796" name="CuadroTexto 4"/>
          <p:cNvSpPr txBox="1">
            <a:spLocks noChangeArrowheads="1"/>
          </p:cNvSpPr>
          <p:nvPr/>
        </p:nvSpPr>
        <p:spPr bwMode="auto">
          <a:xfrm>
            <a:off x="6929438" y="4725988"/>
            <a:ext cx="2073275" cy="646112"/>
          </a:xfrm>
          <a:prstGeom prst="rect">
            <a:avLst/>
          </a:prstGeom>
          <a:noFill/>
          <a:ln w="9525">
            <a:noFill/>
            <a:miter lim="800000"/>
            <a:headEnd/>
            <a:tailEnd/>
          </a:ln>
        </p:spPr>
        <p:txBody>
          <a:bodyPr>
            <a:spAutoFit/>
          </a:bodyPr>
          <a:lstStyle/>
          <a:p>
            <a:r>
              <a:rPr lang="es-ES">
                <a:latin typeface="Trebuchet MS" pitchFamily="34" charset="0"/>
              </a:rPr>
              <a:t>Fuente propia</a:t>
            </a:r>
          </a:p>
          <a:p>
            <a:endParaRPr lang="es-ES">
              <a:latin typeface="Trebuchet MS"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ítulo 1"/>
          <p:cNvSpPr>
            <a:spLocks noGrp="1"/>
          </p:cNvSpPr>
          <p:nvPr>
            <p:ph type="title"/>
          </p:nvPr>
        </p:nvSpPr>
        <p:spPr>
          <a:xfrm>
            <a:off x="677863" y="153988"/>
            <a:ext cx="8596312" cy="588962"/>
          </a:xfrm>
        </p:spPr>
        <p:txBody>
          <a:bodyPr/>
          <a:lstStyle/>
          <a:p>
            <a:r>
              <a:rPr lang="es-ES" sz="3200" smtClean="0"/>
              <a:t>Actividades previas</a:t>
            </a:r>
            <a:r>
              <a:rPr lang="es-ES" sz="2800" smtClean="0"/>
              <a:t/>
            </a:r>
            <a:br>
              <a:rPr lang="es-ES" sz="2800" smtClean="0"/>
            </a:br>
            <a:endParaRPr lang="es-ES" sz="2800" smtClean="0"/>
          </a:p>
        </p:txBody>
      </p:sp>
      <p:sp>
        <p:nvSpPr>
          <p:cNvPr id="3" name="Marcador de contenido 2"/>
          <p:cNvSpPr>
            <a:spLocks noGrp="1"/>
          </p:cNvSpPr>
          <p:nvPr>
            <p:ph idx="1"/>
          </p:nvPr>
        </p:nvSpPr>
        <p:spPr>
          <a:xfrm>
            <a:off x="665163" y="742950"/>
            <a:ext cx="8609012" cy="5902325"/>
          </a:xfrm>
        </p:spPr>
        <p:txBody>
          <a:bodyPr rtlCol="0">
            <a:normAutofit lnSpcReduction="10000"/>
          </a:bodyPr>
          <a:lstStyle/>
          <a:p>
            <a:pPr fontAlgn="auto">
              <a:spcAft>
                <a:spcPts val="0"/>
              </a:spcAft>
              <a:buFont typeface="Courier New" panose="02070309020205020404" pitchFamily="49" charset="0"/>
              <a:buChar char="o"/>
              <a:defRPr/>
            </a:pPr>
            <a:r>
              <a:rPr lang="es-ES" dirty="0" smtClean="0">
                <a:solidFill>
                  <a:schemeClr val="tx1">
                    <a:lumMod val="75000"/>
                    <a:lumOff val="25000"/>
                  </a:schemeClr>
                </a:solidFill>
              </a:rPr>
              <a:t>En el aula se hablará de lo que vamos a ver, lo localizaremos en un mapa de España.</a:t>
            </a: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a:solidFill>
                <a:schemeClr val="tx1">
                  <a:lumMod val="75000"/>
                  <a:lumOff val="25000"/>
                </a:schemeClr>
              </a:solidFill>
            </a:endParaRPr>
          </a:p>
          <a:p>
            <a:pPr fontAlgn="auto">
              <a:spcAft>
                <a:spcPts val="0"/>
              </a:spcAft>
              <a:buFont typeface="Courier New" panose="02070309020205020404" pitchFamily="49" charset="0"/>
              <a:buChar char="o"/>
              <a:defRPr/>
            </a:pPr>
            <a:r>
              <a:rPr lang="es-ES" dirty="0">
                <a:solidFill>
                  <a:schemeClr val="tx1">
                    <a:lumMod val="75000"/>
                    <a:lumOff val="25000"/>
                  </a:schemeClr>
                </a:solidFill>
              </a:rPr>
              <a:t>Realizaremos un trabajo de investigación y documentación previo acerca de la fauna que nos vamos a encontrar, especificando sus nombres así como sus principales características. Para ello usaremos como fuente de información internet y bibliografía del centro.</a:t>
            </a: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fontAlgn="auto">
              <a:spcAft>
                <a:spcPts val="0"/>
              </a:spcAft>
              <a:buFont typeface="Courier New" panose="02070309020205020404" pitchFamily="49" charset="0"/>
              <a:buChar char="o"/>
              <a:defRPr/>
            </a:pPr>
            <a:endParaRPr lang="es-ES" dirty="0" smtClean="0">
              <a:solidFill>
                <a:schemeClr val="tx1">
                  <a:lumMod val="75000"/>
                  <a:lumOff val="25000"/>
                </a:schemeClr>
              </a:solidFill>
            </a:endParaRPr>
          </a:p>
          <a:p>
            <a:pPr marL="0" indent="0" fontAlgn="auto">
              <a:spcAft>
                <a:spcPts val="0"/>
              </a:spcAft>
              <a:buFont typeface="Wingdings 3" charset="2"/>
              <a:buNone/>
              <a:defRPr/>
            </a:pPr>
            <a:endParaRPr lang="es-ES" dirty="0">
              <a:solidFill>
                <a:schemeClr val="tx1">
                  <a:lumMod val="75000"/>
                  <a:lumOff val="25000"/>
                </a:schemeClr>
              </a:solidFill>
            </a:endParaRPr>
          </a:p>
        </p:txBody>
      </p:sp>
      <p:pic>
        <p:nvPicPr>
          <p:cNvPr id="34819" name="Imagen 3"/>
          <p:cNvPicPr>
            <a:picLocks noChangeAspect="1"/>
          </p:cNvPicPr>
          <p:nvPr/>
        </p:nvPicPr>
        <p:blipFill>
          <a:blip r:embed="rId2"/>
          <a:srcRect/>
          <a:stretch>
            <a:fillRect/>
          </a:stretch>
        </p:blipFill>
        <p:spPr bwMode="auto">
          <a:xfrm>
            <a:off x="1974850" y="1133475"/>
            <a:ext cx="6305550" cy="4186238"/>
          </a:xfrm>
          <a:prstGeom prst="rect">
            <a:avLst/>
          </a:prstGeom>
          <a:noFill/>
          <a:ln w="9525">
            <a:noFill/>
            <a:miter lim="800000"/>
            <a:headEnd/>
            <a:tailEnd/>
          </a:ln>
        </p:spPr>
      </p:pic>
      <p:sp>
        <p:nvSpPr>
          <p:cNvPr id="34820" name="CuadroTexto 4"/>
          <p:cNvSpPr txBox="1">
            <a:spLocks noChangeArrowheads="1"/>
          </p:cNvSpPr>
          <p:nvPr/>
        </p:nvSpPr>
        <p:spPr bwMode="auto">
          <a:xfrm>
            <a:off x="6040438" y="4851400"/>
            <a:ext cx="2239962" cy="368300"/>
          </a:xfrm>
          <a:prstGeom prst="rect">
            <a:avLst/>
          </a:prstGeom>
          <a:noFill/>
          <a:ln w="9525">
            <a:noFill/>
            <a:miter lim="800000"/>
            <a:headEnd/>
            <a:tailEnd/>
          </a:ln>
        </p:spPr>
        <p:txBody>
          <a:bodyPr>
            <a:spAutoFit/>
          </a:bodyPr>
          <a:lstStyle/>
          <a:p>
            <a:r>
              <a:rPr lang="es-ES">
                <a:latin typeface="Trebuchet MS" pitchFamily="34" charset="0"/>
              </a:rPr>
              <a:t>www.cerebriti.com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2" end="12"/>
                                            </p:txEl>
                                          </p:spTgt>
                                        </p:tgtEl>
                                        <p:attrNameLst>
                                          <p:attrName>style.visibility</p:attrName>
                                        </p:attrNameLst>
                                      </p:cBhvr>
                                      <p:to>
                                        <p:strVal val="visible"/>
                                      </p:to>
                                    </p:set>
                                    <p:animEffect transition="in" filter="randombar(horizontal)">
                                      <p:cBhvr>
                                        <p:cTn id="1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ítulo 1"/>
          <p:cNvSpPr>
            <a:spLocks noGrp="1"/>
          </p:cNvSpPr>
          <p:nvPr>
            <p:ph type="title"/>
          </p:nvPr>
        </p:nvSpPr>
        <p:spPr>
          <a:xfrm>
            <a:off x="677863" y="274638"/>
            <a:ext cx="8596312" cy="665162"/>
          </a:xfrm>
        </p:spPr>
        <p:txBody>
          <a:bodyPr/>
          <a:lstStyle/>
          <a:p>
            <a:r>
              <a:rPr lang="es-ES" sz="3200" smtClean="0"/>
              <a:t>Actividades durante la visita</a:t>
            </a:r>
          </a:p>
        </p:txBody>
      </p:sp>
      <p:sp>
        <p:nvSpPr>
          <p:cNvPr id="3" name="Marcador de contenido 2"/>
          <p:cNvSpPr>
            <a:spLocks noGrp="1"/>
          </p:cNvSpPr>
          <p:nvPr>
            <p:ph idx="1"/>
          </p:nvPr>
        </p:nvSpPr>
        <p:spPr>
          <a:xfrm>
            <a:off x="677863" y="1068388"/>
            <a:ext cx="8596312" cy="5435600"/>
          </a:xfrm>
        </p:spPr>
        <p:txBody>
          <a:bodyPr rtlCol="0">
            <a:normAutofit/>
          </a:bodyPr>
          <a:lstStyle/>
          <a:p>
            <a:pPr fontAlgn="auto">
              <a:spcAft>
                <a:spcPts val="0"/>
              </a:spcAft>
              <a:buFont typeface="Courier New" panose="02070309020205020404" pitchFamily="49" charset="0"/>
              <a:buChar char="o"/>
              <a:defRPr/>
            </a:pPr>
            <a:r>
              <a:rPr lang="es-ES" dirty="0" smtClean="0">
                <a:solidFill>
                  <a:schemeClr val="tx1">
                    <a:lumMod val="75000"/>
                    <a:lumOff val="25000"/>
                  </a:schemeClr>
                </a:solidFill>
              </a:rPr>
              <a:t>Visitaremos la </a:t>
            </a:r>
            <a:r>
              <a:rPr lang="es-ES" dirty="0">
                <a:solidFill>
                  <a:schemeClr val="tx1">
                    <a:lumMod val="75000"/>
                    <a:lumOff val="25000"/>
                  </a:schemeClr>
                </a:solidFill>
              </a:rPr>
              <a:t>L</a:t>
            </a:r>
            <a:r>
              <a:rPr lang="es-ES" dirty="0" smtClean="0">
                <a:solidFill>
                  <a:schemeClr val="tx1">
                    <a:lumMod val="75000"/>
                    <a:lumOff val="25000"/>
                  </a:schemeClr>
                </a:solidFill>
              </a:rPr>
              <a:t>aguna Grande en la localidad de </a:t>
            </a:r>
            <a:r>
              <a:rPr lang="es-ES" dirty="0" err="1" smtClean="0">
                <a:solidFill>
                  <a:schemeClr val="tx1">
                    <a:lumMod val="75000"/>
                    <a:lumOff val="25000"/>
                  </a:schemeClr>
                </a:solidFill>
              </a:rPr>
              <a:t>Villafáfila</a:t>
            </a:r>
            <a:r>
              <a:rPr lang="es-ES" dirty="0" smtClean="0">
                <a:solidFill>
                  <a:schemeClr val="tx1">
                    <a:lumMod val="75000"/>
                    <a:lumOff val="25000"/>
                  </a:schemeClr>
                </a:solidFill>
              </a:rPr>
              <a:t>, desde el mirador observaremos las aves migratorias que allí se encuentran. Intentaremos localizar algunas de las estudiadas en la actividad previa.</a:t>
            </a:r>
          </a:p>
          <a:p>
            <a:pPr fontAlgn="auto">
              <a:spcAft>
                <a:spcPts val="0"/>
              </a:spcAft>
              <a:buFont typeface="Courier New" panose="02070309020205020404" pitchFamily="49" charset="0"/>
              <a:buChar char="o"/>
              <a:defRPr/>
            </a:pPr>
            <a:r>
              <a:rPr lang="es-ES" dirty="0" smtClean="0">
                <a:solidFill>
                  <a:schemeClr val="tx1">
                    <a:lumMod val="75000"/>
                    <a:lumOff val="25000"/>
                  </a:schemeClr>
                </a:solidFill>
              </a:rPr>
              <a:t>A continuación iremos a la casa del parque (centro de interpretación), donde: </a:t>
            </a:r>
          </a:p>
          <a:p>
            <a:pPr lvl="1" fontAlgn="auto">
              <a:spcAft>
                <a:spcPts val="0"/>
              </a:spcAft>
              <a:buFont typeface="Arial" panose="020B0604020202020204" pitchFamily="34" charset="0"/>
              <a:buChar char="•"/>
              <a:defRPr/>
            </a:pPr>
            <a:r>
              <a:rPr lang="es-ES" dirty="0" smtClean="0">
                <a:solidFill>
                  <a:schemeClr val="tx1">
                    <a:lumMod val="75000"/>
                    <a:lumOff val="25000"/>
                  </a:schemeClr>
                </a:solidFill>
              </a:rPr>
              <a:t> Empezaremos </a:t>
            </a:r>
            <a:r>
              <a:rPr lang="es-ES" dirty="0">
                <a:solidFill>
                  <a:schemeClr val="tx1">
                    <a:lumMod val="75000"/>
                    <a:lumOff val="25000"/>
                  </a:schemeClr>
                </a:solidFill>
              </a:rPr>
              <a:t>la </a:t>
            </a:r>
            <a:r>
              <a:rPr lang="es-ES" dirty="0" smtClean="0">
                <a:solidFill>
                  <a:schemeClr val="tx1">
                    <a:lumMod val="75000"/>
                    <a:lumOff val="25000"/>
                  </a:schemeClr>
                </a:solidFill>
              </a:rPr>
              <a:t>visita </a:t>
            </a:r>
            <a:r>
              <a:rPr lang="es-ES" dirty="0">
                <a:solidFill>
                  <a:schemeClr val="tx1">
                    <a:lumMod val="75000"/>
                    <a:lumOff val="25000"/>
                  </a:schemeClr>
                </a:solidFill>
              </a:rPr>
              <a:t>con un video explicativo </a:t>
            </a:r>
            <a:r>
              <a:rPr lang="es-ES" dirty="0" smtClean="0">
                <a:solidFill>
                  <a:schemeClr val="tx1">
                    <a:lumMod val="75000"/>
                    <a:lumOff val="25000"/>
                  </a:schemeClr>
                </a:solidFill>
              </a:rPr>
              <a:t>que imparten en el centro que nos servirá como introducción.</a:t>
            </a:r>
          </a:p>
          <a:p>
            <a:pPr lvl="1" fontAlgn="auto">
              <a:spcAft>
                <a:spcPts val="0"/>
              </a:spcAft>
              <a:buFont typeface="Arial" panose="020B0604020202020204" pitchFamily="34" charset="0"/>
              <a:buChar char="•"/>
              <a:defRPr/>
            </a:pPr>
            <a:r>
              <a:rPr lang="es-ES" dirty="0">
                <a:solidFill>
                  <a:schemeClr val="tx1">
                    <a:lumMod val="75000"/>
                    <a:lumOff val="25000"/>
                  </a:schemeClr>
                </a:solidFill>
              </a:rPr>
              <a:t> </a:t>
            </a:r>
            <a:r>
              <a:rPr lang="es-ES" dirty="0" smtClean="0">
                <a:solidFill>
                  <a:schemeClr val="tx1">
                    <a:lumMod val="75000"/>
                    <a:lumOff val="25000"/>
                  </a:schemeClr>
                </a:solidFill>
              </a:rPr>
              <a:t>En segundo lugar haremos una visita guiada por el exterior, realizando preguntas al guía sobre lo que nos va explicando y contemplando el medio ambiente.</a:t>
            </a:r>
          </a:p>
          <a:p>
            <a:pPr lvl="1" fontAlgn="auto">
              <a:spcAft>
                <a:spcPts val="0"/>
              </a:spcAft>
              <a:buFont typeface="Arial" panose="020B0604020202020204" pitchFamily="34" charset="0"/>
              <a:buChar char="•"/>
              <a:defRPr/>
            </a:pPr>
            <a:r>
              <a:rPr lang="es-ES" dirty="0" smtClean="0">
                <a:solidFill>
                  <a:schemeClr val="tx1">
                    <a:lumMod val="75000"/>
                    <a:lumOff val="25000"/>
                  </a:schemeClr>
                </a:solidFill>
              </a:rPr>
              <a:t> Tomaremos fotos de aquello que más nos guste para usarlas en una actividad posterior.</a:t>
            </a:r>
          </a:p>
          <a:p>
            <a:pPr lvl="1" fontAlgn="auto">
              <a:spcAft>
                <a:spcPts val="0"/>
              </a:spcAft>
              <a:buFont typeface="Arial" panose="020B0604020202020204" pitchFamily="34" charset="0"/>
              <a:buChar char="•"/>
              <a:defRPr/>
            </a:pPr>
            <a:r>
              <a:rPr lang="es-ES" dirty="0" smtClean="0">
                <a:solidFill>
                  <a:schemeClr val="tx1">
                    <a:lumMod val="75000"/>
                    <a:lumOff val="25000"/>
                  </a:schemeClr>
                </a:solidFill>
              </a:rPr>
              <a:t>Por último volveremos al interior del centro para jugar e interactuar con los distintos recursos de los que disponen</a:t>
            </a:r>
          </a:p>
          <a:p>
            <a:pPr marL="0" indent="0" fontAlgn="auto">
              <a:spcAft>
                <a:spcPts val="0"/>
              </a:spcAft>
              <a:buFont typeface="Wingdings 3" charset="2"/>
              <a:buNone/>
              <a:defRPr/>
            </a:pPr>
            <a:r>
              <a:rPr lang="es-ES" dirty="0">
                <a:solidFill>
                  <a:schemeClr val="tx1">
                    <a:lumMod val="75000"/>
                    <a:lumOff val="25000"/>
                  </a:schemeClr>
                </a:solidFill>
              </a:rPr>
              <a:t>     </a:t>
            </a:r>
            <a:r>
              <a:rPr lang="es-ES" dirty="0" smtClean="0">
                <a:solidFill>
                  <a:schemeClr val="tx1">
                    <a:lumMod val="75000"/>
                    <a:lumOff val="25000"/>
                  </a:schemeClr>
                </a:solidFill>
              </a:rPr>
              <a:t>video explicativo: </a:t>
            </a:r>
            <a:r>
              <a:rPr lang="es-ES" dirty="0">
                <a:solidFill>
                  <a:schemeClr val="tx1">
                    <a:lumMod val="75000"/>
                    <a:lumOff val="25000"/>
                  </a:schemeClr>
                </a:solidFill>
              </a:rPr>
              <a:t>https://</a:t>
            </a:r>
            <a:r>
              <a:rPr lang="es-ES" dirty="0" smtClean="0">
                <a:solidFill>
                  <a:schemeClr val="tx1">
                    <a:lumMod val="75000"/>
                    <a:lumOff val="25000"/>
                  </a:schemeClr>
                </a:solidFill>
              </a:rPr>
              <a:t>www.youtube.com/watch?v=8vJpNmbFFFc</a:t>
            </a:r>
          </a:p>
          <a:p>
            <a:pPr fontAlgn="auto">
              <a:spcAft>
                <a:spcPts val="0"/>
              </a:spcAft>
              <a:buFont typeface="Courier New" panose="02070309020205020404" pitchFamily="49" charset="0"/>
              <a:buChar char="o"/>
              <a:defRPr/>
            </a:pPr>
            <a:r>
              <a:rPr lang="es-ES" dirty="0" smtClean="0">
                <a:solidFill>
                  <a:schemeClr val="tx1">
                    <a:lumMod val="75000"/>
                    <a:lumOff val="25000"/>
                  </a:schemeClr>
                </a:solidFill>
              </a:rPr>
              <a:t>Para finalizar iremos a visitar un palomar escuchando una explicación sobre todo lo que tienen que saber sobre ellos.</a:t>
            </a:r>
          </a:p>
          <a:p>
            <a:pPr marL="0" indent="0" fontAlgn="auto">
              <a:spcAft>
                <a:spcPts val="0"/>
              </a:spcAft>
              <a:buFont typeface="Wingdings 3" charset="2"/>
              <a:buNone/>
              <a:defRPr/>
            </a:pPr>
            <a:r>
              <a:rPr lang="es-ES" dirty="0">
                <a:solidFill>
                  <a:schemeClr val="tx1">
                    <a:lumMod val="75000"/>
                    <a:lumOff val="25000"/>
                  </a:schemeClr>
                </a:solidFill>
              </a:rPr>
              <a:t> </a:t>
            </a:r>
            <a:r>
              <a:rPr lang="es-ES" dirty="0" smtClean="0">
                <a:solidFill>
                  <a:schemeClr val="tx1">
                    <a:lumMod val="75000"/>
                    <a:lumOff val="25000"/>
                  </a:schemeClr>
                </a:solidFill>
              </a:rPr>
              <a:t>    Continuarán, durante esta visita, tomando fotos e incluso un boceto. </a:t>
            </a:r>
            <a:endParaRPr lang="es-E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Imagen 3"/>
          <p:cNvPicPr>
            <a:picLocks noChangeAspect="1"/>
          </p:cNvPicPr>
          <p:nvPr/>
        </p:nvPicPr>
        <p:blipFill>
          <a:blip r:embed="rId2"/>
          <a:srcRect/>
          <a:stretch>
            <a:fillRect/>
          </a:stretch>
        </p:blipFill>
        <p:spPr bwMode="auto">
          <a:xfrm>
            <a:off x="5768975" y="3565525"/>
            <a:ext cx="3309938" cy="2795588"/>
          </a:xfrm>
          <a:prstGeom prst="rect">
            <a:avLst/>
          </a:prstGeom>
          <a:noFill/>
          <a:ln w="9525">
            <a:noFill/>
            <a:miter lim="800000"/>
            <a:headEnd/>
            <a:tailEnd/>
          </a:ln>
        </p:spPr>
      </p:pic>
      <p:sp>
        <p:nvSpPr>
          <p:cNvPr id="2" name="Título 1"/>
          <p:cNvSpPr>
            <a:spLocks noGrp="1"/>
          </p:cNvSpPr>
          <p:nvPr>
            <p:ph type="title"/>
          </p:nvPr>
        </p:nvSpPr>
        <p:spPr>
          <a:xfrm>
            <a:off x="677863" y="287338"/>
            <a:ext cx="8596312" cy="639762"/>
          </a:xfrm>
        </p:spPr>
        <p:txBody>
          <a:bodyPr rtlCol="0">
            <a:normAutofit fontScale="90000"/>
          </a:bodyPr>
          <a:lstStyle/>
          <a:p>
            <a:pPr fontAlgn="auto">
              <a:spcAft>
                <a:spcPts val="0"/>
              </a:spcAft>
              <a:defRPr/>
            </a:pPr>
            <a:r>
              <a:rPr lang="es-ES" dirty="0" smtClean="0"/>
              <a:t>Actividades posteriores</a:t>
            </a:r>
            <a:endParaRPr lang="es-ES" dirty="0"/>
          </a:p>
        </p:txBody>
      </p:sp>
      <p:sp>
        <p:nvSpPr>
          <p:cNvPr id="36867" name="Marcador de contenido 2"/>
          <p:cNvSpPr>
            <a:spLocks noGrp="1"/>
          </p:cNvSpPr>
          <p:nvPr>
            <p:ph idx="1"/>
          </p:nvPr>
        </p:nvSpPr>
        <p:spPr>
          <a:xfrm>
            <a:off x="677863" y="1068388"/>
            <a:ext cx="8596312" cy="5667375"/>
          </a:xfrm>
        </p:spPr>
        <p:txBody>
          <a:bodyPr/>
          <a:lstStyle/>
          <a:p>
            <a:pPr>
              <a:buFont typeface="Courier New" pitchFamily="49" charset="0"/>
              <a:buChar char="o"/>
            </a:pPr>
            <a:r>
              <a:rPr lang="es-ES" sz="2800" smtClean="0"/>
              <a:t>Realización de murales de las aves que hemos visto, ayudándonos de las fotos y dibujos realizados durante la visita.</a:t>
            </a:r>
          </a:p>
          <a:p>
            <a:pPr>
              <a:buFont typeface="Courier New" pitchFamily="49" charset="0"/>
              <a:buChar char="o"/>
            </a:pPr>
            <a:r>
              <a:rPr lang="es-ES" sz="2800" smtClean="0"/>
              <a:t>Elaboraremos palomares de diversas formas plásticas: Dibujo, arcilla, plastilina…</a:t>
            </a:r>
          </a:p>
          <a:p>
            <a:pPr>
              <a:buFont typeface="Courier New" pitchFamily="49" charset="0"/>
              <a:buChar char="o"/>
            </a:pPr>
            <a:endParaRPr lang="es-ES" smtClean="0"/>
          </a:p>
          <a:p>
            <a:pPr>
              <a:buFont typeface="Courier New" pitchFamily="49" charset="0"/>
              <a:buChar char="o"/>
            </a:pPr>
            <a:endParaRPr lang="es-ES" smtClean="0"/>
          </a:p>
        </p:txBody>
      </p:sp>
      <p:sp>
        <p:nvSpPr>
          <p:cNvPr id="36868" name="CuadroTexto 4"/>
          <p:cNvSpPr txBox="1">
            <a:spLocks noChangeArrowheads="1"/>
          </p:cNvSpPr>
          <p:nvPr/>
        </p:nvSpPr>
        <p:spPr bwMode="auto">
          <a:xfrm>
            <a:off x="6053138" y="6361113"/>
            <a:ext cx="2125662" cy="646112"/>
          </a:xfrm>
          <a:prstGeom prst="rect">
            <a:avLst/>
          </a:prstGeom>
          <a:noFill/>
          <a:ln w="9525">
            <a:noFill/>
            <a:miter lim="800000"/>
            <a:headEnd/>
            <a:tailEnd/>
          </a:ln>
        </p:spPr>
        <p:txBody>
          <a:bodyPr>
            <a:spAutoFit/>
          </a:bodyPr>
          <a:lstStyle/>
          <a:p>
            <a:r>
              <a:rPr lang="es-ES">
                <a:latin typeface="Trebuchet MS" pitchFamily="34" charset="0"/>
              </a:rPr>
              <a:t>www.dipuleon.es</a:t>
            </a:r>
          </a:p>
          <a:p>
            <a:endParaRPr lang="es-ES">
              <a:latin typeface="Trebuchet MS"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227013" y="0"/>
            <a:ext cx="3854450" cy="527050"/>
          </a:xfrm>
        </p:spPr>
        <p:txBody>
          <a:bodyPr rtlCol="0">
            <a:normAutofit fontScale="90000"/>
          </a:bodyPr>
          <a:lstStyle/>
          <a:p>
            <a:pPr fontAlgn="auto">
              <a:spcAft>
                <a:spcPts val="0"/>
              </a:spcAft>
              <a:defRPr/>
            </a:pPr>
            <a:r>
              <a:rPr lang="es-ES" dirty="0" smtClean="0"/>
              <a:t>       </a:t>
            </a:r>
            <a:r>
              <a:rPr lang="es-ES" sz="3600" dirty="0" smtClean="0"/>
              <a:t>Localización</a:t>
            </a:r>
            <a:endParaRPr lang="es-ES" sz="3600" dirty="0"/>
          </a:p>
        </p:txBody>
      </p:sp>
      <p:pic>
        <p:nvPicPr>
          <p:cNvPr id="19458" name="Marcador de contenido 6"/>
          <p:cNvPicPr>
            <a:picLocks noGrp="1" noChangeAspect="1"/>
          </p:cNvPicPr>
          <p:nvPr>
            <p:ph idx="1"/>
          </p:nvPr>
        </p:nvPicPr>
        <p:blipFill>
          <a:blip r:embed="rId2"/>
          <a:srcRect/>
          <a:stretch>
            <a:fillRect/>
          </a:stretch>
        </p:blipFill>
        <p:spPr>
          <a:xfrm>
            <a:off x="4081463" y="373063"/>
            <a:ext cx="5359400" cy="5846762"/>
          </a:xfrm>
        </p:spPr>
      </p:pic>
      <p:sp>
        <p:nvSpPr>
          <p:cNvPr id="6" name="Marcador de texto 5"/>
          <p:cNvSpPr>
            <a:spLocks noGrp="1"/>
          </p:cNvSpPr>
          <p:nvPr>
            <p:ph type="body" sz="half" idx="2"/>
          </p:nvPr>
        </p:nvSpPr>
        <p:spPr>
          <a:xfrm>
            <a:off x="360363" y="727075"/>
            <a:ext cx="3586162" cy="5516563"/>
          </a:xfrm>
        </p:spPr>
        <p:txBody>
          <a:bodyPr rtlCol="0">
            <a:normAutofit fontScale="92500"/>
          </a:bodyPr>
          <a:lstStyle/>
          <a:p>
            <a:pPr fontAlgn="auto">
              <a:spcAft>
                <a:spcPts val="0"/>
              </a:spcAft>
              <a:buFont typeface="Wingdings 3" charset="2"/>
              <a:buNone/>
              <a:defRPr/>
            </a:pPr>
            <a:r>
              <a:rPr lang="es-ES" sz="2400" dirty="0" smtClean="0">
                <a:solidFill>
                  <a:schemeClr val="tx1">
                    <a:lumMod val="75000"/>
                    <a:lumOff val="25000"/>
                  </a:schemeClr>
                </a:solidFill>
              </a:rPr>
              <a:t>La actividad se desarrolla en </a:t>
            </a:r>
            <a:r>
              <a:rPr lang="es-ES" sz="2400" dirty="0" err="1" smtClean="0">
                <a:solidFill>
                  <a:schemeClr val="tx1">
                    <a:lumMod val="75000"/>
                    <a:lumOff val="25000"/>
                  </a:schemeClr>
                </a:solidFill>
              </a:rPr>
              <a:t>Villafáfila</a:t>
            </a:r>
            <a:r>
              <a:rPr lang="es-ES" sz="2400" dirty="0" smtClean="0">
                <a:solidFill>
                  <a:schemeClr val="tx1">
                    <a:lumMod val="75000"/>
                    <a:lumOff val="25000"/>
                  </a:schemeClr>
                </a:solidFill>
              </a:rPr>
              <a:t> en la cual vamos a visitar el espacio natural protegido de las lagunas. </a:t>
            </a:r>
          </a:p>
          <a:p>
            <a:pPr fontAlgn="auto">
              <a:spcAft>
                <a:spcPts val="0"/>
              </a:spcAft>
              <a:buFont typeface="Wingdings 3" charset="2"/>
              <a:buNone/>
              <a:defRPr/>
            </a:pPr>
            <a:r>
              <a:rPr lang="es-ES" sz="2400" dirty="0" smtClean="0">
                <a:solidFill>
                  <a:schemeClr val="tx1">
                    <a:lumMod val="75000"/>
                    <a:lumOff val="25000"/>
                  </a:schemeClr>
                </a:solidFill>
              </a:rPr>
              <a:t>Acudiremos al centro de interpretación, casa del parque y a visitar un palomar.</a:t>
            </a:r>
          </a:p>
          <a:p>
            <a:pPr fontAlgn="auto">
              <a:spcAft>
                <a:spcPts val="0"/>
              </a:spcAft>
              <a:buFont typeface="Wingdings 3" charset="2"/>
              <a:buNone/>
              <a:defRPr/>
            </a:pPr>
            <a:r>
              <a:rPr lang="es-ES" sz="2400" dirty="0" smtClean="0">
                <a:solidFill>
                  <a:schemeClr val="tx1">
                    <a:lumMod val="75000"/>
                    <a:lumOff val="25000"/>
                  </a:schemeClr>
                </a:solidFill>
              </a:rPr>
              <a:t>El pueblo es una localidad de la provincia de Zamora perteneciente a la comunidad autónoma de Castilla y León</a:t>
            </a:r>
            <a:r>
              <a:rPr lang="es-ES" dirty="0" smtClean="0">
                <a:solidFill>
                  <a:schemeClr val="tx1">
                    <a:lumMod val="75000"/>
                    <a:lumOff val="25000"/>
                  </a:schemeClr>
                </a:solidFill>
              </a:rPr>
              <a:t>.</a:t>
            </a:r>
            <a:endParaRPr lang="es-ES" dirty="0">
              <a:solidFill>
                <a:schemeClr val="tx1">
                  <a:lumMod val="75000"/>
                  <a:lumOff val="25000"/>
                </a:schemeClr>
              </a:solidFill>
            </a:endParaRPr>
          </a:p>
        </p:txBody>
      </p:sp>
      <p:sp>
        <p:nvSpPr>
          <p:cNvPr id="19460" name="CuadroTexto 7"/>
          <p:cNvSpPr txBox="1">
            <a:spLocks noChangeArrowheads="1"/>
          </p:cNvSpPr>
          <p:nvPr/>
        </p:nvSpPr>
        <p:spPr bwMode="auto">
          <a:xfrm>
            <a:off x="7727950" y="6243638"/>
            <a:ext cx="1879600" cy="369887"/>
          </a:xfrm>
          <a:prstGeom prst="rect">
            <a:avLst/>
          </a:prstGeom>
          <a:noFill/>
          <a:ln w="9525">
            <a:noFill/>
            <a:miter lim="800000"/>
            <a:headEnd/>
            <a:tailEnd/>
          </a:ln>
        </p:spPr>
        <p:txBody>
          <a:bodyPr>
            <a:spAutoFit/>
          </a:bodyPr>
          <a:lstStyle/>
          <a:p>
            <a:r>
              <a:rPr lang="es-ES">
                <a:latin typeface="Trebuchet MS" pitchFamily="34" charset="0"/>
              </a:rPr>
              <a:t>www.seo.org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863" y="609600"/>
            <a:ext cx="8596312" cy="523875"/>
          </a:xfrm>
        </p:spPr>
        <p:txBody>
          <a:bodyPr rtlCol="0">
            <a:normAutofit fontScale="90000"/>
          </a:bodyPr>
          <a:lstStyle/>
          <a:p>
            <a:pPr fontAlgn="auto">
              <a:spcAft>
                <a:spcPts val="0"/>
              </a:spcAft>
              <a:defRPr/>
            </a:pPr>
            <a:r>
              <a:rPr lang="es-ES" dirty="0" smtClean="0"/>
              <a:t>Gracias por su atención.</a:t>
            </a:r>
            <a:endParaRPr lang="es-ES" dirty="0"/>
          </a:p>
        </p:txBody>
      </p:sp>
      <p:pic>
        <p:nvPicPr>
          <p:cNvPr id="37890" name="Marcador de contenido 3"/>
          <p:cNvPicPr>
            <a:picLocks noGrp="1" noChangeAspect="1"/>
          </p:cNvPicPr>
          <p:nvPr>
            <p:ph idx="1"/>
          </p:nvPr>
        </p:nvPicPr>
        <p:blipFill>
          <a:blip r:embed="rId2"/>
          <a:srcRect/>
          <a:stretch>
            <a:fillRect/>
          </a:stretch>
        </p:blipFill>
        <p:spPr>
          <a:xfrm>
            <a:off x="849313" y="1247775"/>
            <a:ext cx="7908925" cy="4829175"/>
          </a:xfrm>
        </p:spPr>
      </p:pic>
      <p:sp>
        <p:nvSpPr>
          <p:cNvPr id="37891" name="CuadroTexto 4"/>
          <p:cNvSpPr txBox="1">
            <a:spLocks noChangeArrowheads="1"/>
          </p:cNvSpPr>
          <p:nvPr/>
        </p:nvSpPr>
        <p:spPr bwMode="auto">
          <a:xfrm>
            <a:off x="7005638" y="5545138"/>
            <a:ext cx="1752600" cy="646112"/>
          </a:xfrm>
          <a:prstGeom prst="rect">
            <a:avLst/>
          </a:prstGeom>
          <a:noFill/>
          <a:ln w="9525">
            <a:noFill/>
            <a:miter lim="800000"/>
            <a:headEnd/>
            <a:tailEnd/>
          </a:ln>
        </p:spPr>
        <p:txBody>
          <a:bodyPr>
            <a:spAutoFit/>
          </a:bodyPr>
          <a:lstStyle/>
          <a:p>
            <a:r>
              <a:rPr lang="es-ES">
                <a:latin typeface="Trebuchet MS" pitchFamily="34" charset="0"/>
              </a:rPr>
              <a:t>Fuente propia</a:t>
            </a:r>
          </a:p>
          <a:p>
            <a:endParaRPr lang="es-ES">
              <a:latin typeface="Trebuchet MS"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Marcador de contenido 17"/>
          <p:cNvSpPr>
            <a:spLocks noGrp="1"/>
          </p:cNvSpPr>
          <p:nvPr>
            <p:ph idx="1"/>
          </p:nvPr>
        </p:nvSpPr>
        <p:spPr>
          <a:xfrm>
            <a:off x="111125" y="554038"/>
            <a:ext cx="9521825" cy="5924550"/>
          </a:xfrm>
        </p:spPr>
        <p:txBody>
          <a:bodyPr rtlCol="0">
            <a:normAutofit lnSpcReduction="10000"/>
          </a:bodyPr>
          <a:lstStyle/>
          <a:p>
            <a:pPr fontAlgn="auto">
              <a:spcAft>
                <a:spcPts val="0"/>
              </a:spcAft>
              <a:buFont typeface="Wingdings 3" charset="2"/>
              <a:buChar char=""/>
              <a:defRPr/>
            </a:pPr>
            <a:r>
              <a:rPr lang="es-ES" dirty="0">
                <a:solidFill>
                  <a:schemeClr val="tx1">
                    <a:lumMod val="75000"/>
                    <a:lumOff val="25000"/>
                  </a:schemeClr>
                </a:solidFill>
              </a:rPr>
              <a:t>La </a:t>
            </a:r>
            <a:r>
              <a:rPr lang="es-ES" b="1" dirty="0">
                <a:solidFill>
                  <a:schemeClr val="tx1">
                    <a:lumMod val="75000"/>
                    <a:lumOff val="25000"/>
                  </a:schemeClr>
                </a:solidFill>
              </a:rPr>
              <a:t>Reserva Natural de Lagunas de </a:t>
            </a:r>
            <a:r>
              <a:rPr lang="es-ES" b="1" dirty="0" err="1">
                <a:solidFill>
                  <a:schemeClr val="tx1">
                    <a:lumMod val="75000"/>
                    <a:lumOff val="25000"/>
                  </a:schemeClr>
                </a:solidFill>
              </a:rPr>
              <a:t>Villafáfila</a:t>
            </a:r>
            <a:r>
              <a:rPr lang="es-ES" dirty="0">
                <a:solidFill>
                  <a:schemeClr val="tx1">
                    <a:lumMod val="75000"/>
                    <a:lumOff val="25000"/>
                  </a:schemeClr>
                </a:solidFill>
              </a:rPr>
              <a:t> es un espacio natural protegido.</a:t>
            </a:r>
          </a:p>
          <a:p>
            <a:pPr fontAlgn="auto">
              <a:spcAft>
                <a:spcPts val="0"/>
              </a:spcAft>
              <a:buFont typeface="Wingdings 3" charset="2"/>
              <a:buChar char=""/>
              <a:defRPr/>
            </a:pPr>
            <a:r>
              <a:rPr lang="es-ES" dirty="0">
                <a:solidFill>
                  <a:schemeClr val="tx1">
                    <a:lumMod val="75000"/>
                    <a:lumOff val="25000"/>
                  </a:schemeClr>
                </a:solidFill>
              </a:rPr>
              <a:t>Las lagunas se sitúan en </a:t>
            </a:r>
            <a:r>
              <a:rPr lang="es-ES" dirty="0" smtClean="0">
                <a:solidFill>
                  <a:schemeClr val="tx1">
                    <a:lumMod val="75000"/>
                    <a:lumOff val="25000"/>
                  </a:schemeClr>
                </a:solidFill>
              </a:rPr>
              <a:t>la </a:t>
            </a:r>
            <a:r>
              <a:rPr lang="es-ES" dirty="0">
                <a:solidFill>
                  <a:schemeClr val="tx1">
                    <a:lumMod val="75000"/>
                    <a:lumOff val="25000"/>
                  </a:schemeClr>
                </a:solidFill>
              </a:rPr>
              <a:t>zona </a:t>
            </a:r>
            <a:r>
              <a:rPr lang="es-ES" dirty="0" smtClean="0">
                <a:solidFill>
                  <a:schemeClr val="tx1">
                    <a:lumMod val="75000"/>
                    <a:lumOff val="25000"/>
                  </a:schemeClr>
                </a:solidFill>
              </a:rPr>
              <a:t>de tierra </a:t>
            </a:r>
            <a:r>
              <a:rPr lang="es-ES" dirty="0">
                <a:solidFill>
                  <a:schemeClr val="tx1">
                    <a:lumMod val="75000"/>
                    <a:lumOff val="25000"/>
                  </a:schemeClr>
                </a:solidFill>
              </a:rPr>
              <a:t>de </a:t>
            </a:r>
            <a:r>
              <a:rPr lang="es-ES" dirty="0" smtClean="0">
                <a:solidFill>
                  <a:schemeClr val="tx1">
                    <a:lumMod val="75000"/>
                    <a:lumOff val="25000"/>
                  </a:schemeClr>
                </a:solidFill>
              </a:rPr>
              <a:t>Campos. </a:t>
            </a:r>
            <a:r>
              <a:rPr lang="es-ES" dirty="0">
                <a:solidFill>
                  <a:schemeClr val="tx1">
                    <a:lumMod val="75000"/>
                    <a:lumOff val="25000"/>
                  </a:schemeClr>
                </a:solidFill>
              </a:rPr>
              <a:t>Este espacio se caracteriza por ser una pequeña </a:t>
            </a:r>
            <a:r>
              <a:rPr lang="es-ES" dirty="0" smtClean="0">
                <a:solidFill>
                  <a:schemeClr val="tx1">
                    <a:lumMod val="75000"/>
                    <a:lumOff val="25000"/>
                  </a:schemeClr>
                </a:solidFill>
              </a:rPr>
              <a:t>depresión. La </a:t>
            </a:r>
            <a:r>
              <a:rPr lang="es-ES" dirty="0">
                <a:solidFill>
                  <a:schemeClr val="tx1">
                    <a:lumMod val="75000"/>
                    <a:lumOff val="25000"/>
                  </a:schemeClr>
                </a:solidFill>
              </a:rPr>
              <a:t>configuración de este territorio da lugar a la formación de balsas de agua de escasa profundidad y superficie </a:t>
            </a:r>
            <a:r>
              <a:rPr lang="es-ES" dirty="0" smtClean="0">
                <a:solidFill>
                  <a:schemeClr val="tx1">
                    <a:lumMod val="75000"/>
                    <a:lumOff val="25000"/>
                  </a:schemeClr>
                </a:solidFill>
              </a:rPr>
              <a:t>variable </a:t>
            </a:r>
            <a:r>
              <a:rPr lang="es-ES" dirty="0">
                <a:solidFill>
                  <a:schemeClr val="tx1">
                    <a:lumMod val="75000"/>
                    <a:lumOff val="25000"/>
                  </a:schemeClr>
                </a:solidFill>
              </a:rPr>
              <a:t>en función de la mayor o menor </a:t>
            </a:r>
            <a:r>
              <a:rPr lang="es-ES" dirty="0" smtClean="0">
                <a:solidFill>
                  <a:schemeClr val="tx1">
                    <a:lumMod val="75000"/>
                    <a:lumOff val="25000"/>
                  </a:schemeClr>
                </a:solidFill>
              </a:rPr>
              <a:t>insolación, lluvias y </a:t>
            </a:r>
            <a:r>
              <a:rPr lang="es-ES" dirty="0">
                <a:solidFill>
                  <a:schemeClr val="tx1">
                    <a:lumMod val="75000"/>
                    <a:lumOff val="25000"/>
                  </a:schemeClr>
                </a:solidFill>
              </a:rPr>
              <a:t>época del año. Así pues, el conjunto lagunar puede ocupar durante el periodo invernal una superficie inundada de medio millón hectáreas, en las que destacan las masas de agua de la "Laguna Grande</a:t>
            </a:r>
            <a:r>
              <a:rPr lang="es-ES" dirty="0" smtClean="0">
                <a:solidFill>
                  <a:schemeClr val="tx1">
                    <a:lumMod val="75000"/>
                    <a:lumOff val="25000"/>
                  </a:schemeClr>
                </a:solidFill>
              </a:rPr>
              <a:t>", </a:t>
            </a:r>
            <a:r>
              <a:rPr lang="es-ES" dirty="0">
                <a:solidFill>
                  <a:schemeClr val="tx1">
                    <a:lumMod val="75000"/>
                    <a:lumOff val="25000"/>
                  </a:schemeClr>
                </a:solidFill>
              </a:rPr>
              <a:t>la "Laguna de </a:t>
            </a:r>
            <a:r>
              <a:rPr lang="es-ES" dirty="0" err="1">
                <a:solidFill>
                  <a:schemeClr val="tx1">
                    <a:lumMod val="75000"/>
                    <a:lumOff val="25000"/>
                  </a:schemeClr>
                </a:solidFill>
              </a:rPr>
              <a:t>Barillos</a:t>
            </a:r>
            <a:r>
              <a:rPr lang="es-ES" dirty="0">
                <a:solidFill>
                  <a:schemeClr val="tx1">
                    <a:lumMod val="75000"/>
                    <a:lumOff val="25000"/>
                  </a:schemeClr>
                </a:solidFill>
              </a:rPr>
              <a:t>" y la "Laguna de las Salinas o de </a:t>
            </a:r>
            <a:r>
              <a:rPr lang="es-ES" dirty="0" err="1">
                <a:solidFill>
                  <a:schemeClr val="tx1">
                    <a:lumMod val="75000"/>
                    <a:lumOff val="25000"/>
                  </a:schemeClr>
                </a:solidFill>
              </a:rPr>
              <a:t>Villarín</a:t>
            </a:r>
            <a:r>
              <a:rPr lang="es-ES" dirty="0" smtClean="0">
                <a:solidFill>
                  <a:schemeClr val="tx1">
                    <a:lumMod val="75000"/>
                    <a:lumOff val="25000"/>
                  </a:schemeClr>
                </a:solidFill>
              </a:rPr>
              <a:t>". </a:t>
            </a:r>
            <a:r>
              <a:rPr lang="es-ES" dirty="0">
                <a:solidFill>
                  <a:schemeClr val="tx1">
                    <a:lumMod val="75000"/>
                    <a:lumOff val="25000"/>
                  </a:schemeClr>
                </a:solidFill>
              </a:rPr>
              <a:t>Junto a estas hay otras de menor entidad como Bamba, El </a:t>
            </a:r>
            <a:r>
              <a:rPr lang="es-ES" dirty="0" smtClean="0">
                <a:solidFill>
                  <a:schemeClr val="tx1">
                    <a:lumMod val="75000"/>
                    <a:lumOff val="25000"/>
                  </a:schemeClr>
                </a:solidFill>
              </a:rPr>
              <a:t>Hinojo y </a:t>
            </a:r>
            <a:r>
              <a:rPr lang="es-ES" dirty="0">
                <a:solidFill>
                  <a:schemeClr val="tx1">
                    <a:lumMod val="75000"/>
                    <a:lumOff val="25000"/>
                  </a:schemeClr>
                </a:solidFill>
              </a:rPr>
              <a:t>Las </a:t>
            </a:r>
            <a:r>
              <a:rPr lang="es-ES" dirty="0" smtClean="0">
                <a:solidFill>
                  <a:schemeClr val="tx1">
                    <a:lumMod val="75000"/>
                    <a:lumOff val="25000"/>
                  </a:schemeClr>
                </a:solidFill>
              </a:rPr>
              <a:t>Panera. Además </a:t>
            </a:r>
            <a:r>
              <a:rPr lang="es-ES" dirty="0">
                <a:solidFill>
                  <a:schemeClr val="tx1">
                    <a:lumMod val="75000"/>
                    <a:lumOff val="25000"/>
                  </a:schemeClr>
                </a:solidFill>
              </a:rPr>
              <a:t>existen una multitud de arroyos de caudal intermitente </a:t>
            </a:r>
            <a:r>
              <a:rPr lang="es-ES" dirty="0" smtClean="0">
                <a:solidFill>
                  <a:schemeClr val="tx1">
                    <a:lumMod val="75000"/>
                    <a:lumOff val="25000"/>
                  </a:schemeClr>
                </a:solidFill>
              </a:rPr>
              <a:t>que </a:t>
            </a:r>
            <a:r>
              <a:rPr lang="es-ES" dirty="0">
                <a:solidFill>
                  <a:schemeClr val="tx1">
                    <a:lumMod val="75000"/>
                    <a:lumOff val="25000"/>
                  </a:schemeClr>
                </a:solidFill>
              </a:rPr>
              <a:t>se encargan del traslado de las aguas que dejan las lluvias durante los periodos de inundación.</a:t>
            </a:r>
          </a:p>
          <a:p>
            <a:pPr fontAlgn="auto">
              <a:spcAft>
                <a:spcPts val="0"/>
              </a:spcAft>
              <a:buFont typeface="Wingdings 3" charset="2"/>
              <a:buChar char=""/>
              <a:defRPr/>
            </a:pPr>
            <a:r>
              <a:rPr lang="es-ES" dirty="0">
                <a:solidFill>
                  <a:schemeClr val="tx1">
                    <a:lumMod val="75000"/>
                    <a:lumOff val="25000"/>
                  </a:schemeClr>
                </a:solidFill>
              </a:rPr>
              <a:t>Otra de las características principales de este complejo lagunar es la naturaleza salobre de sus aguas, que determina la dinámica de estos ecosistemas. Por una parte, el agua que llega a estas lagunas tiene un alto contenido en sales, principalmente cloruro sódico y magnésico, ya que circula por estratos arenosos y suelos aluviales ricos en estas sustancias. Por otra parte, el agua de las lagunas sufre una importante evaporación, especialmente durante el estío, lo cual conlleva una mayor concentración de sales en el agua. Como consecuencia, las sales se van acumulando sobre el suelo que con el tiempo va adquiriendo un carácter extremadamente salino, como lo demuestran las especies vegetales que crecen sobre ellos. La existencia de las sales ha tenido a su vez, </a:t>
            </a:r>
            <a:r>
              <a:rPr lang="es-ES" dirty="0" smtClean="0">
                <a:solidFill>
                  <a:schemeClr val="tx1">
                    <a:lumMod val="75000"/>
                    <a:lumOff val="25000"/>
                  </a:schemeClr>
                </a:solidFill>
              </a:rPr>
              <a:t>un </a:t>
            </a:r>
            <a:r>
              <a:rPr lang="es-ES" dirty="0">
                <a:solidFill>
                  <a:schemeClr val="tx1">
                    <a:lumMod val="75000"/>
                    <a:lumOff val="25000"/>
                  </a:schemeClr>
                </a:solidFill>
              </a:rPr>
              <a:t>importante papel económico </a:t>
            </a:r>
            <a:r>
              <a:rPr lang="es-ES" dirty="0" smtClean="0">
                <a:solidFill>
                  <a:schemeClr val="tx1">
                    <a:lumMod val="75000"/>
                    <a:lumOff val="25000"/>
                  </a:schemeClr>
                </a:solidFill>
              </a:rPr>
              <a:t>en la antigüedad</a:t>
            </a:r>
            <a:r>
              <a:rPr lang="es-ES" sz="1400" dirty="0" smtClean="0">
                <a:solidFill>
                  <a:schemeClr val="tx1">
                    <a:lumMod val="75000"/>
                    <a:lumOff val="25000"/>
                  </a:schemeClr>
                </a:solidFill>
              </a:rPr>
              <a:t>.</a:t>
            </a:r>
            <a:endParaRPr lang="es-ES" sz="1400" dirty="0">
              <a:solidFill>
                <a:schemeClr val="tx1">
                  <a:lumMod val="75000"/>
                  <a:lumOff val="25000"/>
                </a:schemeClr>
              </a:solidFill>
            </a:endParaRPr>
          </a:p>
          <a:p>
            <a:pPr fontAlgn="auto">
              <a:spcAft>
                <a:spcPts val="0"/>
              </a:spcAft>
              <a:buFont typeface="Wingdings 3" charset="2"/>
              <a:buChar char=""/>
              <a:defRPr/>
            </a:pPr>
            <a:endParaRPr lang="es-E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Marcador de texto 4"/>
          <p:cNvSpPr>
            <a:spLocks noGrp="1"/>
          </p:cNvSpPr>
          <p:nvPr>
            <p:ph type="body" idx="1"/>
          </p:nvPr>
        </p:nvSpPr>
        <p:spPr>
          <a:xfrm>
            <a:off x="257175" y="357188"/>
            <a:ext cx="4333875" cy="576262"/>
          </a:xfrm>
        </p:spPr>
        <p:txBody>
          <a:bodyPr/>
          <a:lstStyle/>
          <a:p>
            <a:r>
              <a:rPr lang="es-ES" smtClean="0"/>
              <a:t>Durante la época de lluvias</a:t>
            </a:r>
          </a:p>
        </p:txBody>
      </p:sp>
      <p:pic>
        <p:nvPicPr>
          <p:cNvPr id="21506" name="Marcador de contenido 8"/>
          <p:cNvPicPr>
            <a:picLocks noGrp="1" noChangeAspect="1"/>
          </p:cNvPicPr>
          <p:nvPr>
            <p:ph sz="half" idx="2"/>
          </p:nvPr>
        </p:nvPicPr>
        <p:blipFill>
          <a:blip r:embed="rId2"/>
          <a:srcRect/>
          <a:stretch>
            <a:fillRect/>
          </a:stretch>
        </p:blipFill>
        <p:spPr>
          <a:xfrm>
            <a:off x="257175" y="1674813"/>
            <a:ext cx="4843463" cy="3708400"/>
          </a:xfrm>
        </p:spPr>
      </p:pic>
      <p:sp>
        <p:nvSpPr>
          <p:cNvPr id="21507" name="Marcador de texto 6"/>
          <p:cNvSpPr>
            <a:spLocks noGrp="1"/>
          </p:cNvSpPr>
          <p:nvPr>
            <p:ph type="body" sz="quarter" idx="3"/>
          </p:nvPr>
        </p:nvSpPr>
        <p:spPr>
          <a:xfrm>
            <a:off x="5100638" y="357188"/>
            <a:ext cx="4044950" cy="576262"/>
          </a:xfrm>
        </p:spPr>
        <p:txBody>
          <a:bodyPr/>
          <a:lstStyle/>
          <a:p>
            <a:r>
              <a:rPr lang="es-ES" smtClean="0"/>
              <a:t>En época de estío</a:t>
            </a:r>
          </a:p>
        </p:txBody>
      </p:sp>
      <p:pic>
        <p:nvPicPr>
          <p:cNvPr id="21508" name="Marcador de contenido 9"/>
          <p:cNvPicPr>
            <a:picLocks noGrp="1" noChangeAspect="1"/>
          </p:cNvPicPr>
          <p:nvPr>
            <p:ph sz="quarter" idx="4"/>
          </p:nvPr>
        </p:nvPicPr>
        <p:blipFill>
          <a:blip r:embed="rId3"/>
          <a:srcRect/>
          <a:stretch>
            <a:fillRect/>
          </a:stretch>
        </p:blipFill>
        <p:spPr>
          <a:xfrm>
            <a:off x="5100638" y="1674813"/>
            <a:ext cx="4829175" cy="3708400"/>
          </a:xfrm>
        </p:spPr>
      </p:pic>
      <p:sp>
        <p:nvSpPr>
          <p:cNvPr id="21509" name="CuadroTexto 10"/>
          <p:cNvSpPr txBox="1">
            <a:spLocks noChangeArrowheads="1"/>
          </p:cNvSpPr>
          <p:nvPr/>
        </p:nvSpPr>
        <p:spPr bwMode="auto">
          <a:xfrm>
            <a:off x="2692400" y="5821363"/>
            <a:ext cx="2176463" cy="646112"/>
          </a:xfrm>
          <a:prstGeom prst="rect">
            <a:avLst/>
          </a:prstGeom>
          <a:noFill/>
          <a:ln w="9525">
            <a:noFill/>
            <a:miter lim="800000"/>
            <a:headEnd/>
            <a:tailEnd/>
          </a:ln>
        </p:spPr>
        <p:txBody>
          <a:bodyPr>
            <a:spAutoFit/>
          </a:bodyPr>
          <a:lstStyle/>
          <a:p>
            <a:r>
              <a:rPr lang="es-ES">
                <a:latin typeface="Trebuchet MS" pitchFamily="34" charset="0"/>
              </a:rPr>
              <a:t>www.villafafila.net</a:t>
            </a:r>
          </a:p>
          <a:p>
            <a:endParaRPr lang="es-ES">
              <a:latin typeface="Trebuchet MS" pitchFamily="34" charset="0"/>
            </a:endParaRPr>
          </a:p>
        </p:txBody>
      </p:sp>
      <p:sp>
        <p:nvSpPr>
          <p:cNvPr id="21510" name="CuadroTexto 11"/>
          <p:cNvSpPr txBox="1">
            <a:spLocks noChangeArrowheads="1"/>
          </p:cNvSpPr>
          <p:nvPr/>
        </p:nvSpPr>
        <p:spPr bwMode="auto">
          <a:xfrm>
            <a:off x="7521575" y="5821363"/>
            <a:ext cx="2305050" cy="369887"/>
          </a:xfrm>
          <a:prstGeom prst="rect">
            <a:avLst/>
          </a:prstGeom>
          <a:noFill/>
          <a:ln w="9525">
            <a:noFill/>
            <a:miter lim="800000"/>
            <a:headEnd/>
            <a:tailEnd/>
          </a:ln>
        </p:spPr>
        <p:txBody>
          <a:bodyPr>
            <a:spAutoFit/>
          </a:bodyPr>
          <a:lstStyle/>
          <a:p>
            <a:r>
              <a:rPr lang="es-ES">
                <a:latin typeface="Trebuchet MS" pitchFamily="34" charset="0"/>
              </a:rPr>
              <a:t>www.fotonatura.org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677863" y="236538"/>
            <a:ext cx="8596312" cy="549275"/>
          </a:xfrm>
        </p:spPr>
        <p:txBody>
          <a:bodyPr rtlCol="0">
            <a:normAutofit fontScale="90000"/>
          </a:bodyPr>
          <a:lstStyle/>
          <a:p>
            <a:pPr fontAlgn="auto">
              <a:spcAft>
                <a:spcPts val="0"/>
              </a:spcAft>
              <a:defRPr/>
            </a:pPr>
            <a:r>
              <a:rPr lang="es-ES" dirty="0" smtClean="0"/>
              <a:t>Aves</a:t>
            </a:r>
            <a:endParaRPr lang="es-ES" dirty="0"/>
          </a:p>
        </p:txBody>
      </p:sp>
      <p:sp>
        <p:nvSpPr>
          <p:cNvPr id="8" name="Marcador de contenido 7"/>
          <p:cNvSpPr>
            <a:spLocks noGrp="1"/>
          </p:cNvSpPr>
          <p:nvPr>
            <p:ph idx="1"/>
          </p:nvPr>
        </p:nvSpPr>
        <p:spPr>
          <a:xfrm>
            <a:off x="677863" y="939800"/>
            <a:ext cx="8596312" cy="5564188"/>
          </a:xfrm>
        </p:spPr>
        <p:txBody>
          <a:bodyPr rtlCol="0">
            <a:normAutofit/>
          </a:bodyPr>
          <a:lstStyle/>
          <a:p>
            <a:pPr marL="0" indent="0" fontAlgn="auto">
              <a:spcAft>
                <a:spcPts val="0"/>
              </a:spcAft>
              <a:buFont typeface="Wingdings 3" charset="2"/>
              <a:buNone/>
              <a:defRPr/>
            </a:pPr>
            <a:r>
              <a:rPr lang="es-ES" sz="2400" dirty="0" smtClean="0">
                <a:solidFill>
                  <a:schemeClr val="tx1"/>
                </a:solidFill>
              </a:rPr>
              <a:t>El gran atractivo de las lagunas de </a:t>
            </a:r>
            <a:r>
              <a:rPr lang="es-ES" sz="2400" dirty="0" err="1" smtClean="0">
                <a:solidFill>
                  <a:schemeClr val="tx1"/>
                </a:solidFill>
              </a:rPr>
              <a:t>Villafáfila</a:t>
            </a:r>
            <a:r>
              <a:rPr lang="es-ES" sz="2400" dirty="0" smtClean="0">
                <a:solidFill>
                  <a:schemeClr val="tx1"/>
                </a:solidFill>
              </a:rPr>
              <a:t> es su variada y fascinante cantidad de aves, en la actualidad está en torno a 100 clases diferentes. Entre los que destacamos: Ánsar común, Ánade, Avefría, Porrón, Grulla, Águila real, Avoceta, Martín pescador y la reina por excelencia de estas tierras, la avutarda. De esta última, </a:t>
            </a:r>
            <a:r>
              <a:rPr lang="es-ES" sz="2400" dirty="0" err="1" smtClean="0">
                <a:solidFill>
                  <a:schemeClr val="tx1"/>
                </a:solidFill>
              </a:rPr>
              <a:t>Villafáfila</a:t>
            </a:r>
            <a:r>
              <a:rPr lang="es-ES" sz="2400" dirty="0" smtClean="0">
                <a:solidFill>
                  <a:schemeClr val="tx1"/>
                </a:solidFill>
              </a:rPr>
              <a:t> puede presumir de albergar la mayor población de ellas, unos 3.000 ejemplares cuando la población mundial total es de unas 25.000.</a:t>
            </a:r>
          </a:p>
          <a:p>
            <a:pPr marL="0" indent="0" fontAlgn="auto">
              <a:spcAft>
                <a:spcPts val="0"/>
              </a:spcAft>
              <a:buFont typeface="Wingdings 3" charset="2"/>
              <a:buNone/>
              <a:defRPr/>
            </a:pPr>
            <a:r>
              <a:rPr lang="es-ES" sz="2400" dirty="0" smtClean="0">
                <a:solidFill>
                  <a:schemeClr val="tx1"/>
                </a:solidFill>
              </a:rPr>
              <a:t>Dichas aves, nos regalan sonidos fascinantes como podemos comprobar en el siguiente enlace:</a:t>
            </a:r>
            <a:endParaRPr lang="es-ES" sz="2400" dirty="0">
              <a:solidFill>
                <a:schemeClr val="tx1"/>
              </a:solidFill>
            </a:endParaRPr>
          </a:p>
          <a:p>
            <a:pPr fontAlgn="auto">
              <a:spcAft>
                <a:spcPts val="0"/>
              </a:spcAft>
              <a:buFont typeface="Wingdings 3" charset="2"/>
              <a:buChar char=""/>
              <a:defRPr/>
            </a:pPr>
            <a:r>
              <a:rPr lang="es-ES" sz="2400" dirty="0" smtClean="0">
                <a:solidFill>
                  <a:schemeClr val="tx1"/>
                </a:solidFill>
              </a:rPr>
              <a:t>http</a:t>
            </a:r>
            <a:r>
              <a:rPr lang="es-ES" sz="2400" dirty="0">
                <a:solidFill>
                  <a:schemeClr val="tx1"/>
                </a:solidFill>
              </a:rPr>
              <a:t>://</a:t>
            </a:r>
            <a:r>
              <a:rPr lang="es-ES" sz="2400" dirty="0" smtClean="0">
                <a:solidFill>
                  <a:schemeClr val="tx1"/>
                </a:solidFill>
              </a:rPr>
              <a:t>videos.elmundo.es/v/0_av7dfyka-sonido-de-la-naturaleza-los-gansos-silvestres-en-villafafila</a:t>
            </a:r>
          </a:p>
          <a:p>
            <a:pPr marL="0" indent="0" fontAlgn="auto">
              <a:spcAft>
                <a:spcPts val="0"/>
              </a:spcAft>
              <a:buFont typeface="Wingdings 3" charset="2"/>
              <a:buNone/>
              <a:defRPr/>
            </a:pPr>
            <a:r>
              <a:rPr lang="es-ES" dirty="0" smtClean="0">
                <a:solidFill>
                  <a:schemeClr val="tx1">
                    <a:lumMod val="75000"/>
                    <a:lumOff val="25000"/>
                  </a:schemeClr>
                </a:solidFill>
              </a:rPr>
              <a:t>                                                                                              (elmundo.es)</a:t>
            </a:r>
            <a:endParaRPr lang="es-ES"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texto 7"/>
          <p:cNvSpPr>
            <a:spLocks noGrp="1"/>
          </p:cNvSpPr>
          <p:nvPr>
            <p:ph type="body" idx="1"/>
          </p:nvPr>
        </p:nvSpPr>
        <p:spPr>
          <a:xfrm>
            <a:off x="231775" y="165100"/>
            <a:ext cx="4629150" cy="414338"/>
          </a:xfrm>
        </p:spPr>
        <p:txBody>
          <a:bodyPr/>
          <a:lstStyle/>
          <a:p>
            <a:r>
              <a:rPr lang="es-ES" smtClean="0"/>
              <a:t>Porrón Europeo</a:t>
            </a:r>
          </a:p>
        </p:txBody>
      </p:sp>
      <p:pic>
        <p:nvPicPr>
          <p:cNvPr id="23554" name="Marcador de contenido 11"/>
          <p:cNvPicPr>
            <a:picLocks noGrp="1" noChangeAspect="1"/>
          </p:cNvPicPr>
          <p:nvPr>
            <p:ph sz="half" idx="2"/>
          </p:nvPr>
        </p:nvPicPr>
        <p:blipFill>
          <a:blip r:embed="rId2"/>
          <a:srcRect/>
          <a:stretch>
            <a:fillRect/>
          </a:stretch>
        </p:blipFill>
        <p:spPr>
          <a:xfrm>
            <a:off x="231775" y="579438"/>
            <a:ext cx="4629150" cy="2959100"/>
          </a:xfrm>
        </p:spPr>
      </p:pic>
      <p:sp>
        <p:nvSpPr>
          <p:cNvPr id="23555" name="Marcador de texto 9"/>
          <p:cNvSpPr>
            <a:spLocks noGrp="1"/>
          </p:cNvSpPr>
          <p:nvPr>
            <p:ph type="body" sz="quarter" idx="3"/>
          </p:nvPr>
        </p:nvSpPr>
        <p:spPr>
          <a:xfrm>
            <a:off x="5087938" y="165100"/>
            <a:ext cx="4186237" cy="465138"/>
          </a:xfrm>
        </p:spPr>
        <p:txBody>
          <a:bodyPr/>
          <a:lstStyle/>
          <a:p>
            <a:r>
              <a:rPr lang="es-ES" smtClean="0"/>
              <a:t>Avefría</a:t>
            </a:r>
          </a:p>
        </p:txBody>
      </p:sp>
      <p:pic>
        <p:nvPicPr>
          <p:cNvPr id="23556" name="Marcador de contenido 12"/>
          <p:cNvPicPr>
            <a:picLocks noGrp="1" noChangeAspect="1"/>
          </p:cNvPicPr>
          <p:nvPr>
            <p:ph sz="quarter" idx="4"/>
          </p:nvPr>
        </p:nvPicPr>
        <p:blipFill>
          <a:blip r:embed="rId3"/>
          <a:srcRect/>
          <a:stretch>
            <a:fillRect/>
          </a:stretch>
        </p:blipFill>
        <p:spPr>
          <a:xfrm>
            <a:off x="5087938" y="630238"/>
            <a:ext cx="4391025" cy="2857500"/>
          </a:xfrm>
        </p:spPr>
      </p:pic>
      <p:pic>
        <p:nvPicPr>
          <p:cNvPr id="23557" name="Imagen 14"/>
          <p:cNvPicPr>
            <a:picLocks noChangeAspect="1"/>
          </p:cNvPicPr>
          <p:nvPr/>
        </p:nvPicPr>
        <p:blipFill>
          <a:blip r:embed="rId4"/>
          <a:srcRect/>
          <a:stretch>
            <a:fillRect/>
          </a:stretch>
        </p:blipFill>
        <p:spPr bwMode="auto">
          <a:xfrm>
            <a:off x="231775" y="3952875"/>
            <a:ext cx="4629150" cy="2778125"/>
          </a:xfrm>
          <a:prstGeom prst="rect">
            <a:avLst/>
          </a:prstGeom>
          <a:noFill/>
          <a:ln w="9525">
            <a:noFill/>
            <a:miter lim="800000"/>
            <a:headEnd/>
            <a:tailEnd/>
          </a:ln>
        </p:spPr>
      </p:pic>
      <p:sp>
        <p:nvSpPr>
          <p:cNvPr id="23558" name="CuadroTexto 15"/>
          <p:cNvSpPr txBox="1">
            <a:spLocks noChangeArrowheads="1"/>
          </p:cNvSpPr>
          <p:nvPr/>
        </p:nvSpPr>
        <p:spPr bwMode="auto">
          <a:xfrm>
            <a:off x="231775" y="3487738"/>
            <a:ext cx="3413125" cy="461962"/>
          </a:xfrm>
          <a:prstGeom prst="rect">
            <a:avLst/>
          </a:prstGeom>
          <a:noFill/>
          <a:ln w="9525">
            <a:noFill/>
            <a:miter lim="800000"/>
            <a:headEnd/>
            <a:tailEnd/>
          </a:ln>
        </p:spPr>
        <p:txBody>
          <a:bodyPr>
            <a:spAutoFit/>
          </a:bodyPr>
          <a:lstStyle/>
          <a:p>
            <a:r>
              <a:rPr lang="es-ES" sz="2400">
                <a:latin typeface="Trebuchet MS" pitchFamily="34" charset="0"/>
              </a:rPr>
              <a:t>Martín pescador</a:t>
            </a:r>
          </a:p>
        </p:txBody>
      </p:sp>
      <p:pic>
        <p:nvPicPr>
          <p:cNvPr id="23559" name="Imagen 16"/>
          <p:cNvPicPr>
            <a:picLocks noChangeAspect="1"/>
          </p:cNvPicPr>
          <p:nvPr/>
        </p:nvPicPr>
        <p:blipFill>
          <a:blip r:embed="rId5"/>
          <a:srcRect/>
          <a:stretch>
            <a:fillRect/>
          </a:stretch>
        </p:blipFill>
        <p:spPr bwMode="auto">
          <a:xfrm>
            <a:off x="5087938" y="3949700"/>
            <a:ext cx="3914775" cy="2781300"/>
          </a:xfrm>
          <a:prstGeom prst="rect">
            <a:avLst/>
          </a:prstGeom>
          <a:noFill/>
          <a:ln w="9525">
            <a:noFill/>
            <a:miter lim="800000"/>
            <a:headEnd/>
            <a:tailEnd/>
          </a:ln>
        </p:spPr>
      </p:pic>
      <p:sp>
        <p:nvSpPr>
          <p:cNvPr id="23560" name="CuadroTexto 17"/>
          <p:cNvSpPr txBox="1">
            <a:spLocks noChangeArrowheads="1"/>
          </p:cNvSpPr>
          <p:nvPr/>
        </p:nvSpPr>
        <p:spPr bwMode="auto">
          <a:xfrm>
            <a:off x="5087938" y="3538538"/>
            <a:ext cx="1217612" cy="461962"/>
          </a:xfrm>
          <a:prstGeom prst="rect">
            <a:avLst/>
          </a:prstGeom>
          <a:noFill/>
          <a:ln w="9525">
            <a:noFill/>
            <a:miter lim="800000"/>
            <a:headEnd/>
            <a:tailEnd/>
          </a:ln>
        </p:spPr>
        <p:txBody>
          <a:bodyPr>
            <a:spAutoFit/>
          </a:bodyPr>
          <a:lstStyle/>
          <a:p>
            <a:r>
              <a:rPr lang="es-ES" sz="2400">
                <a:latin typeface="Trebuchet MS" pitchFamily="34" charset="0"/>
              </a:rPr>
              <a:t>Grulla</a:t>
            </a:r>
          </a:p>
        </p:txBody>
      </p:sp>
      <p:sp>
        <p:nvSpPr>
          <p:cNvPr id="23561" name="CuadroTexto 18"/>
          <p:cNvSpPr txBox="1">
            <a:spLocks noChangeArrowheads="1"/>
          </p:cNvSpPr>
          <p:nvPr/>
        </p:nvSpPr>
        <p:spPr bwMode="auto">
          <a:xfrm>
            <a:off x="9229725" y="5692775"/>
            <a:ext cx="1858963" cy="922338"/>
          </a:xfrm>
          <a:prstGeom prst="rect">
            <a:avLst/>
          </a:prstGeom>
          <a:noFill/>
          <a:ln w="9525">
            <a:noFill/>
            <a:miter lim="800000"/>
            <a:headEnd/>
            <a:tailEnd/>
          </a:ln>
        </p:spPr>
        <p:txBody>
          <a:bodyPr>
            <a:spAutoFit/>
          </a:bodyPr>
          <a:lstStyle/>
          <a:p>
            <a:r>
              <a:rPr lang="es-ES">
                <a:latin typeface="Trebuchet MS" pitchFamily="34" charset="0"/>
              </a:rPr>
              <a:t>Blog el pernil (1-3)</a:t>
            </a:r>
          </a:p>
          <a:p>
            <a:r>
              <a:rPr lang="es-ES">
                <a:latin typeface="Trebuchet MS" pitchFamily="34" charset="0"/>
              </a:rPr>
              <a:t>Dicyt.com (4)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77863" y="211138"/>
            <a:ext cx="8596312" cy="768350"/>
          </a:xfrm>
        </p:spPr>
        <p:txBody>
          <a:bodyPr rtlCol="0"/>
          <a:lstStyle/>
          <a:p>
            <a:pPr fontAlgn="auto">
              <a:spcAft>
                <a:spcPts val="0"/>
              </a:spcAft>
              <a:defRPr/>
            </a:pPr>
            <a:r>
              <a:rPr lang="es-ES" dirty="0" smtClean="0">
                <a:solidFill>
                  <a:schemeClr val="tx1"/>
                </a:solidFill>
                <a:latin typeface="+mn-lt"/>
              </a:rPr>
              <a:t>El ánsar común en la laguna</a:t>
            </a:r>
            <a:endParaRPr lang="es-ES" dirty="0">
              <a:solidFill>
                <a:schemeClr val="tx1"/>
              </a:solidFill>
              <a:latin typeface="+mn-lt"/>
            </a:endParaRPr>
          </a:p>
        </p:txBody>
      </p:sp>
      <p:pic>
        <p:nvPicPr>
          <p:cNvPr id="24578" name="Marcador de contenido 6"/>
          <p:cNvPicPr>
            <a:picLocks noGrp="1" noChangeAspect="1"/>
          </p:cNvPicPr>
          <p:nvPr>
            <p:ph idx="1"/>
          </p:nvPr>
        </p:nvPicPr>
        <p:blipFill>
          <a:blip r:embed="rId2"/>
          <a:srcRect/>
          <a:stretch>
            <a:fillRect/>
          </a:stretch>
        </p:blipFill>
        <p:spPr>
          <a:xfrm>
            <a:off x="385763" y="1184275"/>
            <a:ext cx="9086850" cy="5102225"/>
          </a:xfrm>
        </p:spPr>
      </p:pic>
      <p:sp>
        <p:nvSpPr>
          <p:cNvPr id="24579" name="CuadroTexto 7"/>
          <p:cNvSpPr txBox="1">
            <a:spLocks noChangeArrowheads="1"/>
          </p:cNvSpPr>
          <p:nvPr/>
        </p:nvSpPr>
        <p:spPr bwMode="auto">
          <a:xfrm>
            <a:off x="6575425" y="5808663"/>
            <a:ext cx="2897188" cy="368300"/>
          </a:xfrm>
          <a:prstGeom prst="rect">
            <a:avLst/>
          </a:prstGeom>
          <a:noFill/>
          <a:ln w="9525">
            <a:noFill/>
            <a:miter lim="800000"/>
            <a:headEnd/>
            <a:tailEnd/>
          </a:ln>
        </p:spPr>
        <p:txBody>
          <a:bodyPr>
            <a:spAutoFit/>
          </a:bodyPr>
          <a:lstStyle/>
          <a:p>
            <a:r>
              <a:rPr lang="es-ES">
                <a:latin typeface="Trebuchet MS" pitchFamily="34" charset="0"/>
              </a:rPr>
              <a:t>www.esquibeltomillo.com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ítulo 1"/>
          <p:cNvSpPr>
            <a:spLocks noGrp="1"/>
          </p:cNvSpPr>
          <p:nvPr>
            <p:ph type="title"/>
          </p:nvPr>
        </p:nvSpPr>
        <p:spPr>
          <a:xfrm>
            <a:off x="549275" y="244475"/>
            <a:ext cx="8724900" cy="1854200"/>
          </a:xfrm>
        </p:spPr>
        <p:txBody>
          <a:bodyPr/>
          <a:lstStyle/>
          <a:p>
            <a:r>
              <a:rPr lang="es-ES" sz="2800" smtClean="0">
                <a:solidFill>
                  <a:schemeClr val="tx1"/>
                </a:solidFill>
              </a:rPr>
              <a:t>En la siguiente imagen vemos al ánade real.</a:t>
            </a:r>
            <a:br>
              <a:rPr lang="es-ES" sz="2800" smtClean="0">
                <a:solidFill>
                  <a:schemeClr val="tx1"/>
                </a:solidFill>
              </a:rPr>
            </a:br>
            <a:r>
              <a:rPr lang="es-ES" sz="2800" smtClean="0">
                <a:solidFill>
                  <a:schemeClr val="tx1"/>
                </a:solidFill>
              </a:rPr>
              <a:t> ¿Sabes cual es la diferencia entre ellos? El de color pardo es la hembra y el de cabeza verdosa el macho.</a:t>
            </a:r>
          </a:p>
        </p:txBody>
      </p:sp>
      <p:pic>
        <p:nvPicPr>
          <p:cNvPr id="25602" name="Marcador de contenido 3"/>
          <p:cNvPicPr>
            <a:picLocks noGrp="1" noChangeAspect="1"/>
          </p:cNvPicPr>
          <p:nvPr>
            <p:ph idx="1"/>
          </p:nvPr>
        </p:nvPicPr>
        <p:blipFill>
          <a:blip r:embed="rId2"/>
          <a:srcRect/>
          <a:stretch>
            <a:fillRect/>
          </a:stretch>
        </p:blipFill>
        <p:spPr>
          <a:xfrm>
            <a:off x="549275" y="2859088"/>
            <a:ext cx="8724900" cy="2859087"/>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425450" y="146050"/>
            <a:ext cx="8848725" cy="511175"/>
          </a:xfrm>
        </p:spPr>
        <p:txBody>
          <a:bodyPr rtlCol="0">
            <a:normAutofit fontScale="90000"/>
          </a:bodyPr>
          <a:lstStyle/>
          <a:p>
            <a:pPr fontAlgn="auto">
              <a:spcAft>
                <a:spcPts val="0"/>
              </a:spcAft>
              <a:defRPr/>
            </a:pPr>
            <a:r>
              <a:rPr lang="es-ES" dirty="0" smtClean="0">
                <a:solidFill>
                  <a:schemeClr val="tx1"/>
                </a:solidFill>
              </a:rPr>
              <a:t>Unos llegan a la laguna…otros se van </a:t>
            </a:r>
            <a:endParaRPr lang="es-ES" dirty="0">
              <a:solidFill>
                <a:schemeClr val="tx1"/>
              </a:solidFill>
            </a:endParaRPr>
          </a:p>
        </p:txBody>
      </p:sp>
      <p:pic>
        <p:nvPicPr>
          <p:cNvPr id="26626" name="Marcador de contenido 6"/>
          <p:cNvPicPr>
            <a:picLocks noGrp="1" noChangeAspect="1"/>
          </p:cNvPicPr>
          <p:nvPr>
            <p:ph idx="1"/>
          </p:nvPr>
        </p:nvPicPr>
        <p:blipFill>
          <a:blip r:embed="rId2"/>
          <a:srcRect/>
          <a:stretch>
            <a:fillRect/>
          </a:stretch>
        </p:blipFill>
        <p:spPr>
          <a:xfrm>
            <a:off x="425450" y="863600"/>
            <a:ext cx="9099550" cy="5305425"/>
          </a:xfrm>
        </p:spPr>
      </p:pic>
      <p:sp>
        <p:nvSpPr>
          <p:cNvPr id="26627" name="CuadroTexto 7"/>
          <p:cNvSpPr txBox="1">
            <a:spLocks noChangeArrowheads="1"/>
          </p:cNvSpPr>
          <p:nvPr/>
        </p:nvSpPr>
        <p:spPr bwMode="auto">
          <a:xfrm>
            <a:off x="6156325" y="5667375"/>
            <a:ext cx="3244850" cy="368300"/>
          </a:xfrm>
          <a:prstGeom prst="rect">
            <a:avLst/>
          </a:prstGeom>
          <a:noFill/>
          <a:ln w="9525">
            <a:noFill/>
            <a:miter lim="800000"/>
            <a:headEnd/>
            <a:tailEnd/>
          </a:ln>
        </p:spPr>
        <p:txBody>
          <a:bodyPr>
            <a:spAutoFit/>
          </a:bodyPr>
          <a:lstStyle/>
          <a:p>
            <a:r>
              <a:rPr lang="es-ES">
                <a:latin typeface="Trebuchet MS" pitchFamily="34" charset="0"/>
              </a:rPr>
              <a:t>www.laopiniondezamora.com</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a">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490</TotalTime>
  <Words>1000</Words>
  <Application>Microsoft Office PowerPoint</Application>
  <PresentationFormat>Custom</PresentationFormat>
  <Paragraphs>85</Paragraphs>
  <Slides>20</Slides>
  <Notes>0</Notes>
  <HiddenSlides>0</HiddenSlides>
  <MMClips>0</MMClips>
  <ScaleCrop>false</ScaleCrop>
  <HeadingPairs>
    <vt:vector size="6" baseType="variant">
      <vt:variant>
        <vt:lpstr>Fuentes usadas</vt:lpstr>
      </vt:variant>
      <vt:variant>
        <vt:i4>5</vt:i4>
      </vt:variant>
      <vt:variant>
        <vt:lpstr>Plantilla de diseño</vt:lpstr>
      </vt:variant>
      <vt:variant>
        <vt:i4>4</vt:i4>
      </vt:variant>
      <vt:variant>
        <vt:lpstr>Títulos de diapositiva</vt:lpstr>
      </vt:variant>
      <vt:variant>
        <vt:i4>20</vt:i4>
      </vt:variant>
    </vt:vector>
  </HeadingPairs>
  <TitlesOfParts>
    <vt:vector size="29" baseType="lpstr">
      <vt:lpstr>Trebuchet MS</vt:lpstr>
      <vt:lpstr>Arial</vt:lpstr>
      <vt:lpstr>Wingdings 3</vt:lpstr>
      <vt:lpstr>Calibri</vt:lpstr>
      <vt:lpstr>Courier New</vt:lpstr>
      <vt:lpstr>Faceta</vt:lpstr>
      <vt:lpstr>Faceta</vt:lpstr>
      <vt:lpstr>Faceta</vt:lpstr>
      <vt:lpstr>Faceta</vt:lpstr>
      <vt:lpstr>  Villafáfila             </vt:lpstr>
      <vt:lpstr>       Localización</vt:lpstr>
      <vt:lpstr>Diapositiva 3</vt:lpstr>
      <vt:lpstr>Diapositiva 4</vt:lpstr>
      <vt:lpstr>Aves</vt:lpstr>
      <vt:lpstr>Diapositiva 6</vt:lpstr>
      <vt:lpstr>El ánsar común en la laguna</vt:lpstr>
      <vt:lpstr>En la siguiente imagen vemos al ánade real.  ¿Sabes cual es la diferencia entre ellos? El de color pardo es la hembra y el de cabeza verdosa el macho.</vt:lpstr>
      <vt:lpstr>Unos llegan a la laguna…otros se van </vt:lpstr>
      <vt:lpstr>¡Hora de comer! El ánade real se sumerge de esta forma para alcanzar el fondo de la laguna, donde está su alimento. Una de las características que hacen atractivas las lagunas de Villafáfila a la aves es su poca profundidad, lo que facilita que se alimenten fácilmente.</vt:lpstr>
      <vt:lpstr>Por su parte el ánsar encuentra su alimento en las tierras cercanas a las lagunas.</vt:lpstr>
      <vt:lpstr>El ave por excelencia de tierra de campos es la avutarda, y la mayor concentración de ellas se encuentra en Villafáfila. ¿Sabéis que…? Son las aves más pesadas que vuelan, llegando a pesar hasta 20 kg los machos y 13 kg las hembras. En esta foto vemos a dos machos iniciando la denominada `rueda´, ritual de apareamiento que realiza el macho para atraer a la hembra, que consiste en expandir su plumaje de esta forma tan característica.</vt:lpstr>
      <vt:lpstr>Palomares</vt:lpstr>
      <vt:lpstr>I. Estructura</vt:lpstr>
      <vt:lpstr>II. Función El objetivo de estas construcciones era que en su interior anidasen palomas y criasen, obteniendo de ello dos recursos. El principal eran los propios pichones para alimentación de las personas, aprovechando también la palomina (excrementos) como abono.</vt:lpstr>
      <vt:lpstr>Actividades</vt:lpstr>
      <vt:lpstr>Actividades previas </vt:lpstr>
      <vt:lpstr>Actividades durante la visita</vt:lpstr>
      <vt:lpstr>Actividades posteriores</vt:lpstr>
      <vt:lpstr>Gracias por su atención.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Lagunas y palomares de Villafáfila</dc:title>
  <dc:creator>Alejandro Gonzalez</dc:creator>
  <cp:lastModifiedBy>AS</cp:lastModifiedBy>
  <cp:revision>50</cp:revision>
  <dcterms:created xsi:type="dcterms:W3CDTF">2015-11-19T11:13:49Z</dcterms:created>
  <dcterms:modified xsi:type="dcterms:W3CDTF">2015-12-13T16:22:00Z</dcterms:modified>
</cp:coreProperties>
</file>