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4" r:id="rId1"/>
  </p:sldMasterIdLst>
  <p:sldIdLst>
    <p:sldId id="256" r:id="rId2"/>
    <p:sldId id="258" r:id="rId3"/>
    <p:sldId id="261" r:id="rId4"/>
    <p:sldId id="259" r:id="rId5"/>
    <p:sldId id="260" r:id="rId6"/>
    <p:sldId id="262" r:id="rId7"/>
    <p:sldId id="270" r:id="rId8"/>
    <p:sldId id="266" r:id="rId9"/>
    <p:sldId id="263" r:id="rId10"/>
    <p:sldId id="264" r:id="rId11"/>
    <p:sldId id="265" r:id="rId12"/>
    <p:sldId id="267" r:id="rId13"/>
    <p:sldId id="268" r:id="rId14"/>
    <p:sldId id="271" r:id="rId15"/>
    <p:sldId id="269" r:id="rId16"/>
    <p:sldId id="272" r:id="rId17"/>
    <p:sldId id="273" r:id="rId18"/>
    <p:sldId id="274" r:id="rId19"/>
    <p:sldId id="277" r:id="rId20"/>
    <p:sldId id="275" r:id="rId21"/>
    <p:sldId id="278" r:id="rId22"/>
    <p:sldId id="279" r:id="rId23"/>
    <p:sldId id="280" r:id="rId24"/>
    <p:sldId id="281" r:id="rId25"/>
    <p:sldId id="283" r:id="rId26"/>
    <p:sldId id="282" r:id="rId27"/>
    <p:sldId id="284" r:id="rId28"/>
    <p:sldId id="285" r:id="rId29"/>
    <p:sldId id="286" r:id="rId30"/>
    <p:sldId id="287" r:id="rId31"/>
    <p:sldId id="28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1711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9210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979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8958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34789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1587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86476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7186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2964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4981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4383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0999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9779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7580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2898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88935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11/27/2015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5482748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ikipedia.org/" TargetMode="External"/><Relationship Id="rId7" Type="http://schemas.openxmlformats.org/officeDocument/2006/relationships/hyperlink" Target="http://www.provinciadevalladolid.com/es/centros-tur&#237;sticos" TargetMode="External"/><Relationship Id="rId2" Type="http://schemas.openxmlformats.org/officeDocument/2006/relationships/hyperlink" Target="http://www.paredesdenava.com/" TargetMode="External"/><Relationship Id="rId1" Type="http://schemas.openxmlformats.org/officeDocument/2006/relationships/slideLayout" Target="../slideLayouts/slideLayout2.xml"/><Relationship Id="rId6" Type="http://schemas.openxmlformats.org/officeDocument/2006/relationships/hyperlink" Target="http://www.palenciaturismo.es/" TargetMode="External"/><Relationship Id="rId5" Type="http://schemas.openxmlformats.org/officeDocument/2006/relationships/hyperlink" Target="http://www.canaldecastilla.org/" TargetMode="External"/><Relationship Id="rId4" Type="http://schemas.openxmlformats.org/officeDocument/2006/relationships/hyperlink" Target="http://www.jcy.es/web/jcyl/MedioAmbiente/es/"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maristaspalencia.org/" TargetMode="External"/><Relationship Id="rId3" Type="http://schemas.openxmlformats.org/officeDocument/2006/relationships/hyperlink" Target="http://www.paredesdenava.es/" TargetMode="External"/><Relationship Id="rId7" Type="http://schemas.openxmlformats.org/officeDocument/2006/relationships/hyperlink" Target="http://www.fotonatura.es/" TargetMode="External"/><Relationship Id="rId12" Type="http://schemas.openxmlformats.org/officeDocument/2006/relationships/hyperlink" Target="http://commons.wikipedia.org/" TargetMode="External"/><Relationship Id="rId2" Type="http://schemas.openxmlformats.org/officeDocument/2006/relationships/hyperlink" Target="https://es.wikipedia.org/" TargetMode="External"/><Relationship Id="rId1" Type="http://schemas.openxmlformats.org/officeDocument/2006/relationships/slideLayout" Target="../slideLayouts/slideLayout2.xml"/><Relationship Id="rId6" Type="http://schemas.openxmlformats.org/officeDocument/2006/relationships/hyperlink" Target="http://www.masianovales.com/" TargetMode="External"/><Relationship Id="rId11" Type="http://schemas.openxmlformats.org/officeDocument/2006/relationships/hyperlink" Target="http://www.paredesdenava.com/" TargetMode="External"/><Relationship Id="rId5" Type="http://schemas.openxmlformats.org/officeDocument/2006/relationships/hyperlink" Target="http://www.all-free-potos.com/" TargetMode="External"/><Relationship Id="rId10" Type="http://schemas.openxmlformats.org/officeDocument/2006/relationships/hyperlink" Target="http://www.tectonicablog.com/" TargetMode="External"/><Relationship Id="rId4" Type="http://schemas.openxmlformats.org/officeDocument/2006/relationships/hyperlink" Target="https://wikipedia.org/" TargetMode="External"/><Relationship Id="rId9" Type="http://schemas.openxmlformats.org/officeDocument/2006/relationships/hyperlink" Target="http://www.puebloenpueblo.co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s.wikipedia.org/wiki/Carde%C3%B1osa_de_Volpejera" TargetMode="External"/><Relationship Id="rId3" Type="http://schemas.openxmlformats.org/officeDocument/2006/relationships/hyperlink" Target="https://es.wikipedia.org/wiki/Siglo_XX" TargetMode="External"/><Relationship Id="rId7" Type="http://schemas.openxmlformats.org/officeDocument/2006/relationships/hyperlink" Target="https://es.wikipedia.org/wiki/Villalumbroso" TargetMode="External"/><Relationship Id="rId12" Type="http://schemas.openxmlformats.org/officeDocument/2006/relationships/hyperlink" Target="https://es.wikipedia.org/wiki/Villaldav%C3%ADn" TargetMode="External"/><Relationship Id="rId2" Type="http://schemas.openxmlformats.org/officeDocument/2006/relationships/hyperlink" Target="https://es.wikipedia.org/wiki/Palencia" TargetMode="External"/><Relationship Id="rId1" Type="http://schemas.openxmlformats.org/officeDocument/2006/relationships/slideLayout" Target="../slideLayouts/slideLayout2.xml"/><Relationship Id="rId6" Type="http://schemas.openxmlformats.org/officeDocument/2006/relationships/hyperlink" Target="https://es.wikipedia.org/wiki/Frechilla" TargetMode="External"/><Relationship Id="rId11" Type="http://schemas.openxmlformats.org/officeDocument/2006/relationships/hyperlink" Target="https://es.wikipedia.org/wiki/Perales_(Palencia)" TargetMode="External"/><Relationship Id="rId5" Type="http://schemas.openxmlformats.org/officeDocument/2006/relationships/hyperlink" Target="https://es.wikipedia.org/wiki/Fuentes_de_Nava" TargetMode="External"/><Relationship Id="rId10" Type="http://schemas.openxmlformats.org/officeDocument/2006/relationships/hyperlink" Target="https://es.wikipedia.org/wiki/Villoldo" TargetMode="External"/><Relationship Id="rId4" Type="http://schemas.openxmlformats.org/officeDocument/2006/relationships/hyperlink" Target="https://es.wikipedia.org/wiki/Becerril_de_Campos" TargetMode="External"/><Relationship Id="rId9" Type="http://schemas.openxmlformats.org/officeDocument/2006/relationships/hyperlink" Target="https://es.wikipedia.org/wiki/Villamuera_de_la_Cuez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mtClean="0"/>
              <a:t>VISITA PAREDES  DE NAVA</a:t>
            </a:r>
            <a:endParaRPr lang="es-ES" dirty="0"/>
          </a:p>
        </p:txBody>
      </p:sp>
      <p:sp>
        <p:nvSpPr>
          <p:cNvPr id="3" name="Subtítulo 2"/>
          <p:cNvSpPr>
            <a:spLocks noGrp="1"/>
          </p:cNvSpPr>
          <p:nvPr>
            <p:ph type="subTitle" idx="1"/>
          </p:nvPr>
        </p:nvSpPr>
        <p:spPr/>
        <p:txBody>
          <a:bodyPr/>
          <a:lstStyle/>
          <a:p>
            <a:r>
              <a:rPr lang="es-ES" smtClean="0"/>
              <a:t>( PALENCIA)- TIERRA DE CAMPOS</a:t>
            </a:r>
            <a:endParaRPr lang="es-ES" dirty="0"/>
          </a:p>
        </p:txBody>
      </p:sp>
    </p:spTree>
    <p:extLst>
      <p:ext uri="{BB962C8B-B14F-4D97-AF65-F5344CB8AC3E}">
        <p14:creationId xmlns:p14="http://schemas.microsoft.com/office/powerpoint/2010/main" val="3631664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CANAL DE CASTILLA</a:t>
            </a:r>
            <a:endParaRPr lang="es-ES" dirty="0"/>
          </a:p>
        </p:txBody>
      </p:sp>
      <p:sp>
        <p:nvSpPr>
          <p:cNvPr id="3" name="Marcador de contenido 2"/>
          <p:cNvSpPr>
            <a:spLocks noGrp="1"/>
          </p:cNvSpPr>
          <p:nvPr>
            <p:ph idx="1"/>
          </p:nvPr>
        </p:nvSpPr>
        <p:spPr>
          <a:xfrm>
            <a:off x="2589212" y="1390918"/>
            <a:ext cx="8915400" cy="5009882"/>
          </a:xfrm>
        </p:spPr>
        <p:txBody>
          <a:bodyPr>
            <a:normAutofit fontScale="77500" lnSpcReduction="20000"/>
          </a:bodyPr>
          <a:lstStyle/>
          <a:p>
            <a:r>
              <a:rPr lang="es-ES" dirty="0" smtClean="0"/>
              <a:t>El </a:t>
            </a:r>
            <a:r>
              <a:rPr lang="es-ES" b="1" u="sng" dirty="0"/>
              <a:t>C</a:t>
            </a:r>
            <a:r>
              <a:rPr lang="es-ES" b="1" u="sng" dirty="0" smtClean="0"/>
              <a:t>anal </a:t>
            </a:r>
            <a:r>
              <a:rPr lang="es-ES" b="1" u="sng" dirty="0"/>
              <a:t>de Castilla</a:t>
            </a:r>
            <a:r>
              <a:rPr lang="es-ES" u="sng" dirty="0"/>
              <a:t> </a:t>
            </a:r>
            <a:r>
              <a:rPr lang="es-ES" dirty="0"/>
              <a:t>es una de las obras de ingeniería hidráulica más importantes de las realizadas entre mediados del siglo XVIII y el primer tercio del XIX en España. Recorre parte de las provincias de </a:t>
            </a:r>
            <a:r>
              <a:rPr lang="es-ES" dirty="0" smtClean="0"/>
              <a:t>Burgo, </a:t>
            </a:r>
            <a:r>
              <a:rPr lang="es-ES" dirty="0"/>
              <a:t>Palencia y Valladolid en la comunidad </a:t>
            </a:r>
            <a:r>
              <a:rPr lang="es-ES" dirty="0" smtClean="0"/>
              <a:t>autónoma </a:t>
            </a:r>
            <a:r>
              <a:rPr lang="es-ES" dirty="0"/>
              <a:t>de Castilla y León (España) y fue construido para facilitar el transporte del trigo de Castilla hacia los puertos del norte y de allí a otros mercados. Sin embargo, la llegada del </a:t>
            </a:r>
            <a:r>
              <a:rPr lang="es-ES" dirty="0" smtClean="0"/>
              <a:t>ferrocarril pronto </a:t>
            </a:r>
            <a:r>
              <a:rPr lang="es-ES" dirty="0"/>
              <a:t>le hizo quedar </a:t>
            </a:r>
            <a:r>
              <a:rPr lang="es-ES" dirty="0" smtClean="0"/>
              <a:t>obsoleto .Las </a:t>
            </a:r>
            <a:r>
              <a:rPr lang="es-ES" dirty="0"/>
              <a:t>obras del Canal de </a:t>
            </a:r>
            <a:r>
              <a:rPr lang="es-ES" dirty="0" smtClean="0"/>
              <a:t>Castilla, llegaron </a:t>
            </a:r>
            <a:r>
              <a:rPr lang="es-ES" dirty="0"/>
              <a:t>a Paredes de Nava </a:t>
            </a:r>
            <a:r>
              <a:rPr lang="es-ES" dirty="0" smtClean="0"/>
              <a:t>en los </a:t>
            </a:r>
            <a:r>
              <a:rPr lang="es-ES" dirty="0"/>
              <a:t>años 1759 a 1791 las obras quedan paralizadas en el ramal de campos, siendo esta la época de mayor actividad en paredes, debido a que era el punto de arranque de la ruta. Para ello se construyen varios edificios anexos a la orilla del Canal, como son las Casas del Rey.</a:t>
            </a:r>
          </a:p>
          <a:p>
            <a:r>
              <a:rPr lang="es-ES" b="1" u="sng" dirty="0"/>
              <a:t>Las casas del rey</a:t>
            </a:r>
          </a:p>
          <a:p>
            <a:r>
              <a:rPr lang="es-ES" dirty="0"/>
              <a:t>Constan de un almacén divididos en seis panaderas con tres puertas de </a:t>
            </a:r>
            <a:r>
              <a:rPr lang="es-ES" dirty="0" smtClean="0"/>
              <a:t>entrada </a:t>
            </a:r>
            <a:r>
              <a:rPr lang="es-ES" dirty="0"/>
              <a:t>y cuatro de embarcadero, el zócalo y los ángulos salientes son de piedra de sillería y el resto de las paredes con pilones de ladrillo.</a:t>
            </a:r>
          </a:p>
          <a:p>
            <a:r>
              <a:rPr lang="es-ES" dirty="0"/>
              <a:t>La casa del encargado o casa del fielato, es de dos cuerpos de altura, y se encuentra rehabilitada recientemente. Era el encargado de pesar, cuidar el grano y mantenimiento del edificio.</a:t>
            </a:r>
          </a:p>
          <a:p>
            <a:r>
              <a:rPr lang="es-ES" dirty="0"/>
              <a:t>Casa mesón, era donde se daba cobijo, tanto para personas como para animales, ya que poseía caballerizas, hoy desaparecida. A la siniestra del canal se encontraba la casa del hortelano, también desparecida.</a:t>
            </a:r>
          </a:p>
          <a:p>
            <a:r>
              <a:rPr lang="es-ES" dirty="0"/>
              <a:t>Las casas del rey poseen una ermita, la única que se construyo a lo largo de todo el canal. Recientemente restaurada.</a:t>
            </a:r>
            <a:br>
              <a:rPr lang="es-ES" dirty="0"/>
            </a:br>
            <a:r>
              <a:rPr lang="es-ES" b="1" u="sng" dirty="0"/>
              <a:t>Por la localidad de Paredes de Nava, transcurren un total de 13 km, y posee un total de tres puentes. A lo largo de todos sus caminos de sirga podremos disfrutar de unas agradables rutas naturales.</a:t>
            </a:r>
          </a:p>
        </p:txBody>
      </p:sp>
    </p:spTree>
    <p:extLst>
      <p:ext uri="{BB962C8B-B14F-4D97-AF65-F5344CB8AC3E}">
        <p14:creationId xmlns:p14="http://schemas.microsoft.com/office/powerpoint/2010/main" val="2659164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b="1" dirty="0" smtClean="0"/>
              <a:t>Imágenes del Canal de Castilla y  vista de Paredes de Nava desde el Canal.</a:t>
            </a:r>
            <a:endParaRPr lang="es-ES" sz="24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537" y="1866882"/>
            <a:ext cx="2897943" cy="2126534"/>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759" y="4190439"/>
            <a:ext cx="2537721" cy="237595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865" y="1392702"/>
            <a:ext cx="6960747" cy="5431862"/>
          </a:xfrm>
          <a:prstGeom prst="rect">
            <a:avLst/>
          </a:prstGeom>
        </p:spPr>
      </p:pic>
    </p:spTree>
    <p:extLst>
      <p:ext uri="{BB962C8B-B14F-4D97-AF65-F5344CB8AC3E}">
        <p14:creationId xmlns:p14="http://schemas.microsoft.com/office/powerpoint/2010/main" val="3128157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b="1" dirty="0" smtClean="0"/>
              <a:t>PALOMARES</a:t>
            </a:r>
            <a:endParaRPr lang="es-ES" sz="4400" b="1" dirty="0"/>
          </a:p>
        </p:txBody>
      </p:sp>
      <p:sp>
        <p:nvSpPr>
          <p:cNvPr id="3" name="Marcador de contenido 2"/>
          <p:cNvSpPr>
            <a:spLocks noGrp="1"/>
          </p:cNvSpPr>
          <p:nvPr>
            <p:ph idx="1"/>
          </p:nvPr>
        </p:nvSpPr>
        <p:spPr/>
        <p:txBody>
          <a:bodyPr/>
          <a:lstStyle/>
          <a:p>
            <a:r>
              <a:rPr lang="es-ES" sz="2400" dirty="0" smtClean="0"/>
              <a:t>Dos son las funciones que han tenido los palomares tradicionalmente: </a:t>
            </a:r>
          </a:p>
          <a:p>
            <a:pPr marL="0" indent="0">
              <a:buNone/>
            </a:pPr>
            <a:r>
              <a:rPr lang="es-ES" sz="2400" dirty="0" smtClean="0"/>
              <a:t>Por un lado la cría del pichón y por otro la palomina que es uno de los mejores abonos conocidos.</a:t>
            </a:r>
          </a:p>
          <a:p>
            <a:pPr marL="0" indent="0">
              <a:buNone/>
            </a:pPr>
            <a:r>
              <a:rPr lang="es-ES" sz="2400" dirty="0" smtClean="0"/>
              <a:t>-Su estructura se compone de un patio interior y de ahí parten distintos muros con multitud de agujeros a modo de nichos, llamados pateras o buracas, que son los hogares de las palomas.</a:t>
            </a:r>
          </a:p>
          <a:p>
            <a:pPr marL="0" indent="0">
              <a:buNone/>
            </a:pPr>
            <a:endParaRPr lang="es-ES" dirty="0" smtClean="0"/>
          </a:p>
          <a:p>
            <a:pPr marL="0" indent="0">
              <a:buNone/>
            </a:pPr>
            <a:endParaRPr lang="es-ES" dirty="0" smtClean="0"/>
          </a:p>
          <a:p>
            <a:endParaRPr lang="es-ES" dirty="0"/>
          </a:p>
        </p:txBody>
      </p:sp>
    </p:spTree>
    <p:extLst>
      <p:ext uri="{BB962C8B-B14F-4D97-AF65-F5344CB8AC3E}">
        <p14:creationId xmlns:p14="http://schemas.microsoft.com/office/powerpoint/2010/main" val="3678191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b="1" dirty="0" smtClean="0"/>
              <a:t>   IMÁGENES DE PALOMARES</a:t>
            </a:r>
            <a:endParaRPr lang="es-ES" sz="40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41299" y="2457178"/>
            <a:ext cx="1676400" cy="1266825"/>
          </a:xfr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984" y="4305028"/>
            <a:ext cx="2771775" cy="2220059"/>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187" y="4857206"/>
            <a:ext cx="2619375" cy="1743075"/>
          </a:xfrm>
          <a:prstGeom prst="rect">
            <a:avLst/>
          </a:prstGeom>
        </p:spPr>
      </p:pic>
      <p:pic>
        <p:nvPicPr>
          <p:cNvPr id="2050" name="Picture 2" descr="http://tectonicablog.com/wp-content/uploads/2010/04/por-pericom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2448" y="2331074"/>
            <a:ext cx="3478851" cy="232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491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5400" b="1" dirty="0" smtClean="0"/>
              <a:t>Los Órganos </a:t>
            </a:r>
            <a:r>
              <a:rPr lang="es-ES" sz="5400" b="1" dirty="0"/>
              <a:t>I</a:t>
            </a:r>
            <a:r>
              <a:rPr lang="es-ES" sz="5400" b="1" dirty="0" smtClean="0"/>
              <a:t>béricos</a:t>
            </a:r>
            <a:endParaRPr lang="es-ES" sz="5400" b="1" dirty="0"/>
          </a:p>
        </p:txBody>
      </p:sp>
      <p:sp>
        <p:nvSpPr>
          <p:cNvPr id="3" name="Marcador de contenido 2"/>
          <p:cNvSpPr>
            <a:spLocks noGrp="1"/>
          </p:cNvSpPr>
          <p:nvPr>
            <p:ph idx="1"/>
          </p:nvPr>
        </p:nvSpPr>
        <p:spPr>
          <a:xfrm>
            <a:off x="2589212" y="2133599"/>
            <a:ext cx="8915400" cy="4511899"/>
          </a:xfrm>
        </p:spPr>
        <p:txBody>
          <a:bodyPr>
            <a:normAutofit fontScale="62500" lnSpcReduction="20000"/>
          </a:bodyPr>
          <a:lstStyle/>
          <a:p>
            <a:r>
              <a:rPr lang="es-ES" sz="4300" dirty="0" smtClean="0"/>
              <a:t>Actualmente existen dos órganos Ibéricos en Paredes de Nava:</a:t>
            </a:r>
          </a:p>
          <a:p>
            <a:r>
              <a:rPr lang="es-ES" sz="4300" dirty="0" smtClean="0"/>
              <a:t>- </a:t>
            </a:r>
            <a:r>
              <a:rPr lang="es-ES" sz="4000" u="sng" dirty="0" smtClean="0"/>
              <a:t>Órgano </a:t>
            </a:r>
            <a:r>
              <a:rPr lang="es-ES" sz="4000" u="sng" dirty="0"/>
              <a:t>de la Iglesia de Santa </a:t>
            </a:r>
            <a:r>
              <a:rPr lang="es-ES" sz="4000" u="sng" dirty="0" smtClean="0"/>
              <a:t>María</a:t>
            </a:r>
            <a:endParaRPr lang="es-ES" sz="4000" u="sng" dirty="0"/>
          </a:p>
          <a:p>
            <a:r>
              <a:rPr lang="es-ES" sz="4000" dirty="0"/>
              <a:t>El Órgano fue construido por Tadeo Ortega en 1790, utilizando una caja profusamente tallada sin dorar del órgano anterior, de mediados del S. XVIII</a:t>
            </a:r>
            <a:r>
              <a:rPr lang="es-ES" sz="4000" dirty="0" smtClean="0"/>
              <a:t>.</a:t>
            </a:r>
            <a:endParaRPr lang="es-ES" sz="4000" dirty="0"/>
          </a:p>
          <a:p>
            <a:r>
              <a:rPr lang="es-ES" sz="4000" dirty="0"/>
              <a:t>Entre los años 2000 y 2003, se llevaron a cabo pequeñas obras de </a:t>
            </a:r>
            <a:r>
              <a:rPr lang="es-ES" sz="4000" dirty="0" smtClean="0"/>
              <a:t>restauración </a:t>
            </a:r>
            <a:r>
              <a:rPr lang="es-ES" sz="4000" dirty="0"/>
              <a:t>gratuitas a cargo de B. </a:t>
            </a:r>
            <a:r>
              <a:rPr lang="es-ES" sz="4000" dirty="0" err="1"/>
              <a:t>Cogez</a:t>
            </a:r>
            <a:r>
              <a:rPr lang="es-ES" sz="4000" dirty="0"/>
              <a:t> y M. </a:t>
            </a:r>
            <a:r>
              <a:rPr lang="es-ES" sz="4000" dirty="0" err="1"/>
              <a:t>Walther</a:t>
            </a:r>
            <a:r>
              <a:rPr lang="es-ES" sz="4000" dirty="0"/>
              <a:t>. Debajo del órgano tenemos el Coro de sillería de nogal con dos cuerpos de asientos y un trono en el medio.</a:t>
            </a:r>
          </a:p>
          <a:p>
            <a:endParaRPr lang="es-ES" sz="4000" dirty="0"/>
          </a:p>
          <a:p>
            <a:endParaRPr lang="es-ES" sz="4000" dirty="0"/>
          </a:p>
          <a:p>
            <a:endParaRPr lang="es-ES" sz="4000" dirty="0"/>
          </a:p>
        </p:txBody>
      </p:sp>
    </p:spTree>
    <p:extLst>
      <p:ext uri="{BB962C8B-B14F-4D97-AF65-F5344CB8AC3E}">
        <p14:creationId xmlns:p14="http://schemas.microsoft.com/office/powerpoint/2010/main" val="1781512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ÓRGANOS IBÉRICOS</a:t>
            </a:r>
            <a:endParaRPr lang="es-ES" dirty="0"/>
          </a:p>
        </p:txBody>
      </p:sp>
      <p:sp>
        <p:nvSpPr>
          <p:cNvPr id="3" name="Marcador de contenido 2"/>
          <p:cNvSpPr>
            <a:spLocks noGrp="1"/>
          </p:cNvSpPr>
          <p:nvPr>
            <p:ph idx="1"/>
          </p:nvPr>
        </p:nvSpPr>
        <p:spPr/>
        <p:txBody>
          <a:bodyPr>
            <a:normAutofit lnSpcReduction="10000"/>
          </a:bodyPr>
          <a:lstStyle/>
          <a:p>
            <a:endParaRPr lang="es-ES" dirty="0"/>
          </a:p>
          <a:p>
            <a:r>
              <a:rPr lang="es-ES" u="sng" dirty="0"/>
              <a:t>EL ÓRGANO IBÉRICO DE LA IGLESIA DE SANTA EULALIA </a:t>
            </a:r>
          </a:p>
          <a:p>
            <a:r>
              <a:rPr lang="es-ES" dirty="0"/>
              <a:t>Este órgano se construyó en 1793 por Tadeo Ortega, siendo el más majestuoso de su producción. </a:t>
            </a:r>
          </a:p>
          <a:p>
            <a:r>
              <a:rPr lang="es-ES" dirty="0"/>
              <a:t>Consta de dos teclados de 53 notas cada uno, sin pisas de pedal; no obstante, actualmente dispone de un pedalero “tipo alemán”, enganchado al teclado mayor, que se instaló cuando se puso el órgano en funcionamiento en 1977 por Francis </a:t>
            </a:r>
            <a:r>
              <a:rPr lang="es-ES" dirty="0" err="1"/>
              <a:t>Chapelet</a:t>
            </a:r>
            <a:r>
              <a:rPr lang="es-ES" dirty="0"/>
              <a:t>. </a:t>
            </a:r>
          </a:p>
          <a:p>
            <a:endParaRPr lang="es-ES" dirty="0"/>
          </a:p>
          <a:p>
            <a:r>
              <a:rPr lang="es-ES" dirty="0"/>
              <a:t>Detalle del órgano de la iglesia de Santa Eulalia </a:t>
            </a:r>
          </a:p>
          <a:p>
            <a:r>
              <a:rPr lang="es-ES" dirty="0"/>
              <a:t>Fuente: Ayuntamiento de Paredes de Nava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3423" y="4494726"/>
            <a:ext cx="2416215" cy="1809829"/>
          </a:xfrm>
          <a:prstGeom prst="rect">
            <a:avLst/>
          </a:prstGeom>
        </p:spPr>
      </p:pic>
    </p:spTree>
    <p:extLst>
      <p:ext uri="{BB962C8B-B14F-4D97-AF65-F5344CB8AC3E}">
        <p14:creationId xmlns:p14="http://schemas.microsoft.com/office/powerpoint/2010/main" val="2028018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34591" y="688585"/>
            <a:ext cx="8911687" cy="1280890"/>
          </a:xfrm>
        </p:spPr>
        <p:txBody>
          <a:bodyPr/>
          <a:lstStyle/>
          <a:p>
            <a:r>
              <a:rPr lang="es-ES" b="1" u="sng" dirty="0" smtClean="0"/>
              <a:t>Imágenes de órganos de Paredes de Nava</a:t>
            </a:r>
            <a:endParaRPr lang="es-ES" b="1" u="sng" dirty="0"/>
          </a:p>
        </p:txBody>
      </p:sp>
      <p:sp>
        <p:nvSpPr>
          <p:cNvPr id="7" name="Marcador de texto 6"/>
          <p:cNvSpPr>
            <a:spLocks noGrp="1"/>
          </p:cNvSpPr>
          <p:nvPr>
            <p:ph type="body" idx="1"/>
          </p:nvPr>
        </p:nvSpPr>
        <p:spPr>
          <a:xfrm>
            <a:off x="2385581" y="1905000"/>
            <a:ext cx="3992732" cy="928868"/>
          </a:xfrm>
        </p:spPr>
        <p:txBody>
          <a:bodyPr/>
          <a:lstStyle/>
          <a:p>
            <a:r>
              <a:rPr lang="es-ES" sz="1800" b="1" dirty="0" smtClean="0"/>
              <a:t>ÓRGANO IGLESIA SANTA EULALIA</a:t>
            </a:r>
            <a:endParaRPr lang="es-ES" sz="1800" b="1" dirty="0"/>
          </a:p>
        </p:txBody>
      </p:sp>
      <p:pic>
        <p:nvPicPr>
          <p:cNvPr id="4" name="Marcador de contenido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27425" y="3302000"/>
            <a:ext cx="2466975" cy="1847850"/>
          </a:xfrm>
        </p:spPr>
      </p:pic>
      <p:sp>
        <p:nvSpPr>
          <p:cNvPr id="8" name="Marcador de texto 7"/>
          <p:cNvSpPr>
            <a:spLocks noGrp="1"/>
          </p:cNvSpPr>
          <p:nvPr>
            <p:ph type="body" sz="quarter" idx="3"/>
          </p:nvPr>
        </p:nvSpPr>
        <p:spPr/>
        <p:txBody>
          <a:bodyPr/>
          <a:lstStyle/>
          <a:p>
            <a:r>
              <a:rPr lang="es-ES" sz="1800" b="1" dirty="0" smtClean="0"/>
              <a:t>ÓRGANO IGLESIA SANTA MARÍA</a:t>
            </a:r>
            <a:endParaRPr lang="es-ES" sz="1800" b="1"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164" y="2532711"/>
            <a:ext cx="3177058" cy="2980028"/>
          </a:xfrm>
          <a:prstGeom prst="rect">
            <a:avLst/>
          </a:prstGeom>
        </p:spPr>
      </p:pic>
    </p:spTree>
    <p:extLst>
      <p:ext uri="{BB962C8B-B14F-4D97-AF65-F5344CB8AC3E}">
        <p14:creationId xmlns:p14="http://schemas.microsoft.com/office/powerpoint/2010/main" val="2963688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LAGUNA DE LA NAVA</a:t>
            </a:r>
            <a:endParaRPr lang="es-ES" b="1" dirty="0"/>
          </a:p>
        </p:txBody>
      </p:sp>
      <p:sp>
        <p:nvSpPr>
          <p:cNvPr id="3" name="Marcador de contenido 2"/>
          <p:cNvSpPr>
            <a:spLocks noGrp="1"/>
          </p:cNvSpPr>
          <p:nvPr>
            <p:ph idx="1"/>
          </p:nvPr>
        </p:nvSpPr>
        <p:spPr>
          <a:xfrm>
            <a:off x="2589212" y="1506828"/>
            <a:ext cx="8915400" cy="5022761"/>
          </a:xfrm>
        </p:spPr>
        <p:txBody>
          <a:bodyPr>
            <a:normAutofit fontScale="92500" lnSpcReduction="10000"/>
          </a:bodyPr>
          <a:lstStyle/>
          <a:p>
            <a:r>
              <a:rPr lang="es-ES" dirty="0"/>
              <a:t> </a:t>
            </a:r>
            <a:r>
              <a:rPr lang="es-ES" dirty="0" smtClean="0"/>
              <a:t>A 20 km de Paredes de Navas se encuentra el espacio natural de la Laguna de la Nava.</a:t>
            </a:r>
          </a:p>
          <a:p>
            <a:r>
              <a:rPr lang="es-ES" sz="1600" dirty="0" smtClean="0"/>
              <a:t>La </a:t>
            </a:r>
            <a:r>
              <a:rPr lang="es-ES" sz="1600" dirty="0"/>
              <a:t>actual Laguna de la Nava de Fuentes es una laguna esteparia, con un régimen hidrológico anual controlado de forma artificial, debido a que el aporte de precipitaciones es mínimo y claramente insuficiente. Es una laguna de profundidad somera, con unos 40 cm de media, que se mantiene con agua desde el otoño hasta que se seca durante el verano</a:t>
            </a:r>
            <a:r>
              <a:rPr lang="es-ES" sz="1600" dirty="0" smtClean="0"/>
              <a:t>.</a:t>
            </a:r>
          </a:p>
          <a:p>
            <a:r>
              <a:rPr lang="es-ES" sz="1600" dirty="0"/>
              <a:t>Acoge importantísimos contingentes de aves acuáticas, </a:t>
            </a:r>
            <a:endParaRPr lang="es-ES" sz="1600" dirty="0" smtClean="0"/>
          </a:p>
          <a:p>
            <a:r>
              <a:rPr lang="es-ES" sz="1600" dirty="0"/>
              <a:t>Es zona de importancia internacional para el ánsar común (</a:t>
            </a:r>
            <a:r>
              <a:rPr lang="es-ES" sz="1600" i="1" dirty="0" err="1"/>
              <a:t>Anser</a:t>
            </a:r>
            <a:r>
              <a:rPr lang="es-ES" sz="1600" i="1" dirty="0"/>
              <a:t> </a:t>
            </a:r>
            <a:r>
              <a:rPr lang="es-ES" sz="1600" i="1" dirty="0" err="1"/>
              <a:t>anser</a:t>
            </a:r>
            <a:r>
              <a:rPr lang="es-ES" sz="1600" dirty="0"/>
              <a:t>) con concentraciones anuales de entre 10.000 y 12.000 </a:t>
            </a:r>
            <a:r>
              <a:rPr lang="es-ES" sz="1600" dirty="0" smtClean="0"/>
              <a:t>individuos.</a:t>
            </a:r>
            <a:r>
              <a:rPr lang="es-ES" sz="1600" baseline="30000" dirty="0"/>
              <a:t> </a:t>
            </a:r>
            <a:r>
              <a:rPr lang="es-ES" sz="1600" dirty="0" smtClean="0"/>
              <a:t>Acoge </a:t>
            </a:r>
            <a:r>
              <a:rPr lang="es-ES" sz="1600" dirty="0"/>
              <a:t>especialmente </a:t>
            </a:r>
            <a:r>
              <a:rPr lang="es-ES" sz="1600" dirty="0" err="1"/>
              <a:t>anátidas</a:t>
            </a:r>
            <a:r>
              <a:rPr lang="es-ES" sz="1600" dirty="0"/>
              <a:t> y limícolas, (con máximos de hasta 20 000 aves), sobre todo en la invernada y los pasos migratorios de primavera y otoño. También es necesario resaltar su relevancia durante el verano, época más desfavorable para las acuáticas. En esta época del año, la Nava es uno de los pocos lugares donde </a:t>
            </a:r>
            <a:r>
              <a:rPr lang="es-ES" sz="1600" dirty="0" smtClean="0"/>
              <a:t>encuentran </a:t>
            </a:r>
            <a:r>
              <a:rPr lang="es-ES" sz="1600" dirty="0"/>
              <a:t>hábitat y condiciones favorables en el ámbito nacional</a:t>
            </a:r>
            <a:r>
              <a:rPr lang="es-ES" sz="1600" dirty="0" smtClean="0"/>
              <a:t>.</a:t>
            </a:r>
          </a:p>
          <a:p>
            <a:r>
              <a:rPr lang="es-ES" dirty="0"/>
              <a:t>En la flora, destacar la presencia </a:t>
            </a:r>
            <a:r>
              <a:rPr lang="es-ES" dirty="0" smtClean="0"/>
              <a:t>de </a:t>
            </a:r>
            <a:r>
              <a:rPr lang="es-ES" dirty="0" err="1" smtClean="0"/>
              <a:t>ramúnculos</a:t>
            </a:r>
            <a:r>
              <a:rPr lang="es-ES" dirty="0" smtClean="0"/>
              <a:t>, </a:t>
            </a:r>
            <a:r>
              <a:rPr lang="es-ES" dirty="0" err="1" smtClean="0"/>
              <a:t>poligonum</a:t>
            </a:r>
            <a:r>
              <a:rPr lang="es-ES" dirty="0" smtClean="0"/>
              <a:t> </a:t>
            </a:r>
            <a:r>
              <a:rPr lang="es-ES" dirty="0" err="1" smtClean="0"/>
              <a:t>amphibium</a:t>
            </a:r>
            <a:r>
              <a:rPr lang="es-ES" dirty="0" smtClean="0"/>
              <a:t> y de </a:t>
            </a:r>
            <a:r>
              <a:rPr lang="es-ES" dirty="0"/>
              <a:t>especies raras y en peligro de extinción, como la </a:t>
            </a:r>
            <a:r>
              <a:rPr lang="es-ES" i="1" dirty="0"/>
              <a:t>Chara </a:t>
            </a:r>
            <a:r>
              <a:rPr lang="es-ES" i="1" dirty="0" err="1" smtClean="0"/>
              <a:t>oedophylla</a:t>
            </a:r>
            <a:r>
              <a:rPr lang="es-ES" dirty="0" err="1" smtClean="0"/>
              <a:t>y</a:t>
            </a:r>
            <a:r>
              <a:rPr lang="es-ES" dirty="0" smtClean="0"/>
              <a:t> </a:t>
            </a:r>
            <a:r>
              <a:rPr lang="es-ES" dirty="0"/>
              <a:t>otros </a:t>
            </a:r>
            <a:r>
              <a:rPr lang="es-ES" dirty="0" err="1"/>
              <a:t>macrófitos</a:t>
            </a:r>
            <a:r>
              <a:rPr lang="es-ES" dirty="0"/>
              <a:t> acuáticos como la </a:t>
            </a:r>
            <a:r>
              <a:rPr lang="es-ES" i="1" dirty="0" err="1"/>
              <a:t>zannichellia</a:t>
            </a:r>
            <a:r>
              <a:rPr lang="es-ES" i="1" dirty="0"/>
              <a:t> </a:t>
            </a:r>
            <a:r>
              <a:rPr lang="es-ES" i="1" dirty="0" err="1" smtClean="0"/>
              <a:t>obstusifolia</a:t>
            </a:r>
            <a:r>
              <a:rPr lang="es-ES" dirty="0" smtClean="0"/>
              <a:t> </a:t>
            </a:r>
            <a:r>
              <a:rPr lang="es-ES" dirty="0"/>
              <a:t>También es necesario mencionar la presencia de una acuática emergente</a:t>
            </a:r>
            <a:r>
              <a:rPr lang="es-ES" dirty="0" smtClean="0"/>
              <a:t>, </a:t>
            </a:r>
            <a:r>
              <a:rPr lang="es-ES" i="1" dirty="0" err="1" smtClean="0"/>
              <a:t>Botumus</a:t>
            </a:r>
            <a:r>
              <a:rPr lang="es-ES" i="1" dirty="0" smtClean="0"/>
              <a:t> </a:t>
            </a:r>
            <a:r>
              <a:rPr lang="es-ES" i="1" dirty="0" err="1" smtClean="0"/>
              <a:t>umbelatus</a:t>
            </a:r>
            <a:r>
              <a:rPr lang="es-ES" dirty="0" smtClean="0"/>
              <a:t>, </a:t>
            </a:r>
            <a:r>
              <a:rPr lang="es-ES" dirty="0"/>
              <a:t>planta escasa y en regresión en la Península Ibérica.</a:t>
            </a:r>
            <a:endParaRPr lang="es-ES" sz="1600" dirty="0"/>
          </a:p>
        </p:txBody>
      </p:sp>
    </p:spTree>
    <p:extLst>
      <p:ext uri="{BB962C8B-B14F-4D97-AF65-F5344CB8AC3E}">
        <p14:creationId xmlns:p14="http://schemas.microsoft.com/office/powerpoint/2010/main" val="44653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S" b="1" dirty="0" smtClean="0"/>
              <a:t>IMÁGENES DE LA LAGUNA DE NAVA</a:t>
            </a:r>
            <a:endParaRPr lang="es-ES" b="1" dirty="0"/>
          </a:p>
        </p:txBody>
      </p:sp>
      <p:sp>
        <p:nvSpPr>
          <p:cNvPr id="8" name="Marcador de texto 7"/>
          <p:cNvSpPr>
            <a:spLocks noGrp="1"/>
          </p:cNvSpPr>
          <p:nvPr>
            <p:ph type="body" idx="1"/>
          </p:nvPr>
        </p:nvSpPr>
        <p:spPr/>
        <p:txBody>
          <a:bodyPr/>
          <a:lstStyle/>
          <a:p>
            <a:r>
              <a:rPr lang="es-ES" dirty="0" smtClean="0"/>
              <a:t> LAGUNA DE LA NAVA</a:t>
            </a:r>
            <a:endParaRPr lang="es-ES" dirty="0"/>
          </a:p>
        </p:txBody>
      </p:sp>
      <p:pic>
        <p:nvPicPr>
          <p:cNvPr id="7" name="Marcador de posición de imagen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6246" y="3262051"/>
            <a:ext cx="2743200" cy="1819656"/>
          </a:xfrm>
        </p:spPr>
      </p:pic>
      <p:sp>
        <p:nvSpPr>
          <p:cNvPr id="9" name="Marcador de texto 8"/>
          <p:cNvSpPr>
            <a:spLocks noGrp="1"/>
          </p:cNvSpPr>
          <p:nvPr>
            <p:ph type="body" sz="quarter" idx="3"/>
          </p:nvPr>
        </p:nvSpPr>
        <p:spPr/>
        <p:txBody>
          <a:bodyPr/>
          <a:lstStyle/>
          <a:p>
            <a:r>
              <a:rPr lang="es-ES" dirty="0" smtClean="0"/>
              <a:t>FLORA Y FAUNA</a:t>
            </a:r>
            <a:endParaRPr lang="es-ES" dirty="0"/>
          </a:p>
        </p:txBody>
      </p:sp>
      <p:pic>
        <p:nvPicPr>
          <p:cNvPr id="1026" name="Picture 2" descr="http://masianovales.com/blog/wp-content/uploads/2011/03/screen33-austria-sablatnigmo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052" y="4604633"/>
            <a:ext cx="2343956" cy="21930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otonatura.org/galerias/fotos/usr10491/ParejaAnad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751" y="2597952"/>
            <a:ext cx="2610257" cy="19576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ll-free-photos.com/images/oiseaux/PI10684-hr.jpg"/>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7167563" y="2776538"/>
            <a:ext cx="4338637" cy="289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497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09"/>
            <a:ext cx="8911687" cy="5325929"/>
          </a:xfrm>
        </p:spPr>
        <p:txBody>
          <a:bodyPr>
            <a:normAutofit/>
          </a:bodyPr>
          <a:lstStyle/>
          <a:p>
            <a:r>
              <a:rPr lang="es-ES" sz="8000" dirty="0" smtClean="0"/>
              <a:t>       GASTRONOMÍA</a:t>
            </a:r>
            <a:endParaRPr lang="es-ES" sz="8000" dirty="0"/>
          </a:p>
        </p:txBody>
      </p:sp>
    </p:spTree>
    <p:extLst>
      <p:ext uri="{BB962C8B-B14F-4D97-AF65-F5344CB8AC3E}">
        <p14:creationId xmlns:p14="http://schemas.microsoft.com/office/powerpoint/2010/main" val="504847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smtClean="0"/>
              <a:t>PAREDES DE NAVA</a:t>
            </a:r>
            <a:endParaRPr lang="es-ES" sz="2800" b="1" dirty="0"/>
          </a:p>
        </p:txBody>
      </p:sp>
      <p:pic>
        <p:nvPicPr>
          <p:cNvPr id="6" name="Marcador de posición de imagen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4808944" y="712238"/>
            <a:ext cx="2441862" cy="3396124"/>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texto 3"/>
          <p:cNvSpPr>
            <a:spLocks noGrp="1"/>
          </p:cNvSpPr>
          <p:nvPr>
            <p:ph type="body" sz="half" idx="2"/>
          </p:nvPr>
        </p:nvSpPr>
        <p:spPr>
          <a:xfrm>
            <a:off x="2589213" y="5367337"/>
            <a:ext cx="8915400" cy="994825"/>
          </a:xfrm>
        </p:spPr>
        <p:txBody>
          <a:bodyPr>
            <a:normAutofit/>
          </a:bodyPr>
          <a:lstStyle/>
          <a:p>
            <a:r>
              <a:rPr lang="es-ES" sz="1800" b="1" dirty="0" smtClean="0"/>
              <a:t>VISITA DE INTERÉS: ESPACIO NATURAL LAGUNA DE LA NAVA, CANAL DE CASTILLA, ÓRGANOS IBÉRICOS, ESTILO MUDEJAR Y PALOMARES</a:t>
            </a:r>
            <a:endParaRPr lang="es-ES" sz="1800" b="1" dirty="0"/>
          </a:p>
        </p:txBody>
      </p:sp>
    </p:spTree>
    <p:extLst>
      <p:ext uri="{BB962C8B-B14F-4D97-AF65-F5344CB8AC3E}">
        <p14:creationId xmlns:p14="http://schemas.microsoft.com/office/powerpoint/2010/main" val="566981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a:t>
            </a:r>
            <a:r>
              <a:rPr lang="es-ES" b="1" dirty="0" smtClean="0"/>
              <a:t>Producto estrella: el lechazo churro</a:t>
            </a:r>
            <a:r>
              <a:rPr lang="es-ES" dirty="0" smtClean="0"/>
              <a:t>.</a:t>
            </a:r>
            <a:endParaRPr lang="es-ES" dirty="0"/>
          </a:p>
        </p:txBody>
      </p:sp>
      <p:sp>
        <p:nvSpPr>
          <p:cNvPr id="3" name="Marcador de contenido 2"/>
          <p:cNvSpPr>
            <a:spLocks noGrp="1"/>
          </p:cNvSpPr>
          <p:nvPr>
            <p:ph idx="1"/>
          </p:nvPr>
        </p:nvSpPr>
        <p:spPr/>
        <p:txBody>
          <a:bodyPr>
            <a:normAutofit/>
          </a:bodyPr>
          <a:lstStyle/>
          <a:p>
            <a:r>
              <a:rPr lang="es-ES" dirty="0"/>
              <a:t>Indudablemente el producto estrella de la gastronomía Palentina, y por lo tanto </a:t>
            </a:r>
            <a:r>
              <a:rPr lang="es-ES" dirty="0" err="1"/>
              <a:t>Paredeña</a:t>
            </a:r>
            <a:r>
              <a:rPr lang="es-ES" dirty="0"/>
              <a:t> es el Lechazo Churro por su D.O. Asado, guisado o en ricas chuletillas fritas, lo podemos encontrar en diferentes localidades de la zona de Tierra de Campos, pero es en Paredes donde existe una arraigada tradición de elaborar otros guisos: el </a:t>
            </a:r>
            <a:r>
              <a:rPr lang="es-ES" dirty="0" err="1"/>
              <a:t>Pijillo</a:t>
            </a:r>
            <a:r>
              <a:rPr lang="es-ES" dirty="0"/>
              <a:t> que se elabora con la </a:t>
            </a:r>
            <a:r>
              <a:rPr lang="es-ES" dirty="0" err="1"/>
              <a:t>asadurilla</a:t>
            </a:r>
            <a:r>
              <a:rPr lang="es-ES" dirty="0"/>
              <a:t>, manillas y sangre del lechazo, Las patatas con sangre del lechazo, El Rabo de Cordero (lechazo a partir de 13 kilos) con patatas y para paladares exquisitos y estómagos fuertes, Manillas de Lechazo con callos y patatas</a:t>
            </a:r>
            <a:r>
              <a:rPr lang="es-ES" dirty="0" smtClean="0"/>
              <a:t>.</a:t>
            </a:r>
          </a:p>
          <a:p>
            <a:r>
              <a:rPr lang="es-ES" dirty="0" smtClean="0"/>
              <a:t>La matanza de cerdo también ocupa un lugar importante: las jijas (picadillo o chichas), las Tortas de </a:t>
            </a:r>
            <a:r>
              <a:rPr lang="es-ES" dirty="0" err="1" smtClean="0"/>
              <a:t>Jerejitos</a:t>
            </a:r>
            <a:r>
              <a:rPr lang="es-ES" dirty="0" smtClean="0"/>
              <a:t> o las sopas de Chichurro(se realizaban con el caldo de cocer las morcillas)</a:t>
            </a:r>
            <a:endParaRPr lang="es-ES" dirty="0"/>
          </a:p>
        </p:txBody>
      </p:sp>
    </p:spTree>
    <p:extLst>
      <p:ext uri="{BB962C8B-B14F-4D97-AF65-F5344CB8AC3E}">
        <p14:creationId xmlns:p14="http://schemas.microsoft.com/office/powerpoint/2010/main" val="3890856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LA CAZA</a:t>
            </a:r>
            <a:endParaRPr lang="es-ES" b="1" dirty="0"/>
          </a:p>
        </p:txBody>
      </p:sp>
      <p:sp>
        <p:nvSpPr>
          <p:cNvPr id="3" name="Marcador de contenido 2"/>
          <p:cNvSpPr>
            <a:spLocks noGrp="1"/>
          </p:cNvSpPr>
          <p:nvPr>
            <p:ph idx="1"/>
          </p:nvPr>
        </p:nvSpPr>
        <p:spPr/>
        <p:txBody>
          <a:bodyPr>
            <a:normAutofit/>
          </a:bodyPr>
          <a:lstStyle/>
          <a:p>
            <a:r>
              <a:rPr lang="es-ES" sz="2000" dirty="0" smtClean="0"/>
              <a:t>Son típicos de Paredes de Nava los platos de caza:</a:t>
            </a:r>
          </a:p>
          <a:p>
            <a:r>
              <a:rPr lang="es-ES" sz="2000" dirty="0"/>
              <a:t>P</a:t>
            </a:r>
            <a:r>
              <a:rPr lang="es-ES" sz="2000" dirty="0" smtClean="0"/>
              <a:t>ichones escabechados</a:t>
            </a:r>
          </a:p>
          <a:p>
            <a:r>
              <a:rPr lang="es-ES" sz="2000" dirty="0"/>
              <a:t>P</a:t>
            </a:r>
            <a:r>
              <a:rPr lang="es-ES" sz="2000" dirty="0" smtClean="0"/>
              <a:t>erdices estofadas.</a:t>
            </a:r>
          </a:p>
          <a:p>
            <a:r>
              <a:rPr lang="es-ES" sz="2000" dirty="0"/>
              <a:t>P</a:t>
            </a:r>
            <a:r>
              <a:rPr lang="es-ES" sz="2000" dirty="0" smtClean="0"/>
              <a:t>alomas fritas</a:t>
            </a:r>
          </a:p>
          <a:p>
            <a:r>
              <a:rPr lang="es-ES" sz="2000" dirty="0"/>
              <a:t>C</a:t>
            </a:r>
            <a:r>
              <a:rPr lang="es-ES" sz="2000" dirty="0" smtClean="0"/>
              <a:t>odornices guisadas</a:t>
            </a:r>
          </a:p>
          <a:p>
            <a:r>
              <a:rPr lang="es-ES" sz="2000" dirty="0"/>
              <a:t>L</a:t>
            </a:r>
            <a:r>
              <a:rPr lang="es-ES" sz="2000" dirty="0" smtClean="0"/>
              <a:t>iebre con alubias.</a:t>
            </a:r>
            <a:endParaRPr lang="es-ES" sz="2000" dirty="0"/>
          </a:p>
        </p:txBody>
      </p:sp>
    </p:spTree>
    <p:extLst>
      <p:ext uri="{BB962C8B-B14F-4D97-AF65-F5344CB8AC3E}">
        <p14:creationId xmlns:p14="http://schemas.microsoft.com/office/powerpoint/2010/main" val="3310951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SOPAS PARA EL DURO INVIERNO</a:t>
            </a:r>
            <a:endParaRPr lang="es-ES" b="1" dirty="0"/>
          </a:p>
        </p:txBody>
      </p:sp>
      <p:sp>
        <p:nvSpPr>
          <p:cNvPr id="3" name="Marcador de contenido 2"/>
          <p:cNvSpPr>
            <a:spLocks noGrp="1"/>
          </p:cNvSpPr>
          <p:nvPr>
            <p:ph idx="1"/>
          </p:nvPr>
        </p:nvSpPr>
        <p:spPr/>
        <p:txBody>
          <a:bodyPr>
            <a:normAutofit/>
          </a:bodyPr>
          <a:lstStyle/>
          <a:p>
            <a:r>
              <a:rPr lang="es-ES" sz="2000" dirty="0" smtClean="0"/>
              <a:t>A parte de la Sopa Castellana, en Paredes de Nava se pueden degustar:</a:t>
            </a:r>
          </a:p>
          <a:p>
            <a:r>
              <a:rPr lang="es-ES" sz="2000" dirty="0" smtClean="0"/>
              <a:t> La Sopa de San José elaborada solamente con agua, pan y aceite.</a:t>
            </a:r>
          </a:p>
          <a:p>
            <a:r>
              <a:rPr lang="es-ES" sz="2000" dirty="0" smtClean="0"/>
              <a:t>La Sopa de Suero: de tradición pastoril ya que se elabora con el agua- suero sobrante de cuajar los quesos.</a:t>
            </a:r>
          </a:p>
          <a:p>
            <a:r>
              <a:rPr lang="es-ES" sz="2000" dirty="0" smtClean="0"/>
              <a:t>Potaje de muelas (legumbre en forma de muelas)</a:t>
            </a:r>
            <a:endParaRPr lang="es-ES" sz="2000" dirty="0"/>
          </a:p>
        </p:txBody>
      </p:sp>
    </p:spTree>
    <p:extLst>
      <p:ext uri="{BB962C8B-B14F-4D97-AF65-F5344CB8AC3E}">
        <p14:creationId xmlns:p14="http://schemas.microsoft.com/office/powerpoint/2010/main" val="1472927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Otros platos y productos típicos</a:t>
            </a:r>
            <a:endParaRPr lang="es-ES" b="1" dirty="0"/>
          </a:p>
        </p:txBody>
      </p:sp>
      <p:sp>
        <p:nvSpPr>
          <p:cNvPr id="3" name="Marcador de contenido 2"/>
          <p:cNvSpPr>
            <a:spLocks noGrp="1"/>
          </p:cNvSpPr>
          <p:nvPr>
            <p:ph idx="1"/>
          </p:nvPr>
        </p:nvSpPr>
        <p:spPr/>
        <p:txBody>
          <a:bodyPr/>
          <a:lstStyle/>
          <a:p>
            <a:r>
              <a:rPr lang="es-ES" b="1" dirty="0" smtClean="0"/>
              <a:t>Es importante destacar:</a:t>
            </a:r>
          </a:p>
          <a:p>
            <a:r>
              <a:rPr lang="es-ES" dirty="0" smtClean="0"/>
              <a:t> </a:t>
            </a:r>
            <a:r>
              <a:rPr lang="es-ES" sz="2000" dirty="0"/>
              <a:t>L</a:t>
            </a:r>
            <a:r>
              <a:rPr lang="es-ES" sz="2000" dirty="0" smtClean="0"/>
              <a:t>os platos con caracoles.</a:t>
            </a:r>
          </a:p>
          <a:p>
            <a:r>
              <a:rPr lang="es-ES" sz="2000" dirty="0" smtClean="0"/>
              <a:t>Las ensaladas de berros.</a:t>
            </a:r>
          </a:p>
          <a:p>
            <a:r>
              <a:rPr lang="es-ES" sz="2000" dirty="0" smtClean="0"/>
              <a:t>Las setas de cardo.</a:t>
            </a:r>
          </a:p>
          <a:p>
            <a:r>
              <a:rPr lang="es-ES" sz="2000" dirty="0" smtClean="0"/>
              <a:t>Los cangrejos del río </a:t>
            </a:r>
            <a:r>
              <a:rPr lang="es-ES" sz="2000" dirty="0" err="1" smtClean="0"/>
              <a:t>Retortillo</a:t>
            </a:r>
            <a:r>
              <a:rPr lang="es-ES" sz="2000" dirty="0" smtClean="0"/>
              <a:t> guisados con cebolla, salsa de tomate, pimiento y guindilla.</a:t>
            </a:r>
          </a:p>
          <a:p>
            <a:r>
              <a:rPr lang="es-ES" sz="2000" dirty="0" smtClean="0"/>
              <a:t>Los quesos de oveja.</a:t>
            </a:r>
          </a:p>
          <a:p>
            <a:r>
              <a:rPr lang="es-ES" sz="2000" dirty="0" smtClean="0"/>
              <a:t>La lenteja pardina de Tierra de Campos</a:t>
            </a:r>
            <a:endParaRPr lang="es-ES" sz="2000" dirty="0"/>
          </a:p>
        </p:txBody>
      </p:sp>
    </p:spTree>
    <p:extLst>
      <p:ext uri="{BB962C8B-B14F-4D97-AF65-F5344CB8AC3E}">
        <p14:creationId xmlns:p14="http://schemas.microsoft.com/office/powerpoint/2010/main" val="2976014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POSTRES</a:t>
            </a:r>
            <a:endParaRPr lang="es-ES" b="1" dirty="0"/>
          </a:p>
        </p:txBody>
      </p:sp>
      <p:sp>
        <p:nvSpPr>
          <p:cNvPr id="3" name="Marcador de contenido 2"/>
          <p:cNvSpPr>
            <a:spLocks noGrp="1"/>
          </p:cNvSpPr>
          <p:nvPr>
            <p:ph idx="1"/>
          </p:nvPr>
        </p:nvSpPr>
        <p:spPr/>
        <p:txBody>
          <a:bodyPr>
            <a:normAutofit/>
          </a:bodyPr>
          <a:lstStyle/>
          <a:p>
            <a:r>
              <a:rPr lang="es-ES" sz="2000" dirty="0" smtClean="0"/>
              <a:t>EL PRODUCTO MÁS CONOCIDO DE LA LOCALIDAD SON LAS CAÑAS DE LAS MONJAS (cañas rellenas de crema).</a:t>
            </a:r>
          </a:p>
          <a:p>
            <a:r>
              <a:rPr lang="es-ES" sz="2000" dirty="0" smtClean="0"/>
              <a:t>Bollos tontos y listos.</a:t>
            </a:r>
          </a:p>
          <a:p>
            <a:r>
              <a:rPr lang="es-ES" sz="2000" dirty="0" smtClean="0"/>
              <a:t>Leche frita.</a:t>
            </a:r>
          </a:p>
          <a:p>
            <a:r>
              <a:rPr lang="es-ES" sz="2000" dirty="0" smtClean="0"/>
              <a:t>Torrijas.</a:t>
            </a:r>
          </a:p>
          <a:p>
            <a:r>
              <a:rPr lang="es-ES" sz="2000" dirty="0" smtClean="0"/>
              <a:t>Orejuelas u </a:t>
            </a:r>
            <a:r>
              <a:rPr lang="es-ES" sz="2000" dirty="0" err="1" smtClean="0"/>
              <a:t>Ojuelas</a:t>
            </a:r>
            <a:r>
              <a:rPr lang="es-ES" sz="2000" dirty="0" smtClean="0"/>
              <a:t>.</a:t>
            </a:r>
            <a:endParaRPr lang="es-ES" sz="2000" dirty="0"/>
          </a:p>
        </p:txBody>
      </p:sp>
    </p:spTree>
    <p:extLst>
      <p:ext uri="{BB962C8B-B14F-4D97-AF65-F5344CB8AC3E}">
        <p14:creationId xmlns:p14="http://schemas.microsoft.com/office/powerpoint/2010/main" val="2325570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10"/>
            <a:ext cx="8911687" cy="4681986"/>
          </a:xfrm>
        </p:spPr>
        <p:txBody>
          <a:bodyPr/>
          <a:lstStyle/>
          <a:p>
            <a:r>
              <a:rPr lang="es-ES" sz="7200" b="1" dirty="0" smtClean="0"/>
              <a:t>    ACTIVIDADES     </a:t>
            </a:r>
            <a:br>
              <a:rPr lang="es-ES" sz="7200" b="1" dirty="0" smtClean="0"/>
            </a:br>
            <a:r>
              <a:rPr lang="es-ES" sz="7200" b="1" dirty="0"/>
              <a:t> </a:t>
            </a:r>
            <a:r>
              <a:rPr lang="es-ES" sz="7200" b="1" dirty="0" smtClean="0"/>
              <a:t>          A</a:t>
            </a:r>
            <a:br>
              <a:rPr lang="es-ES" sz="7200" b="1" dirty="0" smtClean="0"/>
            </a:br>
            <a:r>
              <a:rPr lang="es-ES" sz="7200" b="1" dirty="0" smtClean="0"/>
              <a:t>     REALIZAR    </a:t>
            </a:r>
            <a:endParaRPr lang="es-ES" sz="7200" b="1" dirty="0"/>
          </a:p>
        </p:txBody>
      </p:sp>
    </p:spTree>
    <p:extLst>
      <p:ext uri="{BB962C8B-B14F-4D97-AF65-F5344CB8AC3E}">
        <p14:creationId xmlns:p14="http://schemas.microsoft.com/office/powerpoint/2010/main" val="4092030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ACTIVIDADES PREVIAS A LA VISITA</a:t>
            </a:r>
            <a:endParaRPr lang="es-ES" b="1" dirty="0"/>
          </a:p>
        </p:txBody>
      </p:sp>
      <p:sp>
        <p:nvSpPr>
          <p:cNvPr id="3" name="Marcador de contenido 2"/>
          <p:cNvSpPr>
            <a:spLocks noGrp="1"/>
          </p:cNvSpPr>
          <p:nvPr>
            <p:ph idx="1"/>
          </p:nvPr>
        </p:nvSpPr>
        <p:spPr/>
        <p:txBody>
          <a:bodyPr>
            <a:normAutofit/>
          </a:bodyPr>
          <a:lstStyle/>
          <a:p>
            <a:r>
              <a:rPr lang="es-ES" b="1" dirty="0" smtClean="0"/>
              <a:t>Ampliar información sobre la localidad y su entorno(Tierra de Campos): Basándose en los puntos de la presentación ampliar información sobre:</a:t>
            </a:r>
          </a:p>
          <a:p>
            <a:r>
              <a:rPr lang="es-ES" dirty="0" smtClean="0"/>
              <a:t>El estilo mudéjar.</a:t>
            </a:r>
          </a:p>
          <a:p>
            <a:r>
              <a:rPr lang="es-ES" dirty="0" smtClean="0"/>
              <a:t>Los </a:t>
            </a:r>
            <a:r>
              <a:rPr lang="es-ES" dirty="0"/>
              <a:t>Ó</a:t>
            </a:r>
            <a:r>
              <a:rPr lang="es-ES" dirty="0" smtClean="0"/>
              <a:t>rganos Ibéricos.</a:t>
            </a:r>
          </a:p>
          <a:p>
            <a:r>
              <a:rPr lang="es-ES" dirty="0" smtClean="0"/>
              <a:t>La Laguna de la Nava.</a:t>
            </a:r>
          </a:p>
          <a:p>
            <a:r>
              <a:rPr lang="es-ES" dirty="0" smtClean="0"/>
              <a:t>El Canal de Castilla.</a:t>
            </a:r>
          </a:p>
          <a:p>
            <a:r>
              <a:rPr lang="es-ES" b="1" dirty="0" smtClean="0"/>
              <a:t>Investigar el recorrido del Canal de Castilla: Hacer un trabajo que refleje la gastronomía de los pueblos o localidades por donde pasa el Canal.</a:t>
            </a:r>
            <a:endParaRPr lang="es-ES" b="1" dirty="0"/>
          </a:p>
        </p:txBody>
      </p:sp>
    </p:spTree>
    <p:extLst>
      <p:ext uri="{BB962C8B-B14F-4D97-AF65-F5344CB8AC3E}">
        <p14:creationId xmlns:p14="http://schemas.microsoft.com/office/powerpoint/2010/main" val="3585642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ACTIVIDADES DURANTE LA VISITA</a:t>
            </a:r>
            <a:endParaRPr lang="es-ES" b="1" dirty="0"/>
          </a:p>
        </p:txBody>
      </p:sp>
      <p:sp>
        <p:nvSpPr>
          <p:cNvPr id="3" name="Marcador de contenido 2"/>
          <p:cNvSpPr>
            <a:spLocks noGrp="1"/>
          </p:cNvSpPr>
          <p:nvPr>
            <p:ph idx="1"/>
          </p:nvPr>
        </p:nvSpPr>
        <p:spPr/>
        <p:txBody>
          <a:bodyPr>
            <a:normAutofit/>
          </a:bodyPr>
          <a:lstStyle/>
          <a:p>
            <a:r>
              <a:rPr lang="es-ES" b="1" dirty="0" smtClean="0"/>
              <a:t>Visitar las iglesias mudéjares, para ver su arquitectura y los órganos ibéricos que se encuentran en la localidad: </a:t>
            </a:r>
            <a:r>
              <a:rPr lang="es-ES" dirty="0" smtClean="0"/>
              <a:t>Anotar los colores y las formas </a:t>
            </a:r>
            <a:r>
              <a:rPr lang="es-ES" dirty="0" smtClean="0"/>
              <a:t>predominantes.</a:t>
            </a:r>
            <a:endParaRPr lang="es-ES" dirty="0" smtClean="0"/>
          </a:p>
          <a:p>
            <a:r>
              <a:rPr lang="es-ES" dirty="0" smtClean="0"/>
              <a:t>Durante </a:t>
            </a:r>
            <a:r>
              <a:rPr lang="es-ES" b="1" dirty="0" smtClean="0"/>
              <a:t>la visita a la Laguna de la Nava </a:t>
            </a:r>
            <a:r>
              <a:rPr lang="es-ES" dirty="0" smtClean="0"/>
              <a:t>hacer fotos a la flora y fauna( si es posible) que reflejen las características del lugar.</a:t>
            </a:r>
          </a:p>
          <a:p>
            <a:r>
              <a:rPr lang="es-ES" dirty="0" smtClean="0"/>
              <a:t>En el </a:t>
            </a:r>
            <a:r>
              <a:rPr lang="es-ES" b="1" dirty="0" smtClean="0"/>
              <a:t>Canal de Castilla </a:t>
            </a:r>
            <a:r>
              <a:rPr lang="es-ES" dirty="0" smtClean="0"/>
              <a:t>investigar sobre los cereales sembrados en las tierras aledañas al mismo preguntando a los vecinos de los pueblos o acercándose a las oficinas de turismo o ayuntamientos, anotando el proceso que sigue el cereal: sembrado, riego, cosecha, conservación del mismo y sus aplicaciones posteriores.</a:t>
            </a:r>
            <a:endParaRPr lang="es-ES" dirty="0"/>
          </a:p>
        </p:txBody>
      </p:sp>
    </p:spTree>
    <p:extLst>
      <p:ext uri="{BB962C8B-B14F-4D97-AF65-F5344CB8AC3E}">
        <p14:creationId xmlns:p14="http://schemas.microsoft.com/office/powerpoint/2010/main" val="2514700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smtClean="0"/>
              <a:t>ACTIVIDADES POSTERIORES A LA VISITA</a:t>
            </a:r>
            <a:endParaRPr lang="es-ES" b="1" dirty="0"/>
          </a:p>
        </p:txBody>
      </p:sp>
      <p:sp>
        <p:nvSpPr>
          <p:cNvPr id="3" name="Marcador de contenido 2"/>
          <p:cNvSpPr>
            <a:spLocks noGrp="1"/>
          </p:cNvSpPr>
          <p:nvPr>
            <p:ph idx="1"/>
          </p:nvPr>
        </p:nvSpPr>
        <p:spPr/>
        <p:txBody>
          <a:bodyPr/>
          <a:lstStyle/>
          <a:p>
            <a:r>
              <a:rPr lang="es-ES" sz="2000" b="1" dirty="0" smtClean="0"/>
              <a:t>Reflejar en un documento las recetas tradicionales de la zona.</a:t>
            </a:r>
          </a:p>
          <a:p>
            <a:r>
              <a:rPr lang="es-ES" sz="2000" b="1" dirty="0" smtClean="0"/>
              <a:t>Basándose en los productos típicos de la localidad y lo visto durante las visitas: colores (por ejemplo del plumaje de las aves, del </a:t>
            </a:r>
            <a:r>
              <a:rPr lang="es-ES" sz="2000" b="1" dirty="0" smtClean="0"/>
              <a:t>ladrillo, </a:t>
            </a:r>
            <a:r>
              <a:rPr lang="es-ES" sz="2000" b="1" dirty="0" smtClean="0"/>
              <a:t>de los cereales, de las flores…) y las formas ( tubos de los órganos, ladrillos, cerámicas decorativas, figuras que aparecen en las pinturas de las iglesias, de las plantas…) diseñar 4 fichas técnicas, explicando en cada caso el por qué del diseño de la receta.</a:t>
            </a:r>
          </a:p>
          <a:p>
            <a:r>
              <a:rPr lang="es-ES" sz="2000" b="1" dirty="0" smtClean="0"/>
              <a:t>Elaborar en el aula práctica los platos propuestos.</a:t>
            </a:r>
            <a:endParaRPr lang="es-ES" b="1" dirty="0"/>
          </a:p>
        </p:txBody>
      </p:sp>
    </p:spTree>
    <p:extLst>
      <p:ext uri="{BB962C8B-B14F-4D97-AF65-F5344CB8AC3E}">
        <p14:creationId xmlns:p14="http://schemas.microsoft.com/office/powerpoint/2010/main" val="820491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MODELO DE FICHA TÉCNICA</a:t>
            </a:r>
            <a:endParaRPr lang="es-E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42605382"/>
              </p:ext>
            </p:extLst>
          </p:nvPr>
        </p:nvGraphicFramePr>
        <p:xfrm>
          <a:off x="2592925" y="1528290"/>
          <a:ext cx="8915400" cy="5142965"/>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3283982577"/>
                    </a:ext>
                  </a:extLst>
                </a:gridCol>
                <a:gridCol w="4457700">
                  <a:extLst>
                    <a:ext uri="{9D8B030D-6E8A-4147-A177-3AD203B41FA5}">
                      <a16:colId xmlns:a16="http://schemas.microsoft.com/office/drawing/2014/main" val="188820745"/>
                    </a:ext>
                  </a:extLst>
                </a:gridCol>
              </a:tblGrid>
              <a:tr h="405439">
                <a:tc>
                  <a:txBody>
                    <a:bodyPr/>
                    <a:lstStyle/>
                    <a:p>
                      <a:r>
                        <a:rPr lang="es-ES" dirty="0" smtClean="0"/>
                        <a:t>FICHA</a:t>
                      </a:r>
                      <a:r>
                        <a:rPr lang="es-ES" baseline="0" dirty="0" smtClean="0"/>
                        <a:t> TÉCNICA</a:t>
                      </a:r>
                      <a:endParaRPr lang="es-ES" dirty="0"/>
                    </a:p>
                  </a:txBody>
                  <a:tcPr>
                    <a:lnR w="12700" cap="flat" cmpd="sng" algn="ctr">
                      <a:solidFill>
                        <a:schemeClr val="tx1"/>
                      </a:solidFill>
                      <a:prstDash val="solid"/>
                      <a:round/>
                      <a:headEnd type="none" w="med" len="med"/>
                      <a:tailEnd type="none" w="med" len="med"/>
                    </a:lnR>
                  </a:tcPr>
                </a:tc>
                <a:tc>
                  <a:txBody>
                    <a:bodyPr/>
                    <a:lstStyle/>
                    <a:p>
                      <a:endParaRPr lang="es-E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53345746"/>
                  </a:ext>
                </a:extLst>
              </a:tr>
              <a:tr h="1899453">
                <a:tc>
                  <a:txBody>
                    <a:bodyPr/>
                    <a:lstStyle/>
                    <a:p>
                      <a:r>
                        <a:rPr lang="es-ES" dirty="0" smtClean="0"/>
                        <a:t>INGREDIENTES:</a:t>
                      </a:r>
                      <a:endParaRPr lang="es-ES" dirty="0"/>
                    </a:p>
                  </a:txBody>
                  <a:tcPr/>
                </a:tc>
                <a:tc>
                  <a:txBody>
                    <a:bodyPr/>
                    <a:lstStyle/>
                    <a:p>
                      <a:r>
                        <a:rPr lang="es-ES" dirty="0" smtClean="0"/>
                        <a:t>IMAGEN</a:t>
                      </a:r>
                    </a:p>
                    <a:p>
                      <a:endParaRPr lang="es-ES" dirty="0" smtClean="0"/>
                    </a:p>
                    <a:p>
                      <a:endParaRPr lang="es-ES" dirty="0" smtClean="0"/>
                    </a:p>
                    <a:p>
                      <a:endParaRPr lang="es-ES" dirty="0" smtClean="0"/>
                    </a:p>
                    <a:p>
                      <a:endParaRPr lang="es-ES" dirty="0" smtClean="0"/>
                    </a:p>
                    <a:p>
                      <a:endParaRPr lang="es-ES" dirty="0"/>
                    </a:p>
                  </a:txBody>
                  <a:tcPr>
                    <a:lnB w="12700" cmpd="sng">
                      <a:noFill/>
                    </a:lnB>
                  </a:tcPr>
                </a:tc>
                <a:extLst>
                  <a:ext uri="{0D108BD9-81ED-4DB2-BD59-A6C34878D82A}">
                    <a16:rowId xmlns:a16="http://schemas.microsoft.com/office/drawing/2014/main" val="3963767038"/>
                  </a:ext>
                </a:extLst>
              </a:tr>
              <a:tr h="405439">
                <a:tc>
                  <a:txBody>
                    <a:bodyPr/>
                    <a:lstStyle/>
                    <a:p>
                      <a:r>
                        <a:rPr lang="es-ES" dirty="0" smtClean="0"/>
                        <a:t>                                           DESARROLLO:                                                                            </a:t>
                      </a:r>
                      <a:endParaRPr lang="es-ES" dirty="0"/>
                    </a:p>
                  </a:txBody>
                  <a:tcPr>
                    <a:lnR w="12700" cmpd="sng">
                      <a:noFill/>
                    </a:lnR>
                  </a:tcPr>
                </a:tc>
                <a:tc>
                  <a:txBody>
                    <a:bodyPr/>
                    <a:lstStyle/>
                    <a:p>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0079515"/>
                  </a:ext>
                </a:extLst>
              </a:tr>
              <a:tr h="405439">
                <a:tc>
                  <a:txBody>
                    <a:bodyPr/>
                    <a:lstStyle/>
                    <a:p>
                      <a:r>
                        <a:rPr lang="es-ES" dirty="0" smtClean="0"/>
                        <a:t>PREELABORACIÓN</a:t>
                      </a:r>
                      <a:endParaRPr lang="es-ES" dirty="0"/>
                    </a:p>
                  </a:txBody>
                  <a:tcPr>
                    <a:lnR w="12700" cmpd="sng">
                      <a:noFill/>
                    </a:lnR>
                  </a:tcPr>
                </a:tc>
                <a:tc>
                  <a:txBody>
                    <a:bodyPr/>
                    <a:lstStyle/>
                    <a:p>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5906585"/>
                  </a:ext>
                </a:extLst>
              </a:tr>
              <a:tr h="405439">
                <a:tc>
                  <a:txBody>
                    <a:bodyPr/>
                    <a:lstStyle/>
                    <a:p>
                      <a:r>
                        <a:rPr lang="es-ES" dirty="0" smtClean="0"/>
                        <a:t>PROCESO/S</a:t>
                      </a:r>
                      <a:endParaRPr lang="es-ES" dirty="0"/>
                    </a:p>
                  </a:txBody>
                  <a:tcPr/>
                </a:tc>
                <a:tc>
                  <a:txBody>
                    <a:bodyPr/>
                    <a:lstStyle/>
                    <a:p>
                      <a:endParaRPr lang="es-ES"/>
                    </a:p>
                  </a:txBody>
                  <a:tcPr>
                    <a:lnT w="12700" cmpd="sng">
                      <a:noFill/>
                    </a:lnT>
                    <a:lnB w="12700" cmpd="sng">
                      <a:noFill/>
                    </a:lnB>
                  </a:tcPr>
                </a:tc>
                <a:extLst>
                  <a:ext uri="{0D108BD9-81ED-4DB2-BD59-A6C34878D82A}">
                    <a16:rowId xmlns:a16="http://schemas.microsoft.com/office/drawing/2014/main" val="1996742656"/>
                  </a:ext>
                </a:extLst>
              </a:tr>
              <a:tr h="405439">
                <a:tc>
                  <a:txBody>
                    <a:bodyPr/>
                    <a:lstStyle/>
                    <a:p>
                      <a:r>
                        <a:rPr lang="es-ES" dirty="0" smtClean="0"/>
                        <a:t>GUARNICIÓN                                               </a:t>
                      </a:r>
                      <a:endParaRPr lang="es-ES" dirty="0"/>
                    </a:p>
                  </a:txBody>
                  <a:tcPr>
                    <a:lnR w="12700" cmpd="sng">
                      <a:noFill/>
                    </a:lnR>
                  </a:tcPr>
                </a:tc>
                <a:tc>
                  <a:txBody>
                    <a:bodyPr/>
                    <a:lstStyle/>
                    <a:p>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1603459"/>
                  </a:ext>
                </a:extLst>
              </a:tr>
              <a:tr h="405439">
                <a:tc>
                  <a:txBody>
                    <a:bodyPr/>
                    <a:lstStyle/>
                    <a:p>
                      <a:r>
                        <a:rPr lang="es-ES" dirty="0" smtClean="0"/>
                        <a:t>EMPLATADO                                                </a:t>
                      </a:r>
                      <a:endParaRPr lang="es-ES" dirty="0"/>
                    </a:p>
                  </a:txBody>
                  <a:tcPr/>
                </a:tc>
                <a:tc>
                  <a:txBody>
                    <a:bodyPr/>
                    <a:lstStyle/>
                    <a:p>
                      <a:endParaRPr lang="es-ES"/>
                    </a:p>
                  </a:txBody>
                  <a:tcPr>
                    <a:lnT w="12700" cmpd="sng">
                      <a:noFill/>
                    </a:lnT>
                  </a:tcPr>
                </a:tc>
                <a:extLst>
                  <a:ext uri="{0D108BD9-81ED-4DB2-BD59-A6C34878D82A}">
                    <a16:rowId xmlns:a16="http://schemas.microsoft.com/office/drawing/2014/main" val="1357618423"/>
                  </a:ext>
                </a:extLst>
              </a:tr>
              <a:tr h="405439">
                <a:tc>
                  <a:txBody>
                    <a:bodyPr/>
                    <a:lstStyle/>
                    <a:p>
                      <a:r>
                        <a:rPr lang="es-ES" dirty="0" smtClean="0"/>
                        <a:t>TÉCNICAS DE COCCIÓN</a:t>
                      </a:r>
                      <a:endParaRPr lang="es-ES" dirty="0"/>
                    </a:p>
                  </a:txBody>
                  <a:tcPr/>
                </a:tc>
                <a:tc>
                  <a:txBody>
                    <a:bodyPr/>
                    <a:lstStyle/>
                    <a:p>
                      <a:r>
                        <a:rPr lang="es-ES" dirty="0" smtClean="0"/>
                        <a:t>TIEMPO APROXIMADO</a:t>
                      </a:r>
                      <a:endParaRPr lang="es-ES" dirty="0"/>
                    </a:p>
                  </a:txBody>
                  <a:tcPr/>
                </a:tc>
                <a:extLst>
                  <a:ext uri="{0D108BD9-81ED-4DB2-BD59-A6C34878D82A}">
                    <a16:rowId xmlns:a16="http://schemas.microsoft.com/office/drawing/2014/main" val="1908185264"/>
                  </a:ext>
                </a:extLst>
              </a:tr>
              <a:tr h="405439">
                <a:tc>
                  <a:txBody>
                    <a:bodyPr/>
                    <a:lstStyle/>
                    <a:p>
                      <a:endParaRPr lang="es-ES"/>
                    </a:p>
                  </a:txBody>
                  <a:tcPr/>
                </a:tc>
                <a:tc>
                  <a:txBody>
                    <a:bodyPr/>
                    <a:lstStyle/>
                    <a:p>
                      <a:r>
                        <a:rPr lang="es-ES" dirty="0" smtClean="0"/>
                        <a:t>APLICACIONES</a:t>
                      </a:r>
                      <a:endParaRPr lang="es-ES" dirty="0"/>
                    </a:p>
                  </a:txBody>
                  <a:tcPr/>
                </a:tc>
                <a:extLst>
                  <a:ext uri="{0D108BD9-81ED-4DB2-BD59-A6C34878D82A}">
                    <a16:rowId xmlns:a16="http://schemas.microsoft.com/office/drawing/2014/main" val="81297083"/>
                  </a:ext>
                </a:extLst>
              </a:tr>
            </a:tbl>
          </a:graphicData>
        </a:graphic>
      </p:graphicFrame>
    </p:spTree>
    <p:extLst>
      <p:ext uri="{BB962C8B-B14F-4D97-AF65-F5344CB8AC3E}">
        <p14:creationId xmlns:p14="http://schemas.microsoft.com/office/powerpoint/2010/main" val="264002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24109"/>
            <a:ext cx="8911687" cy="4372893"/>
          </a:xfrm>
        </p:spPr>
        <p:txBody>
          <a:bodyPr>
            <a:normAutofit/>
          </a:bodyPr>
          <a:lstStyle/>
          <a:p>
            <a:r>
              <a:rPr lang="es-ES" sz="8000" b="1" dirty="0" smtClean="0"/>
              <a:t/>
            </a:r>
            <a:br>
              <a:rPr lang="es-ES" sz="8000" b="1" dirty="0" smtClean="0"/>
            </a:br>
            <a:r>
              <a:rPr lang="es-ES" sz="8000" b="1" dirty="0" smtClean="0"/>
              <a:t>DESCRIPCIÓN DE LA LOCALIDAD</a:t>
            </a:r>
            <a:endParaRPr lang="es-ES" sz="8000" b="1" dirty="0"/>
          </a:p>
        </p:txBody>
      </p:sp>
    </p:spTree>
    <p:extLst>
      <p:ext uri="{BB962C8B-B14F-4D97-AF65-F5344CB8AC3E}">
        <p14:creationId xmlns:p14="http://schemas.microsoft.com/office/powerpoint/2010/main" val="3987556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WEBGRAFÍA</a:t>
            </a:r>
            <a:endParaRPr lang="es-ES" dirty="0"/>
          </a:p>
        </p:txBody>
      </p:sp>
      <p:sp>
        <p:nvSpPr>
          <p:cNvPr id="3" name="Marcador de contenido 2"/>
          <p:cNvSpPr>
            <a:spLocks noGrp="1"/>
          </p:cNvSpPr>
          <p:nvPr>
            <p:ph idx="1"/>
          </p:nvPr>
        </p:nvSpPr>
        <p:spPr>
          <a:xfrm>
            <a:off x="3322749" y="1904999"/>
            <a:ext cx="8181863" cy="4482921"/>
          </a:xfrm>
        </p:spPr>
        <p:txBody>
          <a:bodyPr>
            <a:normAutofit/>
          </a:bodyPr>
          <a:lstStyle/>
          <a:p>
            <a:r>
              <a:rPr lang="es-ES" sz="2000" dirty="0" smtClean="0">
                <a:hlinkClick r:id="rId2"/>
              </a:rPr>
              <a:t>www.Paredesdenava.com</a:t>
            </a:r>
            <a:endParaRPr lang="es-ES" sz="2000" dirty="0" smtClean="0"/>
          </a:p>
          <a:p>
            <a:r>
              <a:rPr lang="es-ES" sz="2000" dirty="0" smtClean="0">
                <a:hlinkClick r:id="rId3"/>
              </a:rPr>
              <a:t>https://Wikipedia.org</a:t>
            </a:r>
            <a:endParaRPr lang="es-ES" sz="2000" dirty="0" smtClean="0"/>
          </a:p>
          <a:p>
            <a:r>
              <a:rPr lang="es-ES" sz="2000" dirty="0" smtClean="0">
                <a:hlinkClick r:id="rId4"/>
              </a:rPr>
              <a:t>www.jcy.es/web/jcyl/MedioAmbiente/es/</a:t>
            </a:r>
            <a:endParaRPr lang="es-ES" sz="2000" dirty="0" smtClean="0"/>
          </a:p>
          <a:p>
            <a:r>
              <a:rPr lang="es-ES" sz="2000" dirty="0" smtClean="0">
                <a:hlinkClick r:id="rId5"/>
              </a:rPr>
              <a:t>www.canaldecastilla.org</a:t>
            </a:r>
            <a:endParaRPr lang="es-ES" sz="2000" dirty="0" smtClean="0"/>
          </a:p>
          <a:p>
            <a:r>
              <a:rPr lang="es-ES" sz="2000" dirty="0" smtClean="0">
                <a:hlinkClick r:id="rId6"/>
              </a:rPr>
              <a:t>www.palenciaturismo.es</a:t>
            </a:r>
            <a:endParaRPr lang="es-ES" sz="2000" dirty="0" smtClean="0"/>
          </a:p>
          <a:p>
            <a:r>
              <a:rPr lang="es-ES" sz="2000" dirty="0" smtClean="0">
                <a:hlinkClick r:id="rId7"/>
              </a:rPr>
              <a:t>www.provinciadevalladolid.com/es/centros-turísticos</a:t>
            </a:r>
            <a:endParaRPr lang="es-ES" sz="2000" dirty="0" smtClean="0"/>
          </a:p>
          <a:p>
            <a:endParaRPr lang="es-ES" sz="2000" dirty="0" smtClean="0"/>
          </a:p>
          <a:p>
            <a:endParaRPr lang="es-ES" sz="2000" dirty="0" smtClean="0"/>
          </a:p>
          <a:p>
            <a:endParaRPr lang="es-ES" sz="1400" dirty="0" smtClean="0"/>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534186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WEBGRAFÍA DE IMÁGENES</a:t>
            </a:r>
            <a:endParaRPr lang="es-ES" b="1" dirty="0"/>
          </a:p>
        </p:txBody>
      </p:sp>
      <p:sp>
        <p:nvSpPr>
          <p:cNvPr id="3" name="Marcador de contenido 2"/>
          <p:cNvSpPr>
            <a:spLocks noGrp="1"/>
          </p:cNvSpPr>
          <p:nvPr>
            <p:ph idx="1"/>
          </p:nvPr>
        </p:nvSpPr>
        <p:spPr>
          <a:xfrm>
            <a:off x="1584101" y="1489656"/>
            <a:ext cx="9637175" cy="4589172"/>
          </a:xfrm>
        </p:spPr>
        <p:txBody>
          <a:bodyPr>
            <a:normAutofit fontScale="70000" lnSpcReduction="20000"/>
          </a:bodyPr>
          <a:lstStyle/>
          <a:p>
            <a:r>
              <a:rPr lang="es-ES" sz="2000" b="1" dirty="0"/>
              <a:t>IMÁGENES:</a:t>
            </a:r>
          </a:p>
          <a:p>
            <a:r>
              <a:rPr lang="es-ES" dirty="0"/>
              <a:t>Escudo: </a:t>
            </a:r>
            <a:r>
              <a:rPr lang="es-ES" dirty="0">
                <a:hlinkClick r:id="rId2"/>
              </a:rPr>
              <a:t>https://es.Wikipedia.org</a:t>
            </a:r>
            <a:endParaRPr lang="es-ES" dirty="0"/>
          </a:p>
          <a:p>
            <a:r>
              <a:rPr lang="es-ES" dirty="0"/>
              <a:t>Canal de Castilla: </a:t>
            </a:r>
            <a:r>
              <a:rPr lang="es-ES" dirty="0">
                <a:hlinkClick r:id="rId2"/>
              </a:rPr>
              <a:t>https://es.Wikipedia.org</a:t>
            </a:r>
            <a:endParaRPr lang="es-ES" dirty="0"/>
          </a:p>
          <a:p>
            <a:r>
              <a:rPr lang="es-ES" dirty="0"/>
              <a:t>                                </a:t>
            </a:r>
            <a:r>
              <a:rPr lang="es-ES" dirty="0">
                <a:hlinkClick r:id="rId3"/>
              </a:rPr>
              <a:t>www.paredesdenava.es</a:t>
            </a:r>
            <a:endParaRPr lang="es-ES" dirty="0"/>
          </a:p>
          <a:p>
            <a:r>
              <a:rPr lang="es-ES" dirty="0"/>
              <a:t>Fauna y flora: </a:t>
            </a:r>
            <a:r>
              <a:rPr lang="es-ES" dirty="0">
                <a:hlinkClick r:id="rId4"/>
              </a:rPr>
              <a:t>https://wikipedia.org</a:t>
            </a:r>
            <a:endParaRPr lang="es-ES" dirty="0"/>
          </a:p>
          <a:p>
            <a:r>
              <a:rPr lang="es-ES" dirty="0"/>
              <a:t>                         </a:t>
            </a:r>
            <a:r>
              <a:rPr lang="es-ES" dirty="0">
                <a:hlinkClick r:id="rId5"/>
              </a:rPr>
              <a:t>www.all-free-potos.com</a:t>
            </a:r>
            <a:endParaRPr lang="es-ES" dirty="0"/>
          </a:p>
          <a:p>
            <a:r>
              <a:rPr lang="es-ES" dirty="0"/>
              <a:t>                        </a:t>
            </a:r>
            <a:r>
              <a:rPr lang="es-ES" dirty="0">
                <a:hlinkClick r:id="rId6"/>
              </a:rPr>
              <a:t>www.masianovales.com</a:t>
            </a:r>
            <a:endParaRPr lang="es-ES" dirty="0"/>
          </a:p>
          <a:p>
            <a:r>
              <a:rPr lang="es-ES" dirty="0"/>
              <a:t>                        </a:t>
            </a:r>
            <a:r>
              <a:rPr lang="es-ES" dirty="0">
                <a:hlinkClick r:id="rId7"/>
              </a:rPr>
              <a:t>www.fotonatura.es</a:t>
            </a:r>
            <a:endParaRPr lang="es-ES" dirty="0"/>
          </a:p>
          <a:p>
            <a:r>
              <a:rPr lang="es-ES" dirty="0"/>
              <a:t>Laguna de Nava: </a:t>
            </a:r>
            <a:r>
              <a:rPr lang="es-ES" dirty="0">
                <a:hlinkClick r:id="rId8"/>
              </a:rPr>
              <a:t>www.maristaspalencia.org</a:t>
            </a:r>
            <a:endParaRPr lang="es-ES" dirty="0"/>
          </a:p>
          <a:p>
            <a:r>
              <a:rPr lang="es-ES" dirty="0"/>
              <a:t>Pajares: </a:t>
            </a:r>
            <a:r>
              <a:rPr lang="es-ES" dirty="0">
                <a:hlinkClick r:id="rId4"/>
              </a:rPr>
              <a:t>https://Wikipedia.org</a:t>
            </a:r>
            <a:endParaRPr lang="es-ES" dirty="0"/>
          </a:p>
          <a:p>
            <a:r>
              <a:rPr lang="es-ES" dirty="0"/>
              <a:t>               </a:t>
            </a:r>
            <a:r>
              <a:rPr lang="es-ES" dirty="0">
                <a:hlinkClick r:id="rId9"/>
              </a:rPr>
              <a:t>www.puebloenpueblo.com</a:t>
            </a:r>
            <a:endParaRPr lang="es-ES" dirty="0"/>
          </a:p>
          <a:p>
            <a:r>
              <a:rPr lang="es-ES" dirty="0"/>
              <a:t>               </a:t>
            </a:r>
            <a:r>
              <a:rPr lang="es-ES" dirty="0">
                <a:hlinkClick r:id="rId10"/>
              </a:rPr>
              <a:t>www.tectonicablog.com</a:t>
            </a:r>
            <a:endParaRPr lang="es-ES" dirty="0"/>
          </a:p>
          <a:p>
            <a:r>
              <a:rPr lang="es-ES" dirty="0"/>
              <a:t>Iglesias: </a:t>
            </a:r>
            <a:r>
              <a:rPr lang="es-ES" dirty="0">
                <a:hlinkClick r:id="rId11"/>
              </a:rPr>
              <a:t>www.paredesdenava.com</a:t>
            </a:r>
            <a:endParaRPr lang="es-ES" dirty="0"/>
          </a:p>
          <a:p>
            <a:r>
              <a:rPr lang="es-ES" dirty="0"/>
              <a:t>              </a:t>
            </a:r>
            <a:r>
              <a:rPr lang="es-ES" dirty="0">
                <a:hlinkClick r:id="rId12"/>
              </a:rPr>
              <a:t>http://commons.Wikipedia.org</a:t>
            </a:r>
            <a:endParaRPr lang="es-ES" dirty="0"/>
          </a:p>
          <a:p>
            <a:r>
              <a:rPr lang="es-ES" dirty="0"/>
              <a:t>Órganos: </a:t>
            </a:r>
            <a:r>
              <a:rPr lang="es-ES" dirty="0">
                <a:hlinkClick r:id="rId11"/>
              </a:rPr>
              <a:t>www.paredesdenava.com</a:t>
            </a:r>
            <a:endParaRPr lang="es-ES" dirty="0"/>
          </a:p>
          <a:p>
            <a:r>
              <a:rPr lang="es-ES" dirty="0"/>
              <a:t>Escudo: </a:t>
            </a:r>
            <a:r>
              <a:rPr lang="es-ES" dirty="0">
                <a:hlinkClick r:id="rId2"/>
              </a:rPr>
              <a:t>https://es.Wikipedia.org</a:t>
            </a:r>
            <a:endParaRPr lang="es-ES" dirty="0"/>
          </a:p>
          <a:p>
            <a:endParaRPr lang="es-ES" dirty="0"/>
          </a:p>
        </p:txBody>
      </p:sp>
    </p:spTree>
    <p:extLst>
      <p:ext uri="{BB962C8B-B14F-4D97-AF65-F5344CB8AC3E}">
        <p14:creationId xmlns:p14="http://schemas.microsoft.com/office/powerpoint/2010/main" val="212421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UNA VILLA PALENTINA</a:t>
            </a:r>
            <a:endParaRPr lang="es-ES" dirty="0"/>
          </a:p>
        </p:txBody>
      </p:sp>
      <p:sp>
        <p:nvSpPr>
          <p:cNvPr id="3" name="Marcador de contenido 2"/>
          <p:cNvSpPr>
            <a:spLocks noGrp="1"/>
          </p:cNvSpPr>
          <p:nvPr>
            <p:ph idx="1"/>
          </p:nvPr>
        </p:nvSpPr>
        <p:spPr>
          <a:xfrm>
            <a:off x="2589212" y="2133599"/>
            <a:ext cx="8915400" cy="4305837"/>
          </a:xfrm>
        </p:spPr>
        <p:txBody>
          <a:bodyPr>
            <a:normAutofit lnSpcReduction="10000"/>
          </a:bodyPr>
          <a:lstStyle/>
          <a:p>
            <a:r>
              <a:rPr lang="es-ES" dirty="0"/>
              <a:t>Paredes de Nava es una localidad y municipio de la comarca de Tierra de Campos en la provincia de </a:t>
            </a:r>
            <a:r>
              <a:rPr lang="es-ES" dirty="0" smtClean="0"/>
              <a:t>Palencia, </a:t>
            </a:r>
            <a:r>
              <a:rPr lang="es-ES" dirty="0"/>
              <a:t>Comunidad Autónoma de Castilla y León, España. </a:t>
            </a:r>
          </a:p>
          <a:p>
            <a:r>
              <a:rPr lang="es-ES" dirty="0" smtClean="0"/>
              <a:t>Esta </a:t>
            </a:r>
            <a:r>
              <a:rPr lang="es-ES" dirty="0"/>
              <a:t>villa </a:t>
            </a:r>
            <a:r>
              <a:rPr lang="es-ES" dirty="0" err="1"/>
              <a:t>terracampina</a:t>
            </a:r>
            <a:r>
              <a:rPr lang="es-ES" dirty="0"/>
              <a:t>, está situada en el borde Nordeste de la amplia comarca geográfica de "Tierra de Campos", en pleno corazón de los Campos </a:t>
            </a:r>
            <a:r>
              <a:rPr lang="es-ES" dirty="0" smtClean="0"/>
              <a:t>Góticos</a:t>
            </a:r>
            <a:r>
              <a:rPr lang="es-ES" dirty="0"/>
              <a:t>.</a:t>
            </a:r>
            <a:r>
              <a:rPr lang="es-ES" dirty="0" smtClean="0"/>
              <a:t> </a:t>
            </a:r>
            <a:endParaRPr lang="es-ES" dirty="0"/>
          </a:p>
          <a:p>
            <a:r>
              <a:rPr lang="es-ES" dirty="0"/>
              <a:t>Paredes de Nava está a una distancia de 20 km de </a:t>
            </a:r>
            <a:r>
              <a:rPr lang="es-ES" dirty="0" smtClean="0">
                <a:hlinkClick r:id="rId2" tooltip="Palencia"/>
              </a:rPr>
              <a:t>Palencia</a:t>
            </a:r>
            <a:r>
              <a:rPr lang="es-ES" dirty="0"/>
              <a:t>.</a:t>
            </a:r>
            <a:r>
              <a:rPr lang="es-ES" dirty="0" smtClean="0"/>
              <a:t> </a:t>
            </a:r>
            <a:r>
              <a:rPr lang="es-ES" dirty="0"/>
              <a:t>Su término municipal tiene 128,98 km². Fue desde la Edad Media hasta mediados del </a:t>
            </a:r>
            <a:r>
              <a:rPr lang="es-ES" dirty="0">
                <a:hlinkClick r:id="rId3" tooltip="Siglo XX"/>
              </a:rPr>
              <a:t>siglo XX</a:t>
            </a:r>
            <a:r>
              <a:rPr lang="es-ES" dirty="0"/>
              <a:t> el pueblo de la provincia de Palencia con el término municipal más extenso, lo cual permitió que Paredes de Nava fuese también la localidad de mayor importancia demográfica de toda la </a:t>
            </a:r>
            <a:r>
              <a:rPr lang="es-ES" dirty="0" smtClean="0"/>
              <a:t>provincia.</a:t>
            </a:r>
            <a:r>
              <a:rPr lang="es-ES" dirty="0"/>
              <a:t> El territorio se divide entre una zona de campiña al Suroeste y el páramo, más elevado al Noreste. </a:t>
            </a:r>
            <a:r>
              <a:rPr lang="es-ES" dirty="0" smtClean="0"/>
              <a:t>Limita </a:t>
            </a:r>
            <a:r>
              <a:rPr lang="es-ES" dirty="0"/>
              <a:t>con las localidades de: </a:t>
            </a:r>
            <a:r>
              <a:rPr lang="es-ES" dirty="0">
                <a:hlinkClick r:id="rId4" tooltip="Becerril de Campos"/>
              </a:rPr>
              <a:t>Becerril de Campos</a:t>
            </a:r>
            <a:r>
              <a:rPr lang="es-ES" dirty="0"/>
              <a:t>, </a:t>
            </a:r>
            <a:r>
              <a:rPr lang="es-ES" dirty="0">
                <a:hlinkClick r:id="rId5" tooltip="Fuentes de Nava"/>
              </a:rPr>
              <a:t>Fuentes de Nava</a:t>
            </a:r>
            <a:r>
              <a:rPr lang="es-ES" dirty="0"/>
              <a:t>, </a:t>
            </a:r>
            <a:r>
              <a:rPr lang="es-ES" dirty="0" err="1">
                <a:hlinkClick r:id="rId6" tooltip="Frechilla"/>
              </a:rPr>
              <a:t>Frechilla</a:t>
            </a:r>
            <a:r>
              <a:rPr lang="es-ES" dirty="0"/>
              <a:t>, </a:t>
            </a:r>
            <a:r>
              <a:rPr lang="es-ES" dirty="0" err="1">
                <a:hlinkClick r:id="rId7" tooltip="Villalumbroso"/>
              </a:rPr>
              <a:t>Villalumbroso</a:t>
            </a:r>
            <a:r>
              <a:rPr lang="es-ES" dirty="0" err="1"/>
              <a:t>,Villatoquite</a:t>
            </a:r>
            <a:r>
              <a:rPr lang="es-ES" dirty="0"/>
              <a:t>, </a:t>
            </a:r>
            <a:r>
              <a:rPr lang="es-ES" dirty="0" err="1">
                <a:hlinkClick r:id="rId8" tooltip="Cardeñosa de Volpejera"/>
              </a:rPr>
              <a:t>Cardeñosa</a:t>
            </a:r>
            <a:r>
              <a:rPr lang="es-ES" dirty="0">
                <a:hlinkClick r:id="rId8" tooltip="Cardeñosa de Volpejera"/>
              </a:rPr>
              <a:t> de </a:t>
            </a:r>
            <a:r>
              <a:rPr lang="es-ES" dirty="0" err="1">
                <a:hlinkClick r:id="rId8" tooltip="Cardeñosa de Volpejera"/>
              </a:rPr>
              <a:t>Volpejera</a:t>
            </a:r>
            <a:r>
              <a:rPr lang="es-ES" dirty="0"/>
              <a:t>, </a:t>
            </a:r>
            <a:r>
              <a:rPr lang="es-ES" dirty="0" err="1">
                <a:hlinkClick r:id="rId9" tooltip="Villamuera de la Cueza"/>
              </a:rPr>
              <a:t>Villamuera</a:t>
            </a:r>
            <a:r>
              <a:rPr lang="es-ES" dirty="0">
                <a:hlinkClick r:id="rId9" tooltip="Villamuera de la Cueza"/>
              </a:rPr>
              <a:t> de la Cueza</a:t>
            </a:r>
            <a:r>
              <a:rPr lang="es-ES" dirty="0"/>
              <a:t>, </a:t>
            </a:r>
            <a:r>
              <a:rPr lang="es-ES" dirty="0" err="1">
                <a:hlinkClick r:id="rId10" tooltip="Villoldo"/>
              </a:rPr>
              <a:t>Villoldo</a:t>
            </a:r>
            <a:r>
              <a:rPr lang="es-ES" dirty="0"/>
              <a:t>, </a:t>
            </a:r>
            <a:r>
              <a:rPr lang="es-ES" dirty="0">
                <a:hlinkClick r:id="rId11" tooltip="Perales (Palencia)"/>
              </a:rPr>
              <a:t>Perales</a:t>
            </a:r>
            <a:r>
              <a:rPr lang="es-ES" dirty="0"/>
              <a:t> y </a:t>
            </a:r>
            <a:r>
              <a:rPr lang="es-ES" dirty="0" err="1">
                <a:hlinkClick r:id="rId12" tooltip="Villaldavín"/>
              </a:rPr>
              <a:t>Villaldavín</a:t>
            </a:r>
            <a:r>
              <a:rPr lang="es-ES" dirty="0"/>
              <a:t>.</a:t>
            </a:r>
            <a:endParaRPr lang="es-ES" dirty="0" smtClean="0"/>
          </a:p>
          <a:p>
            <a:endParaRPr lang="es-ES" dirty="0"/>
          </a:p>
        </p:txBody>
      </p:sp>
    </p:spTree>
    <p:extLst>
      <p:ext uri="{BB962C8B-B14F-4D97-AF65-F5344CB8AC3E}">
        <p14:creationId xmlns:p14="http://schemas.microsoft.com/office/powerpoint/2010/main" val="1828447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ARQUITECTURA: Características mudéjares</a:t>
            </a:r>
            <a:endParaRPr lang="es-ES" dirty="0"/>
          </a:p>
        </p:txBody>
      </p:sp>
      <p:sp>
        <p:nvSpPr>
          <p:cNvPr id="3" name="Marcador de contenido 2"/>
          <p:cNvSpPr>
            <a:spLocks noGrp="1"/>
          </p:cNvSpPr>
          <p:nvPr>
            <p:ph idx="1"/>
          </p:nvPr>
        </p:nvSpPr>
        <p:spPr/>
        <p:txBody>
          <a:bodyPr>
            <a:normAutofit/>
          </a:bodyPr>
          <a:lstStyle/>
          <a:p>
            <a:r>
              <a:rPr lang="es-ES" dirty="0" smtClean="0"/>
              <a:t>Dos son las características principales de la arquitectura mudéjar:</a:t>
            </a:r>
          </a:p>
          <a:p>
            <a:pPr marL="0" indent="0">
              <a:buNone/>
            </a:pPr>
            <a:r>
              <a:rPr lang="es-ES" dirty="0" smtClean="0"/>
              <a:t> - Utilización de materiales pobres: se caracteriza por construcciones de ladrillo. Usan también yeso y cerámica. Las techumbres suelen ser de madera.</a:t>
            </a:r>
          </a:p>
          <a:p>
            <a:pPr marL="0" indent="0">
              <a:buNone/>
            </a:pPr>
            <a:r>
              <a:rPr lang="es-ES" dirty="0" smtClean="0"/>
              <a:t> - Múltiples recursos decorativos:</a:t>
            </a:r>
          </a:p>
          <a:p>
            <a:pPr>
              <a:buFont typeface="Wingdings" panose="05000000000000000000" pitchFamily="2" charset="2"/>
              <a:buChar char="v"/>
            </a:pPr>
            <a:r>
              <a:rPr lang="es-ES" dirty="0" smtClean="0"/>
              <a:t>Utilizan el ladrillo para crear formas, </a:t>
            </a:r>
            <a:r>
              <a:rPr lang="es-ES" dirty="0" err="1" smtClean="0"/>
              <a:t>ajedreados</a:t>
            </a:r>
            <a:r>
              <a:rPr lang="es-ES" dirty="0" smtClean="0"/>
              <a:t>, arcos ciegos…</a:t>
            </a:r>
          </a:p>
          <a:p>
            <a:pPr>
              <a:buFont typeface="Wingdings" panose="05000000000000000000" pitchFamily="2" charset="2"/>
              <a:buChar char="v"/>
            </a:pPr>
            <a:r>
              <a:rPr lang="es-ES" dirty="0" smtClean="0"/>
              <a:t>Dando volumen al yeso y lo policromándolo.</a:t>
            </a:r>
          </a:p>
          <a:p>
            <a:pPr>
              <a:buFont typeface="Wingdings" panose="05000000000000000000" pitchFamily="2" charset="2"/>
              <a:buChar char="v"/>
            </a:pPr>
            <a:r>
              <a:rPr lang="es-ES" dirty="0" smtClean="0"/>
              <a:t>Usan la cerámica para formar imágenes y decorar paredes.</a:t>
            </a:r>
          </a:p>
          <a:p>
            <a:pPr>
              <a:buFont typeface="Wingdings" panose="05000000000000000000" pitchFamily="2" charset="2"/>
              <a:buChar char="v"/>
            </a:pPr>
            <a:r>
              <a:rPr lang="es-ES" dirty="0" smtClean="0"/>
              <a:t>Artesonados de madera para las techumbres interiores.</a:t>
            </a:r>
            <a:endParaRPr lang="es-ES" dirty="0"/>
          </a:p>
        </p:txBody>
      </p:sp>
    </p:spTree>
    <p:extLst>
      <p:ext uri="{BB962C8B-B14F-4D97-AF65-F5344CB8AC3E}">
        <p14:creationId xmlns:p14="http://schemas.microsoft.com/office/powerpoint/2010/main" val="17335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MUDÉJAR EN PAREDES DE NAVA</a:t>
            </a:r>
            <a:endParaRPr lang="es-ES" dirty="0"/>
          </a:p>
        </p:txBody>
      </p:sp>
      <p:sp>
        <p:nvSpPr>
          <p:cNvPr id="3" name="Marcador de contenido 2"/>
          <p:cNvSpPr>
            <a:spLocks noGrp="1"/>
          </p:cNvSpPr>
          <p:nvPr>
            <p:ph idx="1"/>
          </p:nvPr>
        </p:nvSpPr>
        <p:spPr>
          <a:xfrm>
            <a:off x="2589212" y="2133600"/>
            <a:ext cx="8915400" cy="4563414"/>
          </a:xfrm>
        </p:spPr>
        <p:txBody>
          <a:bodyPr>
            <a:normAutofit fontScale="85000" lnSpcReduction="20000"/>
          </a:bodyPr>
          <a:lstStyle/>
          <a:p>
            <a:r>
              <a:rPr lang="es-ES" dirty="0" smtClean="0"/>
              <a:t>IGLESIA DE STA EULALIA: destaca </a:t>
            </a:r>
            <a:r>
              <a:rPr lang="es-ES" dirty="0"/>
              <a:t>por su original torre en la que se suceden los estilos románico, gótico y </a:t>
            </a:r>
            <a:r>
              <a:rPr lang="es-ES" dirty="0" smtClean="0"/>
              <a:t>mudéjar. </a:t>
            </a:r>
            <a:r>
              <a:rPr lang="es-ES" dirty="0"/>
              <a:t>Se la considera la iglesia más importante de Paredes de Nava por sus dimensiones catedralicias y por estar situada junto a la principal plaza del pueblo. En su origen fue una iglesia románica, luego sobre ella se construyó una gótica y posteriormente fue agrandada hacia la cabecera. Su estructura principal es de estilo gótico, pero pueden verse restos de su origen románico y elementos ya de influencia renacentista. En su interior alberga el </a:t>
            </a:r>
            <a:r>
              <a:rPr lang="es-ES" b="1" dirty="0"/>
              <a:t>Museo parroquial</a:t>
            </a:r>
            <a:r>
              <a:rPr lang="es-ES" dirty="0"/>
              <a:t> . Este museo, con más de 300 obras de arte, se considera uno de los pioneros y más importantes del mundo rural español, pues en él se pueden ver obras de algunos de los artistas más relevantes de la pintura y escultura castellanas que fueron el preludio del Siglo de Oro </a:t>
            </a:r>
            <a:r>
              <a:rPr lang="es-ES" dirty="0" smtClean="0"/>
              <a:t>Español. En </a:t>
            </a:r>
            <a:r>
              <a:rPr lang="es-ES" dirty="0"/>
              <a:t>ella se conserva uno de los cuatro órganos ibéricos que tuvo Paredes de Nava. Es un órgano de grandes dimensiones hoy rehabilitado y del que se pueden escuchar conciertos de órgano sobre todo en Verano</a:t>
            </a:r>
            <a:r>
              <a:rPr lang="es-ES" dirty="0" smtClean="0"/>
              <a:t>.</a:t>
            </a:r>
          </a:p>
          <a:p>
            <a:r>
              <a:rPr lang="es-ES" dirty="0" smtClean="0"/>
              <a:t>IGLESIA DE SAN MARTÍN: construida </a:t>
            </a:r>
            <a:r>
              <a:rPr lang="es-ES" dirty="0"/>
              <a:t>en el siglo XV aunque ampliamente reformada en el XVII. En la actualidad acoge el Centro de Interpretación de Tierra de Campos y la Oficina de Turismo de Paredes de Nava. Su torre mudéjar se ha acondicionado para poder subir hasta el campanario, que hoy hace las veces de mirador desde donde poder contemplar el caserío de la Villa y la extensa llanura en que se asienta.</a:t>
            </a:r>
          </a:p>
          <a:p>
            <a:r>
              <a:rPr lang="es-ES" dirty="0" smtClean="0"/>
              <a:t> IGLESIA DE SAN JUAN del </a:t>
            </a:r>
            <a:r>
              <a:rPr lang="es-ES" dirty="0"/>
              <a:t>siglo XV con restos del siglo XIII y reformada en el XVII: esbelta torre de piedra y último cuerpo de ladrillo mudéjar. Amplio pórtico con tres arcos que resguardan la portada </a:t>
            </a:r>
            <a:r>
              <a:rPr lang="es-ES" dirty="0" smtClean="0"/>
              <a:t>gótica.</a:t>
            </a:r>
            <a:endParaRPr lang="es-ES" dirty="0"/>
          </a:p>
          <a:p>
            <a:endParaRPr lang="es-ES" dirty="0" smtClean="0"/>
          </a:p>
          <a:p>
            <a:endParaRPr lang="es-ES" dirty="0"/>
          </a:p>
        </p:txBody>
      </p:sp>
    </p:spTree>
    <p:extLst>
      <p:ext uri="{BB962C8B-B14F-4D97-AF65-F5344CB8AC3E}">
        <p14:creationId xmlns:p14="http://schemas.microsoft.com/office/powerpoint/2010/main" val="4022639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IGLESIA DE SAN MARTÍN</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3057" y="1905000"/>
            <a:ext cx="5667375" cy="377825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976" y="1264555"/>
            <a:ext cx="3357092" cy="5265535"/>
          </a:xfrm>
          <a:prstGeom prst="rect">
            <a:avLst/>
          </a:prstGeom>
        </p:spPr>
      </p:pic>
    </p:spTree>
    <p:extLst>
      <p:ext uri="{BB962C8B-B14F-4D97-AF65-F5344CB8AC3E}">
        <p14:creationId xmlns:p14="http://schemas.microsoft.com/office/powerpoint/2010/main" val="3518854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IGLESIA DE SANTA EULALIA</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6445" y="2133600"/>
            <a:ext cx="5060935" cy="3778250"/>
          </a:xfrm>
        </p:spPr>
      </p:pic>
    </p:spTree>
    <p:extLst>
      <p:ext uri="{BB962C8B-B14F-4D97-AF65-F5344CB8AC3E}">
        <p14:creationId xmlns:p14="http://schemas.microsoft.com/office/powerpoint/2010/main" val="2822227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OTROS ESTILOS ARQUITECTÓNICOS</a:t>
            </a:r>
            <a:endParaRPr lang="es-ES" dirty="0"/>
          </a:p>
        </p:txBody>
      </p:sp>
      <p:sp>
        <p:nvSpPr>
          <p:cNvPr id="3" name="Marcador de contenido 2"/>
          <p:cNvSpPr>
            <a:spLocks noGrp="1"/>
          </p:cNvSpPr>
          <p:nvPr>
            <p:ph idx="1"/>
          </p:nvPr>
        </p:nvSpPr>
        <p:spPr>
          <a:xfrm>
            <a:off x="2589212" y="1360867"/>
            <a:ext cx="8915400" cy="5349025"/>
          </a:xfrm>
        </p:spPr>
        <p:txBody>
          <a:bodyPr>
            <a:normAutofit fontScale="32500" lnSpcReduction="20000"/>
          </a:bodyPr>
          <a:lstStyle/>
          <a:p>
            <a:endParaRPr lang="es-ES" dirty="0"/>
          </a:p>
          <a:p>
            <a:endParaRPr lang="es-ES" dirty="0"/>
          </a:p>
          <a:p>
            <a:r>
              <a:rPr lang="es-ES" sz="4400" dirty="0"/>
              <a:t>El municipio cuenta con el siguiente patrimonio artístico: </a:t>
            </a:r>
          </a:p>
          <a:p>
            <a:r>
              <a:rPr lang="es-ES" sz="4400" dirty="0"/>
              <a:t>Iglesia de San Martín. </a:t>
            </a:r>
          </a:p>
          <a:p>
            <a:r>
              <a:rPr lang="es-ES" sz="4400" dirty="0"/>
              <a:t>Iglesia de Santa Eulalia. </a:t>
            </a:r>
          </a:p>
          <a:p>
            <a:r>
              <a:rPr lang="es-ES" sz="4400" dirty="0"/>
              <a:t>Iglesia de Santa María. </a:t>
            </a:r>
          </a:p>
          <a:p>
            <a:r>
              <a:rPr lang="es-ES" sz="4400" dirty="0"/>
              <a:t>Iglesia de San Juan. </a:t>
            </a:r>
          </a:p>
          <a:p>
            <a:r>
              <a:rPr lang="es-ES" sz="4400" dirty="0"/>
              <a:t>Restos de la Iglesia de San Francisco. </a:t>
            </a:r>
          </a:p>
          <a:p>
            <a:r>
              <a:rPr lang="es-ES" sz="4400" dirty="0"/>
              <a:t>Convento de Santa Brígida. </a:t>
            </a:r>
          </a:p>
          <a:p>
            <a:r>
              <a:rPr lang="es-ES" sz="4400" dirty="0"/>
              <a:t>Antiguo Monasterio de San Francisco. </a:t>
            </a:r>
          </a:p>
          <a:p>
            <a:r>
              <a:rPr lang="es-ES" sz="4400" dirty="0"/>
              <a:t>Hospital y Capilla de San Marcos. </a:t>
            </a:r>
          </a:p>
          <a:p>
            <a:r>
              <a:rPr lang="es-ES" sz="4400" dirty="0"/>
              <a:t>Ermita de la Vera Cruz o del Cristo del Palacio. </a:t>
            </a:r>
          </a:p>
          <a:p>
            <a:r>
              <a:rPr lang="es-ES" sz="4400" dirty="0"/>
              <a:t>Ermita de Nuestra Señora del Carmen. </a:t>
            </a:r>
          </a:p>
          <a:p>
            <a:r>
              <a:rPr lang="es-ES" sz="4400" dirty="0"/>
              <a:t>Ermita de Jesús Nazareno. </a:t>
            </a:r>
          </a:p>
          <a:p>
            <a:r>
              <a:rPr lang="es-ES" sz="4400" dirty="0"/>
              <a:t>Ermita de la Virgen de </a:t>
            </a:r>
            <a:r>
              <a:rPr lang="es-ES" sz="4400" dirty="0" err="1"/>
              <a:t>Carejas</a:t>
            </a:r>
            <a:r>
              <a:rPr lang="es-ES" sz="4400" dirty="0"/>
              <a:t>. </a:t>
            </a:r>
          </a:p>
          <a:p>
            <a:r>
              <a:rPr lang="es-ES" sz="4400" dirty="0"/>
              <a:t>Ermita y Casas del Rey. </a:t>
            </a:r>
          </a:p>
          <a:p>
            <a:r>
              <a:rPr lang="es-ES" sz="4400" dirty="0"/>
              <a:t>Además de los edificios religiosos, Paredes de Nava cuenta con un importante patrimonio histórico civil: casonas señoriales, plaza con soportales… </a:t>
            </a:r>
          </a:p>
        </p:txBody>
      </p:sp>
    </p:spTree>
    <p:extLst>
      <p:ext uri="{BB962C8B-B14F-4D97-AF65-F5344CB8AC3E}">
        <p14:creationId xmlns:p14="http://schemas.microsoft.com/office/powerpoint/2010/main" val="1032493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502</TotalTime>
  <Words>2104</Words>
  <Application>Microsoft Office PowerPoint</Application>
  <PresentationFormat>Panorámica</PresentationFormat>
  <Paragraphs>171</Paragraphs>
  <Slides>31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Century Gothic</vt:lpstr>
      <vt:lpstr>Wingdings</vt:lpstr>
      <vt:lpstr>Wingdings 3</vt:lpstr>
      <vt:lpstr>Espiral</vt:lpstr>
      <vt:lpstr>VISITA PAREDES  DE NAVA</vt:lpstr>
      <vt:lpstr>PAREDES DE NAVA</vt:lpstr>
      <vt:lpstr> DESCRIPCIÓN DE LA LOCALIDAD</vt:lpstr>
      <vt:lpstr>UNA VILLA PALENTINA</vt:lpstr>
      <vt:lpstr>ARQUITECTURA: Características mudéjares</vt:lpstr>
      <vt:lpstr>MUDÉJAR EN PAREDES DE NAVA</vt:lpstr>
      <vt:lpstr>IGLESIA DE SAN MARTÍN</vt:lpstr>
      <vt:lpstr>IGLESIA DE SANTA EULALIA</vt:lpstr>
      <vt:lpstr>OTROS ESTILOS ARQUITECTÓNICOS</vt:lpstr>
      <vt:lpstr>CANAL DE CASTILLA</vt:lpstr>
      <vt:lpstr>Imágenes del Canal de Castilla y  vista de Paredes de Nava desde el Canal.</vt:lpstr>
      <vt:lpstr>PALOMARES</vt:lpstr>
      <vt:lpstr>   IMÁGENES DE PALOMARES</vt:lpstr>
      <vt:lpstr>Los Órganos Ibéricos</vt:lpstr>
      <vt:lpstr>ÓRGANOS IBÉRICOS</vt:lpstr>
      <vt:lpstr>Imágenes de órganos de Paredes de Nava</vt:lpstr>
      <vt:lpstr>LAGUNA DE LA NAVA</vt:lpstr>
      <vt:lpstr>IMÁGENES DE LA LAGUNA DE NAVA</vt:lpstr>
      <vt:lpstr>       GASTRONOMÍA</vt:lpstr>
      <vt:lpstr> Producto estrella: el lechazo churro.</vt:lpstr>
      <vt:lpstr>LA CAZA</vt:lpstr>
      <vt:lpstr>SOPAS PARA EL DURO INVIERNO</vt:lpstr>
      <vt:lpstr>Otros platos y productos típicos</vt:lpstr>
      <vt:lpstr>POSTRES</vt:lpstr>
      <vt:lpstr>    ACTIVIDADES                 A      REALIZAR    </vt:lpstr>
      <vt:lpstr>ACTIVIDADES PREVIAS A LA VISITA</vt:lpstr>
      <vt:lpstr>ACTIVIDADES DURANTE LA VISITA</vt:lpstr>
      <vt:lpstr>ACTIVIDADES POSTERIORES A LA VISITA</vt:lpstr>
      <vt:lpstr>MODELO DE FICHA TÉCNICA</vt:lpstr>
      <vt:lpstr>WEBGRAFÍA</vt:lpstr>
      <vt:lpstr>WEBGRAFÍA DE IMÁGENES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DE VISITA</dc:title>
  <dc:creator>lorena martinez</dc:creator>
  <cp:lastModifiedBy>lorena martinez</cp:lastModifiedBy>
  <cp:revision>58</cp:revision>
  <dcterms:created xsi:type="dcterms:W3CDTF">2015-11-25T17:08:24Z</dcterms:created>
  <dcterms:modified xsi:type="dcterms:W3CDTF">2015-11-27T10:34:06Z</dcterms:modified>
</cp:coreProperties>
</file>