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7" r:id="rId3"/>
    <p:sldId id="259" r:id="rId4"/>
    <p:sldId id="262" r:id="rId5"/>
    <p:sldId id="313" r:id="rId6"/>
    <p:sldId id="304" r:id="rId7"/>
    <p:sldId id="314" r:id="rId8"/>
    <p:sldId id="288" r:id="rId9"/>
    <p:sldId id="261" r:id="rId10"/>
    <p:sldId id="289" r:id="rId11"/>
    <p:sldId id="301" r:id="rId12"/>
    <p:sldId id="312" r:id="rId13"/>
    <p:sldId id="302" r:id="rId14"/>
    <p:sldId id="303" r:id="rId15"/>
    <p:sldId id="257" r:id="rId16"/>
    <p:sldId id="258" r:id="rId17"/>
    <p:sldId id="263" r:id="rId18"/>
    <p:sldId id="305" r:id="rId19"/>
    <p:sldId id="306" r:id="rId20"/>
    <p:sldId id="307" r:id="rId21"/>
    <p:sldId id="308" r:id="rId22"/>
    <p:sldId id="309" r:id="rId23"/>
    <p:sldId id="264" r:id="rId24"/>
    <p:sldId id="270" r:id="rId25"/>
    <p:sldId id="271" r:id="rId26"/>
    <p:sldId id="272" r:id="rId27"/>
    <p:sldId id="266" r:id="rId28"/>
    <p:sldId id="273" r:id="rId29"/>
    <p:sldId id="274" r:id="rId30"/>
    <p:sldId id="275" r:id="rId31"/>
    <p:sldId id="276" r:id="rId32"/>
    <p:sldId id="277" r:id="rId33"/>
    <p:sldId id="278" r:id="rId34"/>
    <p:sldId id="280" r:id="rId35"/>
    <p:sldId id="282" r:id="rId36"/>
    <p:sldId id="284" r:id="rId37"/>
    <p:sldId id="296" r:id="rId38"/>
    <p:sldId id="297" r:id="rId39"/>
    <p:sldId id="298" r:id="rId40"/>
    <p:sldId id="300" r:id="rId41"/>
    <p:sldId id="285" r:id="rId42"/>
    <p:sldId id="299" r:id="rId43"/>
    <p:sldId id="291" r:id="rId44"/>
    <p:sldId id="279" r:id="rId45"/>
    <p:sldId id="310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  <a:srgbClr val="0000FF"/>
    <a:srgbClr val="660066"/>
    <a:srgbClr val="336600"/>
    <a:srgbClr val="CC66FF"/>
    <a:srgbClr val="2B3616"/>
    <a:srgbClr val="66FF66"/>
    <a:srgbClr val="003300"/>
    <a:srgbClr val="3441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1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0621-1106-4904-A27C-9E061B82C5DC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897FA-E600-406C-88C1-0A8EAB98B1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897FA-E600-406C-88C1-0A8EAB98B10C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>
                <a:tint val="40000"/>
                <a:satMod val="350000"/>
                <a:alpha val="84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1729-8632-4FC2-B4E5-260E1C5251D0}" type="datetimeFigureOut">
              <a:rPr lang="es-ES" smtClean="0"/>
              <a:pPr/>
              <a:t>08/06/2010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9FDF-50D7-40F9-AEFD-773D4A287B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 psicología de las personas adultas, según las franjas de edad</a:t>
            </a:r>
            <a:endParaRPr lang="es-ES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Joaquín García Carrasco</a:t>
            </a:r>
          </a:p>
          <a:p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F:\Archivos de datos\Escritorio\ESCUDOUSAL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72008"/>
            <a:ext cx="2281535" cy="189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714356"/>
            <a:ext cx="7999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</a:rPr>
              <a:t>Enseñar a los pequeños parece más fácil:</a:t>
            </a:r>
          </a:p>
          <a:p>
            <a:pPr lvl="1">
              <a:buFontTx/>
              <a:buChar char="-"/>
            </a:pPr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</a:rPr>
              <a:t>Son ignorantes</a:t>
            </a:r>
          </a:p>
          <a:p>
            <a:pPr lvl="1">
              <a:buFontTx/>
              <a:buChar char="-"/>
            </a:pPr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</a:rPr>
              <a:t>Son dependientes</a:t>
            </a:r>
          </a:p>
          <a:p>
            <a:pPr lvl="1">
              <a:buFontTx/>
              <a:buChar char="-"/>
            </a:pPr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</a:rPr>
              <a:t>Damos por hecho que son flexibles</a:t>
            </a:r>
          </a:p>
          <a:p>
            <a:pPr lvl="1">
              <a:buFontTx/>
              <a:buChar char="-"/>
            </a:pP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00100" y="1785926"/>
            <a:ext cx="6777625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Enseñar a los adultos…</a:t>
            </a:r>
          </a:p>
          <a:p>
            <a:pPr lvl="1"/>
            <a:r>
              <a:rPr lang="es-ES" sz="3600" b="1" dirty="0" smtClean="0">
                <a:solidFill>
                  <a:srgbClr val="C00000"/>
                </a:solidFill>
              </a:rPr>
              <a:t>No son ignorantes</a:t>
            </a:r>
          </a:p>
          <a:p>
            <a:pPr lvl="1"/>
            <a:r>
              <a:rPr lang="es-ES" sz="3600" b="1" dirty="0" smtClean="0">
                <a:solidFill>
                  <a:srgbClr val="C00000"/>
                </a:solidFill>
              </a:rPr>
              <a:t>Son autónomos</a:t>
            </a:r>
          </a:p>
          <a:p>
            <a:pPr lvl="1"/>
            <a:r>
              <a:rPr lang="es-ES" sz="3600" b="1" dirty="0" smtClean="0">
                <a:solidFill>
                  <a:srgbClr val="C00000"/>
                </a:solidFill>
              </a:rPr>
              <a:t>Creemos que ya no son flexibles</a:t>
            </a:r>
          </a:p>
          <a:p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50" y="302359"/>
            <a:ext cx="89297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El gran problema son los contenidos de formación</a:t>
            </a:r>
          </a:p>
          <a:p>
            <a:pPr algn="ctr"/>
            <a:r>
              <a:rPr lang="es-ES" sz="6000" dirty="0" smtClean="0"/>
              <a:t>Adaptados a sus necesidades que cambian con la edad y con su situación,</a:t>
            </a:r>
          </a:p>
          <a:p>
            <a:pPr algn="ctr"/>
            <a:r>
              <a:rPr lang="es-ES" sz="6000" dirty="0" smtClean="0"/>
              <a:t>Como nos pasa a nosotros 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7" y="500042"/>
            <a:ext cx="7858180" cy="28315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La diferencia afecta a infinidad de variables</a:t>
            </a:r>
          </a:p>
          <a:p>
            <a:pPr lvl="1">
              <a:buFontTx/>
              <a:buChar char="-"/>
            </a:pPr>
            <a:r>
              <a:rPr lang="es-ES" sz="3200" b="1" dirty="0" smtClean="0"/>
              <a:t>La diferencia en los estados de cosas en sus mentes</a:t>
            </a:r>
          </a:p>
          <a:p>
            <a:pPr lvl="1">
              <a:buFontTx/>
              <a:buChar char="-"/>
            </a:pPr>
            <a:r>
              <a:rPr lang="es-ES" sz="3200" b="1" dirty="0" smtClean="0"/>
              <a:t>La causa de la diferencia de estados es lo que causa el problema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57224" y="1000108"/>
            <a:ext cx="7786742" cy="480131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Tal vez lo que más preocupa el profesor: La motivación</a:t>
            </a:r>
          </a:p>
          <a:p>
            <a:pPr lvl="1"/>
            <a:r>
              <a:rPr lang="es-ES" sz="3200" b="1" dirty="0" smtClean="0"/>
              <a:t>-Implica un análisis de contingencia respecto a la tarea: cognitivo</a:t>
            </a:r>
          </a:p>
          <a:p>
            <a:pPr lvl="1"/>
            <a:r>
              <a:rPr lang="es-ES" sz="3200" b="1" dirty="0" smtClean="0"/>
              <a:t>-Un componente hedónico en la tarea: emotivo</a:t>
            </a:r>
          </a:p>
          <a:p>
            <a:pPr lvl="1"/>
            <a:r>
              <a:rPr lang="es-ES" sz="3200" b="1" dirty="0" smtClean="0"/>
              <a:t>-Alto nivel de abandono. Ceuta-2003, 40% de los matriculados</a:t>
            </a:r>
          </a:p>
          <a:p>
            <a:pPr lvl="1"/>
            <a:r>
              <a:rPr lang="es-ES" sz="3200" b="1" dirty="0" smtClean="0"/>
              <a:t>- Que no se vayan se convierte en objetivo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9" y="1714488"/>
            <a:ext cx="6929486" cy="48013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Dos  estados generales a diferentes  edades:</a:t>
            </a:r>
          </a:p>
          <a:p>
            <a:pPr lvl="1">
              <a:buFontTx/>
              <a:buChar char="-"/>
            </a:pPr>
            <a:r>
              <a:rPr lang="es-ES" sz="3600" b="1" dirty="0" smtClean="0"/>
              <a:t>Procedentes del fracaso: ilusión perdida</a:t>
            </a:r>
          </a:p>
          <a:p>
            <a:pPr lvl="2">
              <a:buFontTx/>
              <a:buChar char="-"/>
            </a:pPr>
            <a:r>
              <a:rPr lang="es-ES" sz="3600" b="1" dirty="0" smtClean="0"/>
              <a:t>Grupos de reinserción</a:t>
            </a:r>
          </a:p>
          <a:p>
            <a:pPr lvl="1">
              <a:buFontTx/>
              <a:buChar char="-"/>
            </a:pPr>
            <a:r>
              <a:rPr lang="es-ES" sz="3600" b="1" dirty="0" smtClean="0"/>
              <a:t>Procedentes de reincorporación:  ganas de volver</a:t>
            </a:r>
          </a:p>
          <a:p>
            <a:pPr lvl="2">
              <a:buFontTx/>
              <a:buChar char="-"/>
            </a:pPr>
            <a:r>
              <a:rPr lang="es-ES" sz="3600" b="1" dirty="0" smtClean="0"/>
              <a:t>Universidad de la experiencia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214290"/>
            <a:ext cx="7072362" cy="55092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La motivación eleva el umbral de estrés</a:t>
            </a:r>
          </a:p>
          <a:p>
            <a:r>
              <a:rPr lang="es-ES" sz="3200" b="1" dirty="0" smtClean="0"/>
              <a:t>La desmotivación lo rebaja</a:t>
            </a:r>
          </a:p>
          <a:p>
            <a:r>
              <a:rPr lang="es-ES" sz="3200" b="1" dirty="0" smtClean="0"/>
              <a:t>En todos los casos: reencontrar el placer por el conocimiento</a:t>
            </a:r>
          </a:p>
          <a:p>
            <a:pPr lvl="1"/>
            <a:r>
              <a:rPr lang="es-ES" sz="3200" b="1" dirty="0" smtClean="0"/>
              <a:t>-Renacer a la necesidad del conocimiento</a:t>
            </a:r>
          </a:p>
          <a:p>
            <a:pPr lvl="1"/>
            <a:r>
              <a:rPr lang="es-ES" sz="3200" b="1" dirty="0" smtClean="0"/>
              <a:t>-La mejor motivación la proporciona el éxito</a:t>
            </a:r>
          </a:p>
          <a:p>
            <a:pPr lvl="1"/>
            <a:r>
              <a:rPr lang="es-ES" sz="3200" b="1" dirty="0" smtClean="0"/>
              <a:t>- La degradación la proporciona el fracaso</a:t>
            </a:r>
          </a:p>
          <a:p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142852"/>
            <a:ext cx="76064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Características generales del adulto-alumno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4348" y="857233"/>
            <a:ext cx="7858180" cy="38164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a) Forman grupos heterogéneos en: edad, intereses, motivación, experiencia y aspiración.</a:t>
            </a:r>
            <a:endParaRPr lang="es-ES" sz="3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b) El papel de estudiante es marginal o provisional.</a:t>
            </a:r>
            <a:endParaRPr lang="es-ES" sz="3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c) El interés gira en torno al bienestar, el ascenso laboral o la autoestima.</a:t>
            </a:r>
            <a:endParaRPr lang="es-ES" sz="32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42976" y="928671"/>
            <a:ext cx="7643866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i) Fuentes de conocimiento heterogéneas, contradictorias.</a:t>
            </a:r>
            <a:endParaRPr lang="es-ES" sz="32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j) Mayor concentración en clase.</a:t>
            </a:r>
            <a:endParaRPr lang="es-ES" sz="32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k) Con mecanismos de compensación para superar las deficiencias y recursos de experiencia.</a:t>
            </a:r>
            <a:endParaRPr lang="es-ES" sz="32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1" y="1571612"/>
            <a:ext cx="8501122" cy="424731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d) Los objetivos son claros y concretos, elegidos y valorizados.</a:t>
            </a:r>
            <a:endParaRPr lang="es-ES" sz="28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e) Los logros serán deseados intensamente o con ansiedad.</a:t>
            </a:r>
            <a:endParaRPr lang="es-ES" sz="28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f) Existe preocupación por el fracaso.</a:t>
            </a:r>
            <a:endParaRPr lang="es-ES" sz="28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g) Posible susceptibilidad e inseguridad ante las críticas.</a:t>
            </a:r>
            <a:endParaRPr lang="es-ES" sz="28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h) A menudo arrastra el peso de experiencias de aprendizaje frustrantes.</a:t>
            </a:r>
            <a:endParaRPr lang="es-ES" sz="28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240804"/>
            <a:ext cx="8072494" cy="4031873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expectativas culturales varían </a:t>
            </a:r>
          </a:p>
          <a:p>
            <a:pPr lvl="1"/>
            <a:r>
              <a:rPr lang="es-ES" sz="2800" b="1" dirty="0" smtClean="0"/>
              <a:t>- Con la </a:t>
            </a:r>
            <a:r>
              <a:rPr lang="es-ES" sz="2800" b="1" dirty="0" smtClean="0">
                <a:solidFill>
                  <a:srgbClr val="FF0000"/>
                </a:solidFill>
              </a:rPr>
              <a:t>edad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chemeClr val="tx1">
                    <a:lumMod val="95000"/>
                  </a:schemeClr>
                </a:solidFill>
              </a:rPr>
              <a:t>Con el </a:t>
            </a:r>
            <a:r>
              <a:rPr lang="es-ES" sz="2800" b="1" dirty="0" smtClean="0">
                <a:solidFill>
                  <a:srgbClr val="FF0000"/>
                </a:solidFill>
              </a:rPr>
              <a:t>género </a:t>
            </a:r>
            <a:r>
              <a:rPr lang="es-ES" sz="2800" b="1" dirty="0" smtClean="0"/>
              <a:t>y a la vivencia de la sexualidad</a:t>
            </a:r>
          </a:p>
          <a:p>
            <a:pPr lvl="1">
              <a:buFontTx/>
              <a:buChar char="-"/>
            </a:pPr>
            <a:r>
              <a:rPr lang="es-ES" sz="2800" b="1" dirty="0" smtClean="0"/>
              <a:t>Con el nivel </a:t>
            </a:r>
            <a:r>
              <a:rPr lang="es-ES" sz="2800" b="1" dirty="0" smtClean="0">
                <a:solidFill>
                  <a:srgbClr val="FF0000"/>
                </a:solidFill>
              </a:rPr>
              <a:t>cultural</a:t>
            </a:r>
          </a:p>
          <a:p>
            <a:pPr lvl="1">
              <a:buFontTx/>
              <a:buChar char="-"/>
            </a:pPr>
            <a:r>
              <a:rPr lang="es-ES" sz="2800" b="1" dirty="0" smtClean="0"/>
              <a:t>Con las </a:t>
            </a:r>
            <a:r>
              <a:rPr lang="es-ES" sz="2800" b="1" dirty="0" smtClean="0">
                <a:solidFill>
                  <a:srgbClr val="FF0000"/>
                </a:solidFill>
              </a:rPr>
              <a:t>regiones sociales de referencia</a:t>
            </a:r>
          </a:p>
          <a:p>
            <a:pPr lvl="2">
              <a:buFontTx/>
              <a:buChar char="-"/>
            </a:pPr>
            <a:r>
              <a:rPr lang="es-ES" sz="2800" b="1" dirty="0" smtClean="0"/>
              <a:t>Rural, urbana, centro-periferia, nativo-inmigrante</a:t>
            </a:r>
          </a:p>
          <a:p>
            <a:pPr lvl="1">
              <a:buFontTx/>
              <a:buChar char="-"/>
            </a:pPr>
            <a:r>
              <a:rPr lang="es-ES" sz="2800" b="1" dirty="0" smtClean="0"/>
              <a:t>Con el </a:t>
            </a:r>
            <a:r>
              <a:rPr lang="es-ES" sz="2800" b="1" dirty="0" smtClean="0">
                <a:solidFill>
                  <a:srgbClr val="FF0000"/>
                </a:solidFill>
              </a:rPr>
              <a:t>nivel socioeconómico</a:t>
            </a:r>
          </a:p>
          <a:p>
            <a:endParaRPr lang="es-E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143512"/>
            <a:ext cx="807243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Se asocian las edades con </a:t>
            </a:r>
            <a:r>
              <a:rPr lang="es-ES" sz="4000" b="1" dirty="0" smtClean="0">
                <a:solidFill>
                  <a:srgbClr val="FF0000"/>
                </a:solidFill>
              </a:rPr>
              <a:t>valores negativos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Desde los tres puntos de vista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4584" name="Picture 8" descr="http://lamiradaperdida.files.wordpress.com/2008/11/mirada-indio-libres.jpg"/>
          <p:cNvPicPr>
            <a:picLocks noChangeAspect="1" noChangeArrowheads="1"/>
          </p:cNvPicPr>
          <p:nvPr/>
        </p:nvPicPr>
        <p:blipFill>
          <a:blip r:embed="rId2"/>
          <a:srcRect t="13410" r="43768" b="47065"/>
          <a:stretch>
            <a:fillRect/>
          </a:stretch>
        </p:blipFill>
        <p:spPr bwMode="auto">
          <a:xfrm>
            <a:off x="5715008" y="0"/>
            <a:ext cx="3079740" cy="2928958"/>
          </a:xfrm>
          <a:prstGeom prst="rect">
            <a:avLst/>
          </a:prstGeom>
          <a:noFill/>
        </p:spPr>
      </p:pic>
      <p:pic>
        <p:nvPicPr>
          <p:cNvPr id="24586" name="Picture 10" descr="http://www.dalequedale.com/media/Personas/pers465.JPG"/>
          <p:cNvPicPr>
            <a:picLocks noChangeAspect="1" noChangeArrowheads="1"/>
          </p:cNvPicPr>
          <p:nvPr/>
        </p:nvPicPr>
        <p:blipFill>
          <a:blip r:embed="rId3"/>
          <a:srcRect l="17752" t="13333" r="40088" b="50000"/>
          <a:stretch>
            <a:fillRect/>
          </a:stretch>
        </p:blipFill>
        <p:spPr bwMode="auto">
          <a:xfrm>
            <a:off x="3286116" y="0"/>
            <a:ext cx="2357454" cy="2729642"/>
          </a:xfrm>
          <a:prstGeom prst="rect">
            <a:avLst/>
          </a:prstGeom>
          <a:noFill/>
        </p:spPr>
      </p:pic>
      <p:pic>
        <p:nvPicPr>
          <p:cNvPr id="24578" name="Picture 2" descr="ojo-ok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3286116" cy="2464588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>
            <a:stCxn id="24578" idx="2"/>
          </p:cNvCxnSpPr>
          <p:nvPr/>
        </p:nvCxnSpPr>
        <p:spPr>
          <a:xfrm rot="16200000" flipH="1">
            <a:off x="1946663" y="2160984"/>
            <a:ext cx="2893237" cy="35004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V="1">
            <a:off x="3714744" y="3857628"/>
            <a:ext cx="2428892" cy="4286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 flipH="1" flipV="1">
            <a:off x="4893471" y="3178967"/>
            <a:ext cx="2357454" cy="18573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24584" idx="2"/>
          </p:cNvCxnSpPr>
          <p:nvPr/>
        </p:nvCxnSpPr>
        <p:spPr>
          <a:xfrm rot="5400000">
            <a:off x="5306228" y="3409176"/>
            <a:ext cx="2428868" cy="1468432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6200000" flipV="1">
            <a:off x="4107653" y="3679033"/>
            <a:ext cx="2571768" cy="78581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>
            <a:off x="1142976" y="2500306"/>
            <a:ext cx="4643470" cy="2786082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4586" idx="2"/>
          </p:cNvCxnSpPr>
          <p:nvPr/>
        </p:nvCxnSpPr>
        <p:spPr>
          <a:xfrm rot="16200000" flipH="1">
            <a:off x="3219363" y="3975121"/>
            <a:ext cx="2598116" cy="10715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 flipH="1" flipV="1">
            <a:off x="4250529" y="3321843"/>
            <a:ext cx="2357454" cy="157163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785786" y="2571744"/>
            <a:ext cx="3786214" cy="264320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0" y="3000372"/>
            <a:ext cx="8858280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Distancia generacional= Distancia comunicacional</a:t>
            </a:r>
          </a:p>
          <a:p>
            <a:r>
              <a:rPr lang="es-ES" sz="3200" b="1" dirty="0" err="1" smtClean="0">
                <a:solidFill>
                  <a:schemeClr val="accent2">
                    <a:lumMod val="50000"/>
                  </a:schemeClr>
                </a:solidFill>
              </a:rPr>
              <a:t>Exepto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si tenemos nicho en el que somos imprescindibles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371236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Las formas de la cultura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4143372" y="1357298"/>
            <a:ext cx="1800045" cy="1155150"/>
            <a:chOff x="4143372" y="1357298"/>
            <a:chExt cx="1800045" cy="1155150"/>
          </a:xfrm>
        </p:grpSpPr>
        <p:sp>
          <p:nvSpPr>
            <p:cNvPr id="4" name="3 CuadroTexto"/>
            <p:cNvSpPr txBox="1"/>
            <p:nvPr/>
          </p:nvSpPr>
          <p:spPr>
            <a:xfrm>
              <a:off x="4143372" y="1357298"/>
              <a:ext cx="1708673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Cultura objetiva</a:t>
              </a:r>
              <a:endParaRPr lang="es-E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143372" y="2143116"/>
              <a:ext cx="180004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2">
                      <a:lumMod val="75000"/>
                    </a:schemeClr>
                  </a:solidFill>
                </a:rPr>
                <a:t>Cultura subjetiva</a:t>
              </a:r>
              <a:endParaRPr lang="es-E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852045" y="571480"/>
            <a:ext cx="2202949" cy="1200329"/>
            <a:chOff x="5852045" y="571480"/>
            <a:chExt cx="2202949" cy="1200329"/>
          </a:xfrm>
        </p:grpSpPr>
        <p:sp>
          <p:nvSpPr>
            <p:cNvPr id="7" name="6 CuadroTexto"/>
            <p:cNvSpPr txBox="1"/>
            <p:nvPr/>
          </p:nvSpPr>
          <p:spPr>
            <a:xfrm>
              <a:off x="6715140" y="571480"/>
              <a:ext cx="1339854" cy="1200329"/>
            </a:xfrm>
            <a:prstGeom prst="rect">
              <a:avLst/>
            </a:prstGeom>
            <a:solidFill>
              <a:srgbClr val="FF71FF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Disponible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Accesible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Sostenible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Insostenible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8 Conector recto de flecha"/>
            <p:cNvCxnSpPr>
              <a:stCxn id="4" idx="3"/>
              <a:endCxn id="7" idx="1"/>
            </p:cNvCxnSpPr>
            <p:nvPr/>
          </p:nvCxnSpPr>
          <p:spPr>
            <a:xfrm flipV="1">
              <a:off x="5852045" y="1171645"/>
              <a:ext cx="863095" cy="370319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30 Grupo"/>
          <p:cNvGrpSpPr/>
          <p:nvPr/>
        </p:nvGrpSpPr>
        <p:grpSpPr>
          <a:xfrm>
            <a:off x="5943417" y="2327782"/>
            <a:ext cx="2406153" cy="541856"/>
            <a:chOff x="5943417" y="2327782"/>
            <a:chExt cx="2406153" cy="541856"/>
          </a:xfrm>
        </p:grpSpPr>
        <p:sp>
          <p:nvSpPr>
            <p:cNvPr id="12" name="11 CuadroTexto"/>
            <p:cNvSpPr txBox="1"/>
            <p:nvPr/>
          </p:nvSpPr>
          <p:spPr>
            <a:xfrm>
              <a:off x="6786578" y="2500306"/>
              <a:ext cx="1562992" cy="369332"/>
            </a:xfrm>
            <a:prstGeom prst="rect">
              <a:avLst/>
            </a:prstGeom>
            <a:solidFill>
              <a:srgbClr val="FF71FF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Cultura de uso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14 Conector recto de flecha"/>
            <p:cNvCxnSpPr>
              <a:stCxn id="6" idx="3"/>
            </p:cNvCxnSpPr>
            <p:nvPr/>
          </p:nvCxnSpPr>
          <p:spPr>
            <a:xfrm>
              <a:off x="5943417" y="2327782"/>
              <a:ext cx="771723" cy="243962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31 Grupo"/>
          <p:cNvGrpSpPr/>
          <p:nvPr/>
        </p:nvGrpSpPr>
        <p:grpSpPr>
          <a:xfrm>
            <a:off x="1285852" y="1541964"/>
            <a:ext cx="2857520" cy="785818"/>
            <a:chOff x="1285852" y="1541964"/>
            <a:chExt cx="2857520" cy="785818"/>
          </a:xfrm>
        </p:grpSpPr>
        <p:sp>
          <p:nvSpPr>
            <p:cNvPr id="13" name="12 CuadroTexto"/>
            <p:cNvSpPr txBox="1"/>
            <p:nvPr/>
          </p:nvSpPr>
          <p:spPr>
            <a:xfrm>
              <a:off x="1285852" y="1643050"/>
              <a:ext cx="1876668" cy="646331"/>
            </a:xfrm>
            <a:prstGeom prst="rect">
              <a:avLst/>
            </a:prstGeom>
            <a:solidFill>
              <a:srgbClr val="FFA18B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Público potencial 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Público real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16 Conector recto de flecha"/>
            <p:cNvCxnSpPr>
              <a:stCxn id="4" idx="1"/>
              <a:endCxn id="13" idx="3"/>
            </p:cNvCxnSpPr>
            <p:nvPr/>
          </p:nvCxnSpPr>
          <p:spPr>
            <a:xfrm rot="10800000" flipV="1">
              <a:off x="3162520" y="1541964"/>
              <a:ext cx="980852" cy="424252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>
              <a:stCxn id="6" idx="1"/>
              <a:endCxn id="13" idx="3"/>
            </p:cNvCxnSpPr>
            <p:nvPr/>
          </p:nvCxnSpPr>
          <p:spPr>
            <a:xfrm rot="10800000">
              <a:off x="3162520" y="1966216"/>
              <a:ext cx="980852" cy="361566"/>
            </a:xfrm>
            <a:prstGeom prst="straightConnector1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CuadroTexto"/>
          <p:cNvSpPr txBox="1"/>
          <p:nvPr/>
        </p:nvSpPr>
        <p:spPr>
          <a:xfrm>
            <a:off x="357158" y="3286124"/>
            <a:ext cx="5106270" cy="523220"/>
          </a:xfrm>
          <a:prstGeom prst="rect">
            <a:avLst/>
          </a:prstGeom>
          <a:solidFill>
            <a:srgbClr val="FFA18B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La zona de incorporación cultural</a:t>
            </a:r>
            <a:endParaRPr lang="es-ES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14348" y="4143380"/>
            <a:ext cx="444339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Es intersubjetiva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Fundada en la teoría de la mente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Practica la inteligencia social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Mediada por instrumentos de comunicación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Instituye el proceso de construcción humana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357158" y="3786190"/>
            <a:ext cx="285752" cy="10001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32 Grupo"/>
          <p:cNvGrpSpPr/>
          <p:nvPr/>
        </p:nvGrpSpPr>
        <p:grpSpPr>
          <a:xfrm>
            <a:off x="5143504" y="4500570"/>
            <a:ext cx="3577103" cy="923330"/>
            <a:chOff x="5143504" y="4500570"/>
            <a:chExt cx="3577103" cy="923330"/>
          </a:xfrm>
        </p:grpSpPr>
        <p:sp>
          <p:nvSpPr>
            <p:cNvPr id="25" name="24 CuadroTexto"/>
            <p:cNvSpPr txBox="1"/>
            <p:nvPr/>
          </p:nvSpPr>
          <p:spPr>
            <a:xfrm>
              <a:off x="6000760" y="4500570"/>
              <a:ext cx="2719847" cy="9233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Para eso somos plásticos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Por eso somos vulnerables</a:t>
              </a: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Y </a:t>
              </a:r>
              <a:r>
                <a:rPr lang="es-ES" b="1" dirty="0" err="1" smtClean="0">
                  <a:solidFill>
                    <a:schemeClr val="bg1"/>
                  </a:solidFill>
                </a:rPr>
                <a:t>resilientes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5143504" y="4857760"/>
              <a:ext cx="857256" cy="2857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428596" y="6143644"/>
            <a:ext cx="716061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Principio antropológico fundamental: </a:t>
            </a:r>
            <a:r>
              <a:rPr lang="es-ES" sz="2400" b="1" dirty="0" smtClean="0"/>
              <a:t>TODOS PUEDEN DAR DE SÍ</a:t>
            </a:r>
            <a:endParaRPr lang="es-E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500042"/>
            <a:ext cx="2757293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Todos somos </a:t>
            </a:r>
            <a:r>
              <a:rPr lang="es-ES" sz="2400" b="1" dirty="0" smtClean="0"/>
              <a:t>diferentes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857752" y="4643446"/>
            <a:ext cx="373390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Todos estamos entre ser hombres</a:t>
            </a: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O ser mujeres</a:t>
            </a:r>
          </a:p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Y por todos pasa el tiempo con límite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6215082"/>
            <a:ext cx="799154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EN LO QUE MÁS NOS PARECEMOS ES EN EL COLOR DE LA PIEL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3400203" y="142852"/>
            <a:ext cx="4654706" cy="1200329"/>
            <a:chOff x="3400203" y="142852"/>
            <a:chExt cx="4654706" cy="1200329"/>
          </a:xfrm>
        </p:grpSpPr>
        <p:sp>
          <p:nvSpPr>
            <p:cNvPr id="3" name="2 CuadroTexto"/>
            <p:cNvSpPr txBox="1"/>
            <p:nvPr/>
          </p:nvSpPr>
          <p:spPr>
            <a:xfrm>
              <a:off x="4857752" y="142852"/>
              <a:ext cx="3197157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Por el programa genético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Por la historia evolutiva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Por la deriva cultural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Por el territorio de experiencias</a:t>
              </a:r>
              <a:endParaRPr lang="es-E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0" name="9 Conector recto de flecha"/>
            <p:cNvCxnSpPr>
              <a:stCxn id="2" idx="3"/>
            </p:cNvCxnSpPr>
            <p:nvPr/>
          </p:nvCxnSpPr>
          <p:spPr>
            <a:xfrm flipV="1">
              <a:off x="3400203" y="714356"/>
              <a:ext cx="1386111" cy="16519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3400203" y="730875"/>
            <a:ext cx="3086521" cy="1415630"/>
            <a:chOff x="3400203" y="730875"/>
            <a:chExt cx="3086521" cy="1415630"/>
          </a:xfrm>
        </p:grpSpPr>
        <p:sp>
          <p:nvSpPr>
            <p:cNvPr id="4" name="3 CuadroTexto"/>
            <p:cNvSpPr txBox="1"/>
            <p:nvPr/>
          </p:nvSpPr>
          <p:spPr>
            <a:xfrm>
              <a:off x="4857752" y="1500174"/>
              <a:ext cx="1628972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Somos sapiens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Somos </a:t>
              </a:r>
              <a:r>
                <a:rPr lang="es-ES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demens</a:t>
              </a:r>
              <a:endParaRPr lang="es-E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2" name="11 Conector recto de flecha"/>
            <p:cNvCxnSpPr>
              <a:stCxn id="2" idx="3"/>
              <a:endCxn id="4" idx="1"/>
            </p:cNvCxnSpPr>
            <p:nvPr/>
          </p:nvCxnSpPr>
          <p:spPr>
            <a:xfrm>
              <a:off x="3400203" y="730875"/>
              <a:ext cx="1457549" cy="1092465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26 Grupo"/>
          <p:cNvGrpSpPr/>
          <p:nvPr/>
        </p:nvGrpSpPr>
        <p:grpSpPr>
          <a:xfrm>
            <a:off x="3400203" y="730875"/>
            <a:ext cx="3673156" cy="2272886"/>
            <a:chOff x="3400203" y="730875"/>
            <a:chExt cx="3673156" cy="2272886"/>
          </a:xfrm>
        </p:grpSpPr>
        <p:sp>
          <p:nvSpPr>
            <p:cNvPr id="5" name="4 CuadroTexto"/>
            <p:cNvSpPr txBox="1"/>
            <p:nvPr/>
          </p:nvSpPr>
          <p:spPr>
            <a:xfrm>
              <a:off x="4857752" y="2357430"/>
              <a:ext cx="2215607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Somos racionales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Somos sentimentales</a:t>
              </a:r>
              <a:endParaRPr lang="es-E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4" name="13 Conector recto de flecha"/>
            <p:cNvCxnSpPr>
              <a:stCxn id="2" idx="3"/>
            </p:cNvCxnSpPr>
            <p:nvPr/>
          </p:nvCxnSpPr>
          <p:spPr>
            <a:xfrm>
              <a:off x="3400203" y="730875"/>
              <a:ext cx="1386111" cy="1983745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400203" y="730875"/>
            <a:ext cx="4911764" cy="3550017"/>
            <a:chOff x="3400203" y="730875"/>
            <a:chExt cx="4911764" cy="3550017"/>
          </a:xfrm>
        </p:grpSpPr>
        <p:sp>
          <p:nvSpPr>
            <p:cNvPr id="6" name="5 CuadroTexto"/>
            <p:cNvSpPr txBox="1"/>
            <p:nvPr/>
          </p:nvSpPr>
          <p:spPr>
            <a:xfrm>
              <a:off x="4857752" y="3357562"/>
              <a:ext cx="3454215" cy="9233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Todos estamos clausurados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Todos estamos entre el abandono </a:t>
              </a:r>
            </a:p>
            <a:p>
              <a:r>
                <a:rPr lang="es-ES" b="1" dirty="0" smtClean="0">
                  <a:solidFill>
                    <a:schemeClr val="accent3">
                      <a:lumMod val="50000"/>
                    </a:schemeClr>
                  </a:solidFill>
                </a:rPr>
                <a:t>y el ser imprescindibles</a:t>
              </a:r>
              <a:endParaRPr lang="es-E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6" name="15 Conector recto de flecha"/>
            <p:cNvCxnSpPr>
              <a:stCxn id="2" idx="3"/>
              <a:endCxn id="6" idx="1"/>
            </p:cNvCxnSpPr>
            <p:nvPr/>
          </p:nvCxnSpPr>
          <p:spPr>
            <a:xfrm>
              <a:off x="3400203" y="730875"/>
              <a:ext cx="1457549" cy="3088352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17 Conector recto de flecha"/>
          <p:cNvCxnSpPr>
            <a:stCxn id="2" idx="3"/>
          </p:cNvCxnSpPr>
          <p:nvPr/>
        </p:nvCxnSpPr>
        <p:spPr>
          <a:xfrm>
            <a:off x="3400203" y="730875"/>
            <a:ext cx="1386111" cy="4341199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71472" y="1785926"/>
            <a:ext cx="294112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</a:t>
            </a:r>
            <a:r>
              <a:rPr lang="es-ES" sz="2400" b="1" dirty="0" smtClean="0">
                <a:solidFill>
                  <a:srgbClr val="FF0000"/>
                </a:solidFill>
              </a:rPr>
              <a:t>formación</a:t>
            </a:r>
            <a:r>
              <a:rPr lang="es-ES" b="1" dirty="0" smtClean="0">
                <a:solidFill>
                  <a:srgbClr val="FF0000"/>
                </a:solidFill>
              </a:rPr>
              <a:t> es: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Acción de </a:t>
            </a:r>
            <a:r>
              <a:rPr lang="es-ES" sz="2400" b="1" dirty="0" smtClean="0">
                <a:solidFill>
                  <a:srgbClr val="FF0000"/>
                </a:solidFill>
              </a:rPr>
              <a:t>humanización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Acción </a:t>
            </a:r>
            <a:r>
              <a:rPr lang="es-ES" sz="2400" b="1" dirty="0" smtClean="0">
                <a:solidFill>
                  <a:srgbClr val="FF0000"/>
                </a:solidFill>
              </a:rPr>
              <a:t>humanitaria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1643042" y="1000108"/>
            <a:ext cx="214314" cy="78581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28 Grupo"/>
          <p:cNvGrpSpPr/>
          <p:nvPr/>
        </p:nvGrpSpPr>
        <p:grpSpPr>
          <a:xfrm>
            <a:off x="642910" y="3000372"/>
            <a:ext cx="3263394" cy="1759691"/>
            <a:chOff x="642910" y="3000372"/>
            <a:chExt cx="3263394" cy="1759691"/>
          </a:xfrm>
        </p:grpSpPr>
        <p:sp>
          <p:nvSpPr>
            <p:cNvPr id="23" name="22 Flecha abajo"/>
            <p:cNvSpPr/>
            <p:nvPr/>
          </p:nvSpPr>
          <p:spPr>
            <a:xfrm>
              <a:off x="1500166" y="3000372"/>
              <a:ext cx="428628" cy="92869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42910" y="3929066"/>
              <a:ext cx="326339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Requiere </a:t>
              </a:r>
              <a:r>
                <a:rPr lang="es-ES" sz="2400" b="1" dirty="0" smtClean="0">
                  <a:solidFill>
                    <a:srgbClr val="FF0000"/>
                  </a:solidFill>
                </a:rPr>
                <a:t>práctica reflexiva</a:t>
              </a:r>
            </a:p>
            <a:p>
              <a:r>
                <a:rPr lang="es-ES" b="1" dirty="0" smtClean="0">
                  <a:solidFill>
                    <a:srgbClr val="FF0000"/>
                  </a:solidFill>
                </a:rPr>
                <a:t>Y </a:t>
              </a:r>
              <a:r>
                <a:rPr lang="es-ES" sz="2400" b="1" dirty="0" smtClean="0">
                  <a:solidFill>
                    <a:srgbClr val="FF0000"/>
                  </a:solidFill>
                </a:rPr>
                <a:t>práctica compasiva</a:t>
              </a:r>
              <a:endParaRPr lang="es-E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71472" y="4714884"/>
            <a:ext cx="4065537" cy="1402501"/>
            <a:chOff x="571472" y="4714884"/>
            <a:chExt cx="4065537" cy="1402501"/>
          </a:xfrm>
        </p:grpSpPr>
        <p:sp>
          <p:nvSpPr>
            <p:cNvPr id="30" name="29 CuadroTexto"/>
            <p:cNvSpPr txBox="1"/>
            <p:nvPr/>
          </p:nvSpPr>
          <p:spPr>
            <a:xfrm>
              <a:off x="571472" y="5286388"/>
              <a:ext cx="4065537" cy="830997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La convicción profunda de que</a:t>
              </a:r>
            </a:p>
            <a:p>
              <a:r>
                <a:rPr lang="es-ES" sz="2400" b="1" dirty="0" smtClean="0"/>
                <a:t>Pueden dar de sí</a:t>
              </a:r>
              <a:endParaRPr lang="es-ES" sz="2400" b="1" dirty="0"/>
            </a:p>
          </p:txBody>
        </p:sp>
        <p:sp>
          <p:nvSpPr>
            <p:cNvPr id="31" name="30 Flecha abajo"/>
            <p:cNvSpPr/>
            <p:nvPr/>
          </p:nvSpPr>
          <p:spPr>
            <a:xfrm>
              <a:off x="1500166" y="4714884"/>
              <a:ext cx="571504" cy="57150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785794"/>
            <a:ext cx="5393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Si tomamos la competencia lectora</a:t>
            </a:r>
          </a:p>
          <a:p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Y el estado del hábito lector</a:t>
            </a:r>
            <a:endParaRPr lang="es-E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512754" y="1714488"/>
            <a:ext cx="8631246" cy="2101634"/>
            <a:chOff x="512754" y="1714488"/>
            <a:chExt cx="8631246" cy="2101634"/>
          </a:xfrm>
        </p:grpSpPr>
        <p:sp>
          <p:nvSpPr>
            <p:cNvPr id="3" name="2 CuadroTexto"/>
            <p:cNvSpPr txBox="1"/>
            <p:nvPr/>
          </p:nvSpPr>
          <p:spPr>
            <a:xfrm>
              <a:off x="2513018" y="2000240"/>
              <a:ext cx="6630982" cy="1815882"/>
            </a:xfrm>
            <a:prstGeom prst="rect">
              <a:avLst/>
            </a:prstGeom>
            <a:solidFill>
              <a:srgbClr val="FF71FF"/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7030A0"/>
                  </a:solidFill>
                </a:rPr>
                <a:t>Comprendiendo sensorialmente el mundo, </a:t>
              </a:r>
            </a:p>
            <a:p>
              <a:r>
                <a:rPr lang="es-ES" sz="2800" b="1" dirty="0" smtClean="0">
                  <a:solidFill>
                    <a:srgbClr val="7030A0"/>
                  </a:solidFill>
                </a:rPr>
                <a:t>	¿Con qué grado de sensibilidad?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7030A0"/>
                  </a:solidFill>
                </a:rPr>
                <a:t>Respecto al mundo natural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7030A0"/>
                  </a:solidFill>
                </a:rPr>
                <a:t>Respecto al mundo social</a:t>
              </a:r>
              <a:endParaRPr lang="es-ES" sz="28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5" name="4 Conector recto de flecha"/>
            <p:cNvCxnSpPr>
              <a:endCxn id="3" idx="1"/>
            </p:cNvCxnSpPr>
            <p:nvPr/>
          </p:nvCxnSpPr>
          <p:spPr>
            <a:xfrm>
              <a:off x="512754" y="1714488"/>
              <a:ext cx="2000264" cy="119369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12 Grupo"/>
          <p:cNvGrpSpPr/>
          <p:nvPr/>
        </p:nvGrpSpPr>
        <p:grpSpPr>
          <a:xfrm>
            <a:off x="500034" y="1714488"/>
            <a:ext cx="8643966" cy="4450335"/>
            <a:chOff x="500034" y="1714488"/>
            <a:chExt cx="8643966" cy="4450335"/>
          </a:xfrm>
        </p:grpSpPr>
        <p:sp>
          <p:nvSpPr>
            <p:cNvPr id="6" name="5 CuadroTexto"/>
            <p:cNvSpPr txBox="1"/>
            <p:nvPr/>
          </p:nvSpPr>
          <p:spPr>
            <a:xfrm>
              <a:off x="2533601" y="4071942"/>
              <a:ext cx="6610399" cy="2092881"/>
            </a:xfrm>
            <a:prstGeom prst="rect">
              <a:avLst/>
            </a:prstGeom>
            <a:solidFill>
              <a:srgbClr val="FF71FF"/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7030A0"/>
                  </a:solidFill>
                </a:rPr>
                <a:t>Aprender a leer y escribir</a:t>
              </a:r>
            </a:p>
            <a:p>
              <a:r>
                <a:rPr lang="es-ES" sz="2800" b="1" dirty="0" smtClean="0">
                  <a:solidFill>
                    <a:srgbClr val="7030A0"/>
                  </a:solidFill>
                </a:rPr>
                <a:t>Leer  y escribir para aprender…estudiando</a:t>
              </a:r>
            </a:p>
            <a:p>
              <a:r>
                <a:rPr lang="es-ES" sz="2800" b="1" dirty="0" smtClean="0">
                  <a:solidFill>
                    <a:srgbClr val="7030A0"/>
                  </a:solidFill>
                </a:rPr>
                <a:t>Leer y escribir para investigar…</a:t>
              </a:r>
              <a:r>
                <a:rPr lang="es-ES" sz="2800" b="1" dirty="0" err="1" smtClean="0">
                  <a:solidFill>
                    <a:srgbClr val="7030A0"/>
                  </a:solidFill>
                </a:rPr>
                <a:t>hiperlectura</a:t>
              </a:r>
              <a:endParaRPr lang="es-ES" sz="2800" b="1" dirty="0" smtClean="0">
                <a:solidFill>
                  <a:srgbClr val="7030A0"/>
                </a:solidFill>
              </a:endParaRPr>
            </a:p>
            <a:p>
              <a:r>
                <a:rPr lang="es-ES" sz="2800" b="1" dirty="0" smtClean="0">
                  <a:solidFill>
                    <a:srgbClr val="7030A0"/>
                  </a:solidFill>
                </a:rPr>
                <a:t>Leer y escribir para vivir</a:t>
              </a:r>
            </a:p>
            <a:p>
              <a:endParaRPr lang="es-ES" dirty="0"/>
            </a:p>
          </p:txBody>
        </p:sp>
        <p:cxnSp>
          <p:nvCxnSpPr>
            <p:cNvPr id="8" name="7 Conector recto de flecha"/>
            <p:cNvCxnSpPr/>
            <p:nvPr/>
          </p:nvCxnSpPr>
          <p:spPr>
            <a:xfrm rot="16200000" flipH="1">
              <a:off x="-71470" y="2285992"/>
              <a:ext cx="3071834" cy="192882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CuadroTexto"/>
          <p:cNvSpPr txBox="1"/>
          <p:nvPr/>
        </p:nvSpPr>
        <p:spPr>
          <a:xfrm>
            <a:off x="571472" y="2571744"/>
            <a:ext cx="817627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El problema no es la edad, </a:t>
            </a:r>
          </a:p>
          <a:p>
            <a:r>
              <a:rPr lang="es-ES" sz="4800" b="1" dirty="0" smtClean="0">
                <a:solidFill>
                  <a:srgbClr val="FF0000"/>
                </a:solidFill>
              </a:rPr>
              <a:t>sino el estado del hábito lector 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8858280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Valoraciones tópicas de la edad: Jubilación a los 55-65 años</a:t>
            </a:r>
          </a:p>
          <a:p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</a:rPr>
              <a:t>El deterioro progresivo de las propias funciones físicas.</a:t>
            </a:r>
          </a:p>
          <a:p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</a:rPr>
              <a:t>El declinar progresivo de las facultades y de las funciones mentales.</a:t>
            </a:r>
          </a:p>
          <a:p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ES" sz="4400" b="1" dirty="0" err="1" smtClean="0">
                <a:solidFill>
                  <a:schemeClr val="accent2">
                    <a:lumMod val="50000"/>
                  </a:schemeClr>
                </a:solidFill>
              </a:rPr>
              <a:t>condicionamientodel</a:t>
            </a:r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</a:rPr>
              <a:t> medio familiar y de la vida profesional.</a:t>
            </a:r>
            <a:endParaRPr lang="es-E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500042"/>
            <a:ext cx="6373036" cy="6072212"/>
            <a:chOff x="0" y="500042"/>
            <a:chExt cx="6373036" cy="6072212"/>
          </a:xfrm>
        </p:grpSpPr>
        <p:pic>
          <p:nvPicPr>
            <p:cNvPr id="1026" name="Picture 2" descr="http://reme.uji.es/articulos/apalmf8342905102/image00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57232"/>
              <a:ext cx="6000750" cy="2886076"/>
            </a:xfrm>
            <a:prstGeom prst="rect">
              <a:avLst/>
            </a:prstGeom>
            <a:noFill/>
          </p:spPr>
        </p:pic>
        <p:sp>
          <p:nvSpPr>
            <p:cNvPr id="4" name="3 CuadroTexto"/>
            <p:cNvSpPr txBox="1"/>
            <p:nvPr/>
          </p:nvSpPr>
          <p:spPr>
            <a:xfrm>
              <a:off x="357158" y="500042"/>
              <a:ext cx="6015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Universidad de la experiencia (Jaume I)</a:t>
              </a:r>
              <a:endParaRPr lang="es-ES" sz="2800" b="1" dirty="0"/>
            </a:p>
          </p:txBody>
        </p:sp>
        <p:pic>
          <p:nvPicPr>
            <p:cNvPr id="1028" name="Picture 4" descr="http://reme.uji.es/articulos/apalmf8342905102/image004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857628"/>
              <a:ext cx="4962525" cy="2714626"/>
            </a:xfrm>
            <a:prstGeom prst="rect">
              <a:avLst/>
            </a:prstGeom>
            <a:noFill/>
          </p:spPr>
        </p:pic>
      </p:grpSp>
      <p:sp>
        <p:nvSpPr>
          <p:cNvPr id="6" name="5 CuadroTexto"/>
          <p:cNvSpPr txBox="1"/>
          <p:nvPr/>
        </p:nvSpPr>
        <p:spPr>
          <a:xfrm>
            <a:off x="5572132" y="1500174"/>
            <a:ext cx="34195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El 93% entre 50 y 69 años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57818" y="3571876"/>
            <a:ext cx="3286148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Conocer más sobre mayores y sobre mujeres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500042"/>
            <a:ext cx="512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Imagino por qué me han llamado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1643050"/>
            <a:ext cx="809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A mí me pasa igual cuando entro en clase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357430"/>
            <a:ext cx="747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¿Qué demonios pasa en sus cerebros?</a:t>
            </a:r>
          </a:p>
          <a:p>
            <a:r>
              <a:rPr lang="es-ES" sz="3600" b="1" dirty="0" smtClean="0"/>
              <a:t>¿Cómo demonios manejarlos?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242886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Sería todo más fácil si fueran  grupos homogéneos, pero en qué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0100" y="4214818"/>
            <a:ext cx="6648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Con uno, o una, tendría suficiente</a:t>
            </a:r>
            <a:endParaRPr lang="es-ES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285860"/>
            <a:ext cx="8735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Aún así, ¿quién entiende a los alumnos?</a:t>
            </a:r>
            <a:endParaRPr lang="es-E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me.uji.es/articulos/apalmf8342905102/image0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082"/>
            <a:ext cx="9144000" cy="657591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eme.uji.es/articulos/apalmf8342905102/image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2270" cy="650083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85720" y="285728"/>
            <a:ext cx="7929618" cy="5136196"/>
            <a:chOff x="285720" y="285728"/>
            <a:chExt cx="7929618" cy="5136196"/>
          </a:xfrm>
        </p:grpSpPr>
        <p:pic>
          <p:nvPicPr>
            <p:cNvPr id="18434" name="Picture 2" descr="http://reme.uji.es/articulos/apalmf8342905102/image02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285728"/>
              <a:ext cx="4886325" cy="2857500"/>
            </a:xfrm>
            <a:prstGeom prst="rect">
              <a:avLst/>
            </a:prstGeom>
            <a:noFill/>
          </p:spPr>
        </p:pic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285720" y="2928934"/>
              <a:ext cx="7929618" cy="24929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s-ES" sz="2400" b="1" dirty="0" smtClean="0">
                  <a:latin typeface="Arial" charset="0"/>
                </a:rPr>
                <a:t>B1 ¿Se encuentra mejor desde que estudia?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s-ES" sz="2400" b="1" dirty="0" smtClean="0">
                  <a:latin typeface="Arial" charset="0"/>
                </a:rPr>
                <a:t>B2 ¿Se siente más útil desde que estudia?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s-ES" sz="2400" b="1" dirty="0" smtClean="0">
                  <a:latin typeface="Arial" charset="0"/>
                </a:rPr>
                <a:t>B3 ¿Se sentía orgulloso de sí mismo antes de empezar a estudiar?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s-ES" sz="2400" b="1" dirty="0" smtClean="0">
                  <a:latin typeface="Arial" charset="0"/>
                </a:rPr>
                <a:t>B4 ¿Se siente orgulloso de sí mismo?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142976" y="2143116"/>
            <a:ext cx="707236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El problema fundamental está en la autoestima</a:t>
            </a:r>
          </a:p>
          <a:p>
            <a:r>
              <a:rPr lang="es-ES" sz="3600" b="1" dirty="0" smtClean="0">
                <a:solidFill>
                  <a:srgbClr val="C00000"/>
                </a:solidFill>
              </a:rPr>
              <a:t>Se mejora con el éxito</a:t>
            </a:r>
          </a:p>
          <a:p>
            <a:r>
              <a:rPr lang="es-ES" sz="3600" b="1" dirty="0" smtClean="0">
                <a:solidFill>
                  <a:srgbClr val="C00000"/>
                </a:solidFill>
              </a:rPr>
              <a:t>Disminuye con el fracaso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42844" y="142852"/>
            <a:ext cx="8667778" cy="5929354"/>
            <a:chOff x="142844" y="142852"/>
            <a:chExt cx="8667778" cy="5929354"/>
          </a:xfrm>
        </p:grpSpPr>
        <p:pic>
          <p:nvPicPr>
            <p:cNvPr id="1026" name="Picture 2" descr="http://lh5.ggpht.com/_0UmZmkQaDF0/Sg32la5a04I/AAAAAAAAAX0/xptbPvMmG6s/s512/DSC0213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2073" y="785794"/>
              <a:ext cx="7048549" cy="5286412"/>
            </a:xfrm>
            <a:prstGeom prst="rect">
              <a:avLst/>
            </a:prstGeom>
            <a:noFill/>
          </p:spPr>
        </p:pic>
        <p:sp>
          <p:nvSpPr>
            <p:cNvPr id="3" name="2 CuadroTexto"/>
            <p:cNvSpPr txBox="1"/>
            <p:nvPr/>
          </p:nvSpPr>
          <p:spPr>
            <a:xfrm>
              <a:off x="142844" y="142852"/>
              <a:ext cx="271407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Lo hacemos con el cerebro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42844" y="571480"/>
            <a:ext cx="8524934" cy="4357718"/>
            <a:chOff x="142844" y="571480"/>
            <a:chExt cx="8524934" cy="4357718"/>
          </a:xfrm>
        </p:grpSpPr>
        <p:sp>
          <p:nvSpPr>
            <p:cNvPr id="4" name="3 CuadroTexto"/>
            <p:cNvSpPr txBox="1"/>
            <p:nvPr/>
          </p:nvSpPr>
          <p:spPr>
            <a:xfrm>
              <a:off x="142844" y="1000108"/>
              <a:ext cx="1716560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10</a:t>
              </a:r>
              <a:r>
                <a:rPr lang="es-ES" b="1" baseline="30000" dirty="0" smtClean="0"/>
                <a:t>11 </a:t>
              </a:r>
              <a:r>
                <a:rPr lang="es-ES" b="1" dirty="0" smtClean="0"/>
                <a:t> Neuronas</a:t>
              </a:r>
            </a:p>
            <a:p>
              <a:r>
                <a:rPr lang="es-ES" b="1" dirty="0" smtClean="0"/>
                <a:t>10</a:t>
              </a:r>
              <a:r>
                <a:rPr lang="es-ES" b="1" baseline="30000" dirty="0" smtClean="0"/>
                <a:t>14 </a:t>
              </a:r>
              <a:r>
                <a:rPr lang="es-ES" b="1" dirty="0" smtClean="0"/>
                <a:t> conexiones</a:t>
              </a:r>
              <a:endParaRPr lang="es-ES" b="1" dirty="0"/>
            </a:p>
          </p:txBody>
        </p:sp>
        <p:pic>
          <p:nvPicPr>
            <p:cNvPr id="1028" name="Picture 4" descr="http://www.softlibre.salta.org.ar/docs/descarga/2003/curso/htmls/redes_neuronales/neurona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7" y="571480"/>
              <a:ext cx="5810291" cy="4357718"/>
            </a:xfrm>
            <a:prstGeom prst="rect">
              <a:avLst/>
            </a:prstGeom>
            <a:noFill/>
          </p:spPr>
        </p:pic>
      </p:grpSp>
      <p:grpSp>
        <p:nvGrpSpPr>
          <p:cNvPr id="12" name="11 Grupo"/>
          <p:cNvGrpSpPr/>
          <p:nvPr/>
        </p:nvGrpSpPr>
        <p:grpSpPr>
          <a:xfrm>
            <a:off x="214282" y="1500174"/>
            <a:ext cx="8501122" cy="4741134"/>
            <a:chOff x="214282" y="1500174"/>
            <a:chExt cx="8501122" cy="4741134"/>
          </a:xfrm>
        </p:grpSpPr>
        <p:pic>
          <p:nvPicPr>
            <p:cNvPr id="1032" name="Picture 8" descr="http://biologiacelularb.com.ar/joomlaespanol/images/diagramas/u6potencac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1500174"/>
              <a:ext cx="6357982" cy="4741134"/>
            </a:xfrm>
            <a:prstGeom prst="rect">
              <a:avLst/>
            </a:prstGeom>
            <a:noFill/>
          </p:spPr>
        </p:pic>
        <p:sp>
          <p:nvSpPr>
            <p:cNvPr id="8" name="7 CuadroTexto"/>
            <p:cNvSpPr txBox="1"/>
            <p:nvPr/>
          </p:nvSpPr>
          <p:spPr>
            <a:xfrm>
              <a:off x="214282" y="2071678"/>
              <a:ext cx="202433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Sólo un sistema de </a:t>
              </a:r>
            </a:p>
            <a:p>
              <a:r>
                <a:rPr lang="es-ES" b="1" dirty="0" smtClean="0"/>
                <a:t>transmisión</a:t>
              </a:r>
              <a:endParaRPr lang="es-ES" b="1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85720" y="1000107"/>
            <a:ext cx="5786478" cy="5717705"/>
            <a:chOff x="285720" y="1000107"/>
            <a:chExt cx="5786478" cy="5717705"/>
          </a:xfrm>
        </p:grpSpPr>
        <p:pic>
          <p:nvPicPr>
            <p:cNvPr id="1030" name="Picture 6" descr="http://www.guiasdeneuro.com.ar/wp-content/uploads/2009/04/sinapsi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3108" y="1000107"/>
              <a:ext cx="3929090" cy="5717705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285720" y="3143248"/>
              <a:ext cx="1610634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Un mecanismo</a:t>
              </a:r>
            </a:p>
            <a:p>
              <a:r>
                <a:rPr lang="es-ES" b="1" dirty="0" smtClean="0"/>
                <a:t>De aprendizaje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292.imageshack.us/img292/9240/reascerebrales4d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6078" cy="6637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uc.cl/sw_educ/neurociencias/esquemas/1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15" y="1071546"/>
            <a:ext cx="6200785" cy="442913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7158" y="785794"/>
            <a:ext cx="3175036" cy="138499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Area</a:t>
            </a:r>
            <a:r>
              <a:rPr lang="es-ES" sz="2800" b="1" dirty="0" smtClean="0"/>
              <a:t> visual</a:t>
            </a:r>
          </a:p>
          <a:p>
            <a:r>
              <a:rPr lang="es-ES" sz="2800" b="1" dirty="0" smtClean="0"/>
              <a:t>Más de 30 regiones:</a:t>
            </a:r>
          </a:p>
          <a:p>
            <a:r>
              <a:rPr lang="es-ES" sz="2800" b="1" dirty="0" err="1" smtClean="0"/>
              <a:t>acromatoxia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571480"/>
            <a:ext cx="7930441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ES" sz="2400" b="1" dirty="0" smtClean="0"/>
              <a:t>Son los números,  la estructura y la evolución de los cerebros</a:t>
            </a:r>
          </a:p>
          <a:p>
            <a:pPr algn="just"/>
            <a:r>
              <a:rPr lang="es-ES" sz="2400" b="1" dirty="0" smtClean="0"/>
              <a:t>Los que nos hacen  ser de la misma especie</a:t>
            </a:r>
          </a:p>
          <a:p>
            <a:pPr algn="just"/>
            <a:r>
              <a:rPr lang="es-ES" sz="2400" b="1" dirty="0" smtClean="0"/>
              <a:t>Y ser humanamente irrepetibles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500166" y="4214818"/>
            <a:ext cx="5848461" cy="193899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entorno es  polifacético y evolutivo</a:t>
            </a:r>
          </a:p>
          <a:p>
            <a:pPr lvl="1">
              <a:buFontTx/>
              <a:buChar char="-"/>
            </a:pPr>
            <a:r>
              <a:rPr lang="es-ES" sz="2400" b="1" dirty="0" smtClean="0"/>
              <a:t>Medio externo polifacético y cambiante</a:t>
            </a:r>
          </a:p>
          <a:p>
            <a:pPr lvl="2">
              <a:buFontTx/>
              <a:buChar char="-"/>
            </a:pPr>
            <a:r>
              <a:rPr lang="es-ES" sz="2400" b="1" dirty="0" smtClean="0"/>
              <a:t>En sus muchos niveles</a:t>
            </a:r>
          </a:p>
          <a:p>
            <a:pPr lvl="1">
              <a:buFontTx/>
              <a:buChar char="-"/>
            </a:pPr>
            <a:r>
              <a:rPr lang="es-ES" sz="2400" b="1" dirty="0" smtClean="0"/>
              <a:t>Medio interno polifacético y cambiante</a:t>
            </a:r>
          </a:p>
          <a:p>
            <a:pPr lvl="2">
              <a:buFontTx/>
              <a:buChar char="-"/>
            </a:pPr>
            <a:r>
              <a:rPr lang="es-ES" sz="2400" b="1" dirty="0" smtClean="0"/>
              <a:t>En sus muchos niveles</a:t>
            </a:r>
            <a:endParaRPr lang="es-ES" sz="2400" b="1" dirty="0"/>
          </a:p>
        </p:txBody>
      </p:sp>
      <p:grpSp>
        <p:nvGrpSpPr>
          <p:cNvPr id="4" name="6 Grupo"/>
          <p:cNvGrpSpPr/>
          <p:nvPr/>
        </p:nvGrpSpPr>
        <p:grpSpPr>
          <a:xfrm>
            <a:off x="3036083" y="1857367"/>
            <a:ext cx="5187308" cy="2214576"/>
            <a:chOff x="3036083" y="1857367"/>
            <a:chExt cx="5187308" cy="2214576"/>
          </a:xfrm>
        </p:grpSpPr>
        <p:sp>
          <p:nvSpPr>
            <p:cNvPr id="5" name="4 Flecha izquierda, derecha y arriba"/>
            <p:cNvSpPr/>
            <p:nvPr/>
          </p:nvSpPr>
          <p:spPr>
            <a:xfrm rot="5400000">
              <a:off x="2393142" y="2500308"/>
              <a:ext cx="2214576" cy="928694"/>
            </a:xfrm>
            <a:prstGeom prst="leftRightUp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071934" y="2214554"/>
              <a:ext cx="4151457" cy="15696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rgbClr val="FF0000"/>
                  </a:solidFill>
                </a:rPr>
                <a:t>Historia vital</a:t>
              </a:r>
            </a:p>
            <a:p>
              <a:r>
                <a:rPr lang="es-ES" sz="3200" b="1" dirty="0" smtClean="0">
                  <a:solidFill>
                    <a:srgbClr val="FF0000"/>
                  </a:solidFill>
                </a:rPr>
                <a:t>Con regularidades</a:t>
              </a:r>
            </a:p>
            <a:p>
              <a:r>
                <a:rPr lang="es-ES" sz="3200" b="1" dirty="0" smtClean="0">
                  <a:solidFill>
                    <a:srgbClr val="FF0000"/>
                  </a:solidFill>
                </a:rPr>
                <a:t>Pero única e irrepetible</a:t>
              </a:r>
              <a:endParaRPr lang="es-ES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8914227" cy="4357694"/>
            <a:chOff x="0" y="0"/>
            <a:chExt cx="8914227" cy="4357694"/>
          </a:xfrm>
        </p:grpSpPr>
        <p:sp>
          <p:nvSpPr>
            <p:cNvPr id="3" name="2 CuadroTexto"/>
            <p:cNvSpPr txBox="1"/>
            <p:nvPr/>
          </p:nvSpPr>
          <p:spPr>
            <a:xfrm>
              <a:off x="0" y="0"/>
              <a:ext cx="4246996" cy="830997"/>
            </a:xfrm>
            <a:prstGeom prst="rect">
              <a:avLst/>
            </a:prstGeom>
            <a:solidFill>
              <a:srgbClr val="000099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Regiones primarias del lenguaje</a:t>
              </a:r>
            </a:p>
            <a:p>
              <a:r>
                <a:rPr lang="es-ES" sz="2400" b="1" dirty="0" smtClean="0"/>
                <a:t> y de la emoción</a:t>
              </a:r>
              <a:endParaRPr lang="es-ES" sz="2400" b="1" dirty="0"/>
            </a:p>
          </p:txBody>
        </p:sp>
        <p:pic>
          <p:nvPicPr>
            <p:cNvPr id="4" name="Picture 2" descr="K:\Documentos\Mis documentos\Centro de trabajo\Pendientes\escanear0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0424" y="214290"/>
              <a:ext cx="3893803" cy="4143404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57232"/>
              <a:ext cx="4928187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8 Grupo"/>
          <p:cNvGrpSpPr/>
          <p:nvPr/>
        </p:nvGrpSpPr>
        <p:grpSpPr>
          <a:xfrm>
            <a:off x="357158" y="1714488"/>
            <a:ext cx="8786842" cy="4929222"/>
            <a:chOff x="357158" y="1714488"/>
            <a:chExt cx="8786842" cy="4929222"/>
          </a:xfrm>
        </p:grpSpPr>
        <p:sp>
          <p:nvSpPr>
            <p:cNvPr id="6" name="5 Rectángulo"/>
            <p:cNvSpPr/>
            <p:nvPr/>
          </p:nvSpPr>
          <p:spPr>
            <a:xfrm>
              <a:off x="4572000" y="4857760"/>
              <a:ext cx="4572000" cy="1200329"/>
            </a:xfrm>
            <a:prstGeom prst="rect">
              <a:avLst/>
            </a:prstGeom>
            <a:solidFill>
              <a:srgbClr val="000099"/>
            </a:solidFill>
          </p:spPr>
          <p:txBody>
            <a:bodyPr>
              <a:spAutoFit/>
            </a:bodyPr>
            <a:lstStyle/>
            <a:p>
              <a:r>
                <a:rPr lang="es-ES" sz="2400" b="1" dirty="0" smtClean="0"/>
                <a:t>Reacción emocional:</a:t>
              </a:r>
            </a:p>
            <a:p>
              <a:pPr lvl="1"/>
              <a:r>
                <a:rPr lang="es-ES" sz="2400" b="1" dirty="0" smtClean="0"/>
                <a:t>M (a) y H(b) pensando en algo triste</a:t>
              </a:r>
              <a:endParaRPr lang="es-ES" sz="2400" b="1" dirty="0"/>
            </a:p>
          </p:txBody>
        </p:sp>
        <p:pic>
          <p:nvPicPr>
            <p:cNvPr id="7" name="Picture 2" descr="K:\Documentos\Mis documentos\Centro de trabajo\Pendientes\escanear000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1714488"/>
              <a:ext cx="3852963" cy="4929222"/>
            </a:xfrm>
            <a:prstGeom prst="rect">
              <a:avLst/>
            </a:prstGeom>
            <a:noFill/>
          </p:spPr>
        </p:pic>
      </p:grpSp>
      <p:sp>
        <p:nvSpPr>
          <p:cNvPr id="10" name="9 CuadroTexto"/>
          <p:cNvSpPr txBox="1"/>
          <p:nvPr/>
        </p:nvSpPr>
        <p:spPr>
          <a:xfrm>
            <a:off x="1000100" y="2428868"/>
            <a:ext cx="7441076" cy="25545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La historia vital es </a:t>
            </a:r>
            <a:r>
              <a:rPr lang="es-ES" sz="3200" b="1" dirty="0" err="1" smtClean="0"/>
              <a:t>bimodal</a:t>
            </a:r>
            <a:r>
              <a:rPr lang="es-ES" sz="3200" b="1" dirty="0" smtClean="0"/>
              <a:t>:</a:t>
            </a:r>
          </a:p>
          <a:p>
            <a:pPr lvl="1"/>
            <a:r>
              <a:rPr lang="es-ES" sz="3200" b="1" dirty="0" smtClean="0"/>
              <a:t>Historial de experiencias cognitivas</a:t>
            </a:r>
          </a:p>
          <a:p>
            <a:pPr lvl="1"/>
            <a:r>
              <a:rPr lang="es-ES" sz="3200" b="1" dirty="0" smtClean="0"/>
              <a:t>Historial de experiencias emocionales</a:t>
            </a:r>
          </a:p>
          <a:p>
            <a:pPr lvl="1"/>
            <a:r>
              <a:rPr lang="es-ES" sz="3200" b="1" dirty="0" smtClean="0"/>
              <a:t>Integradas</a:t>
            </a:r>
          </a:p>
          <a:p>
            <a:r>
              <a:rPr lang="es-ES" sz="3200" b="1" dirty="0" smtClean="0"/>
              <a:t>En la que caben los accidentes traumáticos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5214950"/>
            <a:ext cx="437889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Dos grandes  objetivos culturales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71802" y="3071810"/>
            <a:ext cx="5095497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2B3616"/>
                </a:solidFill>
              </a:rPr>
              <a:t>Sostenibilidad del medio externo</a:t>
            </a:r>
          </a:p>
          <a:p>
            <a:r>
              <a:rPr lang="es-ES" sz="2800" b="1" dirty="0" smtClean="0">
                <a:solidFill>
                  <a:srgbClr val="2B3616"/>
                </a:solidFill>
              </a:rPr>
              <a:t>Sostenibilidad del medio interno</a:t>
            </a:r>
          </a:p>
          <a:p>
            <a:pPr lvl="1"/>
            <a:r>
              <a:rPr lang="es-ES" sz="2800" b="1" dirty="0" smtClean="0">
                <a:solidFill>
                  <a:srgbClr val="2B3616"/>
                </a:solidFill>
              </a:rPr>
              <a:t>Cultura saludable</a:t>
            </a:r>
          </a:p>
          <a:p>
            <a:pPr lvl="1"/>
            <a:r>
              <a:rPr lang="es-ES" sz="2800" b="1" dirty="0" smtClean="0">
                <a:solidFill>
                  <a:srgbClr val="2B3616"/>
                </a:solidFill>
              </a:rPr>
              <a:t>Cultura sanitaria</a:t>
            </a:r>
            <a:endParaRPr lang="es-ES" sz="2800" b="1" dirty="0">
              <a:solidFill>
                <a:srgbClr val="2B3616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42910" y="785794"/>
            <a:ext cx="7021431" cy="2025677"/>
            <a:chOff x="642910" y="785794"/>
            <a:chExt cx="7021431" cy="2025677"/>
          </a:xfrm>
        </p:grpSpPr>
        <p:sp>
          <p:nvSpPr>
            <p:cNvPr id="2" name="1 CuadroTexto"/>
            <p:cNvSpPr txBox="1"/>
            <p:nvPr/>
          </p:nvSpPr>
          <p:spPr>
            <a:xfrm>
              <a:off x="642910" y="785794"/>
              <a:ext cx="4903009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Dos  grandes necesidades personales</a:t>
              </a:r>
              <a:endParaRPr lang="es-ES" sz="2400" b="1" dirty="0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3071802" y="1857364"/>
              <a:ext cx="4592539" cy="954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rgbClr val="2B3616"/>
                  </a:solidFill>
                </a:rPr>
                <a:t>Salubridad del medio interno</a:t>
              </a:r>
            </a:p>
            <a:p>
              <a:r>
                <a:rPr lang="es-ES" sz="2800" b="1" dirty="0" smtClean="0">
                  <a:solidFill>
                    <a:srgbClr val="2B3616"/>
                  </a:solidFill>
                </a:rPr>
                <a:t>Salubridad del medio externo</a:t>
              </a:r>
              <a:endParaRPr lang="es-ES" sz="2800" b="1" dirty="0">
                <a:solidFill>
                  <a:srgbClr val="2B3616"/>
                </a:solidFill>
              </a:endParaRPr>
            </a:p>
          </p:txBody>
        </p:sp>
        <p:cxnSp>
          <p:nvCxnSpPr>
            <p:cNvPr id="7" name="6 Conector recto de flecha"/>
            <p:cNvCxnSpPr/>
            <p:nvPr/>
          </p:nvCxnSpPr>
          <p:spPr>
            <a:xfrm>
              <a:off x="714348" y="1214422"/>
              <a:ext cx="2143140" cy="1143008"/>
            </a:xfrm>
            <a:prstGeom prst="straightConnector1">
              <a:avLst/>
            </a:prstGeom>
            <a:ln w="762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8 Conector recto de flecha"/>
          <p:cNvCxnSpPr/>
          <p:nvPr/>
        </p:nvCxnSpPr>
        <p:spPr>
          <a:xfrm flipV="1">
            <a:off x="785786" y="3857628"/>
            <a:ext cx="2143140" cy="1357322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649953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aprendizaje es posible a lo largo de toda la vida</a:t>
            </a:r>
            <a:endParaRPr lang="es-ES" sz="2400" b="1" dirty="0"/>
          </a:p>
        </p:txBody>
      </p:sp>
      <p:pic>
        <p:nvPicPr>
          <p:cNvPr id="5122" name="Picture 2" descr="http://www.proyectosalonhogar.com/cuerpohumano/Cerebro/hipocam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572000" cy="4010025"/>
          </a:xfrm>
          <a:prstGeom prst="rect">
            <a:avLst/>
          </a:prstGeom>
          <a:noFill/>
        </p:spPr>
      </p:pic>
      <p:grpSp>
        <p:nvGrpSpPr>
          <p:cNvPr id="8" name="7 Grupo"/>
          <p:cNvGrpSpPr/>
          <p:nvPr/>
        </p:nvGrpSpPr>
        <p:grpSpPr>
          <a:xfrm>
            <a:off x="214282" y="214290"/>
            <a:ext cx="8715409" cy="6416716"/>
            <a:chOff x="214282" y="214290"/>
            <a:chExt cx="8715409" cy="6416716"/>
          </a:xfrm>
        </p:grpSpPr>
        <p:pic>
          <p:nvPicPr>
            <p:cNvPr id="5124" name="Picture 4" descr="http://www.down21.org/salud/neurobiologia/imagenes/a_cerebr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214290"/>
              <a:ext cx="3857625" cy="4191000"/>
            </a:xfrm>
            <a:prstGeom prst="rect">
              <a:avLst/>
            </a:prstGeom>
            <a:noFill/>
          </p:spPr>
        </p:pic>
        <p:sp>
          <p:nvSpPr>
            <p:cNvPr id="5" name="4 CuadroTexto"/>
            <p:cNvSpPr txBox="1"/>
            <p:nvPr/>
          </p:nvSpPr>
          <p:spPr>
            <a:xfrm>
              <a:off x="214282" y="3214686"/>
              <a:ext cx="6955622" cy="34163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El </a:t>
              </a:r>
              <a:r>
                <a:rPr lang="es-ES" sz="2400" b="1" dirty="0" err="1" smtClean="0"/>
                <a:t>hipocampo,Caballito</a:t>
              </a:r>
              <a:r>
                <a:rPr lang="es-ES" sz="2400" b="1" dirty="0" smtClean="0"/>
                <a:t> de mar, células de lugar</a:t>
              </a:r>
            </a:p>
            <a:p>
              <a:r>
                <a:rPr lang="es-ES" sz="2400" b="1" dirty="0" smtClean="0"/>
                <a:t>Recuerda y </a:t>
              </a:r>
              <a:r>
                <a:rPr lang="es-ES" sz="2400" b="1" dirty="0" err="1" smtClean="0"/>
                <a:t>situa</a:t>
              </a:r>
              <a:r>
                <a:rPr lang="es-ES" sz="2400" b="1" dirty="0" smtClean="0"/>
                <a:t>, estructura los desplazamientos</a:t>
              </a:r>
            </a:p>
            <a:p>
              <a:r>
                <a:rPr lang="es-ES" sz="2400" b="1" dirty="0" smtClean="0"/>
                <a:t>Crea y guarda mapas del espacio</a:t>
              </a:r>
            </a:p>
            <a:p>
              <a:r>
                <a:rPr lang="es-ES" sz="2400" b="1" dirty="0" smtClean="0"/>
                <a:t>Cuanto más activo, mejor, incluso con videojuegos</a:t>
              </a:r>
            </a:p>
            <a:p>
              <a:r>
                <a:rPr lang="es-ES" sz="2400" b="1" dirty="0" smtClean="0"/>
                <a:t>Los taxistas de Londres, 25.000 calles</a:t>
              </a:r>
            </a:p>
            <a:p>
              <a:pPr lvl="1"/>
              <a:r>
                <a:rPr lang="es-ES" sz="2400" b="1" dirty="0" smtClean="0"/>
                <a:t>El tamaño del hipocampo posterior mucho mayor</a:t>
              </a:r>
            </a:p>
            <a:p>
              <a:pPr lvl="1"/>
              <a:r>
                <a:rPr lang="es-ES" sz="2400" b="1" dirty="0" smtClean="0"/>
                <a:t>En relación con el tiempo conduciendo</a:t>
              </a:r>
            </a:p>
            <a:p>
              <a:pPr lvl="1"/>
              <a:r>
                <a:rPr lang="es-ES" sz="2400" b="1" dirty="0" smtClean="0"/>
                <a:t>El hipocampo anterior más pequeño</a:t>
              </a:r>
            </a:p>
            <a:p>
              <a:pPr lvl="1"/>
              <a:r>
                <a:rPr lang="es-ES" sz="2400" b="1" dirty="0" smtClean="0"/>
                <a:t>Lo uno a costa de lo otro</a:t>
              </a:r>
              <a:endParaRPr lang="es-ES" sz="2400" b="1" dirty="0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 flipV="1">
              <a:off x="1500166" y="2000240"/>
              <a:ext cx="5357850" cy="121444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0"/>
            <a:ext cx="6500858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Ustedes me plantean el problema a mí </a:t>
            </a:r>
          </a:p>
          <a:p>
            <a:r>
              <a:rPr lang="es-ES" sz="2800" b="1" dirty="0" smtClean="0">
                <a:solidFill>
                  <a:schemeClr val="bg1"/>
                </a:solidFill>
              </a:rPr>
              <a:t>no es abstracto</a:t>
            </a:r>
          </a:p>
          <a:p>
            <a:r>
              <a:rPr lang="es-ES" sz="2800" b="1" dirty="0" smtClean="0">
                <a:solidFill>
                  <a:schemeClr val="bg1"/>
                </a:solidFill>
              </a:rPr>
              <a:t>Es muy concreto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71472" y="1357298"/>
            <a:ext cx="8572528" cy="1456433"/>
            <a:chOff x="571472" y="1357298"/>
            <a:chExt cx="8572528" cy="1456433"/>
          </a:xfrm>
        </p:grpSpPr>
        <p:sp>
          <p:nvSpPr>
            <p:cNvPr id="3" name="2 CuadroTexto"/>
            <p:cNvSpPr txBox="1"/>
            <p:nvPr/>
          </p:nvSpPr>
          <p:spPr>
            <a:xfrm>
              <a:off x="2330019" y="1428736"/>
              <a:ext cx="6813981" cy="1384995"/>
            </a:xfrm>
            <a:prstGeom prst="rect">
              <a:avLst/>
            </a:prstGeom>
            <a:solidFill>
              <a:srgbClr val="FF33CC"/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Todos somos adultos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Todos somos profesores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Todos somos profesores de personas adultas</a:t>
              </a:r>
              <a:endParaRPr lang="es-E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" name="4 Conector recto de flecha"/>
            <p:cNvCxnSpPr>
              <a:endCxn id="3" idx="1"/>
            </p:cNvCxnSpPr>
            <p:nvPr/>
          </p:nvCxnSpPr>
          <p:spPr>
            <a:xfrm>
              <a:off x="571472" y="1357298"/>
              <a:ext cx="1758547" cy="7639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9 Grupo"/>
          <p:cNvGrpSpPr/>
          <p:nvPr/>
        </p:nvGrpSpPr>
        <p:grpSpPr>
          <a:xfrm>
            <a:off x="500034" y="1357298"/>
            <a:ext cx="8143932" cy="5500702"/>
            <a:chOff x="500034" y="1357298"/>
            <a:chExt cx="8143932" cy="5500702"/>
          </a:xfrm>
        </p:grpSpPr>
        <p:sp>
          <p:nvSpPr>
            <p:cNvPr id="7" name="6 CuadroTexto"/>
            <p:cNvSpPr txBox="1"/>
            <p:nvPr/>
          </p:nvSpPr>
          <p:spPr>
            <a:xfrm>
              <a:off x="2285984" y="2887682"/>
              <a:ext cx="6357982" cy="3970318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¿Cuál ha sido nuestra historia </a:t>
              </a:r>
              <a:r>
                <a:rPr lang="es-ES" sz="28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experiencial</a:t>
              </a:r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 como adultos?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¿Cómo está transcurriendo?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¿Dónde nos encontramos perdidos?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¿Hay algún sitio donde nos sintamos imprescindibles?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¿Qué sentimos como necesidad; entre esas necesidades </a:t>
              </a:r>
            </a:p>
            <a:p>
              <a:r>
                <a:rPr lang="es-ES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se  encuentra la cultura?</a:t>
              </a:r>
              <a:endParaRPr lang="es-E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9" name="8 Conector recto de flecha"/>
            <p:cNvCxnSpPr/>
            <p:nvPr/>
          </p:nvCxnSpPr>
          <p:spPr>
            <a:xfrm rot="16200000" flipH="1">
              <a:off x="-607255" y="2464587"/>
              <a:ext cx="3929090" cy="1714512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13 Grupo"/>
          <p:cNvGrpSpPr/>
          <p:nvPr/>
        </p:nvGrpSpPr>
        <p:grpSpPr>
          <a:xfrm>
            <a:off x="500034" y="1214422"/>
            <a:ext cx="8552594" cy="3108543"/>
            <a:chOff x="500034" y="1214422"/>
            <a:chExt cx="8552594" cy="3108543"/>
          </a:xfrm>
        </p:grpSpPr>
        <p:sp>
          <p:nvSpPr>
            <p:cNvPr id="11" name="10 CuadroTexto"/>
            <p:cNvSpPr txBox="1"/>
            <p:nvPr/>
          </p:nvSpPr>
          <p:spPr>
            <a:xfrm>
              <a:off x="4479838" y="1214422"/>
              <a:ext cx="4572790" cy="310854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Implica a  sus alumnos</a:t>
              </a:r>
            </a:p>
            <a:p>
              <a:r>
                <a:rPr lang="es-ES" sz="2800" b="1" dirty="0" smtClean="0"/>
                <a:t> Me implica a mí</a:t>
              </a:r>
            </a:p>
            <a:p>
              <a:r>
                <a:rPr lang="es-ES" sz="2800" b="1" dirty="0" smtClean="0"/>
                <a:t>Les implica a ustedes, </a:t>
              </a:r>
            </a:p>
            <a:p>
              <a:r>
                <a:rPr lang="es-ES" sz="2800" b="1" dirty="0" smtClean="0"/>
                <a:t>Incluso aquí y ahora , porque</a:t>
              </a:r>
            </a:p>
            <a:p>
              <a:r>
                <a:rPr lang="es-ES" sz="2800" b="1" dirty="0" smtClean="0"/>
                <a:t>Juego el rol de profesor y </a:t>
              </a:r>
              <a:r>
                <a:rPr lang="es-ES" sz="2800" b="1" dirty="0" err="1" smtClean="0"/>
                <a:t>Uds</a:t>
              </a:r>
              <a:endParaRPr lang="es-ES" sz="2800" b="1" dirty="0" smtClean="0"/>
            </a:p>
            <a:p>
              <a:r>
                <a:rPr lang="es-ES" sz="2800" b="1" dirty="0" smtClean="0"/>
                <a:t>…..</a:t>
              </a:r>
            </a:p>
            <a:p>
              <a:r>
                <a:rPr lang="es-ES" sz="2800" b="1" dirty="0" smtClean="0"/>
                <a:t> </a:t>
              </a:r>
              <a:endParaRPr lang="es-ES" sz="2800" b="1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500034" y="1285860"/>
              <a:ext cx="4143404" cy="642942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7854843" cy="120032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Dicen los antropólogos que evolucionamos por la tecnología</a:t>
            </a:r>
          </a:p>
          <a:p>
            <a:pPr lvl="1"/>
            <a:r>
              <a:rPr lang="es-ES" sz="2400" b="1" dirty="0" smtClean="0"/>
              <a:t>-Lo hacen para quedar bien con la ciencia positiva</a:t>
            </a:r>
          </a:p>
          <a:p>
            <a:pPr lvl="1"/>
            <a:r>
              <a:rPr lang="es-ES" sz="2400" b="1" dirty="0" smtClean="0"/>
              <a:t>-Para trabajar con evidencias empíricas</a:t>
            </a:r>
            <a:endParaRPr lang="es-ES" sz="24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0" y="1571612"/>
            <a:ext cx="9144000" cy="1926850"/>
            <a:chOff x="0" y="1571612"/>
            <a:chExt cx="9144000" cy="1926850"/>
          </a:xfrm>
        </p:grpSpPr>
        <p:sp>
          <p:nvSpPr>
            <p:cNvPr id="3" name="2 CuadroTexto"/>
            <p:cNvSpPr txBox="1"/>
            <p:nvPr/>
          </p:nvSpPr>
          <p:spPr>
            <a:xfrm>
              <a:off x="2795274" y="1928802"/>
              <a:ext cx="6348726" cy="15696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rgbClr val="7030A0"/>
                  </a:solidFill>
                </a:rPr>
                <a:t>El cerebro evolucionó para educar y ser educado</a:t>
              </a:r>
            </a:p>
            <a:p>
              <a:pPr lvl="1"/>
              <a:r>
                <a:rPr lang="es-ES" sz="2400" b="1" dirty="0" smtClean="0">
                  <a:solidFill>
                    <a:srgbClr val="7030A0"/>
                  </a:solidFill>
                </a:rPr>
                <a:t>Implícito en la inteligencia técnica</a:t>
              </a:r>
            </a:p>
            <a:p>
              <a:pPr lvl="1"/>
              <a:r>
                <a:rPr lang="es-ES" sz="2400" b="1" dirty="0" smtClean="0">
                  <a:solidFill>
                    <a:srgbClr val="7030A0"/>
                  </a:solidFill>
                </a:rPr>
                <a:t>Implícito en la inteligencia maquiavélica</a:t>
              </a:r>
            </a:p>
            <a:p>
              <a:r>
                <a:rPr lang="es-ES" sz="2400" b="1" dirty="0" smtClean="0">
                  <a:solidFill>
                    <a:srgbClr val="7030A0"/>
                  </a:solidFill>
                </a:rPr>
                <a:t>Porque necesitamos la cultura para vivir</a:t>
              </a:r>
            </a:p>
          </p:txBody>
        </p:sp>
        <p:cxnSp>
          <p:nvCxnSpPr>
            <p:cNvPr id="7" name="6 Conector recto de flecha"/>
            <p:cNvCxnSpPr/>
            <p:nvPr/>
          </p:nvCxnSpPr>
          <p:spPr>
            <a:xfrm>
              <a:off x="1571604" y="2571744"/>
              <a:ext cx="1143008" cy="785818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4 CuadroTexto"/>
            <p:cNvSpPr txBox="1"/>
            <p:nvPr/>
          </p:nvSpPr>
          <p:spPr>
            <a:xfrm>
              <a:off x="0" y="1571612"/>
              <a:ext cx="2141420" cy="10156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6000" dirty="0" smtClean="0">
                  <a:solidFill>
                    <a:srgbClr val="FFFF00"/>
                  </a:solidFill>
                </a:rPr>
                <a:t>Pero…</a:t>
              </a:r>
              <a:endParaRPr lang="es-ES" sz="6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070711" y="2587274"/>
            <a:ext cx="8073289" cy="3209346"/>
            <a:chOff x="1070711" y="2587274"/>
            <a:chExt cx="8073289" cy="3209346"/>
          </a:xfrm>
        </p:grpSpPr>
        <p:sp>
          <p:nvSpPr>
            <p:cNvPr id="2" name="1 CuadroTexto"/>
            <p:cNvSpPr txBox="1"/>
            <p:nvPr/>
          </p:nvSpPr>
          <p:spPr>
            <a:xfrm>
              <a:off x="2712046" y="3857628"/>
              <a:ext cx="6431954" cy="19389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rgbClr val="7030A0"/>
                  </a:solidFill>
                </a:rPr>
                <a:t>Después del sueño</a:t>
              </a:r>
            </a:p>
            <a:p>
              <a:r>
                <a:rPr lang="es-ES" sz="2400" b="1" dirty="0" smtClean="0">
                  <a:solidFill>
                    <a:srgbClr val="7030A0"/>
                  </a:solidFill>
                </a:rPr>
                <a:t>Nos dedicamos al aprendizaje (no consciente)</a:t>
              </a:r>
            </a:p>
            <a:p>
              <a:r>
                <a:rPr lang="es-ES" sz="2400" b="1" dirty="0" smtClean="0">
                  <a:solidFill>
                    <a:srgbClr val="7030A0"/>
                  </a:solidFill>
                </a:rPr>
                <a:t>Preconceptos: sabemos muchas cosas</a:t>
              </a:r>
            </a:p>
            <a:p>
              <a:pPr lvl="1">
                <a:buFontTx/>
                <a:buChar char="-"/>
              </a:pPr>
              <a:r>
                <a:rPr lang="es-ES" sz="2400" b="1" dirty="0" smtClean="0">
                  <a:solidFill>
                    <a:srgbClr val="7030A0"/>
                  </a:solidFill>
                </a:rPr>
                <a:t>Dificultan el aprendizaje nuevo</a:t>
              </a:r>
            </a:p>
            <a:p>
              <a:pPr lvl="1">
                <a:buFontTx/>
                <a:buChar char="-"/>
              </a:pPr>
              <a:r>
                <a:rPr lang="es-ES" sz="2400" b="1" dirty="0" smtClean="0">
                  <a:solidFill>
                    <a:srgbClr val="7030A0"/>
                  </a:solidFill>
                </a:rPr>
                <a:t>Dificultan construir el contenido significativo</a:t>
              </a:r>
            </a:p>
          </p:txBody>
        </p:sp>
        <p:cxnSp>
          <p:nvCxnSpPr>
            <p:cNvPr id="9" name="8 Conector recto de flecha"/>
            <p:cNvCxnSpPr>
              <a:stCxn id="5" idx="2"/>
              <a:endCxn id="2" idx="1"/>
            </p:cNvCxnSpPr>
            <p:nvPr/>
          </p:nvCxnSpPr>
          <p:spPr>
            <a:xfrm rot="16200000" flipH="1">
              <a:off x="771454" y="2886531"/>
              <a:ext cx="2239849" cy="1641336"/>
            </a:xfrm>
            <a:prstGeom prst="straightConnector1">
              <a:avLst/>
            </a:prstGeom>
            <a:ln w="762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CuadroTexto"/>
          <p:cNvSpPr txBox="1"/>
          <p:nvPr/>
        </p:nvSpPr>
        <p:spPr>
          <a:xfrm>
            <a:off x="0" y="5072074"/>
            <a:ext cx="8619411" cy="1200329"/>
          </a:xfrm>
          <a:prstGeom prst="rect">
            <a:avLst/>
          </a:prstGeom>
          <a:solidFill>
            <a:srgbClr val="336600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dimensión semántica de la lectura depende de esta experiencia</a:t>
            </a:r>
          </a:p>
          <a:p>
            <a:r>
              <a:rPr lang="es-E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 los jóvenes y en los adultos, en los hombres y las mujeres</a:t>
            </a:r>
          </a:p>
          <a:p>
            <a:r>
              <a:rPr lang="es-E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Enseñarles a leer para vivir de nuevo. Pablo Freire</a:t>
            </a:r>
            <a:endParaRPr lang="es-ES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785794"/>
            <a:ext cx="8050474" cy="332398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La ZDP </a:t>
            </a:r>
            <a:r>
              <a:rPr lang="es-ES" sz="3200" b="1" dirty="0" err="1" smtClean="0"/>
              <a:t>coevolucionó</a:t>
            </a:r>
            <a:r>
              <a:rPr lang="es-ES" sz="3200" b="1" dirty="0" smtClean="0"/>
              <a:t> con  el cerebro humano</a:t>
            </a:r>
          </a:p>
          <a:p>
            <a:pPr lvl="1"/>
            <a:r>
              <a:rPr lang="es-ES" sz="3200" b="1" dirty="0" smtClean="0"/>
              <a:t>-Es intersubjetiva</a:t>
            </a:r>
          </a:p>
          <a:p>
            <a:pPr lvl="1"/>
            <a:r>
              <a:rPr lang="es-ES" sz="3200" b="1" dirty="0" smtClean="0"/>
              <a:t>-Es asimétrica</a:t>
            </a:r>
          </a:p>
          <a:p>
            <a:pPr lvl="1"/>
            <a:r>
              <a:rPr lang="es-ES" sz="3200" b="1" dirty="0" smtClean="0"/>
              <a:t>-Es mediada por instrumentos</a:t>
            </a:r>
          </a:p>
          <a:p>
            <a:pPr lvl="1"/>
            <a:r>
              <a:rPr lang="es-ES" sz="3200" b="1" dirty="0" smtClean="0"/>
              <a:t>-De manera especial por el lenguaje</a:t>
            </a:r>
          </a:p>
          <a:p>
            <a:pPr lvl="1"/>
            <a:endParaRPr lang="es-ES" sz="3200" b="1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00298" y="2428868"/>
            <a:ext cx="5833777" cy="378565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es-ES" sz="6000" b="1" dirty="0" smtClean="0"/>
              <a:t>El cerebro adulto:</a:t>
            </a:r>
          </a:p>
          <a:p>
            <a:pPr lvl="1">
              <a:buFontTx/>
              <a:buChar char="-"/>
            </a:pPr>
            <a:r>
              <a:rPr lang="es-ES" sz="6000" b="1" dirty="0" smtClean="0"/>
              <a:t>Es flexible</a:t>
            </a:r>
          </a:p>
          <a:p>
            <a:pPr lvl="1">
              <a:buFontTx/>
              <a:buChar char="-"/>
            </a:pPr>
            <a:r>
              <a:rPr lang="es-ES" sz="6000" b="1" dirty="0" smtClean="0"/>
              <a:t>-Es vulnerable</a:t>
            </a:r>
          </a:p>
          <a:p>
            <a:pPr lvl="1">
              <a:buFontTx/>
              <a:buChar char="-"/>
            </a:pPr>
            <a:r>
              <a:rPr lang="es-ES" sz="6000" b="1" dirty="0" smtClean="0"/>
              <a:t>-Es </a:t>
            </a:r>
            <a:r>
              <a:rPr lang="es-ES" sz="6000" b="1" dirty="0" err="1" smtClean="0"/>
              <a:t>resiliente</a:t>
            </a:r>
            <a:endParaRPr lang="es-ES" sz="6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1571612"/>
            <a:ext cx="8671220" cy="378565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Depende de cómo y para qué se use</a:t>
            </a:r>
          </a:p>
          <a:p>
            <a:r>
              <a:rPr lang="es-ES" sz="4000" b="1" dirty="0" smtClean="0">
                <a:solidFill>
                  <a:srgbClr val="0000FF"/>
                </a:solidFill>
              </a:rPr>
              <a:t>La rehabilitación educacional en la</a:t>
            </a:r>
          </a:p>
          <a:p>
            <a:r>
              <a:rPr lang="es-ES" sz="4000" b="1" dirty="0" smtClean="0">
                <a:solidFill>
                  <a:srgbClr val="0000FF"/>
                </a:solidFill>
              </a:rPr>
              <a:t>Edad adulta </a:t>
            </a:r>
          </a:p>
          <a:p>
            <a:r>
              <a:rPr lang="es-ES" sz="4000" b="1" dirty="0" smtClean="0">
                <a:solidFill>
                  <a:srgbClr val="0000FF"/>
                </a:solidFill>
              </a:rPr>
              <a:t>-es posible</a:t>
            </a:r>
          </a:p>
          <a:p>
            <a:r>
              <a:rPr lang="es-ES" sz="4000" b="1" dirty="0" smtClean="0">
                <a:solidFill>
                  <a:srgbClr val="0000FF"/>
                </a:solidFill>
              </a:rPr>
              <a:t>-es rentable</a:t>
            </a:r>
          </a:p>
          <a:p>
            <a:r>
              <a:rPr lang="es-ES" sz="4000" b="1" dirty="0" smtClean="0">
                <a:solidFill>
                  <a:srgbClr val="0000FF"/>
                </a:solidFill>
              </a:rPr>
              <a:t>El criterio es: lo que no se usa, se pierde</a:t>
            </a:r>
            <a:endParaRPr lang="es-E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5" y="500042"/>
            <a:ext cx="8358246" cy="3416320"/>
          </a:xfrm>
          <a:prstGeom prst="rect">
            <a:avLst/>
          </a:prstGeom>
          <a:solidFill>
            <a:srgbClr val="34411B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Todos coinciden en que la madurez orgánica del cerebro se alcanza entre los 18-20 años</a:t>
            </a:r>
          </a:p>
          <a:p>
            <a:pPr lvl="1"/>
            <a:r>
              <a:rPr lang="es-ES" sz="2400" b="1" dirty="0" smtClean="0"/>
              <a:t>-Nosotros los recibimos</a:t>
            </a:r>
          </a:p>
          <a:p>
            <a:pPr lvl="2">
              <a:buFont typeface="Arial" charset="0"/>
              <a:buChar char="•"/>
            </a:pPr>
            <a:r>
              <a:rPr lang="es-ES" sz="2400" b="1" dirty="0" smtClean="0"/>
              <a:t>Fracasados</a:t>
            </a:r>
          </a:p>
          <a:p>
            <a:pPr lvl="2">
              <a:buFont typeface="Arial" charset="0"/>
              <a:buChar char="•"/>
            </a:pPr>
            <a:r>
              <a:rPr lang="es-ES" sz="2400" b="1" dirty="0" smtClean="0"/>
              <a:t>Náufragos del desarrollo</a:t>
            </a:r>
          </a:p>
          <a:p>
            <a:pPr lvl="2">
              <a:buFont typeface="Arial" charset="0"/>
              <a:buChar char="•"/>
            </a:pPr>
            <a:r>
              <a:rPr lang="es-ES" sz="2400" b="1" dirty="0" smtClean="0"/>
              <a:t>Desarraigados</a:t>
            </a:r>
          </a:p>
          <a:p>
            <a:pPr lvl="2">
              <a:buFont typeface="Arial" charset="0"/>
              <a:buChar char="•"/>
            </a:pPr>
            <a:r>
              <a:rPr lang="es-ES" sz="2400" b="1" dirty="0" smtClean="0"/>
              <a:t> Con oportunidades no encontradas o perdidas</a:t>
            </a:r>
          </a:p>
          <a:p>
            <a:pPr lvl="1">
              <a:buFontTx/>
              <a:buChar char="-"/>
            </a:pPr>
            <a:r>
              <a:rPr lang="es-ES" sz="2400" b="1" dirty="0" smtClean="0"/>
              <a:t>Lo importante no es la edad, sino la historia personal</a:t>
            </a:r>
          </a:p>
          <a:p>
            <a:pPr lvl="1">
              <a:buFontTx/>
              <a:buChar char="-"/>
            </a:pPr>
            <a:r>
              <a:rPr lang="es-ES" sz="2400" b="1" dirty="0" smtClean="0"/>
              <a:t>Pero, sus cerebros no han estado quietos</a:t>
            </a:r>
            <a:endParaRPr lang="es-ES" sz="2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0" y="1357298"/>
            <a:ext cx="9237016" cy="4784370"/>
            <a:chOff x="0" y="1357298"/>
            <a:chExt cx="9237016" cy="4784370"/>
          </a:xfrm>
        </p:grpSpPr>
        <p:sp>
          <p:nvSpPr>
            <p:cNvPr id="3" name="2 CuadroTexto"/>
            <p:cNvSpPr txBox="1"/>
            <p:nvPr/>
          </p:nvSpPr>
          <p:spPr>
            <a:xfrm>
              <a:off x="55615" y="1357298"/>
              <a:ext cx="9088385" cy="22159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2800" dirty="0" smtClean="0"/>
                <a:t>El proceso compensatorio:</a:t>
              </a:r>
            </a:p>
            <a:p>
              <a:pPr lvl="1"/>
              <a:r>
                <a:rPr lang="es-ES" sz="2800" dirty="0" smtClean="0"/>
                <a:t>Primero: la lengua</a:t>
              </a:r>
            </a:p>
            <a:p>
              <a:pPr lvl="1"/>
              <a:r>
                <a:rPr lang="es-ES" sz="2800" dirty="0" smtClean="0"/>
                <a:t>Segundo: la </a:t>
              </a:r>
              <a:r>
                <a:rPr lang="es-ES" sz="2800" dirty="0" err="1" smtClean="0"/>
                <a:t>lecto</a:t>
              </a:r>
              <a:r>
                <a:rPr lang="es-ES" sz="2800" dirty="0" smtClean="0"/>
                <a:t>-escritura</a:t>
              </a:r>
            </a:p>
            <a:p>
              <a:pPr lvl="1"/>
              <a:r>
                <a:rPr lang="es-ES" sz="3600" dirty="0" smtClean="0">
                  <a:solidFill>
                    <a:srgbClr val="FF0000"/>
                  </a:solidFill>
                </a:rPr>
                <a:t>Porque, el que tiene la palabra tiene el poder</a:t>
              </a:r>
            </a:p>
            <a:p>
              <a:pPr lvl="1"/>
              <a:endParaRPr lang="es-ES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0" y="4572008"/>
              <a:ext cx="9237016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s-ES" sz="3200" dirty="0" smtClean="0"/>
                <a:t>Es un extraordinario instrumento de inteligencia social</a:t>
              </a:r>
            </a:p>
            <a:p>
              <a:r>
                <a:rPr lang="es-ES" sz="3200" dirty="0" smtClean="0"/>
                <a:t>Y de la </a:t>
              </a:r>
              <a:r>
                <a:rPr lang="es-ES" sz="3200" dirty="0" err="1" smtClean="0"/>
                <a:t>resiliencia</a:t>
              </a:r>
              <a:r>
                <a:rPr lang="es-ES" sz="3200" dirty="0" smtClean="0"/>
                <a:t> de la inteligencia paradigmática.</a:t>
              </a:r>
            </a:p>
            <a:p>
              <a:r>
                <a:rPr lang="es-ES" sz="3200" dirty="0" smtClean="0"/>
                <a:t>Porque todos los conocimientos requieren vocabulario</a:t>
              </a:r>
              <a:endParaRPr lang="es-ES" sz="3200" dirty="0"/>
            </a:p>
          </p:txBody>
        </p:sp>
        <p:sp>
          <p:nvSpPr>
            <p:cNvPr id="5" name="4 Flecha arriba y abajo"/>
            <p:cNvSpPr/>
            <p:nvPr/>
          </p:nvSpPr>
          <p:spPr>
            <a:xfrm>
              <a:off x="4000496" y="3500438"/>
              <a:ext cx="642942" cy="1143008"/>
            </a:xfrm>
            <a:prstGeom prst="upDownArrow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0" y="2071678"/>
            <a:ext cx="9215023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 tercer lugar, las matemáticas y las ciencias</a:t>
            </a:r>
          </a:p>
          <a:p>
            <a:r>
              <a:rPr lang="es-ES" sz="3200" dirty="0" smtClean="0"/>
              <a:t>Porque son el corazón de la inteligencia paradigmática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pus.usal.es/~doctoradoepa/fotos/jgcarra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719494" cy="21431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28860" y="571480"/>
            <a:ext cx="446333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Envejecer es un hecho </a:t>
            </a:r>
            <a:r>
              <a:rPr lang="es-ES" sz="2400" b="1" dirty="0" err="1" smtClean="0"/>
              <a:t>biosocial</a:t>
            </a:r>
            <a:r>
              <a:rPr lang="es-ES" sz="2400" b="1" dirty="0" smtClean="0"/>
              <a:t>, </a:t>
            </a:r>
          </a:p>
          <a:p>
            <a:r>
              <a:rPr lang="es-ES" sz="2400" b="1" dirty="0" smtClean="0"/>
              <a:t>¿Cuándo se empieza a envejecer?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00232" y="1714488"/>
            <a:ext cx="6858048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Nº máximo de neuronas, se alcanza a los 20 años</a:t>
            </a:r>
          </a:p>
          <a:p>
            <a:r>
              <a:rPr lang="es-ES" sz="2400" b="1" dirty="0" smtClean="0"/>
              <a:t>Máxima  fertilidad: cuando la cuenta espermática es mayor, entonces…</a:t>
            </a:r>
          </a:p>
          <a:p>
            <a:r>
              <a:rPr lang="es-ES" sz="2400" b="1" dirty="0" smtClean="0"/>
              <a:t>No parece una ventaja biológica: Alzheimer, Parkinson, Huntington,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4143380"/>
            <a:ext cx="5969070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Envejecer no es para pusilánimes</a:t>
            </a:r>
          </a:p>
          <a:p>
            <a:pPr lvl="1"/>
            <a:r>
              <a:rPr lang="es-ES" sz="2800" b="1" dirty="0" smtClean="0"/>
              <a:t>-Incidencia de depresión y ansiedad</a:t>
            </a:r>
          </a:p>
          <a:p>
            <a:pPr lvl="1"/>
            <a:r>
              <a:rPr lang="es-ES" sz="2800" b="1" dirty="0" smtClean="0"/>
              <a:t>- Retraimiento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786322"/>
            <a:ext cx="8986756" cy="18158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A pesar de todo, se puede aprender a leer a cualquier edad</a:t>
            </a:r>
          </a:p>
          <a:p>
            <a:r>
              <a:rPr lang="es-ES" sz="2800" b="1" dirty="0" smtClean="0"/>
              <a:t>Se puede perfeccionar el hábito lector  a cualquier edad</a:t>
            </a:r>
          </a:p>
          <a:p>
            <a:r>
              <a:rPr lang="es-ES" sz="2800" b="1" dirty="0" smtClean="0"/>
              <a:t>Es la mejor prueba de que somos plásticos hasta el final</a:t>
            </a:r>
          </a:p>
          <a:p>
            <a:r>
              <a:rPr lang="es-ES" sz="2800" b="1" dirty="0" smtClean="0"/>
              <a:t>Para bien o para mal: enseñar a leer para vivir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0630" y="2643182"/>
            <a:ext cx="6697026" cy="206210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Los taxistas de Londres,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el aprendizaje de la lectura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…Y yo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Son nuestros tres grandes argumentos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14290"/>
            <a:ext cx="354937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No somos sapiens por leer</a:t>
            </a:r>
          </a:p>
          <a:p>
            <a:r>
              <a:rPr lang="es-ES" sz="2400" b="1" dirty="0" smtClean="0">
                <a:solidFill>
                  <a:srgbClr val="C00000"/>
                </a:solidFill>
              </a:rPr>
              <a:t>No nacimos para leer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80132" y="428604"/>
            <a:ext cx="4906856" cy="1569660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3300"/>
                </a:solidFill>
              </a:rPr>
              <a:t>Nacimos con </a:t>
            </a:r>
            <a:r>
              <a:rPr lang="es-ES" sz="2400" b="1" dirty="0" smtClean="0">
                <a:solidFill>
                  <a:srgbClr val="C00000"/>
                </a:solidFill>
              </a:rPr>
              <a:t>inteligencia social</a:t>
            </a:r>
          </a:p>
          <a:p>
            <a:pPr lvl="1">
              <a:buFontTx/>
              <a:buChar char="-"/>
            </a:pPr>
            <a:r>
              <a:rPr lang="es-ES" sz="2400" b="1" dirty="0" smtClean="0">
                <a:solidFill>
                  <a:srgbClr val="003300"/>
                </a:solidFill>
              </a:rPr>
              <a:t>Nos jugábamos la permanencia</a:t>
            </a:r>
          </a:p>
          <a:p>
            <a:pPr>
              <a:buFontTx/>
              <a:buChar char="-"/>
            </a:pPr>
            <a:r>
              <a:rPr lang="es-ES" sz="2400" b="1" dirty="0" smtClean="0">
                <a:solidFill>
                  <a:srgbClr val="003300"/>
                </a:solidFill>
              </a:rPr>
              <a:t>Nacimos con </a:t>
            </a:r>
            <a:r>
              <a:rPr lang="es-ES" sz="2400" b="1" dirty="0" smtClean="0">
                <a:solidFill>
                  <a:srgbClr val="C00000"/>
                </a:solidFill>
              </a:rPr>
              <a:t>inteligencia técnica</a:t>
            </a:r>
          </a:p>
          <a:p>
            <a:pPr lvl="1">
              <a:buFontTx/>
              <a:buChar char="-"/>
            </a:pPr>
            <a:r>
              <a:rPr lang="es-ES" sz="2400" b="1" dirty="0" smtClean="0">
                <a:solidFill>
                  <a:srgbClr val="003300"/>
                </a:solidFill>
              </a:rPr>
              <a:t>-Nos jugábamos la sobrevivencia</a:t>
            </a:r>
            <a:endParaRPr lang="es-ES" sz="2400" b="1" dirty="0">
              <a:solidFill>
                <a:srgbClr val="003300"/>
              </a:solidFill>
            </a:endParaRPr>
          </a:p>
        </p:txBody>
      </p:sp>
      <p:cxnSp>
        <p:nvCxnSpPr>
          <p:cNvPr id="5" name="4 Conector recto de flecha"/>
          <p:cNvCxnSpPr>
            <a:stCxn id="2" idx="3"/>
            <a:endCxn id="3" idx="1"/>
          </p:cNvCxnSpPr>
          <p:nvPr/>
        </p:nvCxnSpPr>
        <p:spPr>
          <a:xfrm>
            <a:off x="3835090" y="629789"/>
            <a:ext cx="545042" cy="5836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500034" y="642918"/>
            <a:ext cx="5715040" cy="2629089"/>
            <a:chOff x="500034" y="642918"/>
            <a:chExt cx="5715040" cy="2629089"/>
          </a:xfrm>
        </p:grpSpPr>
        <p:cxnSp>
          <p:nvCxnSpPr>
            <p:cNvPr id="7" name="6 Conector recto de flecha"/>
            <p:cNvCxnSpPr/>
            <p:nvPr/>
          </p:nvCxnSpPr>
          <p:spPr>
            <a:xfrm rot="10800000" flipV="1">
              <a:off x="2857488" y="642918"/>
              <a:ext cx="3286148" cy="1357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rot="10800000" flipV="1">
              <a:off x="3071802" y="1428736"/>
              <a:ext cx="3143272" cy="5715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500034" y="2071678"/>
              <a:ext cx="4522264" cy="1200329"/>
            </a:xfrm>
            <a:prstGeom prst="rect">
              <a:avLst/>
            </a:prstGeom>
            <a:solidFill>
              <a:srgbClr val="66FF66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rgbClr val="2B3616"/>
                  </a:solidFill>
                </a:rPr>
                <a:t>Gestión social compleja</a:t>
              </a:r>
            </a:p>
            <a:p>
              <a:r>
                <a:rPr lang="es-ES" sz="2400" b="1" dirty="0" smtClean="0">
                  <a:solidFill>
                    <a:srgbClr val="2B3616"/>
                  </a:solidFill>
                </a:rPr>
                <a:t>Grandes grupos, muchos negocios</a:t>
              </a:r>
            </a:p>
            <a:p>
              <a:r>
                <a:rPr lang="es-ES" sz="2400" b="1" dirty="0" smtClean="0">
                  <a:solidFill>
                    <a:srgbClr val="2B3616"/>
                  </a:solidFill>
                </a:rPr>
                <a:t>Preservación de la experiencia</a:t>
              </a:r>
              <a:endParaRPr lang="es-ES" sz="2400" b="1" dirty="0">
                <a:solidFill>
                  <a:srgbClr val="2B3616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00034" y="3286918"/>
            <a:ext cx="6947415" cy="1997494"/>
            <a:chOff x="500034" y="3286918"/>
            <a:chExt cx="6947415" cy="1997494"/>
          </a:xfrm>
        </p:grpSpPr>
        <p:sp>
          <p:nvSpPr>
            <p:cNvPr id="13" name="12 CuadroTexto"/>
            <p:cNvSpPr txBox="1"/>
            <p:nvPr/>
          </p:nvSpPr>
          <p:spPr>
            <a:xfrm>
              <a:off x="500034" y="3714752"/>
              <a:ext cx="6947415" cy="15696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>
                  <a:solidFill>
                    <a:srgbClr val="C00000"/>
                  </a:solidFill>
                </a:rPr>
                <a:t>Aplicamos la función gráfica de la inteligencia técnica</a:t>
              </a:r>
            </a:p>
            <a:p>
              <a:r>
                <a:rPr lang="es-ES" sz="2400" b="1" dirty="0" smtClean="0">
                  <a:solidFill>
                    <a:srgbClr val="C00000"/>
                  </a:solidFill>
                </a:rPr>
                <a:t>A la comunicación simbólica de la inteligencia social</a:t>
              </a:r>
            </a:p>
            <a:p>
              <a:r>
                <a:rPr lang="es-ES" sz="2400" b="1" dirty="0" smtClean="0">
                  <a:solidFill>
                    <a:srgbClr val="C00000"/>
                  </a:solidFill>
                </a:rPr>
                <a:t>Inventamos la escritura y sus interfaces 6.000 años</a:t>
              </a:r>
            </a:p>
            <a:p>
              <a:r>
                <a:rPr lang="es-ES" sz="2400" b="1" dirty="0" smtClean="0">
                  <a:solidFill>
                    <a:srgbClr val="C00000"/>
                  </a:solidFill>
                </a:rPr>
                <a:t>Aprendemos en 6 meses</a:t>
              </a:r>
              <a:endParaRPr lang="es-E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rot="5400000">
              <a:off x="1500960" y="3571876"/>
              <a:ext cx="570710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500034" y="4929992"/>
            <a:ext cx="7900240" cy="1842477"/>
            <a:chOff x="500034" y="4929992"/>
            <a:chExt cx="7900240" cy="1842477"/>
          </a:xfrm>
        </p:grpSpPr>
        <p:sp>
          <p:nvSpPr>
            <p:cNvPr id="17" name="16 CuadroTexto"/>
            <p:cNvSpPr txBox="1"/>
            <p:nvPr/>
          </p:nvSpPr>
          <p:spPr>
            <a:xfrm>
              <a:off x="500034" y="5572140"/>
              <a:ext cx="7900240" cy="12003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La empleamos para integrarnos en la comunidad</a:t>
              </a:r>
            </a:p>
            <a:p>
              <a:r>
                <a:rPr lang="es-ES" sz="2400" b="1" dirty="0" smtClean="0"/>
                <a:t>La empleamos como una parte del nuestro mundo de la vida</a:t>
              </a:r>
            </a:p>
            <a:p>
              <a:r>
                <a:rPr lang="es-ES" sz="2400" b="1" dirty="0" smtClean="0"/>
                <a:t>Sin retorno posible, nos cambia el cerebro</a:t>
              </a:r>
              <a:endParaRPr lang="es-ES" sz="2400" b="1" dirty="0"/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 rot="5400000">
              <a:off x="3036083" y="5250669"/>
              <a:ext cx="64294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ltami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239000" cy="5056187"/>
          </a:xfrm>
          <a:prstGeom prst="rect">
            <a:avLst/>
          </a:prstGeom>
          <a:noFill/>
        </p:spPr>
      </p:pic>
      <p:pic>
        <p:nvPicPr>
          <p:cNvPr id="37891" name="Picture 3" descr="man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70000"/>
            <a:ext cx="4267200" cy="4316413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0" y="24384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>
                <a:solidFill>
                  <a:srgbClr val="FF0000"/>
                </a:solidFill>
              </a:rPr>
              <a:t>La función gráfica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94125" y="407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37894" name="Picture 6" descr="cálcul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3429000"/>
            <a:ext cx="3302000" cy="3429000"/>
          </a:xfrm>
          <a:prstGeom prst="rect">
            <a:avLst/>
          </a:prstGeom>
          <a:noFill/>
        </p:spPr>
      </p:pic>
      <p:pic>
        <p:nvPicPr>
          <p:cNvPr id="37895" name="Picture 7" descr="calculi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14663"/>
            <a:ext cx="3962400" cy="3843337"/>
          </a:xfrm>
          <a:prstGeom prst="rect">
            <a:avLst/>
          </a:prstGeom>
          <a:noFill/>
        </p:spPr>
      </p:pic>
      <p:pic>
        <p:nvPicPr>
          <p:cNvPr id="37896" name="Picture 8" descr="muj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09800"/>
            <a:ext cx="4953000" cy="1766888"/>
          </a:xfrm>
          <a:prstGeom prst="rect">
            <a:avLst/>
          </a:prstGeom>
          <a:noFill/>
        </p:spPr>
      </p:pic>
      <p:pic>
        <p:nvPicPr>
          <p:cNvPr id="37897" name="Picture 9" descr="av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1463" y="1063625"/>
            <a:ext cx="3614737" cy="27368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roel.org/img/alfabetos/gantigu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671589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072198" y="500042"/>
            <a:ext cx="2656112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cerebro fue </a:t>
            </a:r>
          </a:p>
          <a:p>
            <a:r>
              <a:rPr lang="es-ES" sz="2400" b="1" dirty="0" smtClean="0"/>
              <a:t>cambiando en cada</a:t>
            </a:r>
          </a:p>
          <a:p>
            <a:r>
              <a:rPr lang="es-ES" sz="2400" b="1" dirty="0" smtClean="0"/>
              <a:t>lector</a:t>
            </a:r>
          </a:p>
          <a:p>
            <a:r>
              <a:rPr lang="es-ES" sz="2400" b="1" dirty="0" smtClean="0"/>
              <a:t>con cada interfaz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286380" y="2643182"/>
            <a:ext cx="341657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Modificando</a:t>
            </a:r>
          </a:p>
          <a:p>
            <a:r>
              <a:rPr lang="es-ES" sz="2400" b="1" dirty="0" smtClean="0"/>
              <a:t>Las posibilidades de</a:t>
            </a:r>
          </a:p>
          <a:p>
            <a:r>
              <a:rPr lang="es-ES" sz="2400" b="1" dirty="0" smtClean="0"/>
              <a:t>Conocimiento distribuido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9124" y="4572008"/>
            <a:ext cx="443390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Modificndo</a:t>
            </a:r>
            <a:r>
              <a:rPr lang="es-ES" sz="2400" b="1" dirty="0" smtClean="0"/>
              <a:t> el medio externo</a:t>
            </a:r>
          </a:p>
          <a:p>
            <a:r>
              <a:rPr lang="es-ES" sz="2400" b="1" dirty="0" smtClean="0"/>
              <a:t>Y el medio interno de los lectores</a:t>
            </a:r>
          </a:p>
          <a:p>
            <a:r>
              <a:rPr lang="es-ES" sz="2400" b="1" dirty="0" smtClean="0"/>
              <a:t>Y el de los no lectores</a:t>
            </a:r>
          </a:p>
          <a:p>
            <a:r>
              <a:rPr lang="es-ES" sz="2400" b="1" dirty="0" smtClean="0"/>
              <a:t>Para bien o para mal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642918"/>
            <a:ext cx="745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Los cambios son diferentes en lenguas diferentes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1857364"/>
            <a:ext cx="8501090" cy="23391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</a:rPr>
              <a:t>Diccionario chino 1994,  contiene 87.019 caracteres. 3.500 de uso frecuente.</a:t>
            </a:r>
          </a:p>
          <a:p>
            <a:r>
              <a:rPr lang="es-ES" sz="3200" b="1" dirty="0" smtClean="0">
                <a:solidFill>
                  <a:srgbClr val="FFC000"/>
                </a:solidFill>
              </a:rPr>
              <a:t>un chino nativo con 2.400 caracteres se apaña para seguir las publicaciones.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2 Imagen" descr="20090409123034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5072098" cy="5003822"/>
          </a:xfrm>
          <a:prstGeom prst="rect">
            <a:avLst/>
          </a:prstGeom>
        </p:spPr>
      </p:pic>
      <p:sp>
        <p:nvSpPr>
          <p:cNvPr id="4" name="3 Llamada con línea 1"/>
          <p:cNvSpPr/>
          <p:nvPr/>
        </p:nvSpPr>
        <p:spPr>
          <a:xfrm>
            <a:off x="642910" y="2428868"/>
            <a:ext cx="914400" cy="612648"/>
          </a:xfrm>
          <a:prstGeom prst="borderCallout1">
            <a:avLst>
              <a:gd name="adj1" fmla="val 42495"/>
              <a:gd name="adj2" fmla="val 105303"/>
              <a:gd name="adj3" fmla="val 57258"/>
              <a:gd name="adj4" fmla="val 1314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Sol </a:t>
            </a:r>
            <a:endParaRPr lang="es-ES" dirty="0"/>
          </a:p>
        </p:txBody>
      </p:sp>
      <p:sp>
        <p:nvSpPr>
          <p:cNvPr id="6" name="5 Llamada con línea 1"/>
          <p:cNvSpPr/>
          <p:nvPr/>
        </p:nvSpPr>
        <p:spPr>
          <a:xfrm>
            <a:off x="500034" y="3286124"/>
            <a:ext cx="985838" cy="826962"/>
          </a:xfrm>
          <a:prstGeom prst="borderCallout1">
            <a:avLst>
              <a:gd name="adj1" fmla="val 42495"/>
              <a:gd name="adj2" fmla="val 100758"/>
              <a:gd name="adj3" fmla="val 48445"/>
              <a:gd name="adj4" fmla="val 1359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Tierra para cultivar</a:t>
            </a:r>
            <a:endParaRPr lang="es-ES" dirty="0"/>
          </a:p>
        </p:txBody>
      </p:sp>
      <p:sp>
        <p:nvSpPr>
          <p:cNvPr id="7" name="6 Llamada con línea 1"/>
          <p:cNvSpPr/>
          <p:nvPr/>
        </p:nvSpPr>
        <p:spPr>
          <a:xfrm>
            <a:off x="428596" y="4357694"/>
            <a:ext cx="914400" cy="612648"/>
          </a:xfrm>
          <a:prstGeom prst="borderCallout1">
            <a:avLst>
              <a:gd name="adj1" fmla="val 39103"/>
              <a:gd name="adj2" fmla="val 105303"/>
              <a:gd name="adj3" fmla="val 37388"/>
              <a:gd name="adj4" fmla="val 1632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vaca</a:t>
            </a:r>
            <a:endParaRPr lang="es-ES" dirty="0"/>
          </a:p>
        </p:txBody>
      </p:sp>
      <p:sp>
        <p:nvSpPr>
          <p:cNvPr id="9" name="8 Llamada con línea 1"/>
          <p:cNvSpPr/>
          <p:nvPr/>
        </p:nvSpPr>
        <p:spPr>
          <a:xfrm>
            <a:off x="428596" y="5143512"/>
            <a:ext cx="785818" cy="642942"/>
          </a:xfrm>
          <a:prstGeom prst="borderCallout1">
            <a:avLst>
              <a:gd name="adj1" fmla="val 34975"/>
              <a:gd name="adj2" fmla="val 190391"/>
              <a:gd name="adj3" fmla="val 30076"/>
              <a:gd name="adj4" fmla="val 1203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Pez</a:t>
            </a:r>
            <a:endParaRPr lang="es-ES" dirty="0"/>
          </a:p>
        </p:txBody>
      </p:sp>
      <p:sp>
        <p:nvSpPr>
          <p:cNvPr id="10" name="9 Llamada con línea 1"/>
          <p:cNvSpPr/>
          <p:nvPr/>
        </p:nvSpPr>
        <p:spPr>
          <a:xfrm>
            <a:off x="214282" y="5929330"/>
            <a:ext cx="1357322" cy="571504"/>
          </a:xfrm>
          <a:prstGeom prst="borderCallout1">
            <a:avLst>
              <a:gd name="adj1" fmla="val 33296"/>
              <a:gd name="adj2" fmla="val 93485"/>
              <a:gd name="adj3" fmla="val 44622"/>
              <a:gd name="adj4" fmla="val 1299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Coche antiguo</a:t>
            </a:r>
            <a:endParaRPr lang="es-ES" dirty="0"/>
          </a:p>
        </p:txBody>
      </p:sp>
      <p:sp>
        <p:nvSpPr>
          <p:cNvPr id="11" name="10 Llamada con línea 1"/>
          <p:cNvSpPr/>
          <p:nvPr/>
        </p:nvSpPr>
        <p:spPr>
          <a:xfrm>
            <a:off x="7358082" y="2214554"/>
            <a:ext cx="1214446" cy="857256"/>
          </a:xfrm>
          <a:prstGeom prst="borderCallout1">
            <a:avLst>
              <a:gd name="adj1" fmla="val 18750"/>
              <a:gd name="adj2" fmla="val -8333"/>
              <a:gd name="adj3" fmla="val 33522"/>
              <a:gd name="adj4" fmla="val -828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Sol+ Luna = luminoso</a:t>
            </a:r>
            <a:endParaRPr lang="es-ES" dirty="0"/>
          </a:p>
        </p:txBody>
      </p:sp>
      <p:sp>
        <p:nvSpPr>
          <p:cNvPr id="12" name="11 Llamada con línea 1"/>
          <p:cNvSpPr/>
          <p:nvPr/>
        </p:nvSpPr>
        <p:spPr>
          <a:xfrm>
            <a:off x="6929454" y="3429000"/>
            <a:ext cx="2000232" cy="500066"/>
          </a:xfrm>
          <a:prstGeom prst="borderCallout1">
            <a:avLst>
              <a:gd name="adj1" fmla="val 40123"/>
              <a:gd name="adj2" fmla="val -2396"/>
              <a:gd name="adj3" fmla="val 42000"/>
              <a:gd name="adj4" fmla="val -28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persona+persona</a:t>
            </a:r>
            <a:r>
              <a:rPr lang="es-ES" dirty="0" smtClean="0"/>
              <a:t> = seguir</a:t>
            </a:r>
            <a:endParaRPr lang="es-ES" dirty="0"/>
          </a:p>
        </p:txBody>
      </p:sp>
      <p:sp>
        <p:nvSpPr>
          <p:cNvPr id="13" name="12 Llamada con línea 1"/>
          <p:cNvSpPr/>
          <p:nvPr/>
        </p:nvSpPr>
        <p:spPr>
          <a:xfrm>
            <a:off x="7143736" y="4143380"/>
            <a:ext cx="1857420" cy="500066"/>
          </a:xfrm>
          <a:prstGeom prst="borderCallout1">
            <a:avLst>
              <a:gd name="adj1" fmla="val 59477"/>
              <a:gd name="adj2" fmla="val -5216"/>
              <a:gd name="adj3" fmla="val 60137"/>
              <a:gd name="adj4" fmla="val -185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Pie +Pie = caminar</a:t>
            </a:r>
            <a:endParaRPr lang="es-ES" dirty="0"/>
          </a:p>
        </p:txBody>
      </p:sp>
      <p:sp>
        <p:nvSpPr>
          <p:cNvPr id="14" name="13 Llamada con línea 1"/>
          <p:cNvSpPr/>
          <p:nvPr/>
        </p:nvSpPr>
        <p:spPr>
          <a:xfrm>
            <a:off x="6929454" y="4786322"/>
            <a:ext cx="1785950" cy="1000132"/>
          </a:xfrm>
          <a:prstGeom prst="borderCallout1">
            <a:avLst>
              <a:gd name="adj1" fmla="val 50043"/>
              <a:gd name="adj2" fmla="val 2630"/>
              <a:gd name="adj3" fmla="val 49998"/>
              <a:gd name="adj4" fmla="val -245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Pie+agua</a:t>
            </a:r>
            <a:r>
              <a:rPr lang="es-ES" dirty="0" smtClean="0"/>
              <a:t>+ Pie = caminar por agua </a:t>
            </a:r>
          </a:p>
          <a:p>
            <a:pPr algn="ctr"/>
            <a:endParaRPr lang="es-ES" dirty="0"/>
          </a:p>
        </p:txBody>
      </p:sp>
      <p:sp>
        <p:nvSpPr>
          <p:cNvPr id="15" name="14 Llamada con línea 1"/>
          <p:cNvSpPr/>
          <p:nvPr/>
        </p:nvSpPr>
        <p:spPr>
          <a:xfrm>
            <a:off x="7358082" y="5929330"/>
            <a:ext cx="1357322" cy="571504"/>
          </a:xfrm>
          <a:prstGeom prst="borderCallout1">
            <a:avLst>
              <a:gd name="adj1" fmla="val 43686"/>
              <a:gd name="adj2" fmla="val -10282"/>
              <a:gd name="adj3" fmla="val 29384"/>
              <a:gd name="adj4" fmla="val -74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Ladera+pie+pie</a:t>
            </a:r>
            <a:r>
              <a:rPr lang="es-ES" dirty="0" smtClean="0"/>
              <a:t>=subir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ri yue ch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5" r="2885"/>
          <a:stretch>
            <a:fillRect/>
          </a:stretch>
        </p:blipFill>
        <p:spPr>
          <a:xfrm>
            <a:off x="1428728" y="1428736"/>
            <a:ext cx="6643734" cy="464347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28860" y="500042"/>
            <a:ext cx="6000792" cy="7810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          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                              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               </a:t>
            </a:r>
            <a:br>
              <a:rPr lang="es-ES" dirty="0" smtClean="0"/>
            </a:br>
            <a:r>
              <a:rPr lang="es-ES" sz="3600" dirty="0"/>
              <a:t> </a:t>
            </a:r>
            <a:r>
              <a:rPr lang="es-ES" sz="3600" dirty="0" smtClean="0"/>
              <a:t>            sol            Luna         Coche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3930" y="1357298"/>
            <a:ext cx="800219" cy="4714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s-ES" sz="4000" dirty="0" smtClean="0"/>
              <a:t>EVOLUCION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14356"/>
            <a:ext cx="381001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FF99"/>
                </a:solidFill>
              </a:rPr>
              <a:t>¿Por qué  preguntamos?</a:t>
            </a:r>
            <a:endParaRPr lang="es-ES" sz="2800" b="1" dirty="0">
              <a:solidFill>
                <a:srgbClr val="FFFF99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714348" y="1214422"/>
            <a:ext cx="8195380" cy="1710277"/>
            <a:chOff x="714348" y="1214422"/>
            <a:chExt cx="8195380" cy="1710277"/>
          </a:xfrm>
        </p:grpSpPr>
        <p:sp>
          <p:nvSpPr>
            <p:cNvPr id="3" name="2 CuadroTexto"/>
            <p:cNvSpPr txBox="1"/>
            <p:nvPr/>
          </p:nvSpPr>
          <p:spPr>
            <a:xfrm>
              <a:off x="1785918" y="1785926"/>
              <a:ext cx="7123810" cy="1138773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Porque somos </a:t>
              </a:r>
              <a:r>
                <a:rPr lang="es-ES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autopoiéticos</a:t>
              </a:r>
              <a:r>
                <a:rPr lang="es-E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: </a:t>
              </a:r>
              <a:r>
                <a:rPr lang="es-ES" sz="4000" b="1" dirty="0" smtClean="0">
                  <a:solidFill>
                    <a:schemeClr val="accent3">
                      <a:lumMod val="50000"/>
                    </a:schemeClr>
                  </a:solidFill>
                </a:rPr>
                <a:t>clausurados</a:t>
              </a:r>
            </a:p>
            <a:p>
              <a:r>
                <a:rPr lang="es-E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Distancia comunicacional</a:t>
              </a:r>
              <a:endParaRPr lang="es-E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5" name="4 Conector recto de flecha"/>
            <p:cNvCxnSpPr/>
            <p:nvPr/>
          </p:nvCxnSpPr>
          <p:spPr>
            <a:xfrm>
              <a:off x="714348" y="1214422"/>
              <a:ext cx="1071570" cy="7143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1643042" y="1214422"/>
            <a:ext cx="7210487" cy="2532521"/>
            <a:chOff x="1643042" y="1214422"/>
            <a:chExt cx="7210487" cy="2532521"/>
          </a:xfrm>
        </p:grpSpPr>
        <p:sp>
          <p:nvSpPr>
            <p:cNvPr id="10" name="9 CuadroTexto"/>
            <p:cNvSpPr txBox="1"/>
            <p:nvPr/>
          </p:nvSpPr>
          <p:spPr>
            <a:xfrm>
              <a:off x="3214678" y="1500174"/>
              <a:ext cx="5638851" cy="2246769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000099">
                  <a:alpha val="67843"/>
                </a:srgbClr>
              </a:solidFill>
            </a:ln>
            <a:scene3d>
              <a:camera prst="orthographicFront"/>
              <a:lightRig rig="threePt" dir="t"/>
            </a:scene3d>
            <a:sp3d contourW="12700" prstMaterial="legacyWireframe">
              <a:contourClr>
                <a:schemeClr val="accent6">
                  <a:lumMod val="20000"/>
                  <a:lumOff val="80000"/>
                </a:schemeClr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Porque </a:t>
              </a:r>
            </a:p>
            <a:p>
              <a:r>
                <a:rPr lang="es-E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r>
                <a:rPr lang="es-ES" sz="2800" b="1" dirty="0" smtClean="0">
                  <a:solidFill>
                    <a:schemeClr val="bg2">
                      <a:lumMod val="75000"/>
                    </a:schemeClr>
                  </a:solidFill>
                </a:rPr>
                <a:t>sólo  con la introspección</a:t>
              </a:r>
            </a:p>
            <a:p>
              <a:r>
                <a:rPr lang="es-ES" sz="2800" b="1" dirty="0" smtClean="0">
                  <a:solidFill>
                    <a:schemeClr val="bg2">
                      <a:lumMod val="75000"/>
                    </a:schemeClr>
                  </a:solidFill>
                </a:rPr>
                <a:t>	sólo con la experiencia</a:t>
              </a:r>
            </a:p>
            <a:p>
              <a:r>
                <a:rPr lang="es-ES" sz="2800" b="1" dirty="0" smtClean="0">
                  <a:solidFill>
                    <a:schemeClr val="bg2">
                      <a:lumMod val="75000"/>
                    </a:schemeClr>
                  </a:solidFill>
                </a:rPr>
                <a:t>	sólo con las teorías personales</a:t>
              </a:r>
            </a:p>
            <a:p>
              <a:r>
                <a:rPr lang="es-ES" sz="2800" b="1" dirty="0" smtClean="0">
                  <a:solidFill>
                    <a:schemeClr val="bg2">
                      <a:lumMod val="75000"/>
                    </a:schemeClr>
                  </a:solidFill>
                </a:rPr>
                <a:t>NO NOS BASTA</a:t>
              </a:r>
              <a:endParaRPr lang="es-ES" sz="28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1643042" y="1214422"/>
              <a:ext cx="1500198" cy="11430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714348" y="1142984"/>
            <a:ext cx="8143932" cy="5047252"/>
            <a:chOff x="642910" y="1071546"/>
            <a:chExt cx="8143932" cy="5047252"/>
          </a:xfrm>
        </p:grpSpPr>
        <p:cxnSp>
          <p:nvCxnSpPr>
            <p:cNvPr id="8" name="7 Conector recto de flecha"/>
            <p:cNvCxnSpPr/>
            <p:nvPr/>
          </p:nvCxnSpPr>
          <p:spPr>
            <a:xfrm rot="5400000">
              <a:off x="-321503" y="2035959"/>
              <a:ext cx="2000264" cy="714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1000100" y="3071810"/>
              <a:ext cx="7786742" cy="3046988"/>
            </a:xfrm>
            <a:prstGeom prst="rect">
              <a:avLst/>
            </a:prstGeom>
            <a:solidFill>
              <a:srgbClr val="0000FF">
                <a:alpha val="47843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/>
                <a:t>Porque</a:t>
              </a:r>
            </a:p>
            <a:p>
              <a:r>
                <a:rPr lang="es-ES" sz="2400" b="1" dirty="0" smtClean="0"/>
                <a:t>Aunque toda experiencia sea </a:t>
              </a:r>
              <a:r>
                <a:rPr lang="es-ES" sz="2400" b="1" dirty="0" err="1" smtClean="0"/>
                <a:t>bimodal</a:t>
              </a:r>
              <a:r>
                <a:rPr lang="es-ES" sz="2400" b="1" dirty="0" smtClean="0"/>
                <a:t>: cognitiva y emotiva</a:t>
              </a:r>
            </a:p>
            <a:p>
              <a:r>
                <a:rPr lang="es-ES" sz="2400" b="1" dirty="0" smtClean="0"/>
                <a:t>Aunque  al aprender siempre aprendamos dos cosas:</a:t>
              </a:r>
            </a:p>
            <a:p>
              <a:r>
                <a:rPr lang="es-ES" sz="2400" b="1" dirty="0" smtClean="0"/>
                <a:t>	-la competencia:  contenido ,procedimiento, actitudes y valores…Y un procedimiento para conseguirlos</a:t>
              </a:r>
            </a:p>
            <a:p>
              <a:r>
                <a:rPr lang="es-ES" sz="2400" b="1" dirty="0" smtClean="0"/>
                <a:t>Aunque todos, en alguna situación, a partir de los 4,5 años, </a:t>
              </a:r>
            </a:p>
            <a:p>
              <a:r>
                <a:rPr lang="es-ES" sz="2400" b="1" dirty="0" smtClean="0"/>
                <a:t>seamos educadores competentes</a:t>
              </a:r>
            </a:p>
            <a:p>
              <a:r>
                <a:rPr lang="es-ES" sz="2400" b="1" dirty="0" smtClean="0"/>
                <a:t>Nosotros, además, somos profesionales.</a:t>
              </a:r>
              <a:endParaRPr lang="es-ES" sz="2400" b="1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0" y="1000108"/>
            <a:ext cx="8715403" cy="5857892"/>
            <a:chOff x="0" y="1215216"/>
            <a:chExt cx="8715403" cy="5625260"/>
          </a:xfrm>
        </p:grpSpPr>
        <p:sp>
          <p:nvSpPr>
            <p:cNvPr id="6" name="5 CuadroTexto"/>
            <p:cNvSpPr txBox="1"/>
            <p:nvPr/>
          </p:nvSpPr>
          <p:spPr>
            <a:xfrm>
              <a:off x="0" y="2850498"/>
              <a:ext cx="8715403" cy="398997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333300"/>
                  </a:solidFill>
                </a:rPr>
                <a:t>Pero, disponemos de una “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Teoría de la mente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- Capacidad de ponernos en el lugar del otro e inferir sus estados mentales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- Todo un sistema de conceptos para esta función : “</a:t>
              </a:r>
              <a:r>
                <a:rPr lang="es-ES" sz="2400" b="1" dirty="0" err="1" smtClean="0">
                  <a:solidFill>
                    <a:srgbClr val="333300"/>
                  </a:solidFill>
                </a:rPr>
                <a:t>Mentalés</a:t>
              </a:r>
              <a:r>
                <a:rPr lang="es-ES" sz="2400" b="1" dirty="0" smtClean="0">
                  <a:solidFill>
                    <a:srgbClr val="333300"/>
                  </a:solidFill>
                </a:rPr>
                <a:t>”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- Un sistema complejo de instrumentos comunicacionales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- Mecanismos para la práctica de la empatía emocional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	. Neuronas espejo, como indicio</a:t>
              </a:r>
            </a:p>
            <a:p>
              <a:r>
                <a:rPr lang="es-ES" sz="2400" b="1" dirty="0" smtClean="0">
                  <a:solidFill>
                    <a:srgbClr val="333300"/>
                  </a:solidFill>
                </a:rPr>
                <a:t>		- El espectro autista  demuestra la importancia de este sistema</a:t>
              </a:r>
              <a:endParaRPr lang="es-ES" sz="2400" b="1" dirty="0">
                <a:solidFill>
                  <a:srgbClr val="333300"/>
                </a:solidFill>
              </a:endParaRP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rot="5400000">
              <a:off x="785926" y="2072332"/>
              <a:ext cx="1715025" cy="79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22 Grupo"/>
          <p:cNvGrpSpPr/>
          <p:nvPr/>
        </p:nvGrpSpPr>
        <p:grpSpPr>
          <a:xfrm>
            <a:off x="0" y="1215216"/>
            <a:ext cx="8394349" cy="3527341"/>
            <a:chOff x="0" y="1215216"/>
            <a:chExt cx="8394349" cy="3527341"/>
          </a:xfrm>
        </p:grpSpPr>
        <p:sp>
          <p:nvSpPr>
            <p:cNvPr id="20" name="19 CuadroTexto"/>
            <p:cNvSpPr txBox="1"/>
            <p:nvPr/>
          </p:nvSpPr>
          <p:spPr>
            <a:xfrm>
              <a:off x="0" y="3357562"/>
              <a:ext cx="8394349" cy="13849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Porque una es la lógica de la acción y su contexto</a:t>
              </a:r>
            </a:p>
            <a:p>
              <a:r>
                <a:rPr lang="es-ES" sz="2800" b="1" dirty="0" smtClean="0"/>
                <a:t>Porque otra es la lógica de la observación y su contexto</a:t>
              </a:r>
            </a:p>
            <a:p>
              <a:r>
                <a:rPr lang="es-ES" sz="2800" b="1" dirty="0" smtClean="0"/>
                <a:t>Y las dos situaciones no son entre sí transparentes</a:t>
              </a:r>
              <a:endParaRPr lang="es-ES" sz="2800" b="1" dirty="0"/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 rot="5400000">
              <a:off x="1429522" y="2285992"/>
              <a:ext cx="2142346" cy="79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7.photobucket.com/albums/c198/olguis/blog/quipu_num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3857620" cy="599283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346283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err="1" smtClean="0"/>
              <a:t>Quipús</a:t>
            </a:r>
            <a:r>
              <a:rPr lang="es-ES" sz="3200" b="1" dirty="0" smtClean="0"/>
              <a:t> Incas</a:t>
            </a:r>
            <a:endParaRPr lang="es-ES" sz="3200" b="1" dirty="0"/>
          </a:p>
        </p:txBody>
      </p:sp>
      <p:pic>
        <p:nvPicPr>
          <p:cNvPr id="1030" name="Picture 6" descr="http://www.geschichteinchronologie.ch/am-S/peru/gs/Campos/05_Incas-Inkas-d/033-quipus-knuepfschnuere-farbenbeispi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47" y="-1"/>
            <a:ext cx="8606453" cy="592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28600" y="228600"/>
            <a:ext cx="8691011" cy="6629400"/>
            <a:chOff x="228600" y="228600"/>
            <a:chExt cx="8691011" cy="6629400"/>
          </a:xfrm>
        </p:grpSpPr>
        <p:pic>
          <p:nvPicPr>
            <p:cNvPr id="2" name="Picture 4" descr="copista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28600"/>
              <a:ext cx="5681663" cy="6629400"/>
            </a:xfrm>
            <a:prstGeom prst="rect">
              <a:avLst/>
            </a:prstGeom>
            <a:noFill/>
          </p:spPr>
        </p:pic>
        <p:sp>
          <p:nvSpPr>
            <p:cNvPr id="3" name="2 CuadroTexto"/>
            <p:cNvSpPr txBox="1"/>
            <p:nvPr/>
          </p:nvSpPr>
          <p:spPr>
            <a:xfrm>
              <a:off x="5143504" y="714356"/>
              <a:ext cx="3352584" cy="10772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Cultura de un libro</a:t>
              </a:r>
            </a:p>
            <a:p>
              <a:r>
                <a:rPr lang="es-ES" sz="3200" b="1" dirty="0" smtClean="0"/>
                <a:t>-La biblia, el Corán</a:t>
              </a:r>
              <a:endParaRPr lang="es-ES" sz="32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214942" y="2071678"/>
              <a:ext cx="3704669" cy="15696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/>
                <a:t>Libros encadenados</a:t>
              </a:r>
            </a:p>
            <a:p>
              <a:r>
                <a:rPr lang="es-ES" sz="3200" b="1" dirty="0" smtClean="0"/>
                <a:t>Matar por un libro</a:t>
              </a:r>
            </a:p>
            <a:p>
              <a:r>
                <a:rPr lang="es-ES" sz="3200" b="1" dirty="0" smtClean="0"/>
                <a:t>Marginados del libro</a:t>
              </a:r>
              <a:endParaRPr lang="es-ES" sz="3200" b="1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357290" y="1285860"/>
            <a:ext cx="6937027" cy="156966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Los actos de habla y los actos de lectura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Forman parte de nuestro entorno vital</a:t>
            </a:r>
          </a:p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Si posible vuelta atrás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4414" y="3143248"/>
            <a:ext cx="4815742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4000" dirty="0" smtClean="0"/>
              <a:t>Nos cambia la vida y</a:t>
            </a:r>
          </a:p>
          <a:p>
            <a:r>
              <a:rPr lang="es-ES" sz="4000" dirty="0" smtClean="0"/>
              <a:t>Nos cambia el cerebro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5" descr="copistas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648200" cy="6858000"/>
            </a:xfrm>
            <a:prstGeom prst="rect">
              <a:avLst/>
            </a:prstGeom>
            <a:noFill/>
          </p:spPr>
        </p:pic>
        <p:pic>
          <p:nvPicPr>
            <p:cNvPr id="3" name="Picture 6" descr="Nichola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5075" y="0"/>
              <a:ext cx="5368925" cy="6858000"/>
            </a:xfrm>
            <a:prstGeom prst="rect">
              <a:avLst/>
            </a:prstGeom>
            <a:noFill/>
          </p:spPr>
        </p:pic>
        <p:sp>
          <p:nvSpPr>
            <p:cNvPr id="4" name="3 CuadroTexto"/>
            <p:cNvSpPr txBox="1"/>
            <p:nvPr/>
          </p:nvSpPr>
          <p:spPr>
            <a:xfrm>
              <a:off x="285720" y="642918"/>
              <a:ext cx="8437631" cy="2585323"/>
            </a:xfrm>
            <a:prstGeom prst="rect">
              <a:avLst/>
            </a:prstGeom>
            <a:solidFill>
              <a:srgbClr val="660066"/>
            </a:solidFill>
          </p:spPr>
          <p:txBody>
            <a:bodyPr wrap="none" rtlCol="0">
              <a:spAutoFit/>
            </a:bodyPr>
            <a:lstStyle/>
            <a:p>
              <a:r>
                <a:rPr lang="es-ES" sz="3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Aprender a leer y escribir</a:t>
              </a:r>
            </a:p>
            <a:p>
              <a:r>
                <a:rPr lang="es-ES" sz="3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Leer  y escribir para aprender…estudiando</a:t>
              </a:r>
            </a:p>
            <a:p>
              <a:r>
                <a:rPr lang="es-ES" sz="3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Leer y escribir para investigar…</a:t>
              </a:r>
              <a:r>
                <a:rPr lang="es-ES" sz="3600" b="1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hiperlectura</a:t>
              </a:r>
              <a:endPara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es-ES" sz="3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Leer y escribir para vivir</a:t>
              </a:r>
            </a:p>
            <a:p>
              <a:endParaRPr lang="es-ES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28596" y="3857628"/>
            <a:ext cx="7639464" cy="2862322"/>
          </a:xfrm>
          <a:prstGeom prst="rect">
            <a:avLst/>
          </a:prstGeom>
          <a:solidFill>
            <a:srgbClr val="660066"/>
          </a:solidFill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Está volviendo a pasar. </a:t>
            </a:r>
          </a:p>
          <a:p>
            <a:r>
              <a: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Ahora la interfaz es </a:t>
            </a:r>
            <a:r>
              <a:rPr lang="es-ES" sz="3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multimedial</a:t>
            </a:r>
            <a:endParaRPr lang="es-ES" sz="3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Evoluciona veloz</a:t>
            </a:r>
          </a:p>
          <a:p>
            <a:r>
              <a: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Nos coge sin experiencia </a:t>
            </a:r>
          </a:p>
          <a:p>
            <a:r>
              <a:rPr lang="es-E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Vuelve a abrir una brecha generacional</a:t>
            </a:r>
            <a:endParaRPr lang="es-E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3143248"/>
            <a:ext cx="9144000" cy="286232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Aprender a gestionar la relación asimétrica de la ZDP Invertida</a:t>
            </a:r>
          </a:p>
          <a:p>
            <a:r>
              <a:rPr lang="es-ES" sz="3600" b="1" dirty="0" smtClean="0"/>
              <a:t>Imperiosamente: Trabajo colaborativo y proyectos compartidos</a:t>
            </a:r>
          </a:p>
          <a:p>
            <a:r>
              <a:rPr lang="es-ES" sz="3600" b="1" dirty="0" smtClean="0"/>
              <a:t>Dejar de ser invisibles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Documentos\Mis documentos\Centro de trabajo\Pendientes\escanear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-1"/>
            <a:ext cx="7715272" cy="69364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214290"/>
            <a:ext cx="7371185" cy="2862322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Regiones primarias de la lectura</a:t>
            </a:r>
          </a:p>
          <a:p>
            <a:r>
              <a:rPr lang="es-ES" sz="3600" b="1" dirty="0" smtClean="0"/>
              <a:t>Implican en nuestro cerebro cambios</a:t>
            </a:r>
          </a:p>
          <a:p>
            <a:r>
              <a:rPr lang="es-ES" sz="3600" b="1" dirty="0" smtClean="0"/>
              <a:t>Para siempre</a:t>
            </a:r>
          </a:p>
          <a:p>
            <a:r>
              <a:rPr lang="es-ES" sz="3600" b="1" dirty="0" smtClean="0"/>
              <a:t>De manera diferente si es en español,</a:t>
            </a:r>
          </a:p>
          <a:p>
            <a:r>
              <a:rPr lang="es-ES" sz="3600" b="1" dirty="0" smtClean="0"/>
              <a:t>Inglés, o chino.</a:t>
            </a:r>
            <a:endParaRPr lang="es-ES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000504"/>
            <a:ext cx="9051452" cy="181588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Nuevas conexiones entre estructuras preexistentes</a:t>
            </a:r>
          </a:p>
          <a:p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Capacidad para crear áreas especializadas</a:t>
            </a:r>
          </a:p>
          <a:p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Habilidad automática para recoger y relacionar información</a:t>
            </a:r>
          </a:p>
          <a:p>
            <a:r>
              <a:rPr lang="es-ES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Adaptación del sistema innato de reconocimiento</a:t>
            </a:r>
            <a:endParaRPr lang="es-ES" sz="28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857364"/>
            <a:ext cx="8286776" cy="39703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En la plasticidad enorme del cerebro</a:t>
            </a:r>
          </a:p>
          <a:p>
            <a:r>
              <a:rPr lang="es-ES" sz="3600" b="1" dirty="0" smtClean="0"/>
              <a:t>La lectura adquiere poder generativo equivalente</a:t>
            </a:r>
          </a:p>
          <a:p>
            <a:r>
              <a:rPr lang="es-ES" sz="3600" b="1" dirty="0" smtClean="0"/>
              <a:t>Induciendo la actividad en otras  regiones</a:t>
            </a:r>
          </a:p>
          <a:p>
            <a:pPr lvl="1"/>
            <a:r>
              <a:rPr lang="es-ES" sz="3600" b="1" dirty="0" smtClean="0"/>
              <a:t>-Nos hace crecientemente autónomos</a:t>
            </a:r>
          </a:p>
          <a:p>
            <a:pPr lvl="1">
              <a:buFontTx/>
              <a:buChar char="-"/>
            </a:pPr>
            <a:r>
              <a:rPr lang="es-ES" sz="3600" b="1" dirty="0" smtClean="0"/>
              <a:t>Intelectualmente creativos</a:t>
            </a:r>
          </a:p>
          <a:p>
            <a:pPr lvl="1"/>
            <a:r>
              <a:rPr lang="es-ES" sz="3600" b="1" dirty="0" smtClean="0"/>
              <a:t>- Independientes del texto escrito</a:t>
            </a:r>
            <a:endParaRPr lang="es-ES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571612"/>
            <a:ext cx="9190529" cy="255454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FFCC00"/>
                </a:solidFill>
              </a:rPr>
              <a:t>Genera a los analfabetos</a:t>
            </a:r>
          </a:p>
          <a:p>
            <a:r>
              <a:rPr lang="es-ES" sz="4000" b="1" dirty="0" smtClean="0">
                <a:solidFill>
                  <a:srgbClr val="FFCC00"/>
                </a:solidFill>
              </a:rPr>
              <a:t>Hace visibles a los disléxicos</a:t>
            </a:r>
          </a:p>
          <a:p>
            <a:r>
              <a:rPr lang="es-ES" sz="4000" b="1" dirty="0" smtClean="0">
                <a:solidFill>
                  <a:srgbClr val="FFCC00"/>
                </a:solidFill>
              </a:rPr>
              <a:t>A los </a:t>
            </a:r>
            <a:r>
              <a:rPr lang="es-ES" sz="4000" b="1" dirty="0" err="1" smtClean="0">
                <a:solidFill>
                  <a:srgbClr val="FFCC00"/>
                </a:solidFill>
              </a:rPr>
              <a:t>disgráficos</a:t>
            </a:r>
            <a:endParaRPr lang="es-ES" sz="4000" b="1" dirty="0" smtClean="0">
              <a:solidFill>
                <a:srgbClr val="FFCC00"/>
              </a:solidFill>
            </a:endParaRPr>
          </a:p>
          <a:p>
            <a:r>
              <a:rPr lang="es-ES" sz="4000" b="1" dirty="0" smtClean="0">
                <a:solidFill>
                  <a:srgbClr val="FFCC00"/>
                </a:solidFill>
              </a:rPr>
              <a:t>Obliga a los ciegos a usar el tacto para leer</a:t>
            </a:r>
            <a:endParaRPr lang="es-ES" sz="4000" b="1" dirty="0">
              <a:solidFill>
                <a:srgbClr val="FFCC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357430"/>
            <a:ext cx="7898252" cy="28623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600" b="1" dirty="0" err="1" smtClean="0"/>
              <a:t>Dislexicos</a:t>
            </a:r>
            <a:r>
              <a:rPr lang="es-ES" sz="3600" b="1" dirty="0" smtClean="0"/>
              <a:t> ilustres:</a:t>
            </a:r>
          </a:p>
          <a:p>
            <a:r>
              <a:rPr lang="en-US" sz="3600" b="1" dirty="0" smtClean="0"/>
              <a:t>Edison,  Graham Bell, Leonardo </a:t>
            </a:r>
            <a:r>
              <a:rPr lang="en-US" sz="3600" b="1" dirty="0" err="1" smtClean="0"/>
              <a:t>da</a:t>
            </a:r>
            <a:r>
              <a:rPr lang="en-US" sz="3600" b="1" dirty="0" smtClean="0"/>
              <a:t> Vinci,</a:t>
            </a:r>
          </a:p>
          <a:p>
            <a:r>
              <a:rPr lang="en-US" sz="3600" b="1" dirty="0" err="1" smtClean="0"/>
              <a:t>Auguste</a:t>
            </a:r>
            <a:r>
              <a:rPr lang="en-US" sz="3600" b="1" dirty="0" smtClean="0"/>
              <a:t> Rodin,…</a:t>
            </a:r>
          </a:p>
          <a:p>
            <a:r>
              <a:rPr lang="en-US" sz="3600" b="1" dirty="0" smtClean="0"/>
              <a:t>Einstein, Picasso</a:t>
            </a:r>
          </a:p>
          <a:p>
            <a:r>
              <a:rPr lang="en-US" sz="3600" b="1" dirty="0" err="1" smtClean="0"/>
              <a:t>Baruj</a:t>
            </a:r>
            <a:r>
              <a:rPr lang="en-US" sz="3600" b="1" dirty="0" smtClean="0"/>
              <a:t> Benacerraf (P.N. 1980) y Bill Gates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642918"/>
            <a:ext cx="8183587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La lectura nos puede cambiar el pensamiento:  </a:t>
            </a:r>
          </a:p>
          <a:p>
            <a:r>
              <a:rPr lang="es-ES" sz="3200" b="1" dirty="0" smtClean="0"/>
              <a:t>G. </a:t>
            </a:r>
            <a:r>
              <a:rPr lang="es-ES" sz="3200" b="1" dirty="0" err="1" smtClean="0"/>
              <a:t>Flaubert</a:t>
            </a:r>
            <a:r>
              <a:rPr lang="es-ES" sz="3200" b="1" dirty="0" smtClean="0"/>
              <a:t> “leer para vivir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714488"/>
            <a:ext cx="66208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Todos tenemos derecho a dar de sí,</a:t>
            </a:r>
          </a:p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 cualquier edad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5" y="642918"/>
            <a:ext cx="8001056" cy="55092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El espacio profesional:</a:t>
            </a:r>
          </a:p>
          <a:p>
            <a:pPr lvl="1">
              <a:buFontTx/>
              <a:buChar char="-"/>
            </a:pPr>
            <a:r>
              <a:rPr lang="es-ES" sz="3200" b="1" dirty="0" smtClean="0">
                <a:solidFill>
                  <a:srgbClr val="FF0000"/>
                </a:solidFill>
              </a:rPr>
              <a:t>No es un espacio de vínculos afectivos primarios</a:t>
            </a:r>
          </a:p>
          <a:p>
            <a:pPr lvl="1">
              <a:buFontTx/>
              <a:buChar char="-"/>
            </a:pPr>
            <a:r>
              <a:rPr lang="es-ES" sz="3200" b="1" dirty="0" smtClean="0">
                <a:solidFill>
                  <a:srgbClr val="FF0000"/>
                </a:solidFill>
              </a:rPr>
              <a:t>Cada sujeto nuevo reclama nuevas experiencias de comprensión</a:t>
            </a:r>
          </a:p>
          <a:p>
            <a:pPr lvl="1">
              <a:buFontTx/>
              <a:buChar char="-"/>
            </a:pPr>
            <a:r>
              <a:rPr lang="es-ES" sz="3200" b="1" dirty="0" smtClean="0">
                <a:solidFill>
                  <a:srgbClr val="FF0000"/>
                </a:solidFill>
              </a:rPr>
              <a:t>La distancia comunicacional es el dato primario</a:t>
            </a:r>
          </a:p>
          <a:p>
            <a:pPr lvl="1">
              <a:buFontTx/>
              <a:buChar char="-"/>
            </a:pPr>
            <a:r>
              <a:rPr lang="es-ES" sz="3200" b="1" dirty="0" smtClean="0">
                <a:solidFill>
                  <a:srgbClr val="FF0000"/>
                </a:solidFill>
              </a:rPr>
              <a:t>Reconstruir la comunicación es el objetivo profesional primordial</a:t>
            </a:r>
          </a:p>
          <a:p>
            <a:pPr lvl="1">
              <a:buFontTx/>
              <a:buChar char="-"/>
            </a:pPr>
            <a:r>
              <a:rPr lang="es-ES" sz="3200" b="1" dirty="0" smtClean="0">
                <a:solidFill>
                  <a:srgbClr val="FF0000"/>
                </a:solidFill>
              </a:rPr>
              <a:t>La distancia comunicacional es el primer condicionamiento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-285776"/>
            <a:ext cx="7072330" cy="7229500"/>
            <a:chOff x="0" y="-285776"/>
            <a:chExt cx="7072330" cy="7229500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0" y="-285776"/>
              <a:ext cx="6733638" cy="13849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dirty="0" smtClean="0"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Esperanza de vida en años según el CIA </a:t>
              </a: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World</a:t>
              </a: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 </a:t>
              </a: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Factbook</a:t>
              </a:r>
              <a:r>
                <a:rPr kumimoji="0" lang="es-E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 2008</a:t>
              </a:r>
              <a:r>
                <a:rPr kumimoji="0" lang="es-E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. </a:t>
              </a:r>
            </a:p>
          </p:txBody>
        </p:sp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2"/>
            <a:srcRect l="55915" t="27920" r="3081" b="29718"/>
            <a:stretch>
              <a:fillRect/>
            </a:stretch>
          </p:blipFill>
          <p:spPr bwMode="auto">
            <a:xfrm>
              <a:off x="0" y="1285860"/>
              <a:ext cx="7072330" cy="56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5 CuadroTexto"/>
          <p:cNvSpPr txBox="1"/>
          <p:nvPr/>
        </p:nvSpPr>
        <p:spPr>
          <a:xfrm>
            <a:off x="500035" y="1500174"/>
            <a:ext cx="7929618" cy="50783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Parece consenso:</a:t>
            </a:r>
          </a:p>
          <a:p>
            <a:pPr lvl="1"/>
            <a:r>
              <a:rPr lang="es-ES" sz="5400" b="1" dirty="0" smtClean="0"/>
              <a:t>-Adolescencia: desde 10 a 16-18 (8)</a:t>
            </a:r>
          </a:p>
          <a:p>
            <a:pPr lvl="1">
              <a:buFontTx/>
              <a:buChar char="-"/>
            </a:pPr>
            <a:r>
              <a:rPr lang="es-ES" sz="5400" b="1" dirty="0" smtClean="0"/>
              <a:t>Juventud: 18 a 30 (12)</a:t>
            </a:r>
          </a:p>
          <a:p>
            <a:pPr lvl="1">
              <a:buFontTx/>
              <a:buChar char="-"/>
            </a:pPr>
            <a:r>
              <a:rPr lang="es-ES" sz="5400" b="1" dirty="0" smtClean="0"/>
              <a:t>Adultos (30-65) (35)</a:t>
            </a:r>
          </a:p>
          <a:p>
            <a:pPr lvl="1">
              <a:buFontTx/>
              <a:buChar char="-"/>
            </a:pPr>
            <a:r>
              <a:rPr lang="es-ES" sz="5400" b="1" dirty="0" smtClean="0"/>
              <a:t>Vejez (65…)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71605" y="2428868"/>
            <a:ext cx="7143800" cy="35394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adultez:</a:t>
            </a:r>
          </a:p>
          <a:p>
            <a:pPr lvl="1"/>
            <a:r>
              <a:rPr lang="es-ES" sz="2800" b="1" dirty="0" smtClean="0"/>
              <a:t>-Es el período más largo</a:t>
            </a:r>
          </a:p>
          <a:p>
            <a:pPr lvl="1"/>
            <a:r>
              <a:rPr lang="es-ES" sz="2800" b="1" dirty="0" smtClean="0"/>
              <a:t>-El de las consideraciones generales sobre hombre y mujer</a:t>
            </a:r>
          </a:p>
          <a:p>
            <a:pPr lvl="1"/>
            <a:r>
              <a:rPr lang="es-ES" sz="2800" b="1" dirty="0" smtClean="0"/>
              <a:t>-El de los mayores conflictos</a:t>
            </a:r>
          </a:p>
          <a:p>
            <a:pPr lvl="1"/>
            <a:r>
              <a:rPr lang="es-ES" sz="2800" b="1" dirty="0" smtClean="0"/>
              <a:t>-El de las mayores responsabilidades</a:t>
            </a:r>
          </a:p>
          <a:p>
            <a:pPr lvl="1"/>
            <a:r>
              <a:rPr lang="es-ES" sz="2800" b="1" dirty="0" smtClean="0"/>
              <a:t>-Atienden nuestras enfermedades</a:t>
            </a:r>
          </a:p>
          <a:p>
            <a:pPr lvl="1"/>
            <a:r>
              <a:rPr lang="es-ES" sz="2800" b="1" dirty="0" smtClean="0"/>
              <a:t>-Donde la vida se muestra en crudo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500042"/>
            <a:ext cx="8627683" cy="350865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L</a:t>
            </a:r>
            <a:r>
              <a:rPr lang="es-ES" sz="2800" b="1" dirty="0" smtClean="0">
                <a:solidFill>
                  <a:srgbClr val="FF0000"/>
                </a:solidFill>
              </a:rPr>
              <a:t>a Psicología de las Personas Adultas por grupos de edad</a:t>
            </a:r>
          </a:p>
          <a:p>
            <a:pPr lvl="1"/>
            <a:r>
              <a:rPr lang="es-ES" b="1" dirty="0" smtClean="0">
                <a:solidFill>
                  <a:srgbClr val="FFFF00"/>
                </a:solidFill>
              </a:rPr>
              <a:t>-Ya no es tanto el desarrollo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FF00"/>
                </a:solidFill>
              </a:rPr>
              <a:t>Psicología General + Acontecimientos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FF00"/>
                </a:solidFill>
              </a:rPr>
              <a:t>Acontecimientos biológicos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FFFF00"/>
                </a:solidFill>
              </a:rPr>
              <a:t>Propios de edad: </a:t>
            </a:r>
            <a:r>
              <a:rPr lang="es-ES" b="1" dirty="0" err="1" smtClean="0">
                <a:solidFill>
                  <a:srgbClr val="FFFF00"/>
                </a:solidFill>
              </a:rPr>
              <a:t>p.e.</a:t>
            </a:r>
            <a:r>
              <a:rPr lang="es-ES" b="1" dirty="0" smtClean="0">
                <a:solidFill>
                  <a:srgbClr val="FFFF00"/>
                </a:solidFill>
              </a:rPr>
              <a:t> menopausia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FFFF00"/>
                </a:solidFill>
              </a:rPr>
              <a:t>Accidentes, incidentes y acontecimientos traumáticos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0099"/>
                </a:solidFill>
              </a:rPr>
              <a:t>Contingencias sociales</a:t>
            </a:r>
          </a:p>
          <a:p>
            <a:pPr lvl="2">
              <a:buFontTx/>
              <a:buChar char="-"/>
            </a:pPr>
            <a:r>
              <a:rPr lang="es-ES" sz="2800" b="1" dirty="0" smtClean="0">
                <a:solidFill>
                  <a:srgbClr val="000099"/>
                </a:solidFill>
              </a:rPr>
              <a:t> </a:t>
            </a:r>
            <a:r>
              <a:rPr lang="es-ES" sz="2400" b="1" dirty="0" smtClean="0">
                <a:solidFill>
                  <a:schemeClr val="tx1">
                    <a:lumMod val="85000"/>
                  </a:schemeClr>
                </a:solidFill>
              </a:rPr>
              <a:t>Desempleo</a:t>
            </a:r>
          </a:p>
          <a:p>
            <a:pPr lvl="2">
              <a:buFontTx/>
              <a:buChar char="-"/>
            </a:pPr>
            <a:r>
              <a:rPr lang="es-ES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1">
                    <a:lumMod val="85000"/>
                  </a:schemeClr>
                </a:solidFill>
              </a:rPr>
              <a:t>Migración</a:t>
            </a:r>
          </a:p>
          <a:p>
            <a:pPr lvl="2">
              <a:buFontTx/>
              <a:buChar char="-"/>
            </a:pPr>
            <a:r>
              <a:rPr lang="es-ES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1">
                    <a:lumMod val="85000"/>
                  </a:schemeClr>
                </a:solidFill>
              </a:rPr>
              <a:t>Contingencias culturales</a:t>
            </a:r>
            <a:endParaRPr lang="es-ES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357166"/>
            <a:ext cx="835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Estamos envueltos en una profesión complicada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71472" y="1500174"/>
            <a:ext cx="8148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</a:rPr>
              <a:t>Su problema se convierte en nuestro problema</a:t>
            </a:r>
          </a:p>
          <a:p>
            <a:r>
              <a:rPr lang="es-ES" sz="3200" b="1" dirty="0" smtClean="0">
                <a:solidFill>
                  <a:srgbClr val="C00000"/>
                </a:solidFill>
              </a:rPr>
              <a:t>Su realización forma parte de la nuestra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3286124"/>
            <a:ext cx="8625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La educación de adultos me parece cargada de prejuicios</a:t>
            </a:r>
          </a:p>
          <a:p>
            <a:r>
              <a:rPr lang="es-ES" sz="2800" b="1" dirty="0" smtClean="0"/>
              <a:t>Y, a veces, falta de convicciones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1538" y="2714620"/>
            <a:ext cx="709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C00000"/>
                </a:solidFill>
              </a:rPr>
              <a:t>Fascinante zona de investigación</a:t>
            </a:r>
            <a:endParaRPr lang="es-E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714356"/>
            <a:ext cx="3559308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2"/>
                </a:solidFill>
              </a:rPr>
              <a:t>¿Dónde preguntamos?</a:t>
            </a:r>
            <a:endParaRPr lang="es-ES" sz="2800" b="1" dirty="0">
              <a:solidFill>
                <a:schemeClr val="bg2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0" y="1214422"/>
            <a:ext cx="8688084" cy="5392584"/>
            <a:chOff x="0" y="1214422"/>
            <a:chExt cx="8688084" cy="5392584"/>
          </a:xfrm>
        </p:grpSpPr>
        <p:sp>
          <p:nvSpPr>
            <p:cNvPr id="3" name="2 CuadroTexto"/>
            <p:cNvSpPr txBox="1"/>
            <p:nvPr/>
          </p:nvSpPr>
          <p:spPr>
            <a:xfrm>
              <a:off x="0" y="1928802"/>
              <a:ext cx="8688084" cy="4678204"/>
            </a:xfrm>
            <a:prstGeom prst="rect">
              <a:avLst/>
            </a:prstGeom>
            <a:gradFill flip="none" rotWithShape="1">
              <a:gsLst>
                <a:gs pos="0">
                  <a:srgbClr val="CC0066">
                    <a:shade val="30000"/>
                    <a:satMod val="115000"/>
                  </a:srgbClr>
                </a:gs>
                <a:gs pos="50000">
                  <a:srgbClr val="CC0066">
                    <a:shade val="67500"/>
                    <a:satMod val="115000"/>
                  </a:srgbClr>
                </a:gs>
                <a:gs pos="100000">
                  <a:srgbClr val="CC00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>
                  <a:solidFill>
                    <a:schemeClr val="bg1"/>
                  </a:solidFill>
                </a:rPr>
                <a:t>¿A la sabiduría de la experiencia?</a:t>
              </a:r>
            </a:p>
            <a:p>
              <a:r>
                <a:rPr lang="es-ES" sz="2800" b="1" dirty="0" smtClean="0">
                  <a:solidFill>
                    <a:srgbClr val="FFFF00"/>
                  </a:solidFill>
                </a:rPr>
                <a:t>-Entonces tenemos que hablar entre nosotros y con ellos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Necesitamos habilidades conversacionales</a:t>
              </a:r>
            </a:p>
            <a:p>
              <a:pPr lvl="1"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Hacemos cosas con palabras</a:t>
              </a:r>
            </a:p>
            <a:p>
              <a:pPr lvl="2"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Nos decimos verdades y mentiras</a:t>
              </a:r>
            </a:p>
            <a:p>
              <a:pPr lvl="2"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Nos rechazamos y nos seducimos</a:t>
              </a:r>
            </a:p>
            <a:p>
              <a:pPr lvl="2"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Nos amamos o nos maltratamos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Necesitamos actitudes de escucha y atención cualificada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Necesitamos calidades de empatía</a:t>
              </a:r>
            </a:p>
            <a:p>
              <a:pPr>
                <a:buFontTx/>
                <a:buChar char="-"/>
              </a:pPr>
              <a:r>
                <a:rPr lang="es-ES" sz="2800" b="1" dirty="0" smtClean="0">
                  <a:solidFill>
                    <a:srgbClr val="FFFF00"/>
                  </a:solidFill>
                </a:rPr>
                <a:t>Especialmente compasión: lleva al Hundimiento</a:t>
              </a:r>
            </a:p>
            <a:p>
              <a:pPr>
                <a:buFontTx/>
                <a:buChar char="-"/>
              </a:pPr>
              <a:endParaRPr lang="es-ES" dirty="0"/>
            </a:p>
          </p:txBody>
        </p:sp>
        <p:sp>
          <p:nvSpPr>
            <p:cNvPr id="4" name="3 Flecha abajo"/>
            <p:cNvSpPr/>
            <p:nvPr/>
          </p:nvSpPr>
          <p:spPr>
            <a:xfrm>
              <a:off x="1500166" y="1214422"/>
              <a:ext cx="484632" cy="714380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3071802" y="1643050"/>
            <a:ext cx="4766177" cy="1815882"/>
          </a:xfrm>
          <a:prstGeom prst="rect">
            <a:avLst/>
          </a:prstGeom>
          <a:solidFill>
            <a:srgbClr val="CC0066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¿A la </a:t>
            </a:r>
            <a:r>
              <a:rPr lang="es-ES" sz="2800" b="1" dirty="0" err="1" smtClean="0"/>
              <a:t>racioalidad</a:t>
            </a:r>
            <a:r>
              <a:rPr lang="es-ES" sz="2800" b="1" dirty="0" smtClean="0"/>
              <a:t> de la Ciencia?</a:t>
            </a:r>
          </a:p>
          <a:p>
            <a:pPr>
              <a:buFontTx/>
              <a:buChar char="-"/>
            </a:pPr>
            <a:r>
              <a:rPr lang="es-ES" sz="2800" b="1" dirty="0" smtClean="0"/>
              <a:t>¿A la Psicología?</a:t>
            </a:r>
          </a:p>
          <a:p>
            <a:pPr>
              <a:buFontTx/>
              <a:buChar char="-"/>
            </a:pPr>
            <a:r>
              <a:rPr lang="es-ES" sz="2800" b="1" dirty="0" smtClean="0"/>
              <a:t>¿A las neurociencias?</a:t>
            </a:r>
          </a:p>
          <a:p>
            <a:pPr>
              <a:buFontTx/>
              <a:buChar char="-"/>
            </a:pPr>
            <a:r>
              <a:rPr lang="es-ES" sz="2800" b="1" dirty="0" smtClean="0"/>
              <a:t>¿A la pedagogía?</a:t>
            </a:r>
            <a:endParaRPr lang="es-ES" sz="2800" b="1" dirty="0"/>
          </a:p>
        </p:txBody>
      </p:sp>
      <p:sp>
        <p:nvSpPr>
          <p:cNvPr id="6" name="5 Flecha abajo"/>
          <p:cNvSpPr/>
          <p:nvPr/>
        </p:nvSpPr>
        <p:spPr>
          <a:xfrm rot="18987846">
            <a:off x="2284112" y="932905"/>
            <a:ext cx="500066" cy="156672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785786" y="1214422"/>
            <a:ext cx="7143879" cy="4177854"/>
            <a:chOff x="785786" y="1214422"/>
            <a:chExt cx="7143879" cy="4177854"/>
          </a:xfrm>
        </p:grpSpPr>
        <p:sp>
          <p:nvSpPr>
            <p:cNvPr id="7" name="6 CuadroTexto"/>
            <p:cNvSpPr txBox="1"/>
            <p:nvPr/>
          </p:nvSpPr>
          <p:spPr>
            <a:xfrm>
              <a:off x="785786" y="2714620"/>
              <a:ext cx="7143879" cy="267765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 smtClean="0"/>
                <a:t>Lo importante es que nos hagamos</a:t>
              </a:r>
            </a:p>
            <a:p>
              <a:pPr lvl="1"/>
              <a:r>
                <a:rPr lang="es-ES" sz="2800" b="1" dirty="0" smtClean="0"/>
                <a:t>Preguntas vigorosas</a:t>
              </a:r>
            </a:p>
            <a:p>
              <a:pPr lvl="1"/>
              <a:r>
                <a:rPr lang="es-ES" sz="2800" b="1" dirty="0" smtClean="0"/>
                <a:t>Busquemos respuestas rigurosas</a:t>
              </a:r>
            </a:p>
            <a:p>
              <a:pPr lvl="2"/>
              <a:r>
                <a:rPr lang="es-ES" sz="2800" b="1" dirty="0" smtClean="0"/>
                <a:t>¿Por qué necesitamos cultura para vivir?</a:t>
              </a:r>
            </a:p>
            <a:p>
              <a:pPr lvl="2"/>
              <a:r>
                <a:rPr lang="es-ES" sz="2800" b="1" dirty="0" smtClean="0"/>
                <a:t>¿Por qué nos distancia tanto la cultura?</a:t>
              </a:r>
            </a:p>
            <a:p>
              <a:pPr lvl="2"/>
              <a:r>
                <a:rPr lang="es-ES" sz="2800" b="1" dirty="0" smtClean="0"/>
                <a:t>¿Por qué nos pasa lo que nos pasa?</a:t>
              </a:r>
              <a:endParaRPr lang="es-ES" sz="2800" b="1" dirty="0"/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1142976" y="1214422"/>
              <a:ext cx="500066" cy="1500198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14282" y="1643050"/>
            <a:ext cx="821537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Buscar respuestas a nuestras preguntas</a:t>
            </a:r>
          </a:p>
          <a:p>
            <a:r>
              <a:rPr lang="es-ES" sz="4800" b="1" dirty="0" smtClean="0"/>
              <a:t>Satisface la más exigente de las curiosidades intelectuales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142977" y="2143116"/>
            <a:ext cx="6929486" cy="452431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¿Cómo anda nuestra curiosidad?</a:t>
            </a:r>
          </a:p>
          <a:p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¿ Y ilusión por ser científicos?</a:t>
            </a:r>
          </a:p>
          <a:p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Somos </a:t>
            </a:r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universitarios</a:t>
            </a:r>
          </a:p>
          <a:p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 respuesta en la práctica es urgente</a:t>
            </a:r>
          </a:p>
          <a:p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 de la preparación a la práctica es </a:t>
            </a:r>
            <a:r>
              <a:rPr lang="es-E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disposicional</a:t>
            </a:r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y </a:t>
            </a:r>
            <a:r>
              <a:rPr lang="es-E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actitudinal</a:t>
            </a:r>
            <a:r>
              <a:rPr lang="es-E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sin treguas</a:t>
            </a:r>
            <a:endParaRPr lang="es-ES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2486</Words>
  <Application>Microsoft Office PowerPoint</Application>
  <PresentationFormat>Presentación en pantalla (4:3)</PresentationFormat>
  <Paragraphs>450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La psicología de las personas adultas, según las franjas de edad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                                                                                                                   sol            Luna         Coche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psicología de los adultos</dc:title>
  <dc:creator> </dc:creator>
  <cp:lastModifiedBy> </cp:lastModifiedBy>
  <cp:revision>57</cp:revision>
  <dcterms:created xsi:type="dcterms:W3CDTF">2010-05-11T07:55:52Z</dcterms:created>
  <dcterms:modified xsi:type="dcterms:W3CDTF">2010-06-08T09:25:07Z</dcterms:modified>
</cp:coreProperties>
</file>