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3" r:id="rId3"/>
    <p:sldId id="294" r:id="rId4"/>
    <p:sldId id="295" r:id="rId5"/>
    <p:sldId id="296" r:id="rId6"/>
    <p:sldId id="323" r:id="rId7"/>
    <p:sldId id="297" r:id="rId8"/>
    <p:sldId id="300" r:id="rId9"/>
    <p:sldId id="301" r:id="rId10"/>
    <p:sldId id="302" r:id="rId11"/>
    <p:sldId id="298" r:id="rId12"/>
    <p:sldId id="256" r:id="rId13"/>
    <p:sldId id="258" r:id="rId14"/>
    <p:sldId id="259" r:id="rId15"/>
    <p:sldId id="260" r:id="rId16"/>
    <p:sldId id="262" r:id="rId17"/>
    <p:sldId id="261" r:id="rId18"/>
    <p:sldId id="265" r:id="rId19"/>
    <p:sldId id="263" r:id="rId20"/>
    <p:sldId id="264" r:id="rId21"/>
    <p:sldId id="289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3" r:id="rId31"/>
    <p:sldId id="314" r:id="rId32"/>
    <p:sldId id="316" r:id="rId33"/>
    <p:sldId id="315" r:id="rId34"/>
    <p:sldId id="311" r:id="rId35"/>
    <p:sldId id="312" r:id="rId36"/>
    <p:sldId id="318" r:id="rId37"/>
    <p:sldId id="319" r:id="rId38"/>
    <p:sldId id="317" r:id="rId39"/>
    <p:sldId id="320" r:id="rId40"/>
    <p:sldId id="321" r:id="rId41"/>
    <p:sldId id="322" r:id="rId42"/>
    <p:sldId id="266" r:id="rId43"/>
    <p:sldId id="267" r:id="rId44"/>
    <p:sldId id="268" r:id="rId45"/>
    <p:sldId id="269" r:id="rId46"/>
    <p:sldId id="270" r:id="rId47"/>
    <p:sldId id="271" r:id="rId48"/>
    <p:sldId id="272" r:id="rId49"/>
    <p:sldId id="274" r:id="rId50"/>
    <p:sldId id="290" r:id="rId51"/>
    <p:sldId id="273" r:id="rId52"/>
    <p:sldId id="287" r:id="rId53"/>
    <p:sldId id="275" r:id="rId54"/>
    <p:sldId id="276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5" r:id="rId64"/>
    <p:sldId id="286" r:id="rId65"/>
    <p:sldId id="288" r:id="rId6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29F"/>
    <a:srgbClr val="E9D7A4"/>
    <a:srgbClr val="CAD356"/>
    <a:srgbClr val="BAD4B0"/>
    <a:srgbClr val="BBD477"/>
    <a:srgbClr val="CCD3B2"/>
    <a:srgbClr val="C54941"/>
    <a:srgbClr val="E1B838"/>
    <a:srgbClr val="676A93"/>
    <a:srgbClr val="CB4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0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48D70-FBA5-B74A-B54F-5C2FED961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D701D8-4CE5-1148-9AA1-F985B166F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B34888-378F-1347-8166-4168334B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B84734-46A8-7640-BC7C-4D42CF3B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93587-1C48-2D41-98FD-09A02710B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41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42AA-0200-F144-BFB3-918AF55B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E1D461-857D-B047-A357-30CC39B4C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8408AC-B6A6-054B-B52B-8EF6978E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EE3155-1EFC-EC49-A2B1-B0AB9D64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24EDD6-6092-2E4C-9489-C52E9D91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14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04B625-266A-7249-A416-70BDB9DB6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1CBAF0-D9AB-E549-8818-D96118F81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44AA0-3DC9-E046-BF27-90E31522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C75EF-A1B8-1B4F-86BD-1B8E6D25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9625C-72D8-1F4B-A62A-F2431254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43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FD703-C315-144C-8BD7-61E2B4C4C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6CE908-6B74-C849-9E3B-C731A1440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8FB4ED-8752-854C-A530-A53E05D4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7F976-1E07-8F41-80A1-8A5F45F5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CB5C1D-FE80-0F4E-A460-F4137850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16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161C1-31CA-8B40-8C0F-79CC1C1E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A6CA2B-10F4-8F46-8AAE-5C5805676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0ED6E-5333-4C4A-8B13-A70CE0B1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BB748-EB2F-A947-8276-FFC3D91B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CC3E72-245E-6C43-A0CC-A28A08D5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16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C2176-473A-7D4F-AC60-47652BE4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9804A2-5032-2A48-A7B1-76A611106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A55411-30AE-0944-A22E-1C1148A57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767250-59BE-D548-BACA-6E446895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A5CB33-A11C-5F40-AB03-31D7FD33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DC6AD8-1ADA-7F40-8EBA-DC61939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58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CD733-2FF9-6D4D-8D15-6D72DEEB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B4C774-5A31-0940-8195-1C94B13BE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C4848A-E8BA-B647-84BF-DF2A2ABC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F9C50F-2B09-6946-AD40-876D272F5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D5A2FE-D323-924A-81E2-2FC3C9BCE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A62C502-5A11-9C49-84D5-B6634817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1E3294-F819-434E-AD10-F28426F0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375F45-6BD4-884A-BE9A-CFB1B47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36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36E04-2BDD-2A48-9F35-5C6B98B1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A1199C-78BB-A34E-BA10-67D4CFCC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4ACCA7-4202-D542-BBB6-3B106AC5D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0EBB84E-36DC-494A-AD87-2EBB1762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29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1C9DAC-997B-8B45-9B3E-0B3594FB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91BD0D-E569-1742-9EC7-313478C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08BCB1-981A-0549-9B6D-42BD9677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55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322E3-5407-8B43-8776-3B4E5542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733CF1-76F6-7C4A-B258-D518BF8A0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0076BB-C445-9243-A511-E345AFE24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D642C0-B9C6-0C4E-AE33-AAC5AA92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F3BE82-5038-8C42-A615-247ED563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A341C5-AEAA-5C4E-B20D-A913BA68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66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024F2-35E6-5C43-A3A9-6245556E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2E6741-A91E-5A44-AA10-EFDBEAA6E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7788D8-33EB-904B-BC38-1572F4354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1ABCEF-42E7-EE40-A84E-0AF7940D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8CCB26-0B9C-524D-A229-2740B539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913DE7-6CD6-814B-ADA6-553EAEA0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84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66FEFE-CD28-B943-A8E0-27C2CA68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D0DD13-5BF9-DB43-93CE-DB14C065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F6D3D2-3A2F-9348-AF18-46516061C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3CE4-9880-7F4B-9201-95844182118A}" type="datetimeFigureOut">
              <a:rPr lang="es-ES" smtClean="0"/>
              <a:t>3/4/24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737730-8800-F64F-A180-D2D9B92B3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52A27-2FC7-1843-B47C-9DC8805BA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A3F83-E85A-044C-A81B-5E9A836A137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60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8C579049-5133-9E16-0BFD-E8713F8BF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4" r="9197"/>
          <a:stretch/>
        </p:blipFill>
        <p:spPr>
          <a:xfrm>
            <a:off x="0" y="0"/>
            <a:ext cx="12192000" cy="689647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07CF739-FD42-3DC8-2B13-2178070D746C}"/>
              </a:ext>
            </a:extLst>
          </p:cNvPr>
          <p:cNvSpPr/>
          <p:nvPr/>
        </p:nvSpPr>
        <p:spPr>
          <a:xfrm>
            <a:off x="515155" y="2665927"/>
            <a:ext cx="5203065" cy="763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954C91-98FF-9A4E-A81D-7603493C1499}"/>
              </a:ext>
            </a:extLst>
          </p:cNvPr>
          <p:cNvSpPr txBox="1"/>
          <p:nvPr/>
        </p:nvSpPr>
        <p:spPr>
          <a:xfrm>
            <a:off x="515155" y="266592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  <a:latin typeface="Poppins ExtraLight" pitchFamily="2" charset="77"/>
                <a:cs typeface="Poppins ExtraLight" pitchFamily="2" charset="77"/>
              </a:rPr>
              <a:t>Introducción. Zonas de aprendizaje. Elementos</a:t>
            </a:r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87BEEFE0-F39C-E817-FB1B-D56EBD2F7861}"/>
              </a:ext>
            </a:extLst>
          </p:cNvPr>
          <p:cNvSpPr/>
          <p:nvPr/>
        </p:nvSpPr>
        <p:spPr>
          <a:xfrm>
            <a:off x="446683" y="3532030"/>
            <a:ext cx="4643478" cy="10094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rgbClr val="1874B7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86D44B-58C4-2993-E5E0-AB600BAFCA75}"/>
              </a:ext>
            </a:extLst>
          </p:cNvPr>
          <p:cNvSpPr txBox="1"/>
          <p:nvPr/>
        </p:nvSpPr>
        <p:spPr>
          <a:xfrm>
            <a:off x="1777989" y="3721219"/>
            <a:ext cx="2959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rgbClr val="1874B7"/>
                </a:solidFill>
                <a:latin typeface="Poppins" pitchFamily="2" charset="77"/>
                <a:cs typeface="Poppins" pitchFamily="2" charset="77"/>
              </a:rPr>
              <a:t>Manuel García Vázquez</a:t>
            </a:r>
          </a:p>
          <a:p>
            <a:r>
              <a:rPr lang="es-ES" sz="1600" dirty="0">
                <a:solidFill>
                  <a:srgbClr val="1874B7"/>
                </a:solidFill>
                <a:latin typeface="Poppins" pitchFamily="2" charset="77"/>
                <a:cs typeface="Poppins" pitchFamily="2" charset="77"/>
              </a:rPr>
              <a:t>3 de abril de 2024</a:t>
            </a:r>
          </a:p>
          <a:p>
            <a:endParaRPr lang="es-ES" dirty="0"/>
          </a:p>
        </p:txBody>
      </p:sp>
      <p:pic>
        <p:nvPicPr>
          <p:cNvPr id="12" name="Imagen 11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6356576F-B912-D69D-15B2-ACCEDCC32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64" y="3649375"/>
            <a:ext cx="1013544" cy="774798"/>
          </a:xfrm>
          <a:prstGeom prst="roundRect">
            <a:avLst>
              <a:gd name="adj" fmla="val 957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78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5FBB17-91B7-BF77-6DB8-DF8743978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7" t="39901" r="24381" b="33624"/>
          <a:stretch/>
        </p:blipFill>
        <p:spPr>
          <a:xfrm>
            <a:off x="1517719" y="1179435"/>
            <a:ext cx="2450960" cy="6927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43697C-6E61-CC2C-2538-7BF195D48A56}"/>
              </a:ext>
            </a:extLst>
          </p:cNvPr>
          <p:cNvSpPr/>
          <p:nvPr/>
        </p:nvSpPr>
        <p:spPr>
          <a:xfrm>
            <a:off x="1021991" y="411480"/>
            <a:ext cx="3442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2D9B7"/>
                </a:solidFill>
                <a:effectLst/>
              </a:rPr>
              <a:t>Objetivos:</a:t>
            </a:r>
          </a:p>
        </p:txBody>
      </p:sp>
      <p:pic>
        <p:nvPicPr>
          <p:cNvPr id="4" name="Imagen 3" descr="Imagen que contiene tabla, interior, juguete, artículos&#10;&#10;Descripción generada automáticamente">
            <a:extLst>
              <a:ext uri="{FF2B5EF4-FFF2-40B4-BE49-F238E27FC236}">
                <a16:creationId xmlns:a16="http://schemas.microsoft.com/office/drawing/2014/main" id="{4F883DC0-07BF-0DC3-5E4C-64117529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0" y="3009900"/>
            <a:ext cx="5880100" cy="3848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91D857-F6EC-27BD-52B0-A3F1262F17B3}"/>
              </a:ext>
            </a:extLst>
          </p:cNvPr>
          <p:cNvSpPr txBox="1"/>
          <p:nvPr/>
        </p:nvSpPr>
        <p:spPr>
          <a:xfrm>
            <a:off x="5748020" y="640080"/>
            <a:ext cx="5880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En el </a:t>
            </a:r>
            <a:r>
              <a:rPr lang="es-ES" b="1" dirty="0">
                <a:latin typeface="Poppins ExtraLight" pitchFamily="2" charset="77"/>
                <a:cs typeface="Poppins ExtraLight" pitchFamily="2" charset="77"/>
              </a:rPr>
              <a:t>DOCENTE</a:t>
            </a:r>
            <a:r>
              <a:rPr lang="es-ES" dirty="0">
                <a:latin typeface="Poppins ExtraLight" pitchFamily="2" charset="77"/>
                <a:cs typeface="Poppins ExtraLight" pitchFamily="2" charset="77"/>
              </a:rPr>
              <a:t>: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-Integración de las TIC´s en los procesos de enseñanza aprendizaje.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-Utilización de metodologías activas que fomenten en el alumnado la adquisición de las competencias del s. XXI.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-Exploración al máximo de los espacios del centro educativo. Posible colaboración con otras instituciones educativas.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-Formación del profesorado en nuevos ámbitos técnicos.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En el </a:t>
            </a:r>
            <a:r>
              <a:rPr lang="es-ES" b="1" dirty="0">
                <a:latin typeface="Poppins ExtraLight" pitchFamily="2" charset="77"/>
                <a:cs typeface="Poppins ExtraLight" pitchFamily="2" charset="77"/>
              </a:rPr>
              <a:t>ALUMNADO</a:t>
            </a:r>
            <a:r>
              <a:rPr lang="es-ES" dirty="0">
                <a:latin typeface="Poppins ExtraLight" pitchFamily="2" charset="77"/>
                <a:cs typeface="Poppins ExtraLight" pitchFamily="2" charset="77"/>
              </a:rPr>
              <a:t>: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-Fomento de la autonomía y la autorregulación.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79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04F9C0F-6BBA-B5D1-9324-C66A5409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r="20840"/>
          <a:stretch/>
        </p:blipFill>
        <p:spPr>
          <a:xfrm>
            <a:off x="381470" y="1512432"/>
            <a:ext cx="4328160" cy="383313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5F6BE4B-DBAA-C398-9B69-B28F840F73DF}"/>
              </a:ext>
            </a:extLst>
          </p:cNvPr>
          <p:cNvSpPr/>
          <p:nvPr/>
        </p:nvSpPr>
        <p:spPr>
          <a:xfrm>
            <a:off x="10376828" y="-1"/>
            <a:ext cx="1815172" cy="6858000"/>
          </a:xfrm>
          <a:prstGeom prst="rect">
            <a:avLst/>
          </a:prstGeom>
          <a:solidFill>
            <a:srgbClr val="E2D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B58657-81D2-2E01-FFFA-427CC18FE5CB}"/>
              </a:ext>
            </a:extLst>
          </p:cNvPr>
          <p:cNvSpPr/>
          <p:nvPr/>
        </p:nvSpPr>
        <p:spPr>
          <a:xfrm>
            <a:off x="4897958" y="0"/>
            <a:ext cx="575287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D79C08B-B04F-795E-9D3C-3E026619E3C1}"/>
              </a:ext>
            </a:extLst>
          </p:cNvPr>
          <p:cNvSpPr/>
          <p:nvPr/>
        </p:nvSpPr>
        <p:spPr>
          <a:xfrm>
            <a:off x="5444107" y="401119"/>
            <a:ext cx="46605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nivel de centro: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CCD2BF-B7A5-808D-9A00-F1B1703362CB}"/>
              </a:ext>
            </a:extLst>
          </p:cNvPr>
          <p:cNvSpPr txBox="1"/>
          <p:nvPr/>
        </p:nvSpPr>
        <p:spPr>
          <a:xfrm>
            <a:off x="5237255" y="1325766"/>
            <a:ext cx="5074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Poppins ExtraLight" pitchFamily="2" charset="77"/>
                <a:cs typeface="Poppins ExtraLight" pitchFamily="2" charset="77"/>
              </a:rPr>
              <a:t>-Introducción de nuevos OBJETIVOS y ESTRATEGIAS en el plan TIC del centro educativo.</a:t>
            </a:r>
          </a:p>
          <a:p>
            <a:pPr algn="just"/>
            <a:endParaRPr lang="es-ES" sz="2000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sz="2000" dirty="0">
                <a:latin typeface="Poppins ExtraLight" pitchFamily="2" charset="77"/>
                <a:cs typeface="Poppins ExtraLight" pitchFamily="2" charset="77"/>
              </a:rPr>
              <a:t>-Nuevo enfoque en el proyecto educativo de centro (P.E.C.)</a:t>
            </a:r>
          </a:p>
          <a:p>
            <a:pPr algn="just"/>
            <a:endParaRPr lang="es-ES" sz="2000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sz="2000" dirty="0">
                <a:latin typeface="Poppins ExtraLight" pitchFamily="2" charset="77"/>
                <a:cs typeface="Poppins ExtraLight" pitchFamily="2" charset="77"/>
              </a:rPr>
              <a:t>-Consolidación de nuevas IDENTIDADES de centro y de la CULTURA EDUCATIVA.</a:t>
            </a:r>
          </a:p>
        </p:txBody>
      </p:sp>
      <p:pic>
        <p:nvPicPr>
          <p:cNvPr id="10" name="Imagen 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8BD556C-CE50-C6FD-4DBA-5F7CE9A24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625" y="4192148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5875A0-71AB-3C44-944E-B2DC8467B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7E251-D26C-264D-B884-AF24EC820F61}"/>
              </a:ext>
            </a:extLst>
          </p:cNvPr>
          <p:cNvSpPr txBox="1"/>
          <p:nvPr/>
        </p:nvSpPr>
        <p:spPr>
          <a:xfrm>
            <a:off x="783772" y="435429"/>
            <a:ext cx="8505372" cy="2154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5400" b="1" dirty="0"/>
              <a:t>¿Qué entendemos por </a:t>
            </a:r>
            <a:r>
              <a:rPr lang="es-ES" sz="8000" b="1" dirty="0"/>
              <a:t>AULA DE FUTURO?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2295660-E306-9B4B-8095-E9205DC9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9766">
            <a:off x="4812850" y="2741983"/>
            <a:ext cx="4410315" cy="2480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90EA196-5810-7A45-A42A-160373DCA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0873">
            <a:off x="668245" y="3160728"/>
            <a:ext cx="4368211" cy="2730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3754F5-55D1-7D47-9FE0-B1F5DBA33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2081">
            <a:off x="6906144" y="4493655"/>
            <a:ext cx="4797769" cy="1857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979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5875A0-71AB-3C44-944E-B2DC8467B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3E9AB9-53B0-1A46-8BE0-FC40E59DE5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47E251-D26C-264D-B884-AF24EC820F61}"/>
              </a:ext>
            </a:extLst>
          </p:cNvPr>
          <p:cNvSpPr txBox="1"/>
          <p:nvPr/>
        </p:nvSpPr>
        <p:spPr>
          <a:xfrm>
            <a:off x="783772" y="435429"/>
            <a:ext cx="8505372" cy="2154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5400" b="1" dirty="0"/>
              <a:t>¿Qué entendemos por </a:t>
            </a:r>
            <a:r>
              <a:rPr lang="es-ES" sz="8000" b="1" dirty="0"/>
              <a:t>AULA DE FUTURO?</a:t>
            </a:r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97FA93BF-494C-2149-9A26-417627357AC1}"/>
              </a:ext>
            </a:extLst>
          </p:cNvPr>
          <p:cNvSpPr/>
          <p:nvPr/>
        </p:nvSpPr>
        <p:spPr>
          <a:xfrm>
            <a:off x="934890" y="3674324"/>
            <a:ext cx="798286" cy="58057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2A87D2-87F7-8F41-93CC-875A782C53D7}"/>
              </a:ext>
            </a:extLst>
          </p:cNvPr>
          <p:cNvSpPr txBox="1"/>
          <p:nvPr/>
        </p:nvSpPr>
        <p:spPr>
          <a:xfrm>
            <a:off x="1988457" y="3674324"/>
            <a:ext cx="896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UN ESPACIO PARA EL APRENDIZAJE COMPETENCIAL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42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5875A0-71AB-3C44-944E-B2DC8467B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2DFFA09-E7D5-FA4E-AD37-307F6E4A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47E251-D26C-264D-B884-AF24EC820F61}"/>
              </a:ext>
            </a:extLst>
          </p:cNvPr>
          <p:cNvSpPr txBox="1"/>
          <p:nvPr/>
        </p:nvSpPr>
        <p:spPr>
          <a:xfrm>
            <a:off x="783772" y="435429"/>
            <a:ext cx="8505372" cy="2154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5400" b="1" dirty="0"/>
              <a:t>¿Qué entendemos por </a:t>
            </a:r>
            <a:r>
              <a:rPr lang="es-ES" sz="8000" b="1" dirty="0"/>
              <a:t>AULA DE FUTURO?</a:t>
            </a:r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97FA93BF-494C-2149-9A26-417627357AC1}"/>
              </a:ext>
            </a:extLst>
          </p:cNvPr>
          <p:cNvSpPr/>
          <p:nvPr/>
        </p:nvSpPr>
        <p:spPr>
          <a:xfrm>
            <a:off x="957943" y="3676425"/>
            <a:ext cx="798286" cy="58057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derecha 7">
            <a:extLst>
              <a:ext uri="{FF2B5EF4-FFF2-40B4-BE49-F238E27FC236}">
                <a16:creationId xmlns:a16="http://schemas.microsoft.com/office/drawing/2014/main" id="{38386F24-F7E7-D948-9482-FF1EE7A8CCD9}"/>
              </a:ext>
            </a:extLst>
          </p:cNvPr>
          <p:cNvSpPr/>
          <p:nvPr/>
        </p:nvSpPr>
        <p:spPr>
          <a:xfrm>
            <a:off x="957943" y="4687241"/>
            <a:ext cx="798286" cy="58057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E36032-63CA-3A47-BD7B-0024DDDF3432}"/>
              </a:ext>
            </a:extLst>
          </p:cNvPr>
          <p:cNvSpPr txBox="1"/>
          <p:nvPr/>
        </p:nvSpPr>
        <p:spPr>
          <a:xfrm>
            <a:off x="1988457" y="4599282"/>
            <a:ext cx="750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UNA OPORTUNIDAD PARA EL </a:t>
            </a:r>
            <a:r>
              <a:rPr lang="es-ES" sz="3200" b="1" dirty="0"/>
              <a:t>CAMBIO</a:t>
            </a:r>
            <a:r>
              <a:rPr lang="es-ES" sz="2000" b="1" dirty="0"/>
              <a:t> EN EL CENTRO ESCOLAR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D9EC4A-0CF9-EC97-02C2-DAF4BE1850E9}"/>
              </a:ext>
            </a:extLst>
          </p:cNvPr>
          <p:cNvSpPr txBox="1"/>
          <p:nvPr/>
        </p:nvSpPr>
        <p:spPr>
          <a:xfrm>
            <a:off x="1988457" y="3683361"/>
            <a:ext cx="896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UN ESPACIO PARA EL APRENDIZAJE COMPETENCIAL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179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5875A0-71AB-3C44-944E-B2DC8467B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7E251-D26C-264D-B884-AF24EC820F61}"/>
              </a:ext>
            </a:extLst>
          </p:cNvPr>
          <p:cNvSpPr txBox="1"/>
          <p:nvPr/>
        </p:nvSpPr>
        <p:spPr>
          <a:xfrm>
            <a:off x="783772" y="435429"/>
            <a:ext cx="8505372" cy="2154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5400" b="1" dirty="0"/>
              <a:t>¿Qué entendemos por </a:t>
            </a:r>
            <a:r>
              <a:rPr lang="es-ES" sz="8000" b="1" dirty="0"/>
              <a:t>AULA DE FUTURO?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C3469AFB-1010-7F48-8284-C2F3E9AFA557}"/>
              </a:ext>
            </a:extLst>
          </p:cNvPr>
          <p:cNvSpPr/>
          <p:nvPr/>
        </p:nvSpPr>
        <p:spPr>
          <a:xfrm>
            <a:off x="468273" y="3078987"/>
            <a:ext cx="2043170" cy="2311400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METODOLODÍAS ACTIVAS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A25E07-F34E-874D-9CB3-02E740E9EBCB}"/>
              </a:ext>
            </a:extLst>
          </p:cNvPr>
          <p:cNvSpPr txBox="1"/>
          <p:nvPr/>
        </p:nvSpPr>
        <p:spPr>
          <a:xfrm>
            <a:off x="2680067" y="3762715"/>
            <a:ext cx="64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E699EC2A-6605-124F-A2F7-92AAF9B67892}"/>
              </a:ext>
            </a:extLst>
          </p:cNvPr>
          <p:cNvSpPr/>
          <p:nvPr/>
        </p:nvSpPr>
        <p:spPr>
          <a:xfrm>
            <a:off x="3327232" y="3114846"/>
            <a:ext cx="2111049" cy="2311400"/>
          </a:xfrm>
          <a:prstGeom prst="roundRect">
            <a:avLst/>
          </a:prstGeom>
          <a:solidFill>
            <a:srgbClr val="E190D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USOS DE LAS </a:t>
            </a:r>
          </a:p>
          <a:p>
            <a:pPr algn="ctr"/>
            <a:r>
              <a:rPr lang="es-ES" dirty="0"/>
              <a:t>TICs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1ED775-E208-0248-B6D9-3D26D5AEF874}"/>
              </a:ext>
            </a:extLst>
          </p:cNvPr>
          <p:cNvSpPr txBox="1"/>
          <p:nvPr/>
        </p:nvSpPr>
        <p:spPr>
          <a:xfrm>
            <a:off x="5687334" y="3762714"/>
            <a:ext cx="64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747EC7CA-ABAA-B349-89F3-8B7EA1A1DC1F}"/>
              </a:ext>
            </a:extLst>
          </p:cNvPr>
          <p:cNvSpPr/>
          <p:nvPr/>
        </p:nvSpPr>
        <p:spPr>
          <a:xfrm>
            <a:off x="6334331" y="3112436"/>
            <a:ext cx="2248004" cy="2311400"/>
          </a:xfrm>
          <a:prstGeom prst="roundRect">
            <a:avLst/>
          </a:prstGeom>
          <a:solidFill>
            <a:srgbClr val="FBF3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CREATIVIDAD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7EEF67B-6C5E-7645-A877-2D81D87B744E}"/>
              </a:ext>
            </a:extLst>
          </p:cNvPr>
          <p:cNvSpPr txBox="1"/>
          <p:nvPr/>
        </p:nvSpPr>
        <p:spPr>
          <a:xfrm>
            <a:off x="8818838" y="3780643"/>
            <a:ext cx="64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F04E63F5-E9A1-DA45-9166-0FBAD0507916}"/>
              </a:ext>
            </a:extLst>
          </p:cNvPr>
          <p:cNvSpPr/>
          <p:nvPr/>
        </p:nvSpPr>
        <p:spPr>
          <a:xfrm>
            <a:off x="9466003" y="3132774"/>
            <a:ext cx="2248004" cy="2311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REORGANIZACIÓN</a:t>
            </a:r>
          </a:p>
        </p:txBody>
      </p:sp>
    </p:spTree>
    <p:extLst>
      <p:ext uri="{BB962C8B-B14F-4D97-AF65-F5344CB8AC3E}">
        <p14:creationId xmlns:p14="http://schemas.microsoft.com/office/powerpoint/2010/main" val="90329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1D2CF1-CD02-3041-A6BE-A2953A810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52" b="19421"/>
          <a:stretch/>
        </p:blipFill>
        <p:spPr>
          <a:xfrm>
            <a:off x="142240" y="0"/>
            <a:ext cx="11946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5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65875A0-71AB-3C44-944E-B2DC8467B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A08780-A6DF-BC41-9480-43F6FDFB338A}"/>
              </a:ext>
            </a:extLst>
          </p:cNvPr>
          <p:cNvSpPr txBox="1"/>
          <p:nvPr/>
        </p:nvSpPr>
        <p:spPr>
          <a:xfrm>
            <a:off x="847163" y="430306"/>
            <a:ext cx="1049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EL </a:t>
            </a:r>
            <a:r>
              <a:rPr lang="es-ES" sz="3600" b="1" dirty="0"/>
              <a:t>MODELO</a:t>
            </a:r>
            <a:r>
              <a:rPr lang="es-ES" sz="3200" b="1" dirty="0"/>
              <a:t> DE AULA DE FUTURO QUE PROPONE EL </a:t>
            </a:r>
            <a:r>
              <a:rPr lang="es-ES" sz="3600" b="1" dirty="0"/>
              <a:t>INTEF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DEF425B-31E6-1F4D-9A0A-722A8ECF7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25" y="1363507"/>
            <a:ext cx="8995348" cy="5064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D028681-BD12-9E44-ACFF-717DBE996B19}"/>
              </a:ext>
            </a:extLst>
          </p:cNvPr>
          <p:cNvSpPr/>
          <p:nvPr/>
        </p:nvSpPr>
        <p:spPr>
          <a:xfrm>
            <a:off x="1598326" y="3720008"/>
            <a:ext cx="309988" cy="351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CC6866-8517-6643-98FD-5FB25A5D720B}"/>
              </a:ext>
            </a:extLst>
          </p:cNvPr>
          <p:cNvSpPr/>
          <p:nvPr/>
        </p:nvSpPr>
        <p:spPr>
          <a:xfrm>
            <a:off x="10280649" y="3727199"/>
            <a:ext cx="309988" cy="351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9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DEF425B-31E6-1F4D-9A0A-722A8ECF7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8" y="478555"/>
            <a:ext cx="5843389" cy="3289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D028681-BD12-9E44-ACFF-717DBE996B19}"/>
              </a:ext>
            </a:extLst>
          </p:cNvPr>
          <p:cNvSpPr/>
          <p:nvPr/>
        </p:nvSpPr>
        <p:spPr>
          <a:xfrm>
            <a:off x="446858" y="1947814"/>
            <a:ext cx="309988" cy="351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5CC6866-8517-6643-98FD-5FB25A5D720B}"/>
              </a:ext>
            </a:extLst>
          </p:cNvPr>
          <p:cNvSpPr/>
          <p:nvPr/>
        </p:nvSpPr>
        <p:spPr>
          <a:xfrm>
            <a:off x="10280649" y="3727199"/>
            <a:ext cx="309988" cy="351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CF23B8-986C-C446-AB51-D17D974C9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4"/>
          <a:stretch/>
        </p:blipFill>
        <p:spPr>
          <a:xfrm>
            <a:off x="6570134" y="2249429"/>
            <a:ext cx="5371867" cy="42498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0790FBD-D5E1-9C47-A346-20464D53BA5B}"/>
              </a:ext>
            </a:extLst>
          </p:cNvPr>
          <p:cNvSpPr/>
          <p:nvPr/>
        </p:nvSpPr>
        <p:spPr>
          <a:xfrm>
            <a:off x="6052737" y="2029378"/>
            <a:ext cx="237509" cy="28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561F282-8A7F-0048-A213-8E2A28FDE2DB}"/>
              </a:ext>
            </a:extLst>
          </p:cNvPr>
          <p:cNvSpPr/>
          <p:nvPr/>
        </p:nvSpPr>
        <p:spPr>
          <a:xfrm>
            <a:off x="6778359" y="5781368"/>
            <a:ext cx="1563329" cy="495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Flecha curva 2">
            <a:extLst>
              <a:ext uri="{FF2B5EF4-FFF2-40B4-BE49-F238E27FC236}">
                <a16:creationId xmlns:a16="http://schemas.microsoft.com/office/drawing/2014/main" id="{DD128532-9E51-D349-93C2-93E594957616}"/>
              </a:ext>
            </a:extLst>
          </p:cNvPr>
          <p:cNvSpPr/>
          <p:nvPr/>
        </p:nvSpPr>
        <p:spPr>
          <a:xfrm flipV="1">
            <a:off x="4558370" y="4078382"/>
            <a:ext cx="1320800" cy="11724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Flecha curva 13">
            <a:extLst>
              <a:ext uri="{FF2B5EF4-FFF2-40B4-BE49-F238E27FC236}">
                <a16:creationId xmlns:a16="http://schemas.microsoft.com/office/drawing/2014/main" id="{71B2AB12-FC8F-924D-BEF2-0AFC5BBEC9EC}"/>
              </a:ext>
            </a:extLst>
          </p:cNvPr>
          <p:cNvSpPr/>
          <p:nvPr/>
        </p:nvSpPr>
        <p:spPr>
          <a:xfrm flipH="1">
            <a:off x="7464062" y="749299"/>
            <a:ext cx="1337038" cy="103241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65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C12026-82BB-0343-B53A-130E4FD4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60" y="56528"/>
            <a:ext cx="8696960" cy="68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5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8BD3AB9F-C84C-0BB1-794D-C6E834879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46" y="1232658"/>
            <a:ext cx="4450482" cy="219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04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9D6C84-DA03-674E-893A-41E1874C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3" r="17500"/>
          <a:stretch/>
        </p:blipFill>
        <p:spPr>
          <a:xfrm>
            <a:off x="-28332" y="0"/>
            <a:ext cx="11984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4928A813-22D7-674F-A782-1004377A70F4}"/>
              </a:ext>
            </a:extLst>
          </p:cNvPr>
          <p:cNvSpPr/>
          <p:nvPr/>
        </p:nvSpPr>
        <p:spPr>
          <a:xfrm>
            <a:off x="7620372" y="0"/>
            <a:ext cx="168931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BF8752DD-3DE5-2E46-8D44-2F3C86A8D422}"/>
              </a:ext>
            </a:extLst>
          </p:cNvPr>
          <p:cNvSpPr/>
          <p:nvPr/>
        </p:nvSpPr>
        <p:spPr>
          <a:xfrm>
            <a:off x="9655954" y="0"/>
            <a:ext cx="1689315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4BAC44C-03E8-6740-8A8F-8B4D35319B9B}"/>
              </a:ext>
            </a:extLst>
          </p:cNvPr>
          <p:cNvSpPr/>
          <p:nvPr/>
        </p:nvSpPr>
        <p:spPr>
          <a:xfrm>
            <a:off x="5424912" y="0"/>
            <a:ext cx="168931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5DA9A60-4DAF-C744-B9B8-D7893940858B}"/>
              </a:ext>
            </a:extLst>
          </p:cNvPr>
          <p:cNvSpPr/>
          <p:nvPr/>
        </p:nvSpPr>
        <p:spPr>
          <a:xfrm>
            <a:off x="3229430" y="0"/>
            <a:ext cx="168931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6C2CFB1-F586-C64D-9C74-E8DD1AA520AF}"/>
              </a:ext>
            </a:extLst>
          </p:cNvPr>
          <p:cNvSpPr/>
          <p:nvPr/>
        </p:nvSpPr>
        <p:spPr>
          <a:xfrm>
            <a:off x="1188960" y="0"/>
            <a:ext cx="168931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819DA29-6589-2743-91B6-F56008C44D8A}"/>
              </a:ext>
            </a:extLst>
          </p:cNvPr>
          <p:cNvSpPr/>
          <p:nvPr/>
        </p:nvSpPr>
        <p:spPr>
          <a:xfrm>
            <a:off x="0" y="1519053"/>
            <a:ext cx="12192000" cy="6771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0700F0-CFBE-6244-AF34-1F0183DCBA24}"/>
              </a:ext>
            </a:extLst>
          </p:cNvPr>
          <p:cNvSpPr txBox="1"/>
          <p:nvPr/>
        </p:nvSpPr>
        <p:spPr>
          <a:xfrm>
            <a:off x="692751" y="1535749"/>
            <a:ext cx="11153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LA                                DEBE DE DEFINIR EL ESPACIO DE TRABAJO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9F78BC2-C52B-D744-90B2-261DFA9D26DE}"/>
              </a:ext>
            </a:extLst>
          </p:cNvPr>
          <p:cNvSpPr/>
          <p:nvPr/>
        </p:nvSpPr>
        <p:spPr>
          <a:xfrm>
            <a:off x="1274789" y="1456141"/>
            <a:ext cx="2896948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SEÑALÉTICA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30B3D9BA-6084-734C-B4E0-58730A7F5BD3}"/>
              </a:ext>
            </a:extLst>
          </p:cNvPr>
          <p:cNvSpPr/>
          <p:nvPr/>
        </p:nvSpPr>
        <p:spPr>
          <a:xfrm>
            <a:off x="9655954" y="2914607"/>
            <a:ext cx="1689315" cy="174298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124FD23-0854-7C46-8BEE-6F95B9B8BF32}"/>
              </a:ext>
            </a:extLst>
          </p:cNvPr>
          <p:cNvSpPr/>
          <p:nvPr/>
        </p:nvSpPr>
        <p:spPr>
          <a:xfrm>
            <a:off x="3229430" y="2932112"/>
            <a:ext cx="1689315" cy="1689315"/>
          </a:xfrm>
          <a:prstGeom prst="ellipse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8DDD9A4-A0D8-1B49-B78A-9D90D4ADF6C4}"/>
              </a:ext>
            </a:extLst>
          </p:cNvPr>
          <p:cNvSpPr/>
          <p:nvPr/>
        </p:nvSpPr>
        <p:spPr>
          <a:xfrm>
            <a:off x="7620372" y="2918859"/>
            <a:ext cx="1689315" cy="174298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EF724C6-0234-F142-97A6-8F6CDECB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29" y="2983830"/>
            <a:ext cx="1230366" cy="1639541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FDAF83FE-D5BA-AD49-A9DF-FC770DC7C35B}"/>
              </a:ext>
            </a:extLst>
          </p:cNvPr>
          <p:cNvSpPr/>
          <p:nvPr/>
        </p:nvSpPr>
        <p:spPr>
          <a:xfrm>
            <a:off x="1188960" y="2972524"/>
            <a:ext cx="1689315" cy="168931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C4589C9-C0DE-F04E-A7E8-82101146D17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24912" y="2932111"/>
            <a:ext cx="1689315" cy="168931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46BFBD8-13F3-3E41-865B-121E1609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05" y="3115506"/>
            <a:ext cx="1647058" cy="136789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413FEC6-59EB-2E45-9CEB-390E2577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749" y="3074199"/>
            <a:ext cx="1907612" cy="142379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882468E-DD2D-5945-B774-1EAE2B168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487" y="2941398"/>
            <a:ext cx="1285530" cy="1713051"/>
          </a:xfrm>
          <a:prstGeom prst="rect">
            <a:avLst/>
          </a:prstGeom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61D132A1-6D83-404D-965A-48D6EB2F7DE4}"/>
              </a:ext>
            </a:extLst>
          </p:cNvPr>
          <p:cNvSpPr/>
          <p:nvPr/>
        </p:nvSpPr>
        <p:spPr>
          <a:xfrm>
            <a:off x="5424890" y="2918859"/>
            <a:ext cx="1689337" cy="17025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D81800A5-0570-674B-85D1-635268421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506" y="2899253"/>
            <a:ext cx="1627827" cy="1627827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7CD21CFF-21CF-7742-8083-71C1FE8F2103}"/>
              </a:ext>
            </a:extLst>
          </p:cNvPr>
          <p:cNvSpPr txBox="1"/>
          <p:nvPr/>
        </p:nvSpPr>
        <p:spPr>
          <a:xfrm>
            <a:off x="1188960" y="5083444"/>
            <a:ext cx="16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2"/>
                </a:solidFill>
              </a:rPr>
              <a:t>INVESTIGA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B4603812-E46B-E04F-8799-83E1D6941D22}"/>
              </a:ext>
            </a:extLst>
          </p:cNvPr>
          <p:cNvSpPr txBox="1"/>
          <p:nvPr/>
        </p:nvSpPr>
        <p:spPr>
          <a:xfrm>
            <a:off x="3229430" y="5083444"/>
            <a:ext cx="16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INTERCTÚA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273FE8E-5375-EE46-B1B0-CF33AA1A1734}"/>
              </a:ext>
            </a:extLst>
          </p:cNvPr>
          <p:cNvSpPr txBox="1"/>
          <p:nvPr/>
        </p:nvSpPr>
        <p:spPr>
          <a:xfrm>
            <a:off x="5424890" y="5083444"/>
            <a:ext cx="168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EXPLORA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8C60E18-3D1C-1A48-AA26-1814A474ACBF}"/>
              </a:ext>
            </a:extLst>
          </p:cNvPr>
          <p:cNvSpPr txBox="1"/>
          <p:nvPr/>
        </p:nvSpPr>
        <p:spPr>
          <a:xfrm>
            <a:off x="7620372" y="5083444"/>
            <a:ext cx="16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8DCA116-0890-B345-94DE-BAC7BE41A86F}"/>
              </a:ext>
            </a:extLst>
          </p:cNvPr>
          <p:cNvSpPr txBox="1"/>
          <p:nvPr/>
        </p:nvSpPr>
        <p:spPr>
          <a:xfrm>
            <a:off x="9655954" y="5083444"/>
            <a:ext cx="168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</a:rPr>
              <a:t>PRESENTA</a:t>
            </a:r>
          </a:p>
        </p:txBody>
      </p:sp>
    </p:spTree>
    <p:extLst>
      <p:ext uri="{BB962C8B-B14F-4D97-AF65-F5344CB8AC3E}">
        <p14:creationId xmlns:p14="http://schemas.microsoft.com/office/powerpoint/2010/main" val="22470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Icono&#10;&#10;Descripción generada automáticamente">
            <a:extLst>
              <a:ext uri="{FF2B5EF4-FFF2-40B4-BE49-F238E27FC236}">
                <a16:creationId xmlns:a16="http://schemas.microsoft.com/office/drawing/2014/main" id="{2A9B129F-C75B-6D3D-854E-4797531F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8" y="3429000"/>
            <a:ext cx="10605054" cy="161066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3B7B265-3F66-1DA2-88B9-D142A47746F0}"/>
              </a:ext>
            </a:extLst>
          </p:cNvPr>
          <p:cNvSpPr/>
          <p:nvPr/>
        </p:nvSpPr>
        <p:spPr>
          <a:xfrm>
            <a:off x="2503794" y="2266295"/>
            <a:ext cx="7184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ZONAS DE APRENDIZAJE</a:t>
            </a:r>
          </a:p>
        </p:txBody>
      </p:sp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A7F39E67-A548-05D8-E984-6E060445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96" y="495300"/>
            <a:ext cx="2540000" cy="1905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2847EC15-2C41-BED5-8305-AA0D5472AF0A}"/>
              </a:ext>
            </a:extLst>
          </p:cNvPr>
          <p:cNvSpPr/>
          <p:nvPr/>
        </p:nvSpPr>
        <p:spPr>
          <a:xfrm>
            <a:off x="6472592" y="1288472"/>
            <a:ext cx="506320" cy="506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5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335760F-CC2B-A577-04D0-5E70FE54DF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Un dibujo de un niño&#10;&#10;Descripción generada automáticamente con confianza baja">
            <a:extLst>
              <a:ext uri="{FF2B5EF4-FFF2-40B4-BE49-F238E27FC236}">
                <a16:creationId xmlns:a16="http://schemas.microsoft.com/office/drawing/2014/main" id="{1A6E2AA4-66FD-F5BF-58F5-6F7D26B8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61" y="657557"/>
            <a:ext cx="7855580" cy="4554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32369BEA-85E9-645F-928A-6E0D622EC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06"/>
          <a:stretch/>
        </p:blipFill>
        <p:spPr>
          <a:xfrm>
            <a:off x="146573" y="2000350"/>
            <a:ext cx="3608233" cy="31324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DC195C4-196B-7C46-4701-BF298586C92A}"/>
              </a:ext>
            </a:extLst>
          </p:cNvPr>
          <p:cNvSpPr/>
          <p:nvPr/>
        </p:nvSpPr>
        <p:spPr>
          <a:xfrm>
            <a:off x="332275" y="4954593"/>
            <a:ext cx="5763725" cy="1585604"/>
          </a:xfrm>
          <a:prstGeom prst="rect">
            <a:avLst/>
          </a:prstGeom>
          <a:solidFill>
            <a:srgbClr val="D3804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PRESENTA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C3C7EF-8C77-A0CB-3527-DB3299373907}"/>
              </a:ext>
            </a:extLst>
          </p:cNvPr>
          <p:cNvSpPr txBox="1"/>
          <p:nvPr/>
        </p:nvSpPr>
        <p:spPr>
          <a:xfrm>
            <a:off x="6974005" y="5481042"/>
            <a:ext cx="453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38044"/>
                </a:solidFill>
              </a:rPr>
              <a:t>INFORMA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43B2D8-ADA9-CA72-47FF-97CC8CFC5817}"/>
              </a:ext>
            </a:extLst>
          </p:cNvPr>
          <p:cNvSpPr txBox="1"/>
          <p:nvPr/>
        </p:nvSpPr>
        <p:spPr>
          <a:xfrm>
            <a:off x="9103056" y="5747395"/>
            <a:ext cx="19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38044"/>
                </a:solidFill>
              </a:rPr>
              <a:t>ESCUCHA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1A00F9-5DD5-8D18-79A2-02C5E5DF3FC1}"/>
              </a:ext>
            </a:extLst>
          </p:cNvPr>
          <p:cNvSpPr txBox="1"/>
          <p:nvPr/>
        </p:nvSpPr>
        <p:spPr>
          <a:xfrm>
            <a:off x="10357286" y="5188780"/>
            <a:ext cx="137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38044"/>
                </a:solidFill>
              </a:rPr>
              <a:t>COMPARTE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5D07DD-DFEB-2922-301C-B3337BC00AF2}"/>
              </a:ext>
            </a:extLst>
          </p:cNvPr>
          <p:cNvSpPr txBox="1"/>
          <p:nvPr/>
        </p:nvSpPr>
        <p:spPr>
          <a:xfrm>
            <a:off x="7993493" y="6200443"/>
            <a:ext cx="150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D38044"/>
                </a:solidFill>
              </a:rPr>
              <a:t>MUESTRA</a:t>
            </a:r>
          </a:p>
        </p:txBody>
      </p:sp>
    </p:spTree>
    <p:extLst>
      <p:ext uri="{BB962C8B-B14F-4D97-AF65-F5344CB8AC3E}">
        <p14:creationId xmlns:p14="http://schemas.microsoft.com/office/powerpoint/2010/main" val="115958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50D36C0-FA65-8BCF-7948-1E1FE62A7A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F2472D-5D78-B01C-7D8A-DF46FAC7F3D9}"/>
              </a:ext>
            </a:extLst>
          </p:cNvPr>
          <p:cNvSpPr/>
          <p:nvPr/>
        </p:nvSpPr>
        <p:spPr>
          <a:xfrm>
            <a:off x="4773082" y="0"/>
            <a:ext cx="7040881" cy="6858000"/>
          </a:xfrm>
          <a:prstGeom prst="rect">
            <a:avLst/>
          </a:prstGeom>
          <a:solidFill>
            <a:srgbClr val="D380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1F3438-746C-02B7-0809-8AEA678C859A}"/>
              </a:ext>
            </a:extLst>
          </p:cNvPr>
          <p:cNvSpPr txBox="1"/>
          <p:nvPr/>
        </p:nvSpPr>
        <p:spPr>
          <a:xfrm>
            <a:off x="5306528" y="1246750"/>
            <a:ext cx="624539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Zona de explicaciones por parte del DOCENTE: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-Qué es el AULA DEL FUTURO.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-Introducción al reto/proyecto.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-Descripción de los objetivos.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-Temporalidad.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-Descripción y finalidad del reto.</a:t>
            </a:r>
          </a:p>
          <a:p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-Presentación del proyecto por parte del ALUMNADO*.</a:t>
            </a:r>
          </a:p>
          <a:p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  <a:p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  <a:p>
            <a:endParaRPr lang="es-ES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13" name="Imagen 12" descr="Un grupo de personas sentadas en una cocina&#10;&#10;Descripción generada automáticamente con confianza baja">
            <a:extLst>
              <a:ext uri="{FF2B5EF4-FFF2-40B4-BE49-F238E27FC236}">
                <a16:creationId xmlns:a16="http://schemas.microsoft.com/office/drawing/2014/main" id="{3536DE0F-8513-C0E1-BF84-3B8B8362C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9" y="3566157"/>
            <a:ext cx="4173437" cy="3130078"/>
          </a:xfrm>
          <a:prstGeom prst="rect">
            <a:avLst/>
          </a:prstGeom>
        </p:spPr>
      </p:pic>
      <p:pic>
        <p:nvPicPr>
          <p:cNvPr id="15" name="Imagen 14" descr="Cocina con estantes blancos&#10;&#10;Descripción generada automáticamente con confianza media">
            <a:extLst>
              <a:ext uri="{FF2B5EF4-FFF2-40B4-BE49-F238E27FC236}">
                <a16:creationId xmlns:a16="http://schemas.microsoft.com/office/drawing/2014/main" id="{618CA5C7-ADFC-1A3C-9EFE-16A72796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4" y="172321"/>
            <a:ext cx="3842925" cy="32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n 2" descr="Person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4F1EBED5-D140-DB96-C7F3-7BEFF7D3B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5" r="2" b="16373"/>
          <a:stretch/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 descr="Imagen que contiene interior, cuarto, televisión, tabla&#10;&#10;Descripción generada automáticamente">
            <a:extLst>
              <a:ext uri="{FF2B5EF4-FFF2-40B4-BE49-F238E27FC236}">
                <a16:creationId xmlns:a16="http://schemas.microsoft.com/office/drawing/2014/main" id="{DB78F073-9461-D524-09CC-1CB6E7442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71" r="-1" b="25515"/>
          <a:stretch/>
        </p:blipFill>
        <p:spPr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5DCFEB65-DBFD-3D66-43D8-2EFE47ECB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06"/>
          <a:stretch/>
        </p:blipFill>
        <p:spPr>
          <a:xfrm>
            <a:off x="182046" y="2621452"/>
            <a:ext cx="3608233" cy="313249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7081A2C-6415-2AA8-D703-88B8EFB54810}"/>
              </a:ext>
            </a:extLst>
          </p:cNvPr>
          <p:cNvSpPr/>
          <p:nvPr/>
        </p:nvSpPr>
        <p:spPr>
          <a:xfrm>
            <a:off x="332276" y="5589917"/>
            <a:ext cx="4067196" cy="950280"/>
          </a:xfrm>
          <a:prstGeom prst="rect">
            <a:avLst/>
          </a:prstGeom>
          <a:solidFill>
            <a:srgbClr val="D3804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PRESENTA</a:t>
            </a:r>
          </a:p>
        </p:txBody>
      </p:sp>
    </p:spTree>
    <p:extLst>
      <p:ext uri="{BB962C8B-B14F-4D97-AF65-F5344CB8AC3E}">
        <p14:creationId xmlns:p14="http://schemas.microsoft.com/office/powerpoint/2010/main" val="557950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F6F7990-429C-10E2-D83D-3D45808407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3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5E7686-DEFA-3302-070F-39E229E8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14" y="759124"/>
            <a:ext cx="7772400" cy="4412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 descr="Logotipo, Icono&#10;&#10;Descripción generada automáticamente">
            <a:extLst>
              <a:ext uri="{FF2B5EF4-FFF2-40B4-BE49-F238E27FC236}">
                <a16:creationId xmlns:a16="http://schemas.microsoft.com/office/drawing/2014/main" id="{30AC2B48-8011-6095-9646-B43C85BC0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5" r="67232"/>
          <a:stretch/>
        </p:blipFill>
        <p:spPr>
          <a:xfrm>
            <a:off x="758755" y="2387931"/>
            <a:ext cx="2760453" cy="247736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6132CDE-325F-AACA-A9CA-190EDAFAA00A}"/>
              </a:ext>
            </a:extLst>
          </p:cNvPr>
          <p:cNvSpPr/>
          <p:nvPr/>
        </p:nvSpPr>
        <p:spPr>
          <a:xfrm>
            <a:off x="418539" y="4865298"/>
            <a:ext cx="4990587" cy="950280"/>
          </a:xfrm>
          <a:prstGeom prst="rect">
            <a:avLst/>
          </a:prstGeom>
          <a:solidFill>
            <a:srgbClr val="CB45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INTERACTÚA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29791CD-BC15-B8CA-9FF6-109D573DBE47}"/>
              </a:ext>
            </a:extLst>
          </p:cNvPr>
          <p:cNvSpPr txBox="1"/>
          <p:nvPr/>
        </p:nvSpPr>
        <p:spPr>
          <a:xfrm>
            <a:off x="9171296" y="5308824"/>
            <a:ext cx="23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B457E"/>
                </a:solidFill>
              </a:rPr>
              <a:t>PREGUNTA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14328C-4E03-5CC6-7B35-57465F612EFF}"/>
              </a:ext>
            </a:extLst>
          </p:cNvPr>
          <p:cNvSpPr txBox="1"/>
          <p:nvPr/>
        </p:nvSpPr>
        <p:spPr>
          <a:xfrm>
            <a:off x="7096836" y="5678156"/>
            <a:ext cx="152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B457E"/>
                </a:solidFill>
              </a:rPr>
              <a:t>COLABORA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D5B8100-D64C-8683-9A74-C51EBAED47AB}"/>
              </a:ext>
            </a:extLst>
          </p:cNvPr>
          <p:cNvSpPr txBox="1"/>
          <p:nvPr/>
        </p:nvSpPr>
        <p:spPr>
          <a:xfrm>
            <a:off x="9883815" y="5829620"/>
            <a:ext cx="1648543" cy="370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B457E"/>
                </a:solidFill>
              </a:rPr>
              <a:t>COLABORA</a:t>
            </a:r>
          </a:p>
        </p:txBody>
      </p:sp>
    </p:spTree>
    <p:extLst>
      <p:ext uri="{BB962C8B-B14F-4D97-AF65-F5344CB8AC3E}">
        <p14:creationId xmlns:p14="http://schemas.microsoft.com/office/powerpoint/2010/main" val="44345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586DE78-5068-5FC7-1B90-DE61DC2B99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3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43BF99-534D-9C0F-ABE7-632F1AFE1287}"/>
              </a:ext>
            </a:extLst>
          </p:cNvPr>
          <p:cNvSpPr/>
          <p:nvPr/>
        </p:nvSpPr>
        <p:spPr>
          <a:xfrm>
            <a:off x="5158596" y="0"/>
            <a:ext cx="6331789" cy="6858000"/>
          </a:xfrm>
          <a:prstGeom prst="rect">
            <a:avLst/>
          </a:prstGeom>
          <a:solidFill>
            <a:srgbClr val="CB45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Imagen que contiene foto, computadora, cuarto&#10;&#10;Descripción generada automáticamente">
            <a:extLst>
              <a:ext uri="{FF2B5EF4-FFF2-40B4-BE49-F238E27FC236}">
                <a16:creationId xmlns:a16="http://schemas.microsoft.com/office/drawing/2014/main" id="{A7F86CCB-057B-9F7A-C90D-736CE8A8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8" y="1806276"/>
            <a:ext cx="4747403" cy="31649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E2F214-EADB-8337-5280-6C9C9421CD03}"/>
              </a:ext>
            </a:extLst>
          </p:cNvPr>
          <p:cNvSpPr txBox="1"/>
          <p:nvPr/>
        </p:nvSpPr>
        <p:spPr>
          <a:xfrm>
            <a:off x="5650301" y="1518249"/>
            <a:ext cx="53483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-Espacio para la escucha, el diálogo, el análisis y la colaboración.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-Organización del trabajo en equipo.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-El alumnado decide cómo van a trabajar, cuál va a ser su organización, sus roles, etc.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-Se abordan los temas a trabajar e investigar. Se establece un guion u hoja de ruta.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6369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ED7E6B5-BF3B-5C61-9F68-39B308A28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3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 descr="Cocina con estantes blancos&#10;&#10;Descripción generada automáticamente con confianza media">
            <a:extLst>
              <a:ext uri="{FF2B5EF4-FFF2-40B4-BE49-F238E27FC236}">
                <a16:creationId xmlns:a16="http://schemas.microsoft.com/office/drawing/2014/main" id="{3CF6BFFF-43A7-AC82-EC51-03F7E464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81" y="205871"/>
            <a:ext cx="9678838" cy="6446258"/>
          </a:xfrm>
          <a:prstGeom prst="rect">
            <a:avLst/>
          </a:prstGeom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FF9D1840-B913-8DB7-2FA9-68930027B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5" r="67232"/>
          <a:stretch/>
        </p:blipFill>
        <p:spPr>
          <a:xfrm rot="21114267">
            <a:off x="378029" y="3195530"/>
            <a:ext cx="2760453" cy="24773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519FC68-8D7D-7383-9E54-B346EEC80146}"/>
              </a:ext>
            </a:extLst>
          </p:cNvPr>
          <p:cNvSpPr/>
          <p:nvPr/>
        </p:nvSpPr>
        <p:spPr>
          <a:xfrm rot="21114267">
            <a:off x="259389" y="5379784"/>
            <a:ext cx="4991237" cy="950280"/>
          </a:xfrm>
          <a:prstGeom prst="rect">
            <a:avLst/>
          </a:prstGeom>
          <a:solidFill>
            <a:srgbClr val="CB45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INTERACTÚA</a:t>
            </a:r>
          </a:p>
        </p:txBody>
      </p:sp>
    </p:spTree>
    <p:extLst>
      <p:ext uri="{BB962C8B-B14F-4D97-AF65-F5344CB8AC3E}">
        <p14:creationId xmlns:p14="http://schemas.microsoft.com/office/powerpoint/2010/main" val="4206413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32EC340-C465-F5D9-3E0F-52C0777595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A2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Icono&#10;&#10;Descripción generada automáticamente">
            <a:extLst>
              <a:ext uri="{FF2B5EF4-FFF2-40B4-BE49-F238E27FC236}">
                <a16:creationId xmlns:a16="http://schemas.microsoft.com/office/drawing/2014/main" id="{6822ED0B-3619-7B33-FD92-5570B81E1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65"/>
          <a:stretch/>
        </p:blipFill>
        <p:spPr>
          <a:xfrm>
            <a:off x="423270" y="2274402"/>
            <a:ext cx="2620181" cy="2466321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E5D1AD3-57AD-D254-BC90-74E78DE61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51" y="1145239"/>
            <a:ext cx="7772400" cy="4490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B3A8639-3D75-448E-8AE2-1BF5530F5623}"/>
              </a:ext>
            </a:extLst>
          </p:cNvPr>
          <p:cNvSpPr/>
          <p:nvPr/>
        </p:nvSpPr>
        <p:spPr>
          <a:xfrm>
            <a:off x="218554" y="4704503"/>
            <a:ext cx="4990587" cy="950280"/>
          </a:xfrm>
          <a:prstGeom prst="rect">
            <a:avLst/>
          </a:prstGeom>
          <a:solidFill>
            <a:srgbClr val="676A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INVESTIGA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597661-BBE2-FAED-E9C7-EEDBA9555BED}"/>
              </a:ext>
            </a:extLst>
          </p:cNvPr>
          <p:cNvSpPr txBox="1"/>
          <p:nvPr/>
        </p:nvSpPr>
        <p:spPr>
          <a:xfrm>
            <a:off x="6264322" y="5877647"/>
            <a:ext cx="2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676A93"/>
                </a:solidFill>
              </a:rPr>
              <a:t>AVERIGUA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ECA69B-5403-06FF-C78C-57AC1DC5FF7A}"/>
              </a:ext>
            </a:extLst>
          </p:cNvPr>
          <p:cNvSpPr txBox="1"/>
          <p:nvPr/>
        </p:nvSpPr>
        <p:spPr>
          <a:xfrm>
            <a:off x="9148549" y="5712761"/>
            <a:ext cx="204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676A93"/>
                </a:solidFill>
              </a:rPr>
              <a:t>CUESTIONA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3742B3-072B-134D-2B84-DA883DD90036}"/>
              </a:ext>
            </a:extLst>
          </p:cNvPr>
          <p:cNvSpPr txBox="1"/>
          <p:nvPr/>
        </p:nvSpPr>
        <p:spPr>
          <a:xfrm>
            <a:off x="8068101" y="6062313"/>
            <a:ext cx="2101755" cy="36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676A93"/>
                </a:solidFill>
              </a:rPr>
              <a:t>ANALIZA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EC2040-45DB-9387-C7FA-9FAB1813D048}"/>
              </a:ext>
            </a:extLst>
          </p:cNvPr>
          <p:cNvSpPr txBox="1"/>
          <p:nvPr/>
        </p:nvSpPr>
        <p:spPr>
          <a:xfrm>
            <a:off x="10272214" y="6062313"/>
            <a:ext cx="234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676A93"/>
                </a:solidFill>
              </a:rPr>
              <a:t>EXAMINA</a:t>
            </a:r>
          </a:p>
        </p:txBody>
      </p:sp>
    </p:spTree>
    <p:extLst>
      <p:ext uri="{BB962C8B-B14F-4D97-AF65-F5344CB8AC3E}">
        <p14:creationId xmlns:p14="http://schemas.microsoft.com/office/powerpoint/2010/main" val="228833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69C6B4-2050-B174-BFAB-EF41601A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21" b="32400"/>
          <a:stretch/>
        </p:blipFill>
        <p:spPr>
          <a:xfrm>
            <a:off x="5816466" y="938463"/>
            <a:ext cx="5715000" cy="2490538"/>
          </a:xfrm>
          <a:prstGeom prst="rect">
            <a:avLst/>
          </a:prstGeom>
        </p:spPr>
      </p:pic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8BD3AB9F-C84C-0BB1-794D-C6E83487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46" y="1232658"/>
            <a:ext cx="4450482" cy="219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02227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32EC340-C465-F5D9-3E0F-52C0777595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A2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1579FF3-94CA-7F72-2E6C-68B984C6160D}"/>
              </a:ext>
            </a:extLst>
          </p:cNvPr>
          <p:cNvSpPr/>
          <p:nvPr/>
        </p:nvSpPr>
        <p:spPr>
          <a:xfrm>
            <a:off x="5283200" y="0"/>
            <a:ext cx="5872480" cy="6858000"/>
          </a:xfrm>
          <a:prstGeom prst="rect">
            <a:avLst/>
          </a:prstGeom>
          <a:solidFill>
            <a:srgbClr val="676A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479853F-776A-7A8E-9AF6-06BAFD0F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4" y="1810385"/>
            <a:ext cx="4860592" cy="32372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4130F9C-808C-C11C-73D5-F67CB2A5FF63}"/>
              </a:ext>
            </a:extLst>
          </p:cNvPr>
          <p:cNvSpPr txBox="1"/>
          <p:nvPr/>
        </p:nvSpPr>
        <p:spPr>
          <a:xfrm>
            <a:off x="5821680" y="1228397"/>
            <a:ext cx="4795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Inicio del proceso de investigación: búsqueda y recopilación de datos para su posterior ordenación dentro de cuerpo del reto.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Herramientas: 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-Internet.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-Bibliografía adecuada y habilitada por el docente.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-Robots, microscopios, etc.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4609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32EC340-C465-F5D9-3E0F-52C0777595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A2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Icono&#10;&#10;Descripción generada automáticamente">
            <a:extLst>
              <a:ext uri="{FF2B5EF4-FFF2-40B4-BE49-F238E27FC236}">
                <a16:creationId xmlns:a16="http://schemas.microsoft.com/office/drawing/2014/main" id="{6822ED0B-3619-7B33-FD92-5570B81E1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865"/>
          <a:stretch/>
        </p:blipFill>
        <p:spPr>
          <a:xfrm>
            <a:off x="664724" y="3151534"/>
            <a:ext cx="2620181" cy="2466321"/>
          </a:xfrm>
          <a:prstGeom prst="rect">
            <a:avLst/>
          </a:prstGeom>
        </p:spPr>
      </p:pic>
      <p:pic>
        <p:nvPicPr>
          <p:cNvPr id="11" name="Imagen 10" descr="Imagen que contiene interior, persona, tabla, hombre&#10;&#10;Descripción generada automáticamente">
            <a:extLst>
              <a:ext uri="{FF2B5EF4-FFF2-40B4-BE49-F238E27FC236}">
                <a16:creationId xmlns:a16="http://schemas.microsoft.com/office/drawing/2014/main" id="{CF4C56AA-7F63-2858-98AA-3A736E7F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831" y="3397204"/>
            <a:ext cx="4501455" cy="277734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B3A8639-3D75-448E-8AE2-1BF5530F5623}"/>
              </a:ext>
            </a:extLst>
          </p:cNvPr>
          <p:cNvSpPr/>
          <p:nvPr/>
        </p:nvSpPr>
        <p:spPr>
          <a:xfrm>
            <a:off x="359765" y="5517085"/>
            <a:ext cx="4990587" cy="950280"/>
          </a:xfrm>
          <a:prstGeom prst="rect">
            <a:avLst/>
          </a:prstGeom>
          <a:solidFill>
            <a:srgbClr val="676A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INVESTIGA</a:t>
            </a:r>
          </a:p>
        </p:txBody>
      </p:sp>
      <p:pic>
        <p:nvPicPr>
          <p:cNvPr id="4" name="Imagen 3" descr="Un escritorio con una silla en un cuarto&#10;&#10;Descripción generada automáticamente con confianza media">
            <a:extLst>
              <a:ext uri="{FF2B5EF4-FFF2-40B4-BE49-F238E27FC236}">
                <a16:creationId xmlns:a16="http://schemas.microsoft.com/office/drawing/2014/main" id="{DFE03467-DE63-8853-7D32-0F1C1024C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32" y="179419"/>
            <a:ext cx="4051154" cy="3038366"/>
          </a:xfrm>
          <a:prstGeom prst="rect">
            <a:avLst/>
          </a:prstGeom>
        </p:spPr>
      </p:pic>
      <p:pic>
        <p:nvPicPr>
          <p:cNvPr id="9" name="Imagen 8" descr="Una persona en frente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71734365-559B-DA25-B1F9-ED79F36F5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59" y="0"/>
            <a:ext cx="386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54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9603A44-3EEC-CD7E-EDB1-F9C5F0418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D7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760D2F9-8898-ED39-41B4-803FC327C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254" y="762900"/>
            <a:ext cx="7772400" cy="4438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379E23-ADBA-B0BF-ECD9-319CEE3F3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5" r="50000"/>
          <a:stretch/>
        </p:blipFill>
        <p:spPr>
          <a:xfrm>
            <a:off x="853440" y="1971066"/>
            <a:ext cx="3847375" cy="334391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417988A-E863-5536-0577-39595D94729F}"/>
              </a:ext>
            </a:extLst>
          </p:cNvPr>
          <p:cNvSpPr/>
          <p:nvPr/>
        </p:nvSpPr>
        <p:spPr>
          <a:xfrm rot="359518">
            <a:off x="548640" y="5144820"/>
            <a:ext cx="4990587" cy="950280"/>
          </a:xfrm>
          <a:prstGeom prst="rect">
            <a:avLst/>
          </a:prstGeom>
          <a:solidFill>
            <a:srgbClr val="E1B8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EXPLORA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981F1F-3677-25A4-8E6B-CAEEABBD9933}"/>
              </a:ext>
            </a:extLst>
          </p:cNvPr>
          <p:cNvSpPr txBox="1"/>
          <p:nvPr/>
        </p:nvSpPr>
        <p:spPr>
          <a:xfrm>
            <a:off x="7251001" y="5475512"/>
            <a:ext cx="262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E1B838"/>
                </a:solidFill>
              </a:rPr>
              <a:t>INDAGA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32910C-6D34-C4B5-5764-C338A65371CD}"/>
              </a:ext>
            </a:extLst>
          </p:cNvPr>
          <p:cNvSpPr txBox="1"/>
          <p:nvPr/>
        </p:nvSpPr>
        <p:spPr>
          <a:xfrm>
            <a:off x="9348716" y="5592337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E1B838"/>
                </a:solidFill>
              </a:rPr>
              <a:t>BUSCA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F98A37-3CC1-E23A-4CA7-550752B1F57E}"/>
              </a:ext>
            </a:extLst>
          </p:cNvPr>
          <p:cNvSpPr txBox="1"/>
          <p:nvPr/>
        </p:nvSpPr>
        <p:spPr>
          <a:xfrm>
            <a:off x="8256895" y="6124576"/>
            <a:ext cx="28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E1B838"/>
                </a:solidFill>
              </a:rPr>
              <a:t>DESCUBRE</a:t>
            </a:r>
          </a:p>
        </p:txBody>
      </p:sp>
    </p:spTree>
    <p:extLst>
      <p:ext uri="{BB962C8B-B14F-4D97-AF65-F5344CB8AC3E}">
        <p14:creationId xmlns:p14="http://schemas.microsoft.com/office/powerpoint/2010/main" val="1137001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9603A44-3EEC-CD7E-EDB1-F9C5F0418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D7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35579B0-DF88-EB01-248B-398732F6B214}"/>
              </a:ext>
            </a:extLst>
          </p:cNvPr>
          <p:cNvSpPr/>
          <p:nvPr/>
        </p:nvSpPr>
        <p:spPr>
          <a:xfrm>
            <a:off x="5308979" y="0"/>
            <a:ext cx="5936776" cy="6858000"/>
          </a:xfrm>
          <a:prstGeom prst="rect">
            <a:avLst/>
          </a:prstGeom>
          <a:solidFill>
            <a:srgbClr val="E1B8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a persona con un plato de comida&#10;&#10;Descripción generada automáticamente con confianza baja">
            <a:extLst>
              <a:ext uri="{FF2B5EF4-FFF2-40B4-BE49-F238E27FC236}">
                <a16:creationId xmlns:a16="http://schemas.microsoft.com/office/drawing/2014/main" id="{11778EEC-CD89-BEEA-EC8C-91081D1C2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9" y="158078"/>
            <a:ext cx="4856481" cy="3302407"/>
          </a:xfrm>
          <a:prstGeom prst="rect">
            <a:avLst/>
          </a:prstGeom>
        </p:spPr>
      </p:pic>
      <p:pic>
        <p:nvPicPr>
          <p:cNvPr id="10" name="Imagen 9" descr="Imagen que contiene persona, interior, tabla, joven&#10;&#10;Descripción generada automáticamente">
            <a:extLst>
              <a:ext uri="{FF2B5EF4-FFF2-40B4-BE49-F238E27FC236}">
                <a16:creationId xmlns:a16="http://schemas.microsoft.com/office/drawing/2014/main" id="{0467CA12-155C-0917-5CFE-DC171D285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49" y="3555593"/>
            <a:ext cx="4856481" cy="31443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FC6040B-5DC0-7220-08A1-AF6CF5BF51F6}"/>
              </a:ext>
            </a:extLst>
          </p:cNvPr>
          <p:cNvSpPr txBox="1"/>
          <p:nvPr/>
        </p:nvSpPr>
        <p:spPr>
          <a:xfrm>
            <a:off x="5757687" y="1536174"/>
            <a:ext cx="5039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Al alumnado se le proporcionará una serie de herramientas TICs que le facilitarán el hallazgo de conocimientos clave.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-REALIDAD VIRTUAL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-GAFAS 3D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-REALIDAD AUMNETADA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6215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89603A44-3EEC-CD7E-EDB1-F9C5F0418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D7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4379E23-ADBA-B0BF-ECD9-319CEE3F3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25" r="50000"/>
          <a:stretch/>
        </p:blipFill>
        <p:spPr>
          <a:xfrm>
            <a:off x="853440" y="1971066"/>
            <a:ext cx="3847375" cy="334391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417988A-E863-5536-0577-39595D94729F}"/>
              </a:ext>
            </a:extLst>
          </p:cNvPr>
          <p:cNvSpPr/>
          <p:nvPr/>
        </p:nvSpPr>
        <p:spPr>
          <a:xfrm rot="359518">
            <a:off x="548640" y="5144820"/>
            <a:ext cx="4990587" cy="950280"/>
          </a:xfrm>
          <a:prstGeom prst="rect">
            <a:avLst/>
          </a:prstGeom>
          <a:solidFill>
            <a:srgbClr val="E1B8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EXPLORA</a:t>
            </a:r>
          </a:p>
        </p:txBody>
      </p:sp>
      <p:pic>
        <p:nvPicPr>
          <p:cNvPr id="9" name="Imagen 8" descr="Una persona con gorra y lentes oscuros&#10;&#10;Descripción generada automáticamente con confianza baja">
            <a:extLst>
              <a:ext uri="{FF2B5EF4-FFF2-40B4-BE49-F238E27FC236}">
                <a16:creationId xmlns:a16="http://schemas.microsoft.com/office/drawing/2014/main" id="{03C1C932-471B-FF2D-4A3E-979AD229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60" y="257480"/>
            <a:ext cx="7772400" cy="4371975"/>
          </a:xfrm>
          <a:prstGeom prst="rect">
            <a:avLst/>
          </a:prstGeom>
        </p:spPr>
      </p:pic>
      <p:pic>
        <p:nvPicPr>
          <p:cNvPr id="11" name="Imagen 10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694624B4-28F1-F1E2-FBE0-5E98C797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377" y="4750519"/>
            <a:ext cx="2617983" cy="1738881"/>
          </a:xfrm>
          <a:prstGeom prst="rect">
            <a:avLst/>
          </a:prstGeom>
        </p:spPr>
      </p:pic>
      <p:pic>
        <p:nvPicPr>
          <p:cNvPr id="13" name="Imagen 12" descr="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C30D08AB-0AFA-F54F-846D-03302D643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689" y="4750519"/>
            <a:ext cx="3274777" cy="13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501D990-0980-58B9-93C4-E0324BFF5C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29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58AD6853-CCF9-3003-F96D-63D7A014D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35256"/>
          <a:stretch/>
        </p:blipFill>
        <p:spPr>
          <a:xfrm>
            <a:off x="589280" y="1299209"/>
            <a:ext cx="3657600" cy="3767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53A206-28C9-6D4C-0FF9-0ECB1A6B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530132"/>
            <a:ext cx="7945120" cy="453674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FBE7C08-0DCA-83A0-37D3-7BB2CFCDBA94}"/>
              </a:ext>
            </a:extLst>
          </p:cNvPr>
          <p:cNvSpPr/>
          <p:nvPr/>
        </p:nvSpPr>
        <p:spPr>
          <a:xfrm>
            <a:off x="386080" y="4758740"/>
            <a:ext cx="5445760" cy="950280"/>
          </a:xfrm>
          <a:prstGeom prst="rect">
            <a:avLst/>
          </a:prstGeom>
          <a:solidFill>
            <a:srgbClr val="C549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DESARROLLA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DDB9D5-DB74-BCE3-05F4-5ECB0E7A4E94}"/>
              </a:ext>
            </a:extLst>
          </p:cNvPr>
          <p:cNvSpPr txBox="1"/>
          <p:nvPr/>
        </p:nvSpPr>
        <p:spPr>
          <a:xfrm>
            <a:off x="6847840" y="5323840"/>
            <a:ext cx="19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54941"/>
                </a:solidFill>
              </a:rPr>
              <a:t>PLANIFICA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AE4A5D-C879-2970-3AC5-1A3C7777282C}"/>
              </a:ext>
            </a:extLst>
          </p:cNvPr>
          <p:cNvSpPr txBox="1"/>
          <p:nvPr/>
        </p:nvSpPr>
        <p:spPr>
          <a:xfrm>
            <a:off x="9348717" y="5508506"/>
            <a:ext cx="192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54941"/>
                </a:solidFill>
              </a:rPr>
              <a:t>ORDENA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93039AA-5F64-2993-CE23-B3D0C7035100}"/>
              </a:ext>
            </a:extLst>
          </p:cNvPr>
          <p:cNvSpPr txBox="1"/>
          <p:nvPr/>
        </p:nvSpPr>
        <p:spPr>
          <a:xfrm>
            <a:off x="7833360" y="5950136"/>
            <a:ext cx="15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54941"/>
                </a:solidFill>
              </a:rPr>
              <a:t>INVENTA</a:t>
            </a:r>
          </a:p>
        </p:txBody>
      </p:sp>
    </p:spTree>
    <p:extLst>
      <p:ext uri="{BB962C8B-B14F-4D97-AF65-F5344CB8AC3E}">
        <p14:creationId xmlns:p14="http://schemas.microsoft.com/office/powerpoint/2010/main" val="969700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501D990-0980-58B9-93C4-E0324BFF5C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29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EE1759-09DF-1937-239D-1DA4DCD42325}"/>
              </a:ext>
            </a:extLst>
          </p:cNvPr>
          <p:cNvSpPr/>
          <p:nvPr/>
        </p:nvSpPr>
        <p:spPr>
          <a:xfrm>
            <a:off x="5628640" y="0"/>
            <a:ext cx="5811520" cy="6858000"/>
          </a:xfrm>
          <a:prstGeom prst="rect">
            <a:avLst/>
          </a:prstGeom>
          <a:solidFill>
            <a:srgbClr val="C54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Una sala de estar&#10;&#10;Descripción generada automáticamente">
            <a:extLst>
              <a:ext uri="{FF2B5EF4-FFF2-40B4-BE49-F238E27FC236}">
                <a16:creationId xmlns:a16="http://schemas.microsoft.com/office/drawing/2014/main" id="{F34F13F0-E219-79AC-651A-396E04C08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62"/>
          <a:stretch/>
        </p:blipFill>
        <p:spPr>
          <a:xfrm>
            <a:off x="142240" y="776262"/>
            <a:ext cx="5039360" cy="53054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0492574-9156-99E5-C469-FCAD81491D5B}"/>
              </a:ext>
            </a:extLst>
          </p:cNvPr>
          <p:cNvSpPr txBox="1"/>
          <p:nvPr/>
        </p:nvSpPr>
        <p:spPr>
          <a:xfrm>
            <a:off x="6130119" y="1843950"/>
            <a:ext cx="48085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Organización de la información obtenida: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-Guion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-Storyboard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-Selección de los datos relevantes</a:t>
            </a:r>
          </a:p>
          <a:p>
            <a:pPr algn="just"/>
            <a:endParaRPr lang="es-ES" sz="2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-Revisión de la documentación </a:t>
            </a:r>
          </a:p>
        </p:txBody>
      </p:sp>
    </p:spTree>
    <p:extLst>
      <p:ext uri="{BB962C8B-B14F-4D97-AF65-F5344CB8AC3E}">
        <p14:creationId xmlns:p14="http://schemas.microsoft.com/office/powerpoint/2010/main" val="694469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501D990-0980-58B9-93C4-E0324BFF5C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29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0C245A89-C7E8-AC62-63F8-38D58BD1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40" y="355600"/>
            <a:ext cx="8168640" cy="5424488"/>
          </a:xfrm>
          <a:prstGeom prst="rect">
            <a:avLst/>
          </a:prstGeom>
        </p:spPr>
      </p:pic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6B0E4623-150E-A6CF-34EA-6ED805A97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r="35256"/>
          <a:stretch/>
        </p:blipFill>
        <p:spPr>
          <a:xfrm rot="237434">
            <a:off x="231471" y="1923893"/>
            <a:ext cx="3249639" cy="334742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F712B1C-68AE-169A-CEC6-BDDFF0970EB0}"/>
              </a:ext>
            </a:extLst>
          </p:cNvPr>
          <p:cNvSpPr/>
          <p:nvPr/>
        </p:nvSpPr>
        <p:spPr>
          <a:xfrm rot="237434">
            <a:off x="345440" y="5229027"/>
            <a:ext cx="5445760" cy="950280"/>
          </a:xfrm>
          <a:prstGeom prst="rect">
            <a:avLst/>
          </a:prstGeom>
          <a:solidFill>
            <a:srgbClr val="C5494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DESARROLLA</a:t>
            </a:r>
          </a:p>
        </p:txBody>
      </p:sp>
    </p:spTree>
    <p:extLst>
      <p:ext uri="{BB962C8B-B14F-4D97-AF65-F5344CB8AC3E}">
        <p14:creationId xmlns:p14="http://schemas.microsoft.com/office/powerpoint/2010/main" val="3233437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9798B47-EE96-9D5B-3A2E-0F6016D0D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D4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90965C-B167-81A8-D99F-A30B5467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8" r="18581"/>
          <a:stretch/>
        </p:blipFill>
        <p:spPr>
          <a:xfrm>
            <a:off x="586853" y="2073370"/>
            <a:ext cx="2815383" cy="27112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DEA789-36D9-3ACF-2DEE-FA07BBFF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58404">
            <a:off x="3523062" y="796356"/>
            <a:ext cx="7772400" cy="4459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94C0721-2CF5-2ACB-07E0-ED4AA93033D1}"/>
              </a:ext>
            </a:extLst>
          </p:cNvPr>
          <p:cNvSpPr/>
          <p:nvPr/>
        </p:nvSpPr>
        <p:spPr>
          <a:xfrm>
            <a:off x="406400" y="4784630"/>
            <a:ext cx="5445760" cy="950280"/>
          </a:xfrm>
          <a:prstGeom prst="rect">
            <a:avLst/>
          </a:prstGeom>
          <a:solidFill>
            <a:srgbClr val="CAD3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CREA</a:t>
            </a:r>
          </a:p>
        </p:txBody>
      </p:sp>
    </p:spTree>
    <p:extLst>
      <p:ext uri="{BB962C8B-B14F-4D97-AF65-F5344CB8AC3E}">
        <p14:creationId xmlns:p14="http://schemas.microsoft.com/office/powerpoint/2010/main" val="3898698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9798B47-EE96-9D5B-3A2E-0F6016D0D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D4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53F8BC-F9F5-CEF9-5FB1-738ACE3B6ED1}"/>
              </a:ext>
            </a:extLst>
          </p:cNvPr>
          <p:cNvSpPr/>
          <p:nvPr/>
        </p:nvSpPr>
        <p:spPr>
          <a:xfrm>
            <a:off x="5303520" y="0"/>
            <a:ext cx="6096000" cy="6858000"/>
          </a:xfrm>
          <a:prstGeom prst="rect">
            <a:avLst/>
          </a:prstGeom>
          <a:solidFill>
            <a:srgbClr val="CAD3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525D7D-50E0-4F9B-591A-EACC9CC7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54" y="243840"/>
            <a:ext cx="4467013" cy="335026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FAC568E-100B-D531-3021-8C0A96ECEF29}"/>
              </a:ext>
            </a:extLst>
          </p:cNvPr>
          <p:cNvSpPr txBox="1"/>
          <p:nvPr/>
        </p:nvSpPr>
        <p:spPr>
          <a:xfrm>
            <a:off x="5778917" y="2162939"/>
            <a:ext cx="51452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latin typeface="Poppins SemiBold" pitchFamily="2" charset="77"/>
                <a:cs typeface="Poppins SemiBold" pitchFamily="2" charset="77"/>
              </a:rPr>
              <a:t>Fisicalidad del conocimiento</a:t>
            </a:r>
          </a:p>
          <a:p>
            <a:pPr algn="just"/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latin typeface="Poppins SemiBold" pitchFamily="2" charset="77"/>
                <a:cs typeface="Poppins SemiBold" pitchFamily="2" charset="77"/>
              </a:rPr>
              <a:t>Creación de materiales para presentar la información relevante del reto/proyecto.</a:t>
            </a:r>
          </a:p>
          <a:p>
            <a:pPr algn="just"/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latin typeface="Poppins SemiBold" pitchFamily="2" charset="77"/>
                <a:cs typeface="Poppins SemiBold" pitchFamily="2" charset="77"/>
              </a:rPr>
              <a:t>-Herramientas audiovisuales</a:t>
            </a:r>
          </a:p>
          <a:p>
            <a:pPr algn="just"/>
            <a:endParaRPr lang="es-ES" sz="2000" b="1" dirty="0">
              <a:latin typeface="Poppins SemiBold" pitchFamily="2" charset="77"/>
              <a:cs typeface="Poppins SemiBold" pitchFamily="2" charset="77"/>
            </a:endParaRPr>
          </a:p>
          <a:p>
            <a:pPr algn="just"/>
            <a:r>
              <a:rPr lang="es-ES" sz="2000" b="1" dirty="0">
                <a:latin typeface="Poppins SemiBold" pitchFamily="2" charset="77"/>
                <a:cs typeface="Poppins SemiBold" pitchFamily="2" charset="77"/>
              </a:rPr>
              <a:t>-Impresoras 3D</a:t>
            </a:r>
          </a:p>
        </p:txBody>
      </p:sp>
      <p:pic>
        <p:nvPicPr>
          <p:cNvPr id="13" name="Imagen 12" descr="Imagen que contiene tabla, hombre, parado, joven&#10;&#10;Descripción generada automáticamente">
            <a:extLst>
              <a:ext uri="{FF2B5EF4-FFF2-40B4-BE49-F238E27FC236}">
                <a16:creationId xmlns:a16="http://schemas.microsoft.com/office/drawing/2014/main" id="{DC99B4CB-DAB2-D368-F589-5C115D1A9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9" y="3788406"/>
            <a:ext cx="3757961" cy="28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3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69C6B4-2050-B174-BFAB-EF41601A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21" b="32400"/>
          <a:stretch/>
        </p:blipFill>
        <p:spPr>
          <a:xfrm>
            <a:off x="5816466" y="938463"/>
            <a:ext cx="5715000" cy="2490538"/>
          </a:xfrm>
          <a:prstGeom prst="rect">
            <a:avLst/>
          </a:prstGeom>
        </p:spPr>
      </p:pic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8BD3AB9F-C84C-0BB1-794D-C6E83487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46" y="1232658"/>
            <a:ext cx="4450482" cy="219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599B4AE-FB53-B76A-D67C-22CE8E8A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44" y="3036766"/>
            <a:ext cx="4586702" cy="2673862"/>
          </a:xfrm>
          <a:prstGeom prst="rect">
            <a:avLst/>
          </a:prstGeom>
        </p:spPr>
      </p:pic>
      <p:sp>
        <p:nvSpPr>
          <p:cNvPr id="8" name="Flecha abajo 7">
            <a:extLst>
              <a:ext uri="{FF2B5EF4-FFF2-40B4-BE49-F238E27FC236}">
                <a16:creationId xmlns:a16="http://schemas.microsoft.com/office/drawing/2014/main" id="{4566B22A-22A6-F9C3-40EB-AAA2A8CF31B7}"/>
              </a:ext>
            </a:extLst>
          </p:cNvPr>
          <p:cNvSpPr/>
          <p:nvPr/>
        </p:nvSpPr>
        <p:spPr>
          <a:xfrm>
            <a:off x="8604294" y="2933163"/>
            <a:ext cx="620603" cy="99167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258924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9798B47-EE96-9D5B-3A2E-0F6016D0D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D4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90965C-B167-81A8-D99F-A30B54679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8" r="18581"/>
          <a:stretch/>
        </p:blipFill>
        <p:spPr>
          <a:xfrm>
            <a:off x="586853" y="2073370"/>
            <a:ext cx="2815383" cy="27112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94C0721-2CF5-2ACB-07E0-ED4AA93033D1}"/>
              </a:ext>
            </a:extLst>
          </p:cNvPr>
          <p:cNvSpPr/>
          <p:nvPr/>
        </p:nvSpPr>
        <p:spPr>
          <a:xfrm>
            <a:off x="406400" y="4784630"/>
            <a:ext cx="5445760" cy="950280"/>
          </a:xfrm>
          <a:prstGeom prst="rect">
            <a:avLst/>
          </a:prstGeom>
          <a:solidFill>
            <a:srgbClr val="CAD3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CREA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499B73-BE3E-9674-404D-3F906052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429000"/>
            <a:ext cx="4073707" cy="30586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48806C-21E4-86E6-3B11-EBD09CD0F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996" y="731520"/>
            <a:ext cx="8202099" cy="25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5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0B85457-D626-3344-2964-7F25DEDDF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93" y="5366"/>
            <a:ext cx="8218328" cy="4718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244B99D-E6F1-201B-C3B4-8A372B18B6F7}"/>
              </a:ext>
            </a:extLst>
          </p:cNvPr>
          <p:cNvSpPr/>
          <p:nvPr/>
        </p:nvSpPr>
        <p:spPr>
          <a:xfrm>
            <a:off x="853443" y="4844716"/>
            <a:ext cx="104851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9D7A4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Otros aspectos AMBIENTALES a considerar:</a:t>
            </a: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A98A8152-AB45-00B7-BC44-07823BD7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593" y="5614157"/>
            <a:ext cx="4814964" cy="73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34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D77F39-3ADE-F04B-9E1A-3A79F037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7BCDED6-986A-D44F-B314-1E315B95E548}"/>
              </a:ext>
            </a:extLst>
          </p:cNvPr>
          <p:cNvSpPr txBox="1"/>
          <p:nvPr/>
        </p:nvSpPr>
        <p:spPr>
          <a:xfrm>
            <a:off x="781395" y="4854632"/>
            <a:ext cx="3773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¡ATENCIÓN</a:t>
            </a:r>
          </a:p>
          <a:p>
            <a:r>
              <a:rPr lang="es-ES" sz="4000" b="1" dirty="0">
                <a:solidFill>
                  <a:srgbClr val="FF0000"/>
                </a:solidFill>
              </a:rPr>
              <a:t>al SUELO!</a:t>
            </a:r>
          </a:p>
        </p:txBody>
      </p:sp>
    </p:spTree>
    <p:extLst>
      <p:ext uri="{BB962C8B-B14F-4D97-AF65-F5344CB8AC3E}">
        <p14:creationId xmlns:p14="http://schemas.microsoft.com/office/powerpoint/2010/main" val="3262741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A6AD98-2E5F-E343-897D-78AFFA05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58B459-82CD-0E45-BC98-CC95F7EA243A}"/>
              </a:ext>
            </a:extLst>
          </p:cNvPr>
          <p:cNvSpPr txBox="1"/>
          <p:nvPr/>
        </p:nvSpPr>
        <p:spPr>
          <a:xfrm>
            <a:off x="133003" y="5534561"/>
            <a:ext cx="3773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¡ATENCIÓN</a:t>
            </a:r>
          </a:p>
          <a:p>
            <a:r>
              <a:rPr lang="es-ES" sz="4000" b="1" dirty="0">
                <a:solidFill>
                  <a:srgbClr val="FF0000"/>
                </a:solidFill>
              </a:rPr>
              <a:t>al SUELO!</a:t>
            </a:r>
          </a:p>
        </p:txBody>
      </p:sp>
    </p:spTree>
    <p:extLst>
      <p:ext uri="{BB962C8B-B14F-4D97-AF65-F5344CB8AC3E}">
        <p14:creationId xmlns:p14="http://schemas.microsoft.com/office/powerpoint/2010/main" val="2538644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91E893-C9F4-C940-B8D0-17EB87A21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765C65-C699-614C-9045-913BA13F02F8}"/>
              </a:ext>
            </a:extLst>
          </p:cNvPr>
          <p:cNvSpPr txBox="1"/>
          <p:nvPr/>
        </p:nvSpPr>
        <p:spPr>
          <a:xfrm>
            <a:off x="1612900" y="5956300"/>
            <a:ext cx="89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LA IMPORTANCIA DEL GRAFISMO EN EL AULA 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6CB72D6-79BD-CC40-AC23-E835FF9B467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6096000" y="3949700"/>
            <a:ext cx="1828800" cy="20066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307B2B2-FA2B-6E47-8EB4-7F93F1CCE9F8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1429789" y="2327564"/>
            <a:ext cx="4666211" cy="362873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13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6403B-5265-7146-B126-EA9FA3D3D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7"/>
          <a:stretch/>
        </p:blipFill>
        <p:spPr>
          <a:xfrm>
            <a:off x="0" y="0"/>
            <a:ext cx="12224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5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5B2F1D-6444-F047-A55D-EE0EE5210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070" r="1070" b="-1"/>
          <a:stretch/>
        </p:blipFill>
        <p:spPr>
          <a:xfrm>
            <a:off x="-1" y="-110836"/>
            <a:ext cx="12192001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6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7A54272-C617-554A-ACC8-722EAC5ADFAE}"/>
              </a:ext>
            </a:extLst>
          </p:cNvPr>
          <p:cNvSpPr txBox="1"/>
          <p:nvPr/>
        </p:nvSpPr>
        <p:spPr>
          <a:xfrm>
            <a:off x="279400" y="2359476"/>
            <a:ext cx="11633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00" b="1" dirty="0">
                <a:blipFill>
                  <a:blip r:embed="rId2"/>
                  <a:stretch>
                    <a:fillRect/>
                  </a:stretch>
                </a:blipFill>
                <a:latin typeface="Arial Black" panose="020B0604020202020204" pitchFamily="34" charset="0"/>
                <a:cs typeface="Arial Black" panose="020B0604020202020204" pitchFamily="34" charset="0"/>
              </a:rPr>
              <a:t>MOBILIARIO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280354-A6E2-6548-B906-3B6121B9C036}"/>
              </a:ext>
            </a:extLst>
          </p:cNvPr>
          <p:cNvSpPr txBox="1"/>
          <p:nvPr/>
        </p:nvSpPr>
        <p:spPr>
          <a:xfrm>
            <a:off x="4387850" y="3683000"/>
            <a:ext cx="341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dirty="0">
                <a:latin typeface="Bradley Hand" pitchFamily="2" charset="77"/>
              </a:rPr>
              <a:t>flexible</a:t>
            </a:r>
          </a:p>
        </p:txBody>
      </p:sp>
    </p:spTree>
    <p:extLst>
      <p:ext uri="{BB962C8B-B14F-4D97-AF65-F5344CB8AC3E}">
        <p14:creationId xmlns:p14="http://schemas.microsoft.com/office/powerpoint/2010/main" val="1539915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1DC1B4-1CF4-4149-9FA9-018513776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0" b="21667"/>
          <a:stretch/>
        </p:blipFill>
        <p:spPr>
          <a:xfrm>
            <a:off x="0" y="0"/>
            <a:ext cx="4299622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62AFA1E-0463-8844-86EE-C2DA49FA4422}"/>
              </a:ext>
            </a:extLst>
          </p:cNvPr>
          <p:cNvSpPr/>
          <p:nvPr/>
        </p:nvSpPr>
        <p:spPr>
          <a:xfrm>
            <a:off x="4632575" y="0"/>
            <a:ext cx="292685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197A16-6601-8A44-9B18-130E91E67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" t="24371" r="4008" b="32850"/>
          <a:stretch/>
        </p:blipFill>
        <p:spPr>
          <a:xfrm>
            <a:off x="4632575" y="1962150"/>
            <a:ext cx="2926850" cy="2933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473051A-C84F-7A4C-80EE-DE9E0540D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1" b="33704"/>
          <a:stretch/>
        </p:blipFill>
        <p:spPr>
          <a:xfrm>
            <a:off x="7622467" y="718699"/>
            <a:ext cx="4569533" cy="54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21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12C483-ED4D-A742-AFD4-CEAA7A75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93" y="112599"/>
            <a:ext cx="5613401" cy="37422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84701E-49D5-7142-B10C-6CCFC882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128" y="4279368"/>
            <a:ext cx="2818666" cy="24660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8E7EA3-9C23-E846-8D84-544EC74E4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504" y="4130145"/>
            <a:ext cx="3000905" cy="26152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3BCF7E-0480-C447-AABE-E09D74607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1" y="239184"/>
            <a:ext cx="3623662" cy="35708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8D5012-DBBC-0541-B56A-0B01EC53E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007" y="2132955"/>
            <a:ext cx="3797649" cy="37422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9077F5A-6C07-E448-80BD-A2856DD34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1" y="4130145"/>
            <a:ext cx="2617812" cy="2615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6058FD-6597-D842-A276-D60A251AE4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857"/>
          <a:stretch/>
        </p:blipFill>
        <p:spPr>
          <a:xfrm>
            <a:off x="4301928" y="640177"/>
            <a:ext cx="2362200" cy="8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69C6B4-2050-B174-BFAB-EF41601A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21" b="32400"/>
          <a:stretch/>
        </p:blipFill>
        <p:spPr>
          <a:xfrm>
            <a:off x="5816466" y="938463"/>
            <a:ext cx="5715000" cy="2490538"/>
          </a:xfrm>
          <a:prstGeom prst="rect">
            <a:avLst/>
          </a:prstGeom>
        </p:spPr>
      </p:pic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8BD3AB9F-C84C-0BB1-794D-C6E83487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46" y="1232658"/>
            <a:ext cx="4450482" cy="219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599B4AE-FB53-B76A-D67C-22CE8E8A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44" y="3036766"/>
            <a:ext cx="4586702" cy="2673862"/>
          </a:xfrm>
          <a:prstGeom prst="rect">
            <a:avLst/>
          </a:prstGeom>
        </p:spPr>
      </p:pic>
      <p:sp>
        <p:nvSpPr>
          <p:cNvPr id="8" name="Flecha abajo 7">
            <a:extLst>
              <a:ext uri="{FF2B5EF4-FFF2-40B4-BE49-F238E27FC236}">
                <a16:creationId xmlns:a16="http://schemas.microsoft.com/office/drawing/2014/main" id="{4566B22A-22A6-F9C3-40EB-AAA2A8CF31B7}"/>
              </a:ext>
            </a:extLst>
          </p:cNvPr>
          <p:cNvSpPr/>
          <p:nvPr/>
        </p:nvSpPr>
        <p:spPr>
          <a:xfrm>
            <a:off x="8604294" y="2933163"/>
            <a:ext cx="620603" cy="99167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2E10EE7-C3AB-3509-8B2D-FB326AE1B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072" y="4692762"/>
            <a:ext cx="2972216" cy="1669082"/>
          </a:xfrm>
          <a:prstGeom prst="rect">
            <a:avLst/>
          </a:prstGeom>
        </p:spPr>
      </p:pic>
      <p:sp>
        <p:nvSpPr>
          <p:cNvPr id="13" name="Flecha doblada hacia arriba 12">
            <a:extLst>
              <a:ext uri="{FF2B5EF4-FFF2-40B4-BE49-F238E27FC236}">
                <a16:creationId xmlns:a16="http://schemas.microsoft.com/office/drawing/2014/main" id="{D06B9736-7C04-F82E-0554-6333B3E4A2C7}"/>
              </a:ext>
            </a:extLst>
          </p:cNvPr>
          <p:cNvSpPr/>
          <p:nvPr/>
        </p:nvSpPr>
        <p:spPr>
          <a:xfrm rot="5400000" flipV="1">
            <a:off x="6448561" y="4694856"/>
            <a:ext cx="864939" cy="1166609"/>
          </a:xfrm>
          <a:prstGeom prst="ben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texto, señal, firmar, cuarto&#10;&#10;Descripción generada automáticamente">
            <a:extLst>
              <a:ext uri="{FF2B5EF4-FFF2-40B4-BE49-F238E27FC236}">
                <a16:creationId xmlns:a16="http://schemas.microsoft.com/office/drawing/2014/main" id="{C8DB0479-6647-7CD0-E3DC-51A59098C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551" y="3723195"/>
            <a:ext cx="1189257" cy="10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4787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6B7FAF-BB20-6D40-8D08-DF5484F2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60" y="685800"/>
            <a:ext cx="5699502" cy="56995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E6D2F6-8B34-1A40-934F-4E551D85D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839" y="472699"/>
            <a:ext cx="5699501" cy="56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99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AF6EB4-F527-0C48-A9DD-6D3EE1F8F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5" r="1070" b="21729"/>
          <a:stretch/>
        </p:blipFill>
        <p:spPr>
          <a:xfrm>
            <a:off x="8128000" y="465666"/>
            <a:ext cx="4064000" cy="59266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22C458-DCC6-BB4E-B43D-FF3E0FC71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" t="37284" r="2293" b="23457"/>
          <a:stretch/>
        </p:blipFill>
        <p:spPr>
          <a:xfrm rot="5400000">
            <a:off x="-2099733" y="2754054"/>
            <a:ext cx="6096000" cy="15192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21FEA1-5A72-C649-8AAE-6407F97ED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01"/>
          <a:stretch/>
        </p:blipFill>
        <p:spPr>
          <a:xfrm>
            <a:off x="2159001" y="0"/>
            <a:ext cx="5494866" cy="683550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9D96764-43F0-F649-81FF-ABEFDDF71C12}"/>
              </a:ext>
            </a:extLst>
          </p:cNvPr>
          <p:cNvSpPr txBox="1"/>
          <p:nvPr/>
        </p:nvSpPr>
        <p:spPr>
          <a:xfrm rot="16200000">
            <a:off x="1126869" y="3244333"/>
            <a:ext cx="159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COLOR &amp; ROL</a:t>
            </a:r>
          </a:p>
        </p:txBody>
      </p:sp>
    </p:spTree>
    <p:extLst>
      <p:ext uri="{BB962C8B-B14F-4D97-AF65-F5344CB8AC3E}">
        <p14:creationId xmlns:p14="http://schemas.microsoft.com/office/powerpoint/2010/main" val="1558121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2A0619-F2AD-AB48-B8D0-7CD6C456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7" y="0"/>
            <a:ext cx="11654726" cy="68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8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46694F-84CD-AA4F-80FC-7A7484FA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" r="41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FCA70D2-F296-3548-A6F4-0235D9DA544F}"/>
              </a:ext>
            </a:extLst>
          </p:cNvPr>
          <p:cNvSpPr/>
          <p:nvPr/>
        </p:nvSpPr>
        <p:spPr>
          <a:xfrm>
            <a:off x="2216150" y="185410"/>
            <a:ext cx="6400800" cy="838200"/>
          </a:xfrm>
          <a:prstGeom prst="rect">
            <a:avLst/>
          </a:prstGeom>
          <a:solidFill>
            <a:srgbClr val="FBF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47096C-FA42-9348-973C-E5DF84CC92FD}"/>
              </a:ext>
            </a:extLst>
          </p:cNvPr>
          <p:cNvSpPr txBox="1"/>
          <p:nvPr/>
        </p:nvSpPr>
        <p:spPr>
          <a:xfrm>
            <a:off x="2381250" y="342900"/>
            <a:ext cx="613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MESAS PROTAGONISTAS O MESAS LIDER</a:t>
            </a:r>
          </a:p>
        </p:txBody>
      </p:sp>
    </p:spTree>
    <p:extLst>
      <p:ext uri="{BB962C8B-B14F-4D97-AF65-F5344CB8AC3E}">
        <p14:creationId xmlns:p14="http://schemas.microsoft.com/office/powerpoint/2010/main" val="1439809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700545-5FD5-884D-A555-1924A251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"/>
            <a:ext cx="12192000" cy="698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34843E-C5D6-C147-9B07-7CB25B8C0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071" y="220132"/>
            <a:ext cx="4045393" cy="2300817"/>
          </a:xfrm>
          <a:prstGeom prst="rect">
            <a:avLst/>
          </a:prstGeom>
          <a:solidFill>
            <a:srgbClr val="000000">
              <a:shade val="95000"/>
            </a:srgbClr>
          </a:solidFill>
          <a:ln w="66675" cap="sq">
            <a:solidFill>
              <a:srgbClr val="000000"/>
            </a:solidFill>
            <a:miter lim="800000"/>
          </a:ln>
          <a:effectLst>
            <a:outerShdw blurRad="254000" dist="190500" dir="2700000" sx="97000" sy="97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EC6351-5108-704B-A8DE-720AC13D01C7}"/>
              </a:ext>
            </a:extLst>
          </p:cNvPr>
          <p:cNvSpPr txBox="1"/>
          <p:nvPr/>
        </p:nvSpPr>
        <p:spPr>
          <a:xfrm>
            <a:off x="304800" y="6299201"/>
            <a:ext cx="714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ASIENTOS Y SU ALMACENAJE</a:t>
            </a:r>
          </a:p>
        </p:txBody>
      </p:sp>
    </p:spTree>
    <p:extLst>
      <p:ext uri="{BB962C8B-B14F-4D97-AF65-F5344CB8AC3E}">
        <p14:creationId xmlns:p14="http://schemas.microsoft.com/office/powerpoint/2010/main" val="3225196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8C8360-1580-1F41-8B0C-F15C0711F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626"/>
            <a:ext cx="12192000" cy="58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152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AFC9808-645D-E343-86E6-94EC05EF2D11}"/>
              </a:ext>
            </a:extLst>
          </p:cNvPr>
          <p:cNvSpPr txBox="1"/>
          <p:nvPr/>
        </p:nvSpPr>
        <p:spPr>
          <a:xfrm>
            <a:off x="1001683" y="2105561"/>
            <a:ext cx="101886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00" b="1" dirty="0">
                <a:blipFill>
                  <a:blip r:embed="rId2"/>
                  <a:stretch>
                    <a:fillRect/>
                  </a:stretch>
                </a:blipFill>
                <a:latin typeface="Arial Black" panose="020B0604020202020204" pitchFamily="34" charset="0"/>
                <a:cs typeface="Arial Black" panose="020B0604020202020204" pitchFamily="34" charset="0"/>
              </a:rPr>
              <a:t>TECHOS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986693-D0CF-4B47-833A-87FD3C3EC26C}"/>
              </a:ext>
            </a:extLst>
          </p:cNvPr>
          <p:cNvSpPr txBox="1"/>
          <p:nvPr/>
        </p:nvSpPr>
        <p:spPr>
          <a:xfrm>
            <a:off x="4267199" y="446005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Bradley Hand" pitchFamily="2" charset="77"/>
              </a:rPr>
              <a:t>Estética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s-ES" sz="3200" dirty="0">
                <a:latin typeface="Bradley Hand" pitchFamily="2" charset="77"/>
              </a:rPr>
              <a:t> Acústica</a:t>
            </a:r>
          </a:p>
        </p:txBody>
      </p:sp>
    </p:spTree>
    <p:extLst>
      <p:ext uri="{BB962C8B-B14F-4D97-AF65-F5344CB8AC3E}">
        <p14:creationId xmlns:p14="http://schemas.microsoft.com/office/powerpoint/2010/main" val="1668318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2762E2-B9B5-B34B-9BC0-6EC99A110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38"/>
          <a:stretch/>
        </p:blipFill>
        <p:spPr>
          <a:xfrm>
            <a:off x="-10026" y="0"/>
            <a:ext cx="12202026" cy="686928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6BAAFBE-6205-DC4F-BD71-465051229691}"/>
              </a:ext>
            </a:extLst>
          </p:cNvPr>
          <p:cNvSpPr/>
          <p:nvPr/>
        </p:nvSpPr>
        <p:spPr>
          <a:xfrm>
            <a:off x="795868" y="5685137"/>
            <a:ext cx="10600264" cy="777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FFBF76-7287-B442-BD90-C37510F925A2}"/>
              </a:ext>
            </a:extLst>
          </p:cNvPr>
          <p:cNvSpPr txBox="1"/>
          <p:nvPr/>
        </p:nvSpPr>
        <p:spPr>
          <a:xfrm>
            <a:off x="253427" y="571974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EL POLIURETANO ES UN ELEMENTO INSONORIZADOR Y PUEDE CORTARSE </a:t>
            </a:r>
          </a:p>
          <a:p>
            <a:pPr algn="ctr"/>
            <a:r>
              <a:rPr lang="es-ES" sz="2000" b="1" dirty="0"/>
              <a:t>FÁCILMENTE EN DIFERENTES FORMAS</a:t>
            </a:r>
          </a:p>
        </p:txBody>
      </p:sp>
    </p:spTree>
    <p:extLst>
      <p:ext uri="{BB962C8B-B14F-4D97-AF65-F5344CB8AC3E}">
        <p14:creationId xmlns:p14="http://schemas.microsoft.com/office/powerpoint/2010/main" val="3433470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FA76C2-D188-4640-9B5D-C90C37717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05"/>
          <a:stretch/>
        </p:blipFill>
        <p:spPr>
          <a:xfrm>
            <a:off x="0" y="604865"/>
            <a:ext cx="6389803" cy="56482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027DC3-E0DB-284F-920D-25EE0CDB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730" y="604865"/>
            <a:ext cx="5648270" cy="56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2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20371F-B47F-DC44-BE53-2ABC8DBF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192651CB-9FCA-2F48-8744-E2AB0D110E63}"/>
              </a:ext>
            </a:extLst>
          </p:cNvPr>
          <p:cNvSpPr/>
          <p:nvPr/>
        </p:nvSpPr>
        <p:spPr>
          <a:xfrm>
            <a:off x="7696200" y="825500"/>
            <a:ext cx="1981200" cy="1981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65F51A0-33F7-214A-B463-CDC247EB660E}"/>
              </a:ext>
            </a:extLst>
          </p:cNvPr>
          <p:cNvSpPr/>
          <p:nvPr/>
        </p:nvSpPr>
        <p:spPr>
          <a:xfrm>
            <a:off x="9677400" y="2832100"/>
            <a:ext cx="1536700" cy="15367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90B213C-1813-EC48-94CB-94E5FB4C4929}"/>
              </a:ext>
            </a:extLst>
          </p:cNvPr>
          <p:cNvSpPr/>
          <p:nvPr/>
        </p:nvSpPr>
        <p:spPr>
          <a:xfrm>
            <a:off x="9999133" y="215900"/>
            <a:ext cx="838200" cy="838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FA923C8-A1EB-274E-A351-493E6862FC1E}"/>
              </a:ext>
            </a:extLst>
          </p:cNvPr>
          <p:cNvSpPr/>
          <p:nvPr/>
        </p:nvSpPr>
        <p:spPr>
          <a:xfrm>
            <a:off x="8909050" y="4813300"/>
            <a:ext cx="1536700" cy="15367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ADD63FF-4F1C-9342-9337-FE7BF423B11D}"/>
              </a:ext>
            </a:extLst>
          </p:cNvPr>
          <p:cNvSpPr/>
          <p:nvPr/>
        </p:nvSpPr>
        <p:spPr>
          <a:xfrm>
            <a:off x="10673291" y="5560483"/>
            <a:ext cx="1081617" cy="108161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A933A6A-C891-A348-9D1E-E1C7889AF443}"/>
              </a:ext>
            </a:extLst>
          </p:cNvPr>
          <p:cNvSpPr/>
          <p:nvPr/>
        </p:nvSpPr>
        <p:spPr>
          <a:xfrm>
            <a:off x="7004050" y="2863851"/>
            <a:ext cx="2374900" cy="23749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4837402-48A6-8B40-8E99-DA029ED56C1A}"/>
              </a:ext>
            </a:extLst>
          </p:cNvPr>
          <p:cNvSpPr/>
          <p:nvPr/>
        </p:nvSpPr>
        <p:spPr>
          <a:xfrm>
            <a:off x="11010900" y="4400551"/>
            <a:ext cx="838200" cy="838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F2CCD57-5192-B944-9113-EBF2CC248872}"/>
              </a:ext>
            </a:extLst>
          </p:cNvPr>
          <p:cNvSpPr/>
          <p:nvPr/>
        </p:nvSpPr>
        <p:spPr>
          <a:xfrm>
            <a:off x="10445750" y="1298577"/>
            <a:ext cx="1187449" cy="118744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AB5A2DC-7EA6-FF45-9CB3-EDF7FFB76D62}"/>
              </a:ext>
            </a:extLst>
          </p:cNvPr>
          <p:cNvSpPr/>
          <p:nvPr/>
        </p:nvSpPr>
        <p:spPr>
          <a:xfrm>
            <a:off x="7620000" y="5719233"/>
            <a:ext cx="630767" cy="63076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C938377-721B-964E-B826-3488CDDE884F}"/>
              </a:ext>
            </a:extLst>
          </p:cNvPr>
          <p:cNvSpPr/>
          <p:nvPr/>
        </p:nvSpPr>
        <p:spPr>
          <a:xfrm>
            <a:off x="9115424" y="194733"/>
            <a:ext cx="630767" cy="63076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8C084FC-5446-6E43-8783-B20A56FD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646" y="0"/>
            <a:ext cx="6858000" cy="6858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DEA31DA-CD8D-FC4C-B894-6CC1275683DF}"/>
              </a:ext>
            </a:extLst>
          </p:cNvPr>
          <p:cNvSpPr/>
          <p:nvPr/>
        </p:nvSpPr>
        <p:spPr>
          <a:xfrm>
            <a:off x="5178954" y="0"/>
            <a:ext cx="346604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73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69C6B4-2050-B174-BFAB-EF41601AC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21" b="32400"/>
          <a:stretch/>
        </p:blipFill>
        <p:spPr>
          <a:xfrm>
            <a:off x="5816466" y="938463"/>
            <a:ext cx="5715000" cy="2490538"/>
          </a:xfrm>
          <a:prstGeom prst="rect">
            <a:avLst/>
          </a:prstGeom>
        </p:spPr>
      </p:pic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8BD3AB9F-C84C-0BB1-794D-C6E83487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46" y="1232658"/>
            <a:ext cx="4450482" cy="2196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599B4AE-FB53-B76A-D67C-22CE8E8A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244" y="3036766"/>
            <a:ext cx="4586702" cy="2673862"/>
          </a:xfrm>
          <a:prstGeom prst="rect">
            <a:avLst/>
          </a:prstGeom>
        </p:spPr>
      </p:pic>
      <p:sp>
        <p:nvSpPr>
          <p:cNvPr id="8" name="Flecha abajo 7">
            <a:extLst>
              <a:ext uri="{FF2B5EF4-FFF2-40B4-BE49-F238E27FC236}">
                <a16:creationId xmlns:a16="http://schemas.microsoft.com/office/drawing/2014/main" id="{4566B22A-22A6-F9C3-40EB-AAA2A8CF31B7}"/>
              </a:ext>
            </a:extLst>
          </p:cNvPr>
          <p:cNvSpPr/>
          <p:nvPr/>
        </p:nvSpPr>
        <p:spPr>
          <a:xfrm>
            <a:off x="8604294" y="2933163"/>
            <a:ext cx="620603" cy="991673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2E10EE7-C3AB-3509-8B2D-FB326AE1B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072" y="4692762"/>
            <a:ext cx="2972216" cy="1669082"/>
          </a:xfrm>
          <a:prstGeom prst="rect">
            <a:avLst/>
          </a:prstGeom>
        </p:spPr>
      </p:pic>
      <p:sp>
        <p:nvSpPr>
          <p:cNvPr id="13" name="Flecha doblada hacia arriba 12">
            <a:extLst>
              <a:ext uri="{FF2B5EF4-FFF2-40B4-BE49-F238E27FC236}">
                <a16:creationId xmlns:a16="http://schemas.microsoft.com/office/drawing/2014/main" id="{D06B9736-7C04-F82E-0554-6333B3E4A2C7}"/>
              </a:ext>
            </a:extLst>
          </p:cNvPr>
          <p:cNvSpPr/>
          <p:nvPr/>
        </p:nvSpPr>
        <p:spPr>
          <a:xfrm rot="5400000" flipV="1">
            <a:off x="6448561" y="4694856"/>
            <a:ext cx="864939" cy="1166609"/>
          </a:xfrm>
          <a:prstGeom prst="ben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 derecha 1">
            <a:extLst>
              <a:ext uri="{FF2B5EF4-FFF2-40B4-BE49-F238E27FC236}">
                <a16:creationId xmlns:a16="http://schemas.microsoft.com/office/drawing/2014/main" id="{BA0330C8-0703-91A7-1BC0-4E97743C0DD1}"/>
              </a:ext>
            </a:extLst>
          </p:cNvPr>
          <p:cNvSpPr/>
          <p:nvPr/>
        </p:nvSpPr>
        <p:spPr>
          <a:xfrm rot="10800000">
            <a:off x="3607246" y="5358697"/>
            <a:ext cx="797651" cy="330994"/>
          </a:xfrm>
          <a:prstGeom prst="rightArrow">
            <a:avLst/>
          </a:prstGeom>
          <a:solidFill>
            <a:srgbClr val="F7A2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6637DE-017F-6E73-4DC0-BEB6C69EBED6}"/>
              </a:ext>
            </a:extLst>
          </p:cNvPr>
          <p:cNvSpPr txBox="1"/>
          <p:nvPr/>
        </p:nvSpPr>
        <p:spPr>
          <a:xfrm>
            <a:off x="680493" y="5916528"/>
            <a:ext cx="2972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auladefuturo.intef.es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0BF467F-EACC-9D31-45BB-29FB042C8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296" y="4749919"/>
            <a:ext cx="1166609" cy="1166609"/>
          </a:xfrm>
          <a:prstGeom prst="rect">
            <a:avLst/>
          </a:prstGeom>
        </p:spPr>
      </p:pic>
      <p:pic>
        <p:nvPicPr>
          <p:cNvPr id="11" name="Imagen 10" descr="Imagen que contiene texto, señal, firmar, cuarto&#10;&#10;Descripción generada automáticamente">
            <a:extLst>
              <a:ext uri="{FF2B5EF4-FFF2-40B4-BE49-F238E27FC236}">
                <a16:creationId xmlns:a16="http://schemas.microsoft.com/office/drawing/2014/main" id="{384DBD86-F4BE-F4E2-D7A4-A5C6E29D5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551" y="3723195"/>
            <a:ext cx="1189257" cy="10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5826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68B9BE-E09F-A34D-91EF-AC50759A5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91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2FBCF8-AAAF-C64F-ABE7-D34D23938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973" y="457200"/>
            <a:ext cx="59436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0342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3E20F02-CD0E-AA4D-A5A0-13C76C06B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266"/>
            <a:ext cx="5215467" cy="52154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5579BB-49B4-FF41-9788-0CD4D8B9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62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D6E2BA-8BFA-C842-9F50-8B4601D0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4"/>
          <a:stretch/>
        </p:blipFill>
        <p:spPr>
          <a:xfrm>
            <a:off x="1430867" y="0"/>
            <a:ext cx="9931400" cy="68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458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916310-61B6-9B47-BC21-B9BD2AFC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01"/>
          <a:stretch/>
        </p:blipFill>
        <p:spPr>
          <a:xfrm>
            <a:off x="948267" y="12700"/>
            <a:ext cx="11243733" cy="68474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536A39-587B-7F4F-8A36-BB008686E1F7}"/>
              </a:ext>
            </a:extLst>
          </p:cNvPr>
          <p:cNvSpPr txBox="1"/>
          <p:nvPr/>
        </p:nvSpPr>
        <p:spPr>
          <a:xfrm rot="16200000">
            <a:off x="-1422400" y="2345267"/>
            <a:ext cx="38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ILUMINACIÓN</a:t>
            </a:r>
          </a:p>
        </p:txBody>
      </p:sp>
    </p:spTree>
    <p:extLst>
      <p:ext uri="{BB962C8B-B14F-4D97-AF65-F5344CB8AC3E}">
        <p14:creationId xmlns:p14="http://schemas.microsoft.com/office/powerpoint/2010/main" val="3610984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6AC9440-83F0-A3B5-D10A-85E6CA10563B}"/>
              </a:ext>
            </a:extLst>
          </p:cNvPr>
          <p:cNvSpPr/>
          <p:nvPr/>
        </p:nvSpPr>
        <p:spPr>
          <a:xfrm>
            <a:off x="3529816" y="2505670"/>
            <a:ext cx="5132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E9D7A4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¡Muchas gracias!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6A315F-21F4-A340-DD75-22AEED9D4EB7}"/>
              </a:ext>
            </a:extLst>
          </p:cNvPr>
          <p:cNvSpPr txBox="1"/>
          <p:nvPr/>
        </p:nvSpPr>
        <p:spPr>
          <a:xfrm>
            <a:off x="4780547" y="3609474"/>
            <a:ext cx="263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mgarciavaz@educa.jcyl.es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9B0D778-DA33-435D-BD55-507B2E952B77}"/>
              </a:ext>
            </a:extLst>
          </p:cNvPr>
          <p:cNvSpPr/>
          <p:nvPr/>
        </p:nvSpPr>
        <p:spPr>
          <a:xfrm>
            <a:off x="561474" y="481263"/>
            <a:ext cx="11053010" cy="5855369"/>
          </a:xfrm>
          <a:prstGeom prst="rect">
            <a:avLst/>
          </a:prstGeom>
          <a:noFill/>
          <a:ln w="47625">
            <a:solidFill>
              <a:srgbClr val="E9D7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3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325775-5E19-14C0-273A-6C4B855B3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7" t="39901" r="24381" b="33624"/>
          <a:stretch/>
        </p:blipFill>
        <p:spPr>
          <a:xfrm>
            <a:off x="1593919" y="1412483"/>
            <a:ext cx="2450960" cy="6927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43697C-6E61-CC2C-2538-7BF195D48A56}"/>
              </a:ext>
            </a:extLst>
          </p:cNvPr>
          <p:cNvSpPr/>
          <p:nvPr/>
        </p:nvSpPr>
        <p:spPr>
          <a:xfrm>
            <a:off x="1098191" y="640080"/>
            <a:ext cx="3442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2D9B7"/>
                </a:solidFill>
                <a:effectLst/>
              </a:rPr>
              <a:t>Objetivos:</a:t>
            </a:r>
          </a:p>
        </p:txBody>
      </p:sp>
      <p:pic>
        <p:nvPicPr>
          <p:cNvPr id="4" name="Imagen 3" descr="Imagen que contiene tabla, interior, juguete, artículos&#10;&#10;Descripción generada automáticamente">
            <a:extLst>
              <a:ext uri="{FF2B5EF4-FFF2-40B4-BE49-F238E27FC236}">
                <a16:creationId xmlns:a16="http://schemas.microsoft.com/office/drawing/2014/main" id="{4F883DC0-07BF-0DC3-5E4C-64117529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0" y="3009900"/>
            <a:ext cx="5880100" cy="3848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91D857-F6EC-27BD-52B0-A3F1262F17B3}"/>
              </a:ext>
            </a:extLst>
          </p:cNvPr>
          <p:cNvSpPr txBox="1"/>
          <p:nvPr/>
        </p:nvSpPr>
        <p:spPr>
          <a:xfrm>
            <a:off x="5748020" y="640080"/>
            <a:ext cx="5880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En el </a:t>
            </a:r>
            <a:r>
              <a:rPr lang="es-ES" b="1" dirty="0">
                <a:latin typeface="Poppins ExtraLight" pitchFamily="2" charset="77"/>
                <a:cs typeface="Poppins ExtraLight" pitchFamily="2" charset="77"/>
              </a:rPr>
              <a:t>DOCENTE</a:t>
            </a:r>
            <a:r>
              <a:rPr lang="es-ES" dirty="0">
                <a:latin typeface="Poppins ExtraLight" pitchFamily="2" charset="77"/>
                <a:cs typeface="Poppins ExtraLight" pitchFamily="2" charset="77"/>
              </a:rPr>
              <a:t>: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-Integración de las TIC´s en los procesos de enseñanza aprendizaje.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736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4EC8CA4-0389-5656-90F1-B20439792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7" t="39901" r="24381" b="33624"/>
          <a:stretch/>
        </p:blipFill>
        <p:spPr>
          <a:xfrm>
            <a:off x="1593919" y="1412483"/>
            <a:ext cx="2450960" cy="6927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43697C-6E61-CC2C-2538-7BF195D48A56}"/>
              </a:ext>
            </a:extLst>
          </p:cNvPr>
          <p:cNvSpPr/>
          <p:nvPr/>
        </p:nvSpPr>
        <p:spPr>
          <a:xfrm>
            <a:off x="1098191" y="640080"/>
            <a:ext cx="3442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2D9B7"/>
                </a:solidFill>
                <a:effectLst/>
              </a:rPr>
              <a:t>Objetivos:</a:t>
            </a:r>
          </a:p>
        </p:txBody>
      </p:sp>
      <p:pic>
        <p:nvPicPr>
          <p:cNvPr id="4" name="Imagen 3" descr="Imagen que contiene tabla, interior, juguete, artículos&#10;&#10;Descripción generada automáticamente">
            <a:extLst>
              <a:ext uri="{FF2B5EF4-FFF2-40B4-BE49-F238E27FC236}">
                <a16:creationId xmlns:a16="http://schemas.microsoft.com/office/drawing/2014/main" id="{4F883DC0-07BF-0DC3-5E4C-64117529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0" y="3009900"/>
            <a:ext cx="5880100" cy="3848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91D857-F6EC-27BD-52B0-A3F1262F17B3}"/>
              </a:ext>
            </a:extLst>
          </p:cNvPr>
          <p:cNvSpPr txBox="1"/>
          <p:nvPr/>
        </p:nvSpPr>
        <p:spPr>
          <a:xfrm>
            <a:off x="5748020" y="640080"/>
            <a:ext cx="5880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En el </a:t>
            </a:r>
            <a:r>
              <a:rPr lang="es-ES" b="1" dirty="0">
                <a:latin typeface="Poppins ExtraLight" pitchFamily="2" charset="77"/>
                <a:cs typeface="Poppins ExtraLight" pitchFamily="2" charset="77"/>
              </a:rPr>
              <a:t>DOCENTE</a:t>
            </a:r>
            <a:r>
              <a:rPr lang="es-ES" dirty="0">
                <a:latin typeface="Poppins ExtraLight" pitchFamily="2" charset="77"/>
                <a:cs typeface="Poppins ExtraLight" pitchFamily="2" charset="77"/>
              </a:rPr>
              <a:t>: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-Integración de las TIC´s en los procesos de enseñanza aprendizaje.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-Utilización de metodologías activas que fomenten en el alumnado la adquisición de las competencias del s. XXI.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77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35744D-171D-5392-A411-230B70466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67" t="39901" r="24381" b="33624"/>
          <a:stretch/>
        </p:blipFill>
        <p:spPr>
          <a:xfrm>
            <a:off x="1517719" y="1179435"/>
            <a:ext cx="2450960" cy="6927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43697C-6E61-CC2C-2538-7BF195D48A56}"/>
              </a:ext>
            </a:extLst>
          </p:cNvPr>
          <p:cNvSpPr/>
          <p:nvPr/>
        </p:nvSpPr>
        <p:spPr>
          <a:xfrm>
            <a:off x="1021991" y="411480"/>
            <a:ext cx="3442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2D9B7"/>
                </a:solidFill>
                <a:effectLst/>
              </a:rPr>
              <a:t>Objetivos:</a:t>
            </a:r>
          </a:p>
        </p:txBody>
      </p:sp>
      <p:pic>
        <p:nvPicPr>
          <p:cNvPr id="4" name="Imagen 3" descr="Imagen que contiene tabla, interior, juguete, artículos&#10;&#10;Descripción generada automáticamente">
            <a:extLst>
              <a:ext uri="{FF2B5EF4-FFF2-40B4-BE49-F238E27FC236}">
                <a16:creationId xmlns:a16="http://schemas.microsoft.com/office/drawing/2014/main" id="{4F883DC0-07BF-0DC3-5E4C-64117529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0" y="3009900"/>
            <a:ext cx="5880100" cy="38481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891D857-F6EC-27BD-52B0-A3F1262F17B3}"/>
              </a:ext>
            </a:extLst>
          </p:cNvPr>
          <p:cNvSpPr txBox="1"/>
          <p:nvPr/>
        </p:nvSpPr>
        <p:spPr>
          <a:xfrm>
            <a:off x="5748020" y="640080"/>
            <a:ext cx="5880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En el </a:t>
            </a:r>
            <a:r>
              <a:rPr lang="es-ES" b="1" dirty="0">
                <a:latin typeface="Poppins ExtraLight" pitchFamily="2" charset="77"/>
                <a:cs typeface="Poppins ExtraLight" pitchFamily="2" charset="77"/>
              </a:rPr>
              <a:t>DOCENTE</a:t>
            </a:r>
            <a:r>
              <a:rPr lang="es-ES" dirty="0">
                <a:latin typeface="Poppins ExtraLight" pitchFamily="2" charset="77"/>
                <a:cs typeface="Poppins ExtraLight" pitchFamily="2" charset="77"/>
              </a:rPr>
              <a:t>: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-Integración de las TIC´s en los procesos de enseñanza aprendizaje.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-Utilización de metodologías activas que fomenten en el alumnado la adquisición de las competencias del s. XXI.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-Exploración al máximo de los espacios del centro educativo. Posible colaboración con otras instituciones educativas.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  <a:p>
            <a:pPr algn="just"/>
            <a:r>
              <a:rPr lang="es-ES" dirty="0">
                <a:latin typeface="Poppins ExtraLight" pitchFamily="2" charset="77"/>
                <a:cs typeface="Poppins ExtraLight" pitchFamily="2" charset="77"/>
              </a:rPr>
              <a:t>-Formación del profesorado en nuevos ámbitos técnicos.</a:t>
            </a:r>
          </a:p>
          <a:p>
            <a:pPr algn="just"/>
            <a:endParaRPr lang="es-ES" dirty="0">
              <a:latin typeface="Poppins ExtraLight" pitchFamily="2" charset="77"/>
              <a:cs typeface="Poppi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3498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{51961542-A476-8048-8061-E951D31FE177}tf10001077</Template>
  <TotalTime>6780</TotalTime>
  <Words>688</Words>
  <Application>Microsoft Macintosh PowerPoint</Application>
  <PresentationFormat>Panorámica</PresentationFormat>
  <Paragraphs>171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5" baseType="lpstr">
      <vt:lpstr>Meiryo</vt:lpstr>
      <vt:lpstr>Arial</vt:lpstr>
      <vt:lpstr>Arial Black</vt:lpstr>
      <vt:lpstr>Bradley Hand</vt:lpstr>
      <vt:lpstr>Calibri</vt:lpstr>
      <vt:lpstr>Calibri Light</vt:lpstr>
      <vt:lpstr>Poppins</vt:lpstr>
      <vt:lpstr>Poppins ExtraLight</vt:lpstr>
      <vt:lpstr>Poppins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MANUEL GARCIA VAZQUEZ</cp:lastModifiedBy>
  <cp:revision>44</cp:revision>
  <dcterms:created xsi:type="dcterms:W3CDTF">2021-11-10T08:05:27Z</dcterms:created>
  <dcterms:modified xsi:type="dcterms:W3CDTF">2024-04-04T06:10:56Z</dcterms:modified>
</cp:coreProperties>
</file>