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lb" ContentType="model/gltf.binary"/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201" r:id="rId1"/>
  </p:sldMasterIdLst>
  <p:notesMasterIdLst>
    <p:notesMasterId r:id="rId33"/>
  </p:notesMasterIdLst>
  <p:sldIdLst>
    <p:sldId id="279" r:id="rId2"/>
    <p:sldId id="280" r:id="rId3"/>
    <p:sldId id="283" r:id="rId4"/>
    <p:sldId id="281" r:id="rId5"/>
    <p:sldId id="282" r:id="rId6"/>
    <p:sldId id="258" r:id="rId7"/>
    <p:sldId id="260" r:id="rId8"/>
    <p:sldId id="263" r:id="rId9"/>
    <p:sldId id="291" r:id="rId10"/>
    <p:sldId id="284" r:id="rId11"/>
    <p:sldId id="285" r:id="rId12"/>
    <p:sldId id="286" r:id="rId13"/>
    <p:sldId id="262" r:id="rId14"/>
    <p:sldId id="287" r:id="rId15"/>
    <p:sldId id="264" r:id="rId16"/>
    <p:sldId id="290" r:id="rId17"/>
    <p:sldId id="265" r:id="rId18"/>
    <p:sldId id="288" r:id="rId19"/>
    <p:sldId id="292" r:id="rId20"/>
    <p:sldId id="289" r:id="rId21"/>
    <p:sldId id="271" r:id="rId22"/>
    <p:sldId id="266" r:id="rId23"/>
    <p:sldId id="268" r:id="rId24"/>
    <p:sldId id="269" r:id="rId25"/>
    <p:sldId id="272" r:id="rId26"/>
    <p:sldId id="278" r:id="rId27"/>
    <p:sldId id="277" r:id="rId28"/>
    <p:sldId id="275" r:id="rId29"/>
    <p:sldId id="274" r:id="rId30"/>
    <p:sldId id="276" r:id="rId31"/>
    <p:sldId id="29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0FDFF"/>
    <a:srgbClr val="945200"/>
    <a:srgbClr val="73FB79"/>
    <a:srgbClr val="FF2F92"/>
    <a:srgbClr val="FF85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96"/>
    <p:restoredTop sz="95755"/>
  </p:normalViewPr>
  <p:slideViewPr>
    <p:cSldViewPr snapToGrid="0" snapToObjects="1">
      <p:cViewPr varScale="1">
        <p:scale>
          <a:sx n="129" d="100"/>
          <a:sy n="129" d="100"/>
        </p:scale>
        <p:origin x="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07F747-0A7B-5A44-8714-C257C93755A5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1380248-E3C1-D340-93E3-EBB9DC5B7F35}">
      <dgm:prSet phldrT="[Texto]"/>
      <dgm:spPr/>
      <dgm:t>
        <a:bodyPr/>
        <a:lstStyle/>
        <a:p>
          <a:r>
            <a:rPr lang="es-ES" dirty="0"/>
            <a:t>Educación Emocional</a:t>
          </a:r>
        </a:p>
      </dgm:t>
    </dgm:pt>
    <dgm:pt modelId="{8EA44E58-324E-A24B-9628-5A905F32E20D}" type="parTrans" cxnId="{C46DC02F-60A1-F745-BC31-2994AC251CE6}">
      <dgm:prSet/>
      <dgm:spPr/>
      <dgm:t>
        <a:bodyPr/>
        <a:lstStyle/>
        <a:p>
          <a:endParaRPr lang="es-ES"/>
        </a:p>
      </dgm:t>
    </dgm:pt>
    <dgm:pt modelId="{5AC07E6E-D138-E142-B43E-D89834375ED5}" type="sibTrans" cxnId="{C46DC02F-60A1-F745-BC31-2994AC251CE6}">
      <dgm:prSet/>
      <dgm:spPr/>
      <dgm:t>
        <a:bodyPr/>
        <a:lstStyle/>
        <a:p>
          <a:endParaRPr lang="es-ES"/>
        </a:p>
      </dgm:t>
    </dgm:pt>
    <dgm:pt modelId="{996C18F0-3CB7-6D41-AEA1-2455DFB8863F}">
      <dgm:prSet phldrT="[Texto]"/>
      <dgm:spPr/>
      <dgm:t>
        <a:bodyPr/>
        <a:lstStyle/>
        <a:p>
          <a:r>
            <a:rPr lang="es-ES" dirty="0"/>
            <a:t>Disciplina positiva</a:t>
          </a:r>
        </a:p>
      </dgm:t>
    </dgm:pt>
    <dgm:pt modelId="{BF7103BE-C2CF-4C47-AEA9-E8B02098480E}" type="parTrans" cxnId="{57983F40-3096-7C48-B490-7455CC282541}">
      <dgm:prSet/>
      <dgm:spPr/>
      <dgm:t>
        <a:bodyPr/>
        <a:lstStyle/>
        <a:p>
          <a:endParaRPr lang="es-ES"/>
        </a:p>
      </dgm:t>
    </dgm:pt>
    <dgm:pt modelId="{67EC4E73-260A-9749-8479-B2CD5937C41E}" type="sibTrans" cxnId="{57983F40-3096-7C48-B490-7455CC282541}">
      <dgm:prSet/>
      <dgm:spPr/>
      <dgm:t>
        <a:bodyPr/>
        <a:lstStyle/>
        <a:p>
          <a:endParaRPr lang="es-ES"/>
        </a:p>
      </dgm:t>
    </dgm:pt>
    <dgm:pt modelId="{574E210B-264B-D14D-B5F0-80582B924E94}">
      <dgm:prSet phldrT="[Texto]"/>
      <dgm:spPr/>
      <dgm:t>
        <a:bodyPr/>
        <a:lstStyle/>
        <a:p>
          <a:r>
            <a:rPr lang="es-ES" dirty="0"/>
            <a:t>Cohesión Claustro-aula </a:t>
          </a:r>
        </a:p>
      </dgm:t>
    </dgm:pt>
    <dgm:pt modelId="{37867F3D-3896-EC4D-A6E7-065607C08880}" type="parTrans" cxnId="{15368DB5-B905-0A4D-961B-600E9EE0E09B}">
      <dgm:prSet/>
      <dgm:spPr/>
      <dgm:t>
        <a:bodyPr/>
        <a:lstStyle/>
        <a:p>
          <a:endParaRPr lang="es-ES"/>
        </a:p>
      </dgm:t>
    </dgm:pt>
    <dgm:pt modelId="{9C3AC115-5E93-F342-BAE7-CAF4B8AA3F39}" type="sibTrans" cxnId="{15368DB5-B905-0A4D-961B-600E9EE0E09B}">
      <dgm:prSet/>
      <dgm:spPr/>
      <dgm:t>
        <a:bodyPr/>
        <a:lstStyle/>
        <a:p>
          <a:endParaRPr lang="es-ES"/>
        </a:p>
      </dgm:t>
    </dgm:pt>
    <dgm:pt modelId="{8CF23FE5-73E8-DD44-B58F-4C372916265D}">
      <dgm:prSet phldrT="[Texto]"/>
      <dgm:spPr/>
      <dgm:t>
        <a:bodyPr/>
        <a:lstStyle/>
        <a:p>
          <a:r>
            <a:rPr lang="es-ES" dirty="0"/>
            <a:t>Atención ala diversidad</a:t>
          </a:r>
        </a:p>
      </dgm:t>
    </dgm:pt>
    <dgm:pt modelId="{BEA443E9-9562-E44E-B98E-D06B74916C32}" type="parTrans" cxnId="{7E85F74A-63BC-0547-9BC8-5ABA0117DB72}">
      <dgm:prSet/>
      <dgm:spPr/>
      <dgm:t>
        <a:bodyPr/>
        <a:lstStyle/>
        <a:p>
          <a:endParaRPr lang="es-ES"/>
        </a:p>
      </dgm:t>
    </dgm:pt>
    <dgm:pt modelId="{DEB96AEC-6EBE-9B40-85AE-3DAEDA955C6B}" type="sibTrans" cxnId="{7E85F74A-63BC-0547-9BC8-5ABA0117DB72}">
      <dgm:prSet/>
      <dgm:spPr/>
      <dgm:t>
        <a:bodyPr/>
        <a:lstStyle/>
        <a:p>
          <a:endParaRPr lang="es-ES"/>
        </a:p>
      </dgm:t>
    </dgm:pt>
    <dgm:pt modelId="{C425B522-F170-F644-ACE3-74BE3EF9E612}" type="pres">
      <dgm:prSet presAssocID="{DE07F747-0A7B-5A44-8714-C257C93755A5}" presName="compositeShape" presStyleCnt="0">
        <dgm:presLayoutVars>
          <dgm:chMax val="7"/>
          <dgm:dir/>
          <dgm:resizeHandles val="exact"/>
        </dgm:presLayoutVars>
      </dgm:prSet>
      <dgm:spPr/>
    </dgm:pt>
    <dgm:pt modelId="{ADA798B5-3F00-0243-A19F-642E0CBC10B3}" type="pres">
      <dgm:prSet presAssocID="{E1380248-E3C1-D340-93E3-EBB9DC5B7F35}" presName="circ1" presStyleLbl="vennNode1" presStyleIdx="0" presStyleCnt="4"/>
      <dgm:spPr/>
    </dgm:pt>
    <dgm:pt modelId="{6C65A4B5-29A3-FD4C-B524-57C4E5B4BEE5}" type="pres">
      <dgm:prSet presAssocID="{E1380248-E3C1-D340-93E3-EBB9DC5B7F3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8AFCC59-25FD-4740-B71F-D33ACDBDF770}" type="pres">
      <dgm:prSet presAssocID="{996C18F0-3CB7-6D41-AEA1-2455DFB8863F}" presName="circ2" presStyleLbl="vennNode1" presStyleIdx="1" presStyleCnt="4"/>
      <dgm:spPr/>
    </dgm:pt>
    <dgm:pt modelId="{46A5E397-2951-BA4A-8DB8-EF3312C706FF}" type="pres">
      <dgm:prSet presAssocID="{996C18F0-3CB7-6D41-AEA1-2455DFB8863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0D445CA-6C19-DB4D-B653-24B92E76CCB0}" type="pres">
      <dgm:prSet presAssocID="{574E210B-264B-D14D-B5F0-80582B924E94}" presName="circ3" presStyleLbl="vennNode1" presStyleIdx="2" presStyleCnt="4"/>
      <dgm:spPr/>
    </dgm:pt>
    <dgm:pt modelId="{549EFB38-80A4-3944-824D-8A61A0B89265}" type="pres">
      <dgm:prSet presAssocID="{574E210B-264B-D14D-B5F0-80582B924E9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9B0131A-3AD6-2B45-8194-C8383B37DE31}" type="pres">
      <dgm:prSet presAssocID="{8CF23FE5-73E8-DD44-B58F-4C372916265D}" presName="circ4" presStyleLbl="vennNode1" presStyleIdx="3" presStyleCnt="4"/>
      <dgm:spPr/>
    </dgm:pt>
    <dgm:pt modelId="{C0A2C954-9B63-7E44-A79C-473B32FBD74E}" type="pres">
      <dgm:prSet presAssocID="{8CF23FE5-73E8-DD44-B58F-4C372916265D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462F908-CB73-2142-8F27-F9B6E7DC9102}" type="presOf" srcId="{8CF23FE5-73E8-DD44-B58F-4C372916265D}" destId="{39B0131A-3AD6-2B45-8194-C8383B37DE31}" srcOrd="0" destOrd="0" presId="urn:microsoft.com/office/officeart/2005/8/layout/venn1"/>
    <dgm:cxn modelId="{2D76AE2B-2B35-7E4D-90E0-82F1424B0FCB}" type="presOf" srcId="{E1380248-E3C1-D340-93E3-EBB9DC5B7F35}" destId="{6C65A4B5-29A3-FD4C-B524-57C4E5B4BEE5}" srcOrd="1" destOrd="0" presId="urn:microsoft.com/office/officeart/2005/8/layout/venn1"/>
    <dgm:cxn modelId="{C46DC02F-60A1-F745-BC31-2994AC251CE6}" srcId="{DE07F747-0A7B-5A44-8714-C257C93755A5}" destId="{E1380248-E3C1-D340-93E3-EBB9DC5B7F35}" srcOrd="0" destOrd="0" parTransId="{8EA44E58-324E-A24B-9628-5A905F32E20D}" sibTransId="{5AC07E6E-D138-E142-B43E-D89834375ED5}"/>
    <dgm:cxn modelId="{57983F40-3096-7C48-B490-7455CC282541}" srcId="{DE07F747-0A7B-5A44-8714-C257C93755A5}" destId="{996C18F0-3CB7-6D41-AEA1-2455DFB8863F}" srcOrd="1" destOrd="0" parTransId="{BF7103BE-C2CF-4C47-AEA9-E8B02098480E}" sibTransId="{67EC4E73-260A-9749-8479-B2CD5937C41E}"/>
    <dgm:cxn modelId="{086B2B49-3E8B-9D45-B5E9-77DD1CFC4B56}" type="presOf" srcId="{E1380248-E3C1-D340-93E3-EBB9DC5B7F35}" destId="{ADA798B5-3F00-0243-A19F-642E0CBC10B3}" srcOrd="0" destOrd="0" presId="urn:microsoft.com/office/officeart/2005/8/layout/venn1"/>
    <dgm:cxn modelId="{7E85F74A-63BC-0547-9BC8-5ABA0117DB72}" srcId="{DE07F747-0A7B-5A44-8714-C257C93755A5}" destId="{8CF23FE5-73E8-DD44-B58F-4C372916265D}" srcOrd="3" destOrd="0" parTransId="{BEA443E9-9562-E44E-B98E-D06B74916C32}" sibTransId="{DEB96AEC-6EBE-9B40-85AE-3DAEDA955C6B}"/>
    <dgm:cxn modelId="{2A4D154E-6472-A84C-8652-DA5DB26975C0}" type="presOf" srcId="{DE07F747-0A7B-5A44-8714-C257C93755A5}" destId="{C425B522-F170-F644-ACE3-74BE3EF9E612}" srcOrd="0" destOrd="0" presId="urn:microsoft.com/office/officeart/2005/8/layout/venn1"/>
    <dgm:cxn modelId="{E04713A0-4338-1F46-8943-1EF934155203}" type="presOf" srcId="{996C18F0-3CB7-6D41-AEA1-2455DFB8863F}" destId="{46A5E397-2951-BA4A-8DB8-EF3312C706FF}" srcOrd="1" destOrd="0" presId="urn:microsoft.com/office/officeart/2005/8/layout/venn1"/>
    <dgm:cxn modelId="{A2D4C3AC-1C09-8045-9F79-522FB250B6A6}" type="presOf" srcId="{574E210B-264B-D14D-B5F0-80582B924E94}" destId="{549EFB38-80A4-3944-824D-8A61A0B89265}" srcOrd="1" destOrd="0" presId="urn:microsoft.com/office/officeart/2005/8/layout/venn1"/>
    <dgm:cxn modelId="{15368DB5-B905-0A4D-961B-600E9EE0E09B}" srcId="{DE07F747-0A7B-5A44-8714-C257C93755A5}" destId="{574E210B-264B-D14D-B5F0-80582B924E94}" srcOrd="2" destOrd="0" parTransId="{37867F3D-3896-EC4D-A6E7-065607C08880}" sibTransId="{9C3AC115-5E93-F342-BAE7-CAF4B8AA3F39}"/>
    <dgm:cxn modelId="{4AA589E5-0C7E-E84A-801E-040F1290CF55}" type="presOf" srcId="{996C18F0-3CB7-6D41-AEA1-2455DFB8863F}" destId="{58AFCC59-25FD-4740-B71F-D33ACDBDF770}" srcOrd="0" destOrd="0" presId="urn:microsoft.com/office/officeart/2005/8/layout/venn1"/>
    <dgm:cxn modelId="{886BE5E5-AB95-F44C-A045-AE986CEA1796}" type="presOf" srcId="{8CF23FE5-73E8-DD44-B58F-4C372916265D}" destId="{C0A2C954-9B63-7E44-A79C-473B32FBD74E}" srcOrd="1" destOrd="0" presId="urn:microsoft.com/office/officeart/2005/8/layout/venn1"/>
    <dgm:cxn modelId="{440E22FF-EE59-DC4E-A8C2-E340541AAB96}" type="presOf" srcId="{574E210B-264B-D14D-B5F0-80582B924E94}" destId="{00D445CA-6C19-DB4D-B653-24B92E76CCB0}" srcOrd="0" destOrd="0" presId="urn:microsoft.com/office/officeart/2005/8/layout/venn1"/>
    <dgm:cxn modelId="{992D555C-2C98-9C4A-A9EA-2085FB12CB09}" type="presParOf" srcId="{C425B522-F170-F644-ACE3-74BE3EF9E612}" destId="{ADA798B5-3F00-0243-A19F-642E0CBC10B3}" srcOrd="0" destOrd="0" presId="urn:microsoft.com/office/officeart/2005/8/layout/venn1"/>
    <dgm:cxn modelId="{5E5950B5-112B-8D43-969A-CEE1CDB6231A}" type="presParOf" srcId="{C425B522-F170-F644-ACE3-74BE3EF9E612}" destId="{6C65A4B5-29A3-FD4C-B524-57C4E5B4BEE5}" srcOrd="1" destOrd="0" presId="urn:microsoft.com/office/officeart/2005/8/layout/venn1"/>
    <dgm:cxn modelId="{E62B945D-B9F7-6241-BB34-70C6CFBED787}" type="presParOf" srcId="{C425B522-F170-F644-ACE3-74BE3EF9E612}" destId="{58AFCC59-25FD-4740-B71F-D33ACDBDF770}" srcOrd="2" destOrd="0" presId="urn:microsoft.com/office/officeart/2005/8/layout/venn1"/>
    <dgm:cxn modelId="{C6992481-2AAB-8844-8AFD-AD3EFE7CE70D}" type="presParOf" srcId="{C425B522-F170-F644-ACE3-74BE3EF9E612}" destId="{46A5E397-2951-BA4A-8DB8-EF3312C706FF}" srcOrd="3" destOrd="0" presId="urn:microsoft.com/office/officeart/2005/8/layout/venn1"/>
    <dgm:cxn modelId="{7AC9D66C-3639-5A4A-B638-89C3890AAC00}" type="presParOf" srcId="{C425B522-F170-F644-ACE3-74BE3EF9E612}" destId="{00D445CA-6C19-DB4D-B653-24B92E76CCB0}" srcOrd="4" destOrd="0" presId="urn:microsoft.com/office/officeart/2005/8/layout/venn1"/>
    <dgm:cxn modelId="{E7A36E70-D306-2844-949B-8CA0C2EDFA82}" type="presParOf" srcId="{C425B522-F170-F644-ACE3-74BE3EF9E612}" destId="{549EFB38-80A4-3944-824D-8A61A0B89265}" srcOrd="5" destOrd="0" presId="urn:microsoft.com/office/officeart/2005/8/layout/venn1"/>
    <dgm:cxn modelId="{F815CEA4-E904-8946-BCD6-174C9080D295}" type="presParOf" srcId="{C425B522-F170-F644-ACE3-74BE3EF9E612}" destId="{39B0131A-3AD6-2B45-8194-C8383B37DE31}" srcOrd="6" destOrd="0" presId="urn:microsoft.com/office/officeart/2005/8/layout/venn1"/>
    <dgm:cxn modelId="{A5230ADD-9A8E-F743-8725-55A0C7F52068}" type="presParOf" srcId="{C425B522-F170-F644-ACE3-74BE3EF9E612}" destId="{C0A2C954-9B63-7E44-A79C-473B32FBD74E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798B5-3F00-0243-A19F-642E0CBC10B3}">
      <dsp:nvSpPr>
        <dsp:cNvPr id="0" name=""/>
        <dsp:cNvSpPr/>
      </dsp:nvSpPr>
      <dsp:spPr>
        <a:xfrm>
          <a:off x="2445596" y="54186"/>
          <a:ext cx="2817706" cy="28177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Educación Emocional</a:t>
          </a:r>
        </a:p>
      </dsp:txBody>
      <dsp:txXfrm>
        <a:off x="2770716" y="433493"/>
        <a:ext cx="2167466" cy="894080"/>
      </dsp:txXfrm>
    </dsp:sp>
    <dsp:sp modelId="{58AFCC59-25FD-4740-B71F-D33ACDBDF770}">
      <dsp:nvSpPr>
        <dsp:cNvPr id="0" name=""/>
        <dsp:cNvSpPr/>
      </dsp:nvSpPr>
      <dsp:spPr>
        <a:xfrm>
          <a:off x="3691889" y="1300480"/>
          <a:ext cx="2817706" cy="28177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Disciplina positiva</a:t>
          </a:r>
        </a:p>
      </dsp:txBody>
      <dsp:txXfrm>
        <a:off x="5209116" y="1625600"/>
        <a:ext cx="1083733" cy="2167466"/>
      </dsp:txXfrm>
    </dsp:sp>
    <dsp:sp modelId="{00D445CA-6C19-DB4D-B653-24B92E76CCB0}">
      <dsp:nvSpPr>
        <dsp:cNvPr id="0" name=""/>
        <dsp:cNvSpPr/>
      </dsp:nvSpPr>
      <dsp:spPr>
        <a:xfrm>
          <a:off x="2445596" y="2546773"/>
          <a:ext cx="2817706" cy="28177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Cohesión Claustro-aula </a:t>
          </a:r>
        </a:p>
      </dsp:txBody>
      <dsp:txXfrm>
        <a:off x="2770716" y="4091093"/>
        <a:ext cx="2167466" cy="894080"/>
      </dsp:txXfrm>
    </dsp:sp>
    <dsp:sp modelId="{39B0131A-3AD6-2B45-8194-C8383B37DE31}">
      <dsp:nvSpPr>
        <dsp:cNvPr id="0" name=""/>
        <dsp:cNvSpPr/>
      </dsp:nvSpPr>
      <dsp:spPr>
        <a:xfrm>
          <a:off x="1199303" y="1300480"/>
          <a:ext cx="2817706" cy="28177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Atención ala diversidad</a:t>
          </a:r>
        </a:p>
      </dsp:txBody>
      <dsp:txXfrm>
        <a:off x="1416049" y="1625600"/>
        <a:ext cx="1083733" cy="2167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D67D7-5C71-8A42-BE2F-B573ED9952B7}" type="datetimeFigureOut">
              <a:rPr lang="es-ES" smtClean="0"/>
              <a:t>18/9/21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D62D4-C783-4E4E-85B6-5162239B7E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77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14472BC-7E63-8C40-A224-3364A9C85382}" type="datetime1">
              <a:rPr lang="es-ES" smtClean="0"/>
              <a:t>18/9/21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13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E1E2-CE95-1E4A-BD8F-F03C6C30BA91}" type="datetime1">
              <a:rPr lang="es-ES" smtClean="0"/>
              <a:t>18/9/21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41591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E1E2-CE95-1E4A-BD8F-F03C6C30BA91}" type="datetime1">
              <a:rPr lang="es-ES" smtClean="0"/>
              <a:t>18/9/21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570038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E1E2-CE95-1E4A-BD8F-F03C6C30BA91}" type="datetime1">
              <a:rPr lang="es-ES" smtClean="0"/>
              <a:t>18/9/21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8574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3030203-4A39-E54F-9541-3A695B3034A8}" type="datetime1">
              <a:rPr lang="es-ES" smtClean="0"/>
              <a:t>18/9/21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13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E1E2-CE95-1E4A-BD8F-F03C6C30BA91}" type="datetime1">
              <a:rPr lang="es-ES" smtClean="0"/>
              <a:t>18/9/21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9567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E1E2-CE95-1E4A-BD8F-F03C6C30BA91}" type="datetime1">
              <a:rPr lang="es-ES" smtClean="0"/>
              <a:t>18/9/21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50784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18EC-477C-CE4A-AF4D-3B36624F482F}" type="datetime1">
              <a:rPr lang="es-ES" smtClean="0"/>
              <a:t>18/9/21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7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80365-6D62-7B4D-A15A-5013601FDA93}" type="datetime1">
              <a:rPr lang="es-ES" smtClean="0"/>
              <a:t>18/9/21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38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E1E2-CE95-1E4A-BD8F-F03C6C30BA91}" type="datetime1">
              <a:rPr lang="es-ES" smtClean="0"/>
              <a:t>18/9/21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4671633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53F7024-DCDA-2A4E-B962-13ECA027C549}" type="datetime1">
              <a:rPr lang="es-ES" smtClean="0"/>
              <a:t>18/9/21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845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504E1E2-CE95-1E4A-BD8F-F03C6C30BA91}" type="datetime1">
              <a:rPr lang="es-ES" smtClean="0"/>
              <a:t>18/9/21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4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g!d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17/06/relationships/model3d" Target="../media/model3d1.glb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package" Target="../embeddings/Documento_de_Microsoft_Word.docx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A1B2C0F-3C86-C243-8032-EB223FBB7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A49C4B6-712A-8A44-B83E-7EF7D1C1A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8B7BED-11D4-134E-AA89-E8ECFF876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7" y="0"/>
            <a:ext cx="8180863" cy="6858000"/>
          </a:xfrm>
          <a:prstGeom prst="rect">
            <a:avLst/>
          </a:prstGeom>
        </p:spPr>
      </p:pic>
      <p:sp>
        <p:nvSpPr>
          <p:cNvPr id="6" name="Octágono 5">
            <a:extLst>
              <a:ext uri="{FF2B5EF4-FFF2-40B4-BE49-F238E27FC236}">
                <a16:creationId xmlns:a16="http://schemas.microsoft.com/office/drawing/2014/main" id="{F5616EE6-12AF-F84E-93EE-658A2F8334FE}"/>
              </a:ext>
            </a:extLst>
          </p:cNvPr>
          <p:cNvSpPr/>
          <p:nvPr/>
        </p:nvSpPr>
        <p:spPr>
          <a:xfrm>
            <a:off x="9258300" y="1155700"/>
            <a:ext cx="2242820" cy="1803400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1ª Sesión</a:t>
            </a:r>
          </a:p>
        </p:txBody>
      </p:sp>
    </p:spTree>
    <p:extLst>
      <p:ext uri="{BB962C8B-B14F-4D97-AF65-F5344CB8AC3E}">
        <p14:creationId xmlns:p14="http://schemas.microsoft.com/office/powerpoint/2010/main" val="2789756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8A8069D8-973B-E446-ABE9-BD183991A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9F2D2DC-BD41-864A-92AE-9F7FAB05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pic>
        <p:nvPicPr>
          <p:cNvPr id="4104" name="Picture 8" descr="sruggling en la escuela - niños enfadados fotografías e imágenes de stock">
            <a:extLst>
              <a:ext uri="{FF2B5EF4-FFF2-40B4-BE49-F238E27FC236}">
                <a16:creationId xmlns:a16="http://schemas.microsoft.com/office/drawing/2014/main" id="{0B748BC1-E908-E14A-AD4D-A455ECCAA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1081">
            <a:off x="-67772" y="-234026"/>
            <a:ext cx="3249456" cy="216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ggresgive niño - Foto de stock de Niño libre de derechos">
            <a:extLst>
              <a:ext uri="{FF2B5EF4-FFF2-40B4-BE49-F238E27FC236}">
                <a16:creationId xmlns:a16="http://schemas.microsoft.com/office/drawing/2014/main" id="{3DF391A0-A88A-864B-9028-54F681BB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979" y="97365"/>
            <a:ext cx="2674295" cy="199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adre regañando a su hija. - niños enfadados fotografías e imágenes de stock">
            <a:extLst>
              <a:ext uri="{FF2B5EF4-FFF2-40B4-BE49-F238E27FC236}">
                <a16:creationId xmlns:a16="http://schemas.microsoft.com/office/drawing/2014/main" id="{4FDE7722-AD19-2D44-A451-B8C1DD0C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8830">
            <a:off x="3059941" y="1450470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iño muy molesto de tres años mirando la cámara - niños enfadados fotografías e imágenes de stock">
            <a:extLst>
              <a:ext uri="{FF2B5EF4-FFF2-40B4-BE49-F238E27FC236}">
                <a16:creationId xmlns:a16="http://schemas.microsoft.com/office/drawing/2014/main" id="{BB495B11-43BE-1740-AD9B-94BEDD162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81"/>
          <a:stretch/>
        </p:blipFill>
        <p:spPr bwMode="auto">
          <a:xfrm rot="21152968">
            <a:off x="10668495" y="1024174"/>
            <a:ext cx="1502121" cy="213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ustración - niños enfadados fotografías e imágenes de stock">
            <a:extLst>
              <a:ext uri="{FF2B5EF4-FFF2-40B4-BE49-F238E27FC236}">
                <a16:creationId xmlns:a16="http://schemas.microsoft.com/office/drawing/2014/main" id="{67CA7611-3695-084F-8551-375C0FBC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719">
            <a:off x="8925074" y="583708"/>
            <a:ext cx="2102324" cy="209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niña infeliz en una máscara. retrato de una niña enojada insatisfecha con el autoaislamiento y la cuarentena causado por el brote de infección por coronavirus covid-19 - niños enfadados mascarillas fotografías e imágenes de stock">
            <a:extLst>
              <a:ext uri="{FF2B5EF4-FFF2-40B4-BE49-F238E27FC236}">
                <a16:creationId xmlns:a16="http://schemas.microsoft.com/office/drawing/2014/main" id="{14394E82-0A6E-AF4E-B32E-05C2EA13E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776">
            <a:off x="127089" y="1059016"/>
            <a:ext cx="3617414" cy="277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loqueo, Candado, Corazón, Metal, Grunge, Óxido">
            <a:extLst>
              <a:ext uri="{FF2B5EF4-FFF2-40B4-BE49-F238E27FC236}">
                <a16:creationId xmlns:a16="http://schemas.microsoft.com/office/drawing/2014/main" id="{72FF8756-783C-D64B-9C7A-38AAB287A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" y="2746832"/>
            <a:ext cx="11673841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escuela primaria s'ocultan su rostro mientras s'intimidadas - niños enfadados colegio fotografías e imágenes de stock">
            <a:extLst>
              <a:ext uri="{FF2B5EF4-FFF2-40B4-BE49-F238E27FC236}">
                <a16:creationId xmlns:a16="http://schemas.microsoft.com/office/drawing/2014/main" id="{26E93CC9-C0C4-544B-A05F-E8A0D4266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60" y="1125006"/>
            <a:ext cx="2351967" cy="15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CE11EAA-79F7-2047-807C-085A04EF7BA3}"/>
              </a:ext>
            </a:extLst>
          </p:cNvPr>
          <p:cNvSpPr txBox="1"/>
          <p:nvPr/>
        </p:nvSpPr>
        <p:spPr>
          <a:xfrm>
            <a:off x="187568" y="5942687"/>
            <a:ext cx="847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¿Qué hay detrás de estas conductas?</a:t>
            </a:r>
          </a:p>
        </p:txBody>
      </p:sp>
      <p:sp>
        <p:nvSpPr>
          <p:cNvPr id="6" name="Octágono 5">
            <a:extLst>
              <a:ext uri="{FF2B5EF4-FFF2-40B4-BE49-F238E27FC236}">
                <a16:creationId xmlns:a16="http://schemas.microsoft.com/office/drawing/2014/main" id="{AE763E5F-C00F-0945-BE2B-9EB593605A3B}"/>
              </a:ext>
            </a:extLst>
          </p:cNvPr>
          <p:cNvSpPr/>
          <p:nvPr/>
        </p:nvSpPr>
        <p:spPr>
          <a:xfrm rot="20838660">
            <a:off x="406900" y="4548930"/>
            <a:ext cx="1878495" cy="1162878"/>
          </a:xfrm>
          <a:prstGeom prst="octagon">
            <a:avLst/>
          </a:prstGeom>
          <a:solidFill>
            <a:srgbClr val="FF9300"/>
          </a:solidFill>
          <a:ln>
            <a:noFill/>
          </a:ln>
          <a:effectLst>
            <a:glow rad="101600">
              <a:srgbClr val="FF9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Hoy</a:t>
            </a:r>
          </a:p>
        </p:txBody>
      </p:sp>
    </p:spTree>
    <p:extLst>
      <p:ext uri="{BB962C8B-B14F-4D97-AF65-F5344CB8AC3E}">
        <p14:creationId xmlns:p14="http://schemas.microsoft.com/office/powerpoint/2010/main" val="265076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2AA66FCE-0F9F-A74A-879D-7D50CEC6D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9446C12-FF7D-6B48-86B6-FC53E72B0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A314324-340F-9C49-B120-B3F785485C59}"/>
              </a:ext>
            </a:extLst>
          </p:cNvPr>
          <p:cNvSpPr/>
          <p:nvPr/>
        </p:nvSpPr>
        <p:spPr>
          <a:xfrm>
            <a:off x="641350" y="528838"/>
            <a:ext cx="10909300" cy="369332"/>
          </a:xfrm>
          <a:prstGeom prst="rect">
            <a:avLst/>
          </a:prstGeom>
          <a:solidFill>
            <a:srgbClr val="FF9300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/>
              <a:t>Principios, experiencias  y estrategias que mejoran la conducta de cualquier alumno y alumna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7D11E10-55B4-0F42-91AE-9580167F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1084062"/>
            <a:ext cx="10909300" cy="5245100"/>
          </a:xfrm>
          <a:prstGeom prst="rect">
            <a:avLst/>
          </a:prstGeom>
        </p:spPr>
      </p:pic>
      <p:sp>
        <p:nvSpPr>
          <p:cNvPr id="6" name="Octágono 5">
            <a:extLst>
              <a:ext uri="{FF2B5EF4-FFF2-40B4-BE49-F238E27FC236}">
                <a16:creationId xmlns:a16="http://schemas.microsoft.com/office/drawing/2014/main" id="{896A883E-A14B-4146-B4C8-BD23E16A0275}"/>
              </a:ext>
            </a:extLst>
          </p:cNvPr>
          <p:cNvSpPr/>
          <p:nvPr/>
        </p:nvSpPr>
        <p:spPr>
          <a:xfrm rot="20838660">
            <a:off x="355850" y="1204159"/>
            <a:ext cx="2534212" cy="1162878"/>
          </a:xfrm>
          <a:prstGeom prst="octagon">
            <a:avLst/>
          </a:prstGeom>
          <a:solidFill>
            <a:srgbClr val="FF9300"/>
          </a:solidFill>
          <a:ln>
            <a:noFill/>
          </a:ln>
          <a:effectLst>
            <a:glow rad="101600">
              <a:srgbClr val="FF9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28 Sep.</a:t>
            </a:r>
          </a:p>
        </p:txBody>
      </p:sp>
    </p:spTree>
    <p:extLst>
      <p:ext uri="{BB962C8B-B14F-4D97-AF65-F5344CB8AC3E}">
        <p14:creationId xmlns:p14="http://schemas.microsoft.com/office/powerpoint/2010/main" val="4256288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0C5028B-6C9D-4E4F-923E-2736575DD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77FEDD7-1F22-3043-B85B-F446A4300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Octágono 3">
            <a:extLst>
              <a:ext uri="{FF2B5EF4-FFF2-40B4-BE49-F238E27FC236}">
                <a16:creationId xmlns:a16="http://schemas.microsoft.com/office/drawing/2014/main" id="{D7F5FB9A-E876-D54B-8E39-9BDEDB532F5A}"/>
              </a:ext>
            </a:extLst>
          </p:cNvPr>
          <p:cNvSpPr/>
          <p:nvPr/>
        </p:nvSpPr>
        <p:spPr>
          <a:xfrm rot="20838660">
            <a:off x="208509" y="1592588"/>
            <a:ext cx="2534212" cy="1116823"/>
          </a:xfrm>
          <a:prstGeom prst="octagon">
            <a:avLst/>
          </a:prstGeom>
          <a:solidFill>
            <a:srgbClr val="FF9300"/>
          </a:solidFill>
          <a:ln>
            <a:noFill/>
          </a:ln>
          <a:effectLst>
            <a:glow rad="101600">
              <a:srgbClr val="FF9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30 Sep.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35B17C-873B-764F-BE2C-5597CB13656B}"/>
              </a:ext>
            </a:extLst>
          </p:cNvPr>
          <p:cNvSpPr txBox="1"/>
          <p:nvPr/>
        </p:nvSpPr>
        <p:spPr>
          <a:xfrm>
            <a:off x="243795" y="635229"/>
            <a:ext cx="11689125" cy="369332"/>
          </a:xfrm>
          <a:prstGeom prst="rect">
            <a:avLst/>
          </a:prstGeom>
          <a:solidFill>
            <a:srgbClr val="FF9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El aula un espacio seguro de aprendizaje</a:t>
            </a:r>
          </a:p>
        </p:txBody>
      </p:sp>
      <p:pic>
        <p:nvPicPr>
          <p:cNvPr id="8194" name="Picture 2" descr="Grupo De Personas Bajo El Paraguas - Esta Es Una Ilustración 3d Fotos,  Retratos, Imágenes Y Fotografía De Archivo Libres De Derecho. Image  14767122.">
            <a:extLst>
              <a:ext uri="{FF2B5EF4-FFF2-40B4-BE49-F238E27FC236}">
                <a16:creationId xmlns:a16="http://schemas.microsoft.com/office/drawing/2014/main" id="{E74C9416-133A-3F47-B2E5-D6E085DEA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35" y="1004561"/>
            <a:ext cx="7182902" cy="52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704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5E0073-B6B5-EE4D-AA8D-2460CE67C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409C7E-753C-7547-903A-453B396F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9D4498C-45D6-0744-99C4-01B1F06F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185567"/>
            <a:ext cx="7200900" cy="448686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18AE115-42C3-6A43-971D-FF76AF78C18F}"/>
              </a:ext>
            </a:extLst>
          </p:cNvPr>
          <p:cNvSpPr txBox="1"/>
          <p:nvPr/>
        </p:nvSpPr>
        <p:spPr>
          <a:xfrm>
            <a:off x="1193800" y="469900"/>
            <a:ext cx="703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Miremos con otros ojos…</a:t>
            </a:r>
          </a:p>
        </p:txBody>
      </p:sp>
    </p:spTree>
    <p:extLst>
      <p:ext uri="{BB962C8B-B14F-4D97-AF65-F5344CB8AC3E}">
        <p14:creationId xmlns:p14="http://schemas.microsoft.com/office/powerpoint/2010/main" val="318564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905CBF-AF22-7747-BFF2-915BA0B8B88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 rot="5400000">
            <a:off x="5785105" y="1115474"/>
            <a:ext cx="1090613" cy="10739512"/>
          </a:xfrm>
        </p:spPr>
        <p:txBody>
          <a:bodyPr vert="vert270" anchor="ctr">
            <a:normAutofit/>
          </a:bodyPr>
          <a:lstStyle/>
          <a:p>
            <a:pPr marL="0" indent="0" algn="ctr">
              <a:buNone/>
            </a:pPr>
            <a:r>
              <a:rPr lang="es-ES" sz="1800" dirty="0"/>
              <a:t>SISTEMA EDUCATIVO: ¿Quiénes se nos están escapando?, ¿Por qué?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EAC1F5-5478-A047-AE8E-EE22F3135BF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9361" r="34114"/>
          <a:stretch/>
        </p:blipFill>
        <p:spPr bwMode="auto">
          <a:xfrm>
            <a:off x="139700" y="285435"/>
            <a:ext cx="11912600" cy="6054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6826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C7909DD-2480-234E-B489-F16C6BA39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593E4CD-33A0-A84D-8FD7-1D1590D6B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725B0F7-F991-C547-A806-9CA00BDA9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975" y="276008"/>
            <a:ext cx="7483815" cy="599101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D035E39-BA61-0B48-B833-B971629385B3}"/>
              </a:ext>
            </a:extLst>
          </p:cNvPr>
          <p:cNvSpPr/>
          <p:nvPr/>
        </p:nvSpPr>
        <p:spPr>
          <a:xfrm rot="19792480">
            <a:off x="895350" y="2158484"/>
            <a:ext cx="4095750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3200" dirty="0"/>
              <a:t>¿Dónde encajan?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C7737B-457B-1E43-A9E1-0F8544775F02}"/>
              </a:ext>
            </a:extLst>
          </p:cNvPr>
          <p:cNvSpPr txBox="1"/>
          <p:nvPr/>
        </p:nvSpPr>
        <p:spPr>
          <a:xfrm rot="20783082">
            <a:off x="298879" y="3805628"/>
            <a:ext cx="5288692" cy="7078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4000" b="1" spc="300" dirty="0">
                <a:solidFill>
                  <a:schemeClr val="bg1"/>
                </a:solidFill>
              </a:rPr>
              <a:t>¿Cómo encajan?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3145DA-0346-F447-8DE4-4D54A1CC59EC}"/>
              </a:ext>
            </a:extLst>
          </p:cNvPr>
          <p:cNvSpPr txBox="1"/>
          <p:nvPr/>
        </p:nvSpPr>
        <p:spPr>
          <a:xfrm>
            <a:off x="6599583" y="5957767"/>
            <a:ext cx="5108252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¿Porque a veces no encajan?</a:t>
            </a:r>
          </a:p>
        </p:txBody>
      </p:sp>
    </p:spTree>
    <p:extLst>
      <p:ext uri="{BB962C8B-B14F-4D97-AF65-F5344CB8AC3E}">
        <p14:creationId xmlns:p14="http://schemas.microsoft.com/office/powerpoint/2010/main" val="2024628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F7D494E-F2A1-E344-8C91-EBCDF2F2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D760949-9A5A-D44A-A111-12C7B7B6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3E4CB1-7CFE-9249-9BA8-74CFA603330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01238"/>
            <a:ext cx="11818620" cy="6006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21EC130-D4C2-E147-B621-9DF13357EB21}"/>
              </a:ext>
            </a:extLst>
          </p:cNvPr>
          <p:cNvSpPr txBox="1"/>
          <p:nvPr/>
        </p:nvSpPr>
        <p:spPr>
          <a:xfrm>
            <a:off x="645389" y="284310"/>
            <a:ext cx="1128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DOCENTE: ¿Qué piensa el docente, qué siente y qué hace? Importancia del autocuidado</a:t>
            </a:r>
          </a:p>
        </p:txBody>
      </p:sp>
    </p:spTree>
    <p:extLst>
      <p:ext uri="{BB962C8B-B14F-4D97-AF65-F5344CB8AC3E}">
        <p14:creationId xmlns:p14="http://schemas.microsoft.com/office/powerpoint/2010/main" val="1372634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C335A3-3828-654B-A369-6882552C3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263" y="226047"/>
            <a:ext cx="10058400" cy="970306"/>
          </a:xfrm>
        </p:spPr>
        <p:txBody>
          <a:bodyPr>
            <a:normAutofit fontScale="90000"/>
          </a:bodyPr>
          <a:lstStyle/>
          <a:p>
            <a:r>
              <a:rPr lang="es-ES" dirty="0"/>
              <a:t>¿Qué dificulta aquí la circulación?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B0EB81-49B0-6B41-B0B0-51B418A91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66B699-33C7-3647-BE28-50579E66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pic>
        <p:nvPicPr>
          <p:cNvPr id="1026" name="Picture 2" descr="Resultado de imagen de osos en la carretera">
            <a:extLst>
              <a:ext uri="{FF2B5EF4-FFF2-40B4-BE49-F238E27FC236}">
                <a16:creationId xmlns:a16="http://schemas.microsoft.com/office/drawing/2014/main" id="{648E6632-3125-2444-9D4D-1E90A283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5" y="1196352"/>
            <a:ext cx="11171582" cy="517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226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evo, Martillo, Éxito, Beat, Frágiles">
            <a:extLst>
              <a:ext uri="{FF2B5EF4-FFF2-40B4-BE49-F238E27FC236}">
                <a16:creationId xmlns:a16="http://schemas.microsoft.com/office/drawing/2014/main" id="{3EADE166-59B0-EF4A-AF43-8362A7435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6" y="269735"/>
            <a:ext cx="11806768" cy="6456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7FE0A4-03DB-9847-85FF-9D24CCCE5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5400000">
            <a:off x="5654092" y="-4695618"/>
            <a:ext cx="1214014" cy="11476569"/>
          </a:xfrm>
        </p:spPr>
        <p:txBody>
          <a:bodyPr vert="vert270">
            <a:normAutofit/>
          </a:bodyPr>
          <a:lstStyle/>
          <a:p>
            <a:pPr algn="ctr"/>
            <a:r>
              <a:rPr lang="es-ES" sz="1800" dirty="0"/>
              <a:t>COMPAÑEROS Y COMPAÑERAS. ¿Oportunidad para aprender a resolver situaciones complicadas? Sí </a:t>
            </a:r>
          </a:p>
        </p:txBody>
      </p:sp>
    </p:spTree>
    <p:extLst>
      <p:ext uri="{BB962C8B-B14F-4D97-AF65-F5344CB8AC3E}">
        <p14:creationId xmlns:p14="http://schemas.microsoft.com/office/powerpoint/2010/main" val="1581421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58BFC8A-0624-164F-BD42-6EDAD1530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FD76141-F6CE-D74E-8739-82AAADD7A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Picture 2" descr="Persona, Niña, Joven, Mujer, Femal, Ocultar, Butt">
            <a:extLst>
              <a:ext uri="{FF2B5EF4-FFF2-40B4-BE49-F238E27FC236}">
                <a16:creationId xmlns:a16="http://schemas.microsoft.com/office/drawing/2014/main" id="{6F819DA2-A5FC-DD44-BC05-BB4B04A4D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" y="376010"/>
            <a:ext cx="11412220" cy="5931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F249EC4-EE39-AE43-A72A-65EF3AFC9B06}"/>
              </a:ext>
            </a:extLst>
          </p:cNvPr>
          <p:cNvSpPr/>
          <p:nvPr/>
        </p:nvSpPr>
        <p:spPr>
          <a:xfrm>
            <a:off x="-447982" y="658802"/>
            <a:ext cx="750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FAMILIA ¿Cómo podemos ayudar?</a:t>
            </a:r>
          </a:p>
        </p:txBody>
      </p:sp>
    </p:spTree>
    <p:extLst>
      <p:ext uri="{BB962C8B-B14F-4D97-AF65-F5344CB8AC3E}">
        <p14:creationId xmlns:p14="http://schemas.microsoft.com/office/powerpoint/2010/main" val="131320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8E616-D3F6-454A-9EDF-5859E75140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5800" b="1" dirty="0">
                <a:solidFill>
                  <a:srgbClr val="FF0000"/>
                </a:solidFill>
              </a:rPr>
              <a:t>Educación Emocional</a:t>
            </a:r>
            <a:br>
              <a:rPr lang="es-ES" sz="5800" b="1" dirty="0">
                <a:solidFill>
                  <a:srgbClr val="FF0000"/>
                </a:solidFill>
              </a:rPr>
            </a:br>
            <a:r>
              <a:rPr lang="es-ES" sz="5800" b="1" dirty="0">
                <a:solidFill>
                  <a:srgbClr val="FF0000"/>
                </a:solidFill>
              </a:rPr>
              <a:t> y </a:t>
            </a:r>
            <a:br>
              <a:rPr lang="es-ES" sz="5800" b="1" dirty="0">
                <a:solidFill>
                  <a:srgbClr val="FF0000"/>
                </a:solidFill>
              </a:rPr>
            </a:br>
            <a:r>
              <a:rPr lang="es-ES" sz="5800" b="1" dirty="0">
                <a:solidFill>
                  <a:srgbClr val="FF0000"/>
                </a:solidFill>
              </a:rPr>
              <a:t>disciplina positiva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58C68B-F2DC-3D44-868F-BF9FF8C20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Margarita de las Nieves Acosta Rubio</a:t>
            </a:r>
          </a:p>
        </p:txBody>
      </p:sp>
    </p:spTree>
    <p:extLst>
      <p:ext uri="{BB962C8B-B14F-4D97-AF65-F5344CB8AC3E}">
        <p14:creationId xmlns:p14="http://schemas.microsoft.com/office/powerpoint/2010/main" val="1350441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studiante, La Escuela, Regreso A La Escuela">
            <a:extLst>
              <a:ext uri="{FF2B5EF4-FFF2-40B4-BE49-F238E27FC236}">
                <a16:creationId xmlns:a16="http://schemas.microsoft.com/office/drawing/2014/main" id="{24F8A632-E9CB-B141-B670-1D0B8E3D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2" y="173443"/>
            <a:ext cx="11506200" cy="6511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6314754-6625-6E45-8DB1-7B4C115F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4940936" y="-4091669"/>
            <a:ext cx="1084216" cy="10232843"/>
          </a:xfrm>
        </p:spPr>
        <p:txBody>
          <a:bodyPr vert="vert270" anchor="ctr">
            <a:normAutofit/>
          </a:bodyPr>
          <a:lstStyle/>
          <a:p>
            <a:pPr algn="ctr"/>
            <a:r>
              <a:rPr lang="es-ES" sz="1800" cap="none" dirty="0">
                <a:solidFill>
                  <a:schemeClr val="bg1"/>
                </a:solidFill>
              </a:rPr>
              <a:t>Alumnos  y Alumnas: ¿qu</a:t>
            </a:r>
            <a:r>
              <a:rPr lang="es-ES" sz="1600" cap="none" dirty="0">
                <a:solidFill>
                  <a:schemeClr val="bg1"/>
                </a:solidFill>
              </a:rPr>
              <a:t>é llevan dentro</a:t>
            </a:r>
            <a:r>
              <a:rPr lang="es-ES" sz="1800" cap="none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F3B275E-DDFF-5541-AFEF-C50450A4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1497" y="173443"/>
            <a:ext cx="5063521" cy="309201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Plan de Disciplina Positiva para el aula. Margarita de las  Nieves Acosta Rubio</a:t>
            </a:r>
          </a:p>
        </p:txBody>
      </p:sp>
    </p:spTree>
    <p:extLst>
      <p:ext uri="{BB962C8B-B14F-4D97-AF65-F5344CB8AC3E}">
        <p14:creationId xmlns:p14="http://schemas.microsoft.com/office/powerpoint/2010/main" val="2027862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E0806B76-19A3-1B4D-ADBE-C3D431C8A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7" y="300544"/>
            <a:ext cx="10058400" cy="957606"/>
          </a:xfrm>
        </p:spPr>
        <p:txBody>
          <a:bodyPr/>
          <a:lstStyle/>
          <a:p>
            <a:r>
              <a:rPr lang="es-ES" b="1" dirty="0"/>
              <a:t>¿Nos ponemos en sus zapatos?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CC201B-1E67-F248-872E-4A739F87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C73473-7DDD-5A40-A754-BD4BE59C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" name="Marcador de contenido 4">
            <a:extLst>
              <a:ext uri="{FF2B5EF4-FFF2-40B4-BE49-F238E27FC236}">
                <a16:creationId xmlns:a16="http://schemas.microsoft.com/office/drawing/2014/main" id="{DC52BE2D-44B6-1947-A182-915C318A6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395" y="844"/>
            <a:ext cx="1801486" cy="1564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19FBA17-3CD6-6744-B051-2CDBA918B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4515848"/>
            <a:ext cx="6101914" cy="207131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Micrófono">
                <a:extLst>
                  <a:ext uri="{FF2B5EF4-FFF2-40B4-BE49-F238E27FC236}">
                    <a16:creationId xmlns:a16="http://schemas.microsoft.com/office/drawing/2014/main" id="{A6FD6E11-5A54-9446-AA19-2339BE50148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5623481"/>
                  </p:ext>
                </p:extLst>
              </p:nvPr>
            </p:nvGraphicFramePr>
            <p:xfrm rot="12530496">
              <a:off x="11103538" y="1652369"/>
              <a:ext cx="339057" cy="878190"/>
            </p:xfrm>
            <a:graphic>
              <a:graphicData uri="http://schemas.microsoft.com/office/drawing/2017/model3d">
                <am3d:model3d r:embed="rId4">
                  <am3d:spPr>
                    <a:xfrm rot="12530496">
                      <a:off x="0" y="0"/>
                      <a:ext cx="339057" cy="878190"/>
                    </a:xfrm>
                    <a:prstGeom prst="rect">
                      <a:avLst/>
                    </a:prstGeom>
                  </am3d:spPr>
                  <am3d:camera>
                    <am3d:pos x="0" y="0" z="518275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69601" d="1000000"/>
                    <am3d:preTrans dx="1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502932" ay="-3360857" az="-970838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167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Micrófono">
                <a:extLst>
                  <a:ext uri="{FF2B5EF4-FFF2-40B4-BE49-F238E27FC236}">
                    <a16:creationId xmlns:a16="http://schemas.microsoft.com/office/drawing/2014/main" id="{A6FD6E11-5A54-9446-AA19-2339BE5014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2530496">
                <a:off x="11103538" y="1652369"/>
                <a:ext cx="339057" cy="878190"/>
              </a:xfrm>
              <a:prstGeom prst="rect">
                <a:avLst/>
              </a:prstGeom>
            </p:spPr>
          </p:pic>
        </mc:Fallback>
      </mc:AlternateContent>
      <p:pic>
        <p:nvPicPr>
          <p:cNvPr id="9218" name="Picture 2" descr="Gastón Cabezón desde 37,90 € | Compara precios en idealo">
            <a:extLst>
              <a:ext uri="{FF2B5EF4-FFF2-40B4-BE49-F238E27FC236}">
                <a16:creationId xmlns:a16="http://schemas.microsoft.com/office/drawing/2014/main" id="{326032F2-92AE-014F-904E-CC80A7F1B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1397" r="32080" b="29865"/>
          <a:stretch/>
        </p:blipFill>
        <p:spPr bwMode="auto">
          <a:xfrm>
            <a:off x="2794000" y="1321791"/>
            <a:ext cx="5450840" cy="31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49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03D79-5871-6C48-BFE1-264238FF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23323"/>
            <a:ext cx="10058400" cy="1371600"/>
          </a:xfrm>
        </p:spPr>
        <p:txBody>
          <a:bodyPr/>
          <a:lstStyle/>
          <a:p>
            <a:r>
              <a:rPr lang="es-ES" dirty="0"/>
              <a:t>Después de 20 años…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318130D-F186-6A41-9545-A828D58F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69E356-CB4D-BC4C-B1DE-4100CE4D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Llamada de nube 8">
            <a:extLst>
              <a:ext uri="{FF2B5EF4-FFF2-40B4-BE49-F238E27FC236}">
                <a16:creationId xmlns:a16="http://schemas.microsoft.com/office/drawing/2014/main" id="{64623770-C428-BA4F-AC1B-6B8D1050D5C4}"/>
              </a:ext>
            </a:extLst>
          </p:cNvPr>
          <p:cNvSpPr/>
          <p:nvPr/>
        </p:nvSpPr>
        <p:spPr>
          <a:xfrm>
            <a:off x="7967207" y="978561"/>
            <a:ext cx="3048000" cy="2789966"/>
          </a:xfrm>
          <a:prstGeom prst="cloudCallout">
            <a:avLst>
              <a:gd name="adj1" fmla="val -106129"/>
              <a:gd name="adj2" fmla="val 87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¿Qué cualidades </a:t>
            </a:r>
          </a:p>
          <a:p>
            <a:pPr algn="ctr"/>
            <a:r>
              <a:rPr lang="es-ES" dirty="0"/>
              <a:t>te gustaría que tuvieran </a:t>
            </a:r>
          </a:p>
          <a:p>
            <a:pPr algn="ctr"/>
            <a:r>
              <a:rPr lang="es-ES" dirty="0"/>
              <a:t>tus alumnos y alumnas </a:t>
            </a:r>
          </a:p>
          <a:p>
            <a:pPr algn="ctr"/>
            <a:r>
              <a:rPr lang="es-ES" dirty="0"/>
              <a:t>al finalizar sus estudios?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574059-4099-3E4E-B29D-D7F3AD52E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5" t="11739" r="9454" b="11739"/>
          <a:stretch/>
        </p:blipFill>
        <p:spPr>
          <a:xfrm>
            <a:off x="3141918" y="1938130"/>
            <a:ext cx="2954082" cy="412633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o 3D 7" descr="Lista de comprobación">
                <a:extLst>
                  <a:ext uri="{FF2B5EF4-FFF2-40B4-BE49-F238E27FC236}">
                    <a16:creationId xmlns:a16="http://schemas.microsoft.com/office/drawing/2014/main" id="{2E49CE5F-8EA8-B744-A700-4B3A348188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48649506"/>
                  </p:ext>
                </p:extLst>
              </p:nvPr>
            </p:nvGraphicFramePr>
            <p:xfrm>
              <a:off x="11253857" y="0"/>
              <a:ext cx="938143" cy="156270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38143" cy="1562702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9274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o 3D 7" descr="Lista de comprobación">
                <a:extLst>
                  <a:ext uri="{FF2B5EF4-FFF2-40B4-BE49-F238E27FC236}">
                    <a16:creationId xmlns:a16="http://schemas.microsoft.com/office/drawing/2014/main" id="{2E49CE5F-8EA8-B744-A700-4B3A348188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53857" y="0"/>
                <a:ext cx="938143" cy="15627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2669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DAB4D5-2BAA-9C4B-884B-3A438DE5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2" y="443811"/>
            <a:ext cx="11495598" cy="1371600"/>
          </a:xfrm>
        </p:spPr>
        <p:txBody>
          <a:bodyPr>
            <a:normAutofit fontScale="90000"/>
          </a:bodyPr>
          <a:lstStyle/>
          <a:p>
            <a:r>
              <a:rPr lang="es-ES" dirty="0"/>
              <a:t>¿Son éstas las cualidades que queréis para vuestros alumnos y alumnas? 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57FC9A-6572-9B41-A120-510B6EB4F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06AAC12-F78B-4A4E-86F4-3BC2F32A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E9C780E-5E71-5E48-A883-4AC25C087174}"/>
              </a:ext>
            </a:extLst>
          </p:cNvPr>
          <p:cNvSpPr/>
          <p:nvPr/>
        </p:nvSpPr>
        <p:spPr>
          <a:xfrm rot="21172968">
            <a:off x="1020878" y="2280855"/>
            <a:ext cx="2297589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s-ES" b="1" spc="300" dirty="0">
                <a:solidFill>
                  <a:srgbClr val="0432FF"/>
                </a:solidFill>
              </a:rPr>
              <a:t>Generosidad</a:t>
            </a:r>
            <a:r>
              <a:rPr lang="es-ES" b="1" dirty="0"/>
              <a:t>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A06A42-82E8-0E4B-86C7-41E97BF70589}"/>
              </a:ext>
            </a:extLst>
          </p:cNvPr>
          <p:cNvSpPr/>
          <p:nvPr/>
        </p:nvSpPr>
        <p:spPr>
          <a:xfrm>
            <a:off x="7150100" y="1740416"/>
            <a:ext cx="3643794" cy="651157"/>
          </a:xfrm>
          <a:prstGeom prst="rect">
            <a:avLst/>
          </a:prstGeom>
        </p:spPr>
        <p:txBody>
          <a:bodyPr wrap="square">
            <a:prstTxWarp prst="textCurveUp">
              <a:avLst/>
            </a:prstTxWarp>
            <a:spAutoFit/>
          </a:bodyPr>
          <a:lstStyle/>
          <a:p>
            <a:r>
              <a:rPr lang="es-ES" b="1" dirty="0">
                <a:solidFill>
                  <a:srgbClr val="FF85FF"/>
                </a:solidFill>
              </a:rPr>
              <a:t>Valentía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1024F7A-06CA-FF43-B67D-D2C2FBE3FF41}"/>
              </a:ext>
            </a:extLst>
          </p:cNvPr>
          <p:cNvSpPr/>
          <p:nvPr/>
        </p:nvSpPr>
        <p:spPr>
          <a:xfrm>
            <a:off x="1117601" y="3038053"/>
            <a:ext cx="3659304" cy="581020"/>
          </a:xfrm>
          <a:prstGeom prst="rect">
            <a:avLst/>
          </a:prstGeom>
        </p:spPr>
        <p:txBody>
          <a:bodyPr wrap="none">
            <a:prstTxWarp prst="textTriangle">
              <a:avLst/>
            </a:prstTxWarp>
            <a:spAutoFit/>
          </a:bodyPr>
          <a:lstStyle/>
          <a:p>
            <a:r>
              <a:rPr lang="es-ES" spc="300" dirty="0">
                <a:solidFill>
                  <a:srgbClr val="0432FF"/>
                </a:solidFill>
              </a:rPr>
              <a:t>Responsabilidad</a:t>
            </a:r>
            <a:r>
              <a:rPr lang="es-ES" dirty="0"/>
              <a:t>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92D14A0-911F-E647-AE3B-EE4B44EC04D1}"/>
              </a:ext>
            </a:extLst>
          </p:cNvPr>
          <p:cNvSpPr/>
          <p:nvPr/>
        </p:nvSpPr>
        <p:spPr>
          <a:xfrm rot="1120422">
            <a:off x="8392578" y="2661517"/>
            <a:ext cx="3422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Amabilidad</a:t>
            </a:r>
            <a:r>
              <a:rPr lang="es-ES" sz="28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498170B-732A-F644-BBFB-B1824FF74ACD}"/>
              </a:ext>
            </a:extLst>
          </p:cNvPr>
          <p:cNvSpPr/>
          <p:nvPr/>
        </p:nvSpPr>
        <p:spPr>
          <a:xfrm>
            <a:off x="4489308" y="2267817"/>
            <a:ext cx="17395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>
                <a:solidFill>
                  <a:srgbClr val="7030A0"/>
                </a:solidFill>
              </a:rPr>
              <a:t>Entrega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63B4298-48BF-9145-9BDC-3CAC0F22B7E2}"/>
              </a:ext>
            </a:extLst>
          </p:cNvPr>
          <p:cNvSpPr txBox="1"/>
          <p:nvPr/>
        </p:nvSpPr>
        <p:spPr>
          <a:xfrm>
            <a:off x="6096000" y="2954007"/>
            <a:ext cx="2302890" cy="474993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s-ES" b="1" dirty="0">
                <a:solidFill>
                  <a:srgbClr val="FF9300"/>
                </a:solidFill>
              </a:rPr>
              <a:t>Alegría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0AF0BF8-5D5A-BC42-B23F-1646C9249D4A}"/>
              </a:ext>
            </a:extLst>
          </p:cNvPr>
          <p:cNvSpPr txBox="1"/>
          <p:nvPr/>
        </p:nvSpPr>
        <p:spPr>
          <a:xfrm rot="20982388">
            <a:off x="1317442" y="5191143"/>
            <a:ext cx="283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rgbClr val="7030A0"/>
                </a:solidFill>
              </a:rPr>
              <a:t>Felicidad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DCA0409-8CEB-DC45-92A9-3FED5706F6C9}"/>
              </a:ext>
            </a:extLst>
          </p:cNvPr>
          <p:cNvSpPr txBox="1"/>
          <p:nvPr/>
        </p:nvSpPr>
        <p:spPr>
          <a:xfrm>
            <a:off x="8152665" y="3702436"/>
            <a:ext cx="2641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i="1" spc="300" dirty="0">
                <a:solidFill>
                  <a:schemeClr val="accent4">
                    <a:lumMod val="75000"/>
                  </a:schemeClr>
                </a:solidFill>
              </a:rPr>
              <a:t>Liderazgo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6EF6D0C-135B-CE4C-94E9-423A680EB63C}"/>
              </a:ext>
            </a:extLst>
          </p:cNvPr>
          <p:cNvSpPr txBox="1"/>
          <p:nvPr/>
        </p:nvSpPr>
        <p:spPr>
          <a:xfrm rot="923053">
            <a:off x="7938044" y="4639810"/>
            <a:ext cx="382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7030A0"/>
                </a:solidFill>
              </a:rPr>
              <a:t>Habilidades sociales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5E6291B-17A6-514E-8620-1ABC1AF83948}"/>
              </a:ext>
            </a:extLst>
          </p:cNvPr>
          <p:cNvSpPr txBox="1"/>
          <p:nvPr/>
        </p:nvSpPr>
        <p:spPr>
          <a:xfrm rot="20706424">
            <a:off x="518164" y="4146585"/>
            <a:ext cx="2810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73FB7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Empatía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53D7482-F807-374E-AB43-2F1DF8670A13}"/>
              </a:ext>
            </a:extLst>
          </p:cNvPr>
          <p:cNvSpPr txBox="1"/>
          <p:nvPr/>
        </p:nvSpPr>
        <p:spPr>
          <a:xfrm>
            <a:off x="4373913" y="5347252"/>
            <a:ext cx="27955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rgbClr val="C00000"/>
                </a:solidFill>
              </a:rPr>
              <a:t>Bondad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7119AD2-BBB9-BB44-AAB5-FBF134FE45BE}"/>
              </a:ext>
            </a:extLst>
          </p:cNvPr>
          <p:cNvSpPr txBox="1"/>
          <p:nvPr/>
        </p:nvSpPr>
        <p:spPr>
          <a:xfrm>
            <a:off x="7818088" y="5552313"/>
            <a:ext cx="3294412" cy="369332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s-ES" b="1" dirty="0">
                <a:solidFill>
                  <a:srgbClr val="FF2F92"/>
                </a:solidFill>
              </a:rPr>
              <a:t>Amor propio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1B67C3B-6890-0947-973A-8F0EA281D838}"/>
              </a:ext>
            </a:extLst>
          </p:cNvPr>
          <p:cNvSpPr txBox="1"/>
          <p:nvPr/>
        </p:nvSpPr>
        <p:spPr>
          <a:xfrm>
            <a:off x="3499432" y="3670101"/>
            <a:ext cx="3924669" cy="707886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r>
              <a:rPr lang="es-ES" sz="4000" b="1" dirty="0">
                <a:ln w="12700">
                  <a:solidFill>
                    <a:srgbClr val="945200"/>
                  </a:solidFill>
                  <a:prstDash val="solid"/>
                </a:ln>
                <a:solidFill>
                  <a:srgbClr val="945200"/>
                </a:solidFill>
              </a:rPr>
              <a:t>Solidaridad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DEF9D8F-9787-CB4A-AF98-C329B5E41763}"/>
              </a:ext>
            </a:extLst>
          </p:cNvPr>
          <p:cNvSpPr txBox="1"/>
          <p:nvPr/>
        </p:nvSpPr>
        <p:spPr>
          <a:xfrm>
            <a:off x="4313342" y="4751909"/>
            <a:ext cx="3328780" cy="6463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Responsable</a:t>
            </a:r>
          </a:p>
        </p:txBody>
      </p:sp>
    </p:spTree>
    <p:extLst>
      <p:ext uri="{BB962C8B-B14F-4D97-AF65-F5344CB8AC3E}">
        <p14:creationId xmlns:p14="http://schemas.microsoft.com/office/powerpoint/2010/main" val="2943521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8">
            <a:extLst>
              <a:ext uri="{FF2B5EF4-FFF2-40B4-BE49-F238E27FC236}">
                <a16:creationId xmlns:a16="http://schemas.microsoft.com/office/drawing/2014/main" id="{FCDE1839-9DF4-AD4B-A18D-39DDB534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9A6AC0FF-0C1B-C248-98E1-093D9E78C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B26E08-70F3-7242-9008-3FAB4AD64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9960" y="6307672"/>
            <a:ext cx="5212080" cy="274320"/>
          </a:xfrm>
        </p:spPr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F42944-216A-674C-9F73-830E0BAB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5FB16D-F5A5-F64F-B189-BFE869D0B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78" y="762878"/>
            <a:ext cx="3451593" cy="46576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15E338-9E19-8242-B3C6-4F687CB57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690" y="455503"/>
            <a:ext cx="2597559" cy="5946994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DE7F88C0-D7F3-1C43-ADC8-056BB0352D75}"/>
              </a:ext>
            </a:extLst>
          </p:cNvPr>
          <p:cNvSpPr/>
          <p:nvPr/>
        </p:nvSpPr>
        <p:spPr>
          <a:xfrm>
            <a:off x="4541282" y="1570351"/>
            <a:ext cx="400301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6000" dirty="0"/>
              <a:t>¿A qué </a:t>
            </a:r>
          </a:p>
          <a:p>
            <a:pPr algn="ctr"/>
            <a:r>
              <a:rPr lang="es-ES" sz="6000" dirty="0"/>
              <a:t>damos </a:t>
            </a:r>
          </a:p>
          <a:p>
            <a:pPr algn="ctr"/>
            <a:r>
              <a:rPr lang="es-ES" sz="6000" dirty="0"/>
              <a:t>prioridad?</a:t>
            </a:r>
          </a:p>
        </p:txBody>
      </p:sp>
    </p:spTree>
    <p:extLst>
      <p:ext uri="{BB962C8B-B14F-4D97-AF65-F5344CB8AC3E}">
        <p14:creationId xmlns:p14="http://schemas.microsoft.com/office/powerpoint/2010/main" val="32534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32973A-BB8D-F144-8852-5EF92FBE9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3EEA0D-96CF-4A4C-9AD2-63490C71A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865516-5D75-504E-962F-47C052EBD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991" y="0"/>
            <a:ext cx="9130018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C0A3FF5-15A8-7C4C-930A-F13FC1672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60" y="1035092"/>
            <a:ext cx="4952480" cy="540974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720E755-2D48-F94B-91DE-3B0FC3CD03CD}"/>
              </a:ext>
            </a:extLst>
          </p:cNvPr>
          <p:cNvSpPr/>
          <p:nvPr/>
        </p:nvSpPr>
        <p:spPr>
          <a:xfrm>
            <a:off x="4302804" y="1732390"/>
            <a:ext cx="3845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000" b="1" dirty="0"/>
              <a:t>Disciplina</a:t>
            </a:r>
          </a:p>
          <a:p>
            <a:pPr algn="ctr"/>
            <a:r>
              <a:rPr lang="es-ES" sz="6000" b="1" dirty="0"/>
              <a:t>positiva</a:t>
            </a:r>
          </a:p>
        </p:txBody>
      </p:sp>
    </p:spTree>
    <p:extLst>
      <p:ext uri="{BB962C8B-B14F-4D97-AF65-F5344CB8AC3E}">
        <p14:creationId xmlns:p14="http://schemas.microsoft.com/office/powerpoint/2010/main" val="3655736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2149F0B-963A-5241-8442-A395DE175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43D3986-FBF2-A145-8942-8871D57DE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BF6B89C-9D0A-B643-882C-B93C3E9AD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2886" y="1018162"/>
            <a:ext cx="3620820" cy="3214204"/>
          </a:xfrm>
          <a:prstGeom prst="rect">
            <a:avLst/>
          </a:prstGeom>
        </p:spPr>
      </p:pic>
      <p:pic>
        <p:nvPicPr>
          <p:cNvPr id="5" name="Gráfico 4" descr="Rompecabezas">
            <a:extLst>
              <a:ext uri="{FF2B5EF4-FFF2-40B4-BE49-F238E27FC236}">
                <a16:creationId xmlns:a16="http://schemas.microsoft.com/office/drawing/2014/main" id="{B6E35F16-431B-FA47-A447-373F2F6C0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1851" y="4081299"/>
            <a:ext cx="2743200" cy="22263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4A4833C-55A7-2442-B1C4-28EE789F7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2120" y="0"/>
            <a:ext cx="5304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02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C68BE75-E442-ED41-AD12-C5806468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1B80139-B326-0643-9C2D-52B3FBE59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9BFD82-D795-A540-B9F3-40F386EF0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897" y="0"/>
            <a:ext cx="6946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1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AFD3F8A-2FAC-AD47-B655-CA386D7D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F98D67A-FAE2-3447-9A53-040FE96A4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D79A5A-08D6-924E-A7F0-C7FD09B1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93" y="276008"/>
            <a:ext cx="11285614" cy="634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85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44D2C5D-A2D0-754E-A7C3-8E379D51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0E4EC9-1139-3548-9A27-435E5263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F068CFE-8014-CF47-821D-F8D6758D5689}"/>
              </a:ext>
            </a:extLst>
          </p:cNvPr>
          <p:cNvSpPr/>
          <p:nvPr/>
        </p:nvSpPr>
        <p:spPr>
          <a:xfrm>
            <a:off x="990600" y="1851645"/>
            <a:ext cx="102108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9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929811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BB801-581C-CE46-BF9E-6CD890761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Contenidos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BCE443-E46F-A34B-A583-DE3EFDDEA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35440" y="2679516"/>
            <a:ext cx="2430780" cy="2552883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rgbClr val="FF0000"/>
                </a:solidFill>
              </a:rPr>
              <a:t>MANERA DE SER,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 DE ESTAR Y 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DE HACER 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DEL DOCENTE 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CED37A-4902-B445-9F41-B311E630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4F1889-121C-4E48-9168-B6E0A94BF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765787C-A9B5-6945-B957-8DCB360FBE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304605"/>
              </p:ext>
            </p:extLst>
          </p:nvPr>
        </p:nvGraphicFramePr>
        <p:xfrm>
          <a:off x="762000" y="541684"/>
          <a:ext cx="77089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lipse 7">
            <a:extLst>
              <a:ext uri="{FF2B5EF4-FFF2-40B4-BE49-F238E27FC236}">
                <a16:creationId xmlns:a16="http://schemas.microsoft.com/office/drawing/2014/main" id="{69078A8D-F3B4-3046-AF98-C66427333501}"/>
              </a:ext>
            </a:extLst>
          </p:cNvPr>
          <p:cNvSpPr/>
          <p:nvPr/>
        </p:nvSpPr>
        <p:spPr>
          <a:xfrm>
            <a:off x="4292600" y="2882900"/>
            <a:ext cx="647700" cy="546100"/>
          </a:xfrm>
          <a:prstGeom prst="ellipse">
            <a:avLst/>
          </a:prstGeom>
          <a:solidFill>
            <a:srgbClr val="FF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78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5452C49-ACF5-7648-99F9-B53C6F9E3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/>
              <a:t>Hagamos consciente lo inconsciente 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F008244-7E75-9747-9F16-A6088C663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04A5ED1-E091-4A47-8AC8-E0665329F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D8A2B59-09C7-9C4C-A444-6769EDB5E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607392"/>
            <a:ext cx="7658100" cy="570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18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EF1164B-C321-0C4E-8F5B-A95A63B0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B4E2433-3752-1B41-9D10-378A0F736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  <p:pic>
        <p:nvPicPr>
          <p:cNvPr id="11266" name="Picture 2" descr="Muchas gracias !: comprar esta ilustración de stock y explorar  ilustraciones similares… | Imagenes para dar gracias, Imágenes de gracias,  Imagenes de agradecimiento">
            <a:extLst>
              <a:ext uri="{FF2B5EF4-FFF2-40B4-BE49-F238E27FC236}">
                <a16:creationId xmlns:a16="http://schemas.microsoft.com/office/drawing/2014/main" id="{4429542E-1DDD-C342-9BB1-2BB9DF6EB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698500"/>
            <a:ext cx="99822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978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FD1801-2BD2-734B-8467-FE0E11440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8" y="1255424"/>
            <a:ext cx="11687592" cy="3839152"/>
          </a:xfrm>
          <a:solidFill>
            <a:schemeClr val="tx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¿Qué tiene que pasar en este curso:</a:t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“Educación Emocional y </a:t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disciplina positiva”  </a:t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para que sea un buen curso para ti?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7289203-D51B-414E-8A09-06D023EC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0C9B1E-A909-0F48-8C63-E8724CEB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95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FD1801-2BD2-734B-8467-FE0E11440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8" y="1215448"/>
            <a:ext cx="11687592" cy="3788352"/>
          </a:xfrm>
          <a:solidFill>
            <a:schemeClr val="tx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¿Qué tiene que pasar en este curso:</a:t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“Curso 2021-2022” </a:t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para que sea un buen curso para tus alumnos y alumnas?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7289203-D51B-414E-8A09-06D023EC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0C9B1E-A909-0F48-8C63-E8724CEB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32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FD1801-2BD2-734B-8467-FE0E11440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8" y="237549"/>
            <a:ext cx="11687592" cy="1371600"/>
          </a:xfrm>
          <a:solidFill>
            <a:schemeClr val="tx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¿Qué necesitáis para esta formación?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7289203-D51B-414E-8A09-06D023EC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0C9B1E-A909-0F48-8C63-E8724CEB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11B30D-5D32-E144-985A-FBE1BC863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345" y="1922097"/>
            <a:ext cx="1271368" cy="1371600"/>
          </a:xfrm>
          <a:prstGeom prst="rect">
            <a:avLst/>
          </a:prstGeom>
        </p:spPr>
      </p:pic>
      <p:pic>
        <p:nvPicPr>
          <p:cNvPr id="12" name="Gráfico 11" descr="Globos">
            <a:extLst>
              <a:ext uri="{FF2B5EF4-FFF2-40B4-BE49-F238E27FC236}">
                <a16:creationId xmlns:a16="http://schemas.microsoft.com/office/drawing/2014/main" id="{1DC79B29-E41F-5549-BE70-89114288C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6236" y="1805210"/>
            <a:ext cx="1374127" cy="145934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A62CA5A-21AF-6A45-800E-9B913A606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296" y="4001615"/>
            <a:ext cx="3415481" cy="1212969"/>
          </a:xfrm>
          <a:prstGeom prst="rect">
            <a:avLst/>
          </a:prstGeom>
        </p:spPr>
      </p:pic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A6A98AB-8B98-6C40-85D9-1A79B6AFA6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631085"/>
              </p:ext>
            </p:extLst>
          </p:nvPr>
        </p:nvGraphicFramePr>
        <p:xfrm>
          <a:off x="7912778" y="1834164"/>
          <a:ext cx="1017862" cy="1550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o" r:id="rId7" imgW="5816600" imgH="8915400" progId="Word.Document.12">
                  <p:embed/>
                </p:oleObj>
              </mc:Choice>
              <mc:Fallback>
                <p:oleObj name="Documento" r:id="rId7" imgW="5816600" imgH="8915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12778" y="1834164"/>
                        <a:ext cx="1017862" cy="155039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Imagen 17">
            <a:extLst>
              <a:ext uri="{FF2B5EF4-FFF2-40B4-BE49-F238E27FC236}">
                <a16:creationId xmlns:a16="http://schemas.microsoft.com/office/drawing/2014/main" id="{C8EDCD23-082F-A242-ACF9-5E8C649654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17275">
            <a:off x="9316987" y="3700318"/>
            <a:ext cx="1472630" cy="1997255"/>
          </a:xfrm>
          <a:prstGeom prst="rect">
            <a:avLst/>
          </a:prstGeom>
        </p:spPr>
      </p:pic>
      <p:pic>
        <p:nvPicPr>
          <p:cNvPr id="1026" name="Picture 2" descr="Bombones artesanos con ingredientes naturales. Llanes - Asturias">
            <a:extLst>
              <a:ext uri="{FF2B5EF4-FFF2-40B4-BE49-F238E27FC236}">
                <a16:creationId xmlns:a16="http://schemas.microsoft.com/office/drawing/2014/main" id="{44506EBF-9537-0B4C-92C9-46CB5C634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50" t="29192" r="26847" b="23894"/>
          <a:stretch/>
        </p:blipFill>
        <p:spPr bwMode="auto">
          <a:xfrm>
            <a:off x="1367195" y="4608099"/>
            <a:ext cx="1283061" cy="79999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0C8B859B-C350-CD47-9A12-3342F621AF0A}"/>
              </a:ext>
            </a:extLst>
          </p:cNvPr>
          <p:cNvSpPr txBox="1"/>
          <p:nvPr/>
        </p:nvSpPr>
        <p:spPr>
          <a:xfrm>
            <a:off x="1533477" y="3317168"/>
            <a:ext cx="1779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Una manzana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1FB215E-E344-F549-9034-6377A14F6DEE}"/>
              </a:ext>
            </a:extLst>
          </p:cNvPr>
          <p:cNvSpPr txBox="1"/>
          <p:nvPr/>
        </p:nvSpPr>
        <p:spPr>
          <a:xfrm>
            <a:off x="4381470" y="3313848"/>
            <a:ext cx="1331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Un globo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E612DC8-C09B-BA48-A54C-14162250CF0B}"/>
              </a:ext>
            </a:extLst>
          </p:cNvPr>
          <p:cNvSpPr txBox="1"/>
          <p:nvPr/>
        </p:nvSpPr>
        <p:spPr>
          <a:xfrm>
            <a:off x="7617917" y="3429000"/>
            <a:ext cx="1769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Fotocopia de figuras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532F884-A472-4B4C-8E0F-B70359FF32DF}"/>
              </a:ext>
            </a:extLst>
          </p:cNvPr>
          <p:cNvSpPr txBox="1"/>
          <p:nvPr/>
        </p:nvSpPr>
        <p:spPr>
          <a:xfrm rot="1331183">
            <a:off x="8662923" y="5554861"/>
            <a:ext cx="1769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H</a:t>
            </a:r>
            <a:r>
              <a:rPr lang="es-ES" sz="1100" dirty="0"/>
              <a:t>oja de una libreta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D870397-1C01-634F-B92B-5ED3563489D8}"/>
              </a:ext>
            </a:extLst>
          </p:cNvPr>
          <p:cNvSpPr txBox="1"/>
          <p:nvPr/>
        </p:nvSpPr>
        <p:spPr>
          <a:xfrm>
            <a:off x="4324578" y="5263882"/>
            <a:ext cx="3747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Fotocopia del cartón del bingo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6363640-A983-4648-89AD-3A1342C23C5D}"/>
              </a:ext>
            </a:extLst>
          </p:cNvPr>
          <p:cNvSpPr txBox="1"/>
          <p:nvPr/>
        </p:nvSpPr>
        <p:spPr>
          <a:xfrm>
            <a:off x="1043609" y="5366733"/>
            <a:ext cx="235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Un bombón, dulce o algún premio  </a:t>
            </a:r>
          </a:p>
        </p:txBody>
      </p:sp>
      <p:pic>
        <p:nvPicPr>
          <p:cNvPr id="1028" name="Picture 4" descr="Por qué dormir en verano con un vaso de agua junto a la cama es peligroso  para la salud?">
            <a:extLst>
              <a:ext uri="{FF2B5EF4-FFF2-40B4-BE49-F238E27FC236}">
                <a16:creationId xmlns:a16="http://schemas.microsoft.com/office/drawing/2014/main" id="{76D8A25A-10DF-FE42-B8B4-885ADC234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48" t="29093" r="16501" b="6419"/>
          <a:stretch/>
        </p:blipFill>
        <p:spPr bwMode="auto">
          <a:xfrm rot="643121">
            <a:off x="10484015" y="1680489"/>
            <a:ext cx="1017862" cy="159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3E4F4656-89A6-FA49-A106-B78B91BBC3E4}"/>
              </a:ext>
            </a:extLst>
          </p:cNvPr>
          <p:cNvSpPr txBox="1"/>
          <p:nvPr/>
        </p:nvSpPr>
        <p:spPr>
          <a:xfrm rot="1019403">
            <a:off x="10137818" y="3182972"/>
            <a:ext cx="1134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Vaso de agua</a:t>
            </a:r>
          </a:p>
        </p:txBody>
      </p:sp>
    </p:spTree>
    <p:extLst>
      <p:ext uri="{BB962C8B-B14F-4D97-AF65-F5344CB8AC3E}">
        <p14:creationId xmlns:p14="http://schemas.microsoft.com/office/powerpoint/2010/main" val="53972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DEDC9-D5FA-AB41-8A3F-FACC1B0CA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74" y="448256"/>
            <a:ext cx="4514925" cy="581587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ES" b="1" dirty="0"/>
              <a:t>¿Qué dificultades tengo </a:t>
            </a:r>
            <a:br>
              <a:rPr lang="es-ES" b="1" dirty="0"/>
            </a:br>
            <a:r>
              <a:rPr lang="es-ES" b="1" dirty="0"/>
              <a:t>con mis alumnos y alumnas?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8C4116-E3CA-9142-8822-CABD0021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D19F25-481F-1B48-ACE5-CEB595996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122" name="Picture 2" descr="Emprender no es como te lo han contado. Cinco dificultades que todas las empresas atraviesan en su día a día ">
            <a:extLst>
              <a:ext uri="{FF2B5EF4-FFF2-40B4-BE49-F238E27FC236}">
                <a16:creationId xmlns:a16="http://schemas.microsoft.com/office/drawing/2014/main" id="{39505971-4734-A04B-B2C4-446A4920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33" y="448256"/>
            <a:ext cx="6496392" cy="581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023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8FA5573-6BE3-1A4E-B350-8D9E8F4A7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D3B237-6763-BE40-A550-6A71AB98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C533AE-B654-8F41-A44D-E47B26CB6216}"/>
              </a:ext>
            </a:extLst>
          </p:cNvPr>
          <p:cNvSpPr txBox="1"/>
          <p:nvPr/>
        </p:nvSpPr>
        <p:spPr>
          <a:xfrm rot="21199964">
            <a:off x="586063" y="3470584"/>
            <a:ext cx="4146708" cy="504214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s-E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Baja autoestima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C3099E-2135-7F46-ABE7-DA8FDD58A5CE}"/>
              </a:ext>
            </a:extLst>
          </p:cNvPr>
          <p:cNvSpPr txBox="1"/>
          <p:nvPr/>
        </p:nvSpPr>
        <p:spPr>
          <a:xfrm>
            <a:off x="9283631" y="4505868"/>
            <a:ext cx="2372497" cy="46166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ES" sz="2400" b="1" dirty="0">
                <a:ln/>
                <a:solidFill>
                  <a:srgbClr val="FF0000"/>
                </a:solidFill>
              </a:rPr>
              <a:t>Impulsividad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BA38A9C-C572-0540-88CA-561C210AF67B}"/>
              </a:ext>
            </a:extLst>
          </p:cNvPr>
          <p:cNvSpPr txBox="1"/>
          <p:nvPr/>
        </p:nvSpPr>
        <p:spPr>
          <a:xfrm>
            <a:off x="6549081" y="5260003"/>
            <a:ext cx="5185947" cy="637023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>
                <a:gd name="adj" fmla="val 44181"/>
              </a:avLst>
            </a:prstTxWarp>
            <a:spAutoFit/>
          </a:bodyPr>
          <a:lstStyle/>
          <a:p>
            <a:r>
              <a:rPr lang="es-E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Poca tolerancia a la frustración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5D0A92-79D7-BA43-966E-D1408EB23407}"/>
              </a:ext>
            </a:extLst>
          </p:cNvPr>
          <p:cNvSpPr txBox="1"/>
          <p:nvPr/>
        </p:nvSpPr>
        <p:spPr>
          <a:xfrm>
            <a:off x="791861" y="5125603"/>
            <a:ext cx="2698099" cy="369332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s-ES" spc="300" dirty="0">
                <a:solidFill>
                  <a:srgbClr val="FF0000"/>
                </a:solidFill>
              </a:rPr>
              <a:t>I</a:t>
            </a:r>
            <a:r>
              <a:rPr lang="es-ES" b="1" spc="300" dirty="0">
                <a:solidFill>
                  <a:srgbClr val="FF0000"/>
                </a:solidFill>
              </a:rPr>
              <a:t>rritabilidad</a:t>
            </a:r>
            <a:r>
              <a:rPr lang="es-ES" spc="3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AF0A585-9E42-3B4E-96C9-8A703EE4EF26}"/>
              </a:ext>
            </a:extLst>
          </p:cNvPr>
          <p:cNvSpPr txBox="1"/>
          <p:nvPr/>
        </p:nvSpPr>
        <p:spPr>
          <a:xfrm rot="20878164">
            <a:off x="4036728" y="3984125"/>
            <a:ext cx="1977081" cy="5847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Apatía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F4F95B8-5564-E64D-9E01-CEEA822596A2}"/>
              </a:ext>
            </a:extLst>
          </p:cNvPr>
          <p:cNvSpPr txBox="1"/>
          <p:nvPr/>
        </p:nvSpPr>
        <p:spPr>
          <a:xfrm rot="20925123">
            <a:off x="458939" y="5009149"/>
            <a:ext cx="8241133" cy="83170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s-ES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Sentimiento de inferioridad compensado con uno de superioridad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533C364-D820-8A49-ACF0-F2F0B81172CE}"/>
              </a:ext>
            </a:extLst>
          </p:cNvPr>
          <p:cNvSpPr txBox="1"/>
          <p:nvPr/>
        </p:nvSpPr>
        <p:spPr>
          <a:xfrm>
            <a:off x="456971" y="1970345"/>
            <a:ext cx="2769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spc="3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Desinterés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CAA41A7-2E0B-7344-88B5-1021DFF46090}"/>
              </a:ext>
            </a:extLst>
          </p:cNvPr>
          <p:cNvSpPr txBox="1"/>
          <p:nvPr/>
        </p:nvSpPr>
        <p:spPr>
          <a:xfrm>
            <a:off x="7778579" y="3165729"/>
            <a:ext cx="3737919" cy="637023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s-ES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Pensamiento</a:t>
            </a:r>
            <a:r>
              <a:rPr lang="es-E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inflexible</a:t>
            </a:r>
            <a:r>
              <a:rPr lang="es-E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D5C4BED-FE36-AC4F-8AC9-AACAF60647E5}"/>
              </a:ext>
            </a:extLst>
          </p:cNvPr>
          <p:cNvSpPr txBox="1"/>
          <p:nvPr/>
        </p:nvSpPr>
        <p:spPr>
          <a:xfrm>
            <a:off x="8575589" y="2548870"/>
            <a:ext cx="2940909" cy="378615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s-E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Descontrol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577B179-4E5D-1546-B395-F80E1B239218}"/>
              </a:ext>
            </a:extLst>
          </p:cNvPr>
          <p:cNvSpPr txBox="1"/>
          <p:nvPr/>
        </p:nvSpPr>
        <p:spPr>
          <a:xfrm>
            <a:off x="2493127" y="2767532"/>
            <a:ext cx="4698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Falta de manejo en las emociones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3006F69-B92E-2646-A5D2-2DA8B65CB040}"/>
              </a:ext>
            </a:extLst>
          </p:cNvPr>
          <p:cNvSpPr txBox="1"/>
          <p:nvPr/>
        </p:nvSpPr>
        <p:spPr>
          <a:xfrm>
            <a:off x="3820587" y="1878955"/>
            <a:ext cx="4297802" cy="650076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r>
              <a:rPr lang="es-E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Falta de habilidades sociales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8034304-D80A-1F48-943D-E30D84EE6399}"/>
              </a:ext>
            </a:extLst>
          </p:cNvPr>
          <p:cNvSpPr txBox="1"/>
          <p:nvPr/>
        </p:nvSpPr>
        <p:spPr>
          <a:xfrm>
            <a:off x="1481278" y="4225040"/>
            <a:ext cx="174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Egoísmo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0EC4D1F-61E1-8049-9BC9-807E89300FE7}"/>
              </a:ext>
            </a:extLst>
          </p:cNvPr>
          <p:cNvSpPr/>
          <p:nvPr/>
        </p:nvSpPr>
        <p:spPr>
          <a:xfrm>
            <a:off x="0" y="439735"/>
            <a:ext cx="95007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>
                <a:ln/>
                <a:solidFill>
                  <a:schemeClr val="accent3"/>
                </a:solidFill>
                <a:effectLst/>
              </a:rPr>
              <a:t>¿Son estas tus dificultades?</a:t>
            </a:r>
          </a:p>
        </p:txBody>
      </p:sp>
      <p:pic>
        <p:nvPicPr>
          <p:cNvPr id="6146" name="Picture 2" descr="Superar dificultades stock de ilustración. Ilustración de esclavitud -  59615786">
            <a:extLst>
              <a:ext uri="{FF2B5EF4-FFF2-40B4-BE49-F238E27FC236}">
                <a16:creationId xmlns:a16="http://schemas.microsoft.com/office/drawing/2014/main" id="{691658D4-EB99-2740-8D16-4EEEC55E0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8024" r="17355" b="6269"/>
          <a:stretch/>
        </p:blipFill>
        <p:spPr bwMode="auto">
          <a:xfrm>
            <a:off x="10469879" y="181305"/>
            <a:ext cx="1493519" cy="189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754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EC4D905-9C8D-ED4C-A809-CA59D3ED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Margarita de las Nieves Acosta Rubio</a:t>
            </a:r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0FAAEA1-2050-ED4D-9E2D-37F3854CE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2" descr="Roar, León, Animales, Silvestre, Ruge">
            <a:extLst>
              <a:ext uri="{FF2B5EF4-FFF2-40B4-BE49-F238E27FC236}">
                <a16:creationId xmlns:a16="http://schemas.microsoft.com/office/drawing/2014/main" id="{C509F873-6C1C-A74F-9B40-6162CE9E1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" y="416645"/>
            <a:ext cx="11031220" cy="589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715053F-1642-6342-A67F-08662C5266EE}"/>
              </a:ext>
            </a:extLst>
          </p:cNvPr>
          <p:cNvSpPr txBox="1"/>
          <p:nvPr/>
        </p:nvSpPr>
        <p:spPr>
          <a:xfrm>
            <a:off x="4668520" y="660400"/>
            <a:ext cx="310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Esta es la reacción normal</a:t>
            </a:r>
          </a:p>
        </p:txBody>
      </p:sp>
    </p:spTree>
    <p:extLst>
      <p:ext uri="{BB962C8B-B14F-4D97-AF65-F5344CB8AC3E}">
        <p14:creationId xmlns:p14="http://schemas.microsoft.com/office/powerpoint/2010/main" val="28402216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{39B4359E-93CF-F649-BA3A-EC6B3885ABEA}tf10001067</Template>
  <TotalTime>2212</TotalTime>
  <Words>577</Words>
  <Application>Microsoft Macintosh PowerPoint</Application>
  <PresentationFormat>Panorámica</PresentationFormat>
  <Paragraphs>136</Paragraphs>
  <Slides>31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7" baseType="lpstr">
      <vt:lpstr>Arial</vt:lpstr>
      <vt:lpstr>Calibri</vt:lpstr>
      <vt:lpstr>Century Gothic</vt:lpstr>
      <vt:lpstr>Garamond</vt:lpstr>
      <vt:lpstr>Savon</vt:lpstr>
      <vt:lpstr>Documento</vt:lpstr>
      <vt:lpstr>Presentación de PowerPoint</vt:lpstr>
      <vt:lpstr>Educación Emocional  y  disciplina positiva</vt:lpstr>
      <vt:lpstr>Contenidos</vt:lpstr>
      <vt:lpstr>¿Qué tiene que pasar en este curso: “Educación Emocional y  disciplina positiva”   para que sea un buen curso para ti?</vt:lpstr>
      <vt:lpstr>¿Qué tiene que pasar en este curso: “Curso 2021-2022”  para que sea un buen curso para tus alumnos y alumnas?</vt:lpstr>
      <vt:lpstr>¿Qué necesitáis para esta formación?</vt:lpstr>
      <vt:lpstr>¿Qué dificultades tengo  con mis alumnos y alumnas?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dificulta aquí la circulación?</vt:lpstr>
      <vt:lpstr>Presentación de PowerPoint</vt:lpstr>
      <vt:lpstr>Presentación de PowerPoint</vt:lpstr>
      <vt:lpstr>Alumnos  y Alumnas: ¿qué llevan dentro?</vt:lpstr>
      <vt:lpstr>¿Nos ponemos en sus zapatos?</vt:lpstr>
      <vt:lpstr>Después de 20 años…</vt:lpstr>
      <vt:lpstr>¿Son éstas las cualidades que queréis para vuestros alumnos y alumnas?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Hagamos consciente lo inconsciente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Disciplina  Positiva</dc:title>
  <dc:creator>marga acosta rubio</dc:creator>
  <cp:lastModifiedBy>Microsoft Office User</cp:lastModifiedBy>
  <cp:revision>46</cp:revision>
  <dcterms:created xsi:type="dcterms:W3CDTF">2021-02-10T06:22:46Z</dcterms:created>
  <dcterms:modified xsi:type="dcterms:W3CDTF">2021-09-18T18:23:49Z</dcterms:modified>
</cp:coreProperties>
</file>