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6858000" cy="9144000"/>
  <p:embeddedFontLst>
    <p:embeddedFont>
      <p:font typeface="Lato Bold" panose="020B0604020202020204" charset="0"/>
      <p:regular r:id="rId13"/>
    </p:embeddedFont>
    <p:embeddedFont>
      <p:font typeface="Open Sans 1" panose="020B0604020202020204" charset="0"/>
      <p:regular r:id="rId14"/>
    </p:embeddedFont>
    <p:embeddedFont>
      <p:font typeface="Open Sans 1 Bold" panose="020B0604020202020204" charset="0"/>
      <p:regular r:id="rId15"/>
    </p:embeddedFont>
    <p:embeddedFont>
      <p:font typeface="Open Sans 2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230.pdf" TargetMode="External"/><Relationship Id="rId18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401.pd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201.pdf" TargetMode="External"/><Relationship Id="rId17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551.pdf" TargetMode="External"/><Relationship Id="rId2" Type="http://schemas.openxmlformats.org/officeDocument/2006/relationships/image" Target="../media/image3.png"/><Relationship Id="rId16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55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407.pdf" TargetMode="External"/><Relationship Id="rId10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101.pdf" TargetMode="External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file:///\\JCYLFS000014\EDDGPOEESVEE$\000.NUEVA%20ORGANIZACI&#211;N\PROA+\6-%20PROA%2024-25\3.%20Normativa%20CyL\3.%20La%20no%20convocatoria%20PROA+%20FSE\1_Documentaci&#243;n%20enviada%20a%20centros\AP%20DOSSIER\AP%20308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220161">
            <a:off x="269697" y="49905"/>
            <a:ext cx="5126607" cy="7215389"/>
            <a:chOff x="0" y="0"/>
            <a:chExt cx="7687005" cy="10819003"/>
          </a:xfrm>
        </p:grpSpPr>
        <p:sp>
          <p:nvSpPr>
            <p:cNvPr id="3" name="Freeform 3"/>
            <p:cNvSpPr/>
            <p:nvPr/>
          </p:nvSpPr>
          <p:spPr>
            <a:xfrm>
              <a:off x="888365" y="3288284"/>
              <a:ext cx="5895594" cy="3890391"/>
            </a:xfrm>
            <a:custGeom>
              <a:avLst/>
              <a:gdLst/>
              <a:ahLst/>
              <a:cxnLst/>
              <a:rect l="l" t="t" r="r" b="b"/>
              <a:pathLst>
                <a:path w="5895594" h="3890391">
                  <a:moveTo>
                    <a:pt x="5725414" y="866267"/>
                  </a:moveTo>
                  <a:cubicBezTo>
                    <a:pt x="5568061" y="558419"/>
                    <a:pt x="5294630" y="248031"/>
                    <a:pt x="5055108" y="0"/>
                  </a:cubicBezTo>
                  <a:lnTo>
                    <a:pt x="4896358" y="272034"/>
                  </a:lnTo>
                  <a:cubicBezTo>
                    <a:pt x="5115687" y="499110"/>
                    <a:pt x="5311140" y="706120"/>
                    <a:pt x="5452237" y="986663"/>
                  </a:cubicBezTo>
                  <a:cubicBezTo>
                    <a:pt x="5571998" y="1224915"/>
                    <a:pt x="5559679" y="1538986"/>
                    <a:pt x="5403596" y="1755140"/>
                  </a:cubicBezTo>
                  <a:cubicBezTo>
                    <a:pt x="5247514" y="1971295"/>
                    <a:pt x="4874260" y="2140713"/>
                    <a:pt x="4508373" y="2067688"/>
                  </a:cubicBezTo>
                  <a:lnTo>
                    <a:pt x="2962529" y="1786509"/>
                  </a:lnTo>
                  <a:lnTo>
                    <a:pt x="1192403" y="1514856"/>
                  </a:lnTo>
                  <a:cubicBezTo>
                    <a:pt x="822579" y="1458087"/>
                    <a:pt x="456692" y="1611249"/>
                    <a:pt x="237744" y="1914652"/>
                  </a:cubicBezTo>
                  <a:cubicBezTo>
                    <a:pt x="18796" y="2218055"/>
                    <a:pt x="0" y="2650744"/>
                    <a:pt x="170307" y="2983865"/>
                  </a:cubicBezTo>
                  <a:cubicBezTo>
                    <a:pt x="325120" y="3286633"/>
                    <a:pt x="569468" y="3645281"/>
                    <a:pt x="803783" y="3890391"/>
                  </a:cubicBezTo>
                  <a:lnTo>
                    <a:pt x="961390" y="3629660"/>
                  </a:lnTo>
                  <a:cubicBezTo>
                    <a:pt x="746887" y="3405251"/>
                    <a:pt x="564515" y="3130550"/>
                    <a:pt x="422910" y="2853309"/>
                  </a:cubicBezTo>
                  <a:cubicBezTo>
                    <a:pt x="301498" y="2615818"/>
                    <a:pt x="321310" y="2303906"/>
                    <a:pt x="477393" y="2087753"/>
                  </a:cubicBezTo>
                  <a:cubicBezTo>
                    <a:pt x="633476" y="1871599"/>
                    <a:pt x="798957" y="1761743"/>
                    <a:pt x="1147572" y="1807083"/>
                  </a:cubicBezTo>
                  <a:lnTo>
                    <a:pt x="2917698" y="2078736"/>
                  </a:lnTo>
                  <a:lnTo>
                    <a:pt x="4508500" y="2370455"/>
                  </a:lnTo>
                  <a:cubicBezTo>
                    <a:pt x="4690364" y="2404618"/>
                    <a:pt x="5086604" y="2350389"/>
                    <a:pt x="5261610" y="2267712"/>
                  </a:cubicBezTo>
                  <a:cubicBezTo>
                    <a:pt x="5410327" y="2197481"/>
                    <a:pt x="5538089" y="2086991"/>
                    <a:pt x="5642483" y="1950466"/>
                  </a:cubicBezTo>
                  <a:cubicBezTo>
                    <a:pt x="5888355" y="1629156"/>
                    <a:pt x="5895594" y="1199388"/>
                    <a:pt x="5725287" y="866267"/>
                  </a:cubicBezTo>
                </a:path>
              </a:pathLst>
            </a:custGeom>
            <a:solidFill>
              <a:srgbClr val="F7AC2D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778758" y="3788790"/>
              <a:ext cx="2345944" cy="1331087"/>
            </a:xfrm>
            <a:custGeom>
              <a:avLst/>
              <a:gdLst/>
              <a:ahLst/>
              <a:cxnLst/>
              <a:rect l="l" t="t" r="r" b="b"/>
              <a:pathLst>
                <a:path w="2345944" h="1331087">
                  <a:moveTo>
                    <a:pt x="2001901" y="1255015"/>
                  </a:moveTo>
                  <a:cubicBezTo>
                    <a:pt x="1874266" y="1315213"/>
                    <a:pt x="1719453" y="1331088"/>
                    <a:pt x="1558798" y="1295274"/>
                  </a:cubicBezTo>
                  <a:lnTo>
                    <a:pt x="585089" y="1067690"/>
                  </a:lnTo>
                  <a:cubicBezTo>
                    <a:pt x="503682" y="1049529"/>
                    <a:pt x="398399" y="1028574"/>
                    <a:pt x="340233" y="1147700"/>
                  </a:cubicBezTo>
                  <a:lnTo>
                    <a:pt x="0" y="1086486"/>
                  </a:lnTo>
                  <a:cubicBezTo>
                    <a:pt x="160528" y="736474"/>
                    <a:pt x="441579" y="732918"/>
                    <a:pt x="649478" y="779273"/>
                  </a:cubicBezTo>
                  <a:lnTo>
                    <a:pt x="1623187" y="1006857"/>
                  </a:lnTo>
                  <a:cubicBezTo>
                    <a:pt x="1772666" y="1040131"/>
                    <a:pt x="1907159" y="1001650"/>
                    <a:pt x="1973961" y="906273"/>
                  </a:cubicBezTo>
                  <a:cubicBezTo>
                    <a:pt x="2035937" y="818007"/>
                    <a:pt x="2040001" y="712471"/>
                    <a:pt x="1970024" y="594234"/>
                  </a:cubicBezTo>
                  <a:cubicBezTo>
                    <a:pt x="1884934" y="450216"/>
                    <a:pt x="1741170" y="341757"/>
                    <a:pt x="1678178" y="264923"/>
                  </a:cubicBezTo>
                  <a:lnTo>
                    <a:pt x="1830959" y="0"/>
                  </a:lnTo>
                  <a:cubicBezTo>
                    <a:pt x="1901443" y="86106"/>
                    <a:pt x="2095626" y="252096"/>
                    <a:pt x="2205355" y="426593"/>
                  </a:cubicBezTo>
                  <a:cubicBezTo>
                    <a:pt x="2341118" y="642493"/>
                    <a:pt x="2345944" y="890905"/>
                    <a:pt x="2215895" y="1076198"/>
                  </a:cubicBezTo>
                  <a:cubicBezTo>
                    <a:pt x="2160905" y="1154430"/>
                    <a:pt x="2087499" y="1214755"/>
                    <a:pt x="2001900" y="1255141"/>
                  </a:cubicBezTo>
                </a:path>
              </a:pathLst>
            </a:custGeom>
            <a:solidFill>
              <a:srgbClr val="F15A2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557401" y="5337683"/>
              <a:ext cx="2205863" cy="1331468"/>
            </a:xfrm>
            <a:custGeom>
              <a:avLst/>
              <a:gdLst/>
              <a:ahLst/>
              <a:cxnLst/>
              <a:rect l="l" t="t" r="r" b="b"/>
              <a:pathLst>
                <a:path w="2205863" h="1331468">
                  <a:moveTo>
                    <a:pt x="1930654" y="513207"/>
                  </a:moveTo>
                  <a:cubicBezTo>
                    <a:pt x="1835658" y="558038"/>
                    <a:pt x="1726184" y="571754"/>
                    <a:pt x="1617599" y="547624"/>
                  </a:cubicBezTo>
                  <a:lnTo>
                    <a:pt x="722884" y="348361"/>
                  </a:lnTo>
                  <a:cubicBezTo>
                    <a:pt x="573532" y="315087"/>
                    <a:pt x="439039" y="353568"/>
                    <a:pt x="371983" y="448945"/>
                  </a:cubicBezTo>
                  <a:cubicBezTo>
                    <a:pt x="310007" y="537210"/>
                    <a:pt x="316611" y="654304"/>
                    <a:pt x="390271" y="770255"/>
                  </a:cubicBezTo>
                  <a:cubicBezTo>
                    <a:pt x="451993" y="867537"/>
                    <a:pt x="527304" y="970026"/>
                    <a:pt x="601853" y="1057656"/>
                  </a:cubicBezTo>
                  <a:lnTo>
                    <a:pt x="445389" y="1331468"/>
                  </a:lnTo>
                  <a:cubicBezTo>
                    <a:pt x="361823" y="1233424"/>
                    <a:pt x="209677" y="1037463"/>
                    <a:pt x="140589" y="928624"/>
                  </a:cubicBezTo>
                  <a:cubicBezTo>
                    <a:pt x="3937" y="713232"/>
                    <a:pt x="0" y="464312"/>
                    <a:pt x="130048" y="279019"/>
                  </a:cubicBezTo>
                  <a:cubicBezTo>
                    <a:pt x="267081" y="84074"/>
                    <a:pt x="518795" y="0"/>
                    <a:pt x="787019" y="59817"/>
                  </a:cubicBezTo>
                  <a:lnTo>
                    <a:pt x="1681734" y="259080"/>
                  </a:lnTo>
                  <a:cubicBezTo>
                    <a:pt x="1763014" y="277241"/>
                    <a:pt x="1836801" y="221615"/>
                    <a:pt x="1878584" y="149479"/>
                  </a:cubicBezTo>
                  <a:lnTo>
                    <a:pt x="2205863" y="207391"/>
                  </a:lnTo>
                  <a:cubicBezTo>
                    <a:pt x="2131187" y="366903"/>
                    <a:pt x="2017522" y="472186"/>
                    <a:pt x="1930527" y="513207"/>
                  </a:cubicBezTo>
                </a:path>
              </a:pathLst>
            </a:custGeom>
            <a:solidFill>
              <a:srgbClr val="F15A29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Freeform 6"/>
            <p:cNvSpPr/>
            <p:nvPr/>
          </p:nvSpPr>
          <p:spPr>
            <a:xfrm>
              <a:off x="4044569" y="63500"/>
              <a:ext cx="2871724" cy="4371721"/>
            </a:xfrm>
            <a:custGeom>
              <a:avLst/>
              <a:gdLst/>
              <a:ahLst/>
              <a:cxnLst/>
              <a:rect l="l" t="t" r="r" b="b"/>
              <a:pathLst>
                <a:path w="2871724" h="4371721">
                  <a:moveTo>
                    <a:pt x="2510790" y="0"/>
                  </a:moveTo>
                  <a:lnTo>
                    <a:pt x="0" y="4371721"/>
                  </a:lnTo>
                  <a:cubicBezTo>
                    <a:pt x="0" y="4371721"/>
                    <a:pt x="44831" y="4335018"/>
                    <a:pt x="146050" y="4304411"/>
                  </a:cubicBezTo>
                  <a:cubicBezTo>
                    <a:pt x="177927" y="4294759"/>
                    <a:pt x="210947" y="4291203"/>
                    <a:pt x="242062" y="4291203"/>
                  </a:cubicBezTo>
                  <a:cubicBezTo>
                    <a:pt x="328549" y="4291203"/>
                    <a:pt x="401320" y="4318635"/>
                    <a:pt x="401320" y="4318635"/>
                  </a:cubicBezTo>
                  <a:lnTo>
                    <a:pt x="2871724" y="0"/>
                  </a:lnTo>
                  <a:close/>
                </a:path>
              </a:pathLst>
            </a:custGeom>
            <a:solidFill>
              <a:srgbClr val="F063A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3283839" y="63500"/>
              <a:ext cx="2103501" cy="4761484"/>
            </a:xfrm>
            <a:custGeom>
              <a:avLst/>
              <a:gdLst/>
              <a:ahLst/>
              <a:cxnLst/>
              <a:rect l="l" t="t" r="r" b="b"/>
              <a:pathLst>
                <a:path w="2103501" h="4761484">
                  <a:moveTo>
                    <a:pt x="1579245" y="0"/>
                  </a:moveTo>
                  <a:lnTo>
                    <a:pt x="1761236" y="1224280"/>
                  </a:lnTo>
                  <a:cubicBezTo>
                    <a:pt x="1799971" y="1445641"/>
                    <a:pt x="1759458" y="1674495"/>
                    <a:pt x="1646809" y="1868932"/>
                  </a:cubicBezTo>
                  <a:lnTo>
                    <a:pt x="0" y="4701413"/>
                  </a:lnTo>
                  <a:lnTo>
                    <a:pt x="313563" y="4761484"/>
                  </a:lnTo>
                  <a:lnTo>
                    <a:pt x="1902587" y="2017014"/>
                  </a:lnTo>
                  <a:cubicBezTo>
                    <a:pt x="2050542" y="1761617"/>
                    <a:pt x="2103501" y="1460881"/>
                    <a:pt x="2051812" y="1170305"/>
                  </a:cubicBezTo>
                  <a:lnTo>
                    <a:pt x="1877949" y="0"/>
                  </a:lnTo>
                  <a:close/>
                </a:path>
              </a:pathLst>
            </a:custGeom>
            <a:solidFill>
              <a:srgbClr val="F8952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653280" y="1633728"/>
              <a:ext cx="2970404" cy="2869819"/>
            </a:xfrm>
            <a:custGeom>
              <a:avLst/>
              <a:gdLst/>
              <a:ahLst/>
              <a:cxnLst/>
              <a:rect l="l" t="t" r="r" b="b"/>
              <a:pathLst>
                <a:path w="2970404" h="2869819">
                  <a:moveTo>
                    <a:pt x="2970276" y="0"/>
                  </a:moveTo>
                  <a:lnTo>
                    <a:pt x="1831086" y="257048"/>
                  </a:lnTo>
                  <a:lnTo>
                    <a:pt x="1822577" y="260096"/>
                  </a:lnTo>
                  <a:cubicBezTo>
                    <a:pt x="1544828" y="360045"/>
                    <a:pt x="1310386" y="555625"/>
                    <a:pt x="1162558" y="811149"/>
                  </a:cubicBezTo>
                  <a:lnTo>
                    <a:pt x="0" y="2792476"/>
                  </a:lnTo>
                  <a:lnTo>
                    <a:pt x="296291" y="2869819"/>
                  </a:lnTo>
                  <a:lnTo>
                    <a:pt x="1418336" y="959231"/>
                  </a:lnTo>
                  <a:cubicBezTo>
                    <a:pt x="1529842" y="766699"/>
                    <a:pt x="1705737" y="618490"/>
                    <a:pt x="1914398" y="541274"/>
                  </a:cubicBezTo>
                  <a:lnTo>
                    <a:pt x="2970403" y="303022"/>
                  </a:lnTo>
                  <a:lnTo>
                    <a:pt x="2970403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10464" y="6066155"/>
              <a:ext cx="3051937" cy="4689348"/>
            </a:xfrm>
            <a:custGeom>
              <a:avLst/>
              <a:gdLst/>
              <a:ahLst/>
              <a:cxnLst/>
              <a:rect l="l" t="t" r="r" b="b"/>
              <a:pathLst>
                <a:path w="3051937" h="4689348">
                  <a:moveTo>
                    <a:pt x="3051937" y="0"/>
                  </a:moveTo>
                  <a:cubicBezTo>
                    <a:pt x="3051937" y="0"/>
                    <a:pt x="3003677" y="20701"/>
                    <a:pt x="2967736" y="21209"/>
                  </a:cubicBezTo>
                  <a:cubicBezTo>
                    <a:pt x="2967228" y="21209"/>
                    <a:pt x="2966593" y="21209"/>
                    <a:pt x="2965958" y="21209"/>
                  </a:cubicBezTo>
                  <a:cubicBezTo>
                    <a:pt x="2927350" y="21209"/>
                    <a:pt x="2682367" y="6858"/>
                    <a:pt x="2682367" y="6858"/>
                  </a:cubicBezTo>
                  <a:lnTo>
                    <a:pt x="0" y="4689348"/>
                  </a:lnTo>
                  <a:lnTo>
                    <a:pt x="358140" y="4689348"/>
                  </a:lnTo>
                  <a:lnTo>
                    <a:pt x="3051937" y="0"/>
                  </a:lnTo>
                  <a:close/>
                </a:path>
              </a:pathLst>
            </a:custGeom>
            <a:solidFill>
              <a:srgbClr val="F063A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197227" y="5599049"/>
              <a:ext cx="2083689" cy="5156453"/>
            </a:xfrm>
            <a:custGeom>
              <a:avLst/>
              <a:gdLst/>
              <a:ahLst/>
              <a:cxnLst/>
              <a:rect l="l" t="t" r="r" b="b"/>
              <a:pathLst>
                <a:path w="2083689" h="5156453">
                  <a:moveTo>
                    <a:pt x="1760347" y="127"/>
                  </a:moveTo>
                  <a:lnTo>
                    <a:pt x="236347" y="2686939"/>
                  </a:lnTo>
                  <a:cubicBezTo>
                    <a:pt x="94488" y="2959100"/>
                    <a:pt x="58547" y="3167507"/>
                    <a:pt x="59944" y="3531870"/>
                  </a:cubicBezTo>
                  <a:lnTo>
                    <a:pt x="0" y="5156453"/>
                  </a:lnTo>
                  <a:lnTo>
                    <a:pt x="287655" y="5156453"/>
                  </a:lnTo>
                  <a:lnTo>
                    <a:pt x="348234" y="3485896"/>
                  </a:lnTo>
                  <a:cubicBezTo>
                    <a:pt x="372999" y="3042158"/>
                    <a:pt x="415290" y="2974339"/>
                    <a:pt x="492252" y="2835148"/>
                  </a:cubicBezTo>
                  <a:lnTo>
                    <a:pt x="2083689" y="61722"/>
                  </a:lnTo>
                  <a:lnTo>
                    <a:pt x="1760347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5917311"/>
              <a:ext cx="2827528" cy="2827655"/>
            </a:xfrm>
            <a:custGeom>
              <a:avLst/>
              <a:gdLst/>
              <a:ahLst/>
              <a:cxnLst/>
              <a:rect l="l" t="t" r="r" b="b"/>
              <a:pathLst>
                <a:path w="2827528" h="2827655">
                  <a:moveTo>
                    <a:pt x="2543048" y="0"/>
                  </a:moveTo>
                  <a:lnTo>
                    <a:pt x="1485138" y="1856232"/>
                  </a:lnTo>
                  <a:cubicBezTo>
                    <a:pt x="1373378" y="2049399"/>
                    <a:pt x="1196594" y="2197735"/>
                    <a:pt x="987552" y="2274697"/>
                  </a:cubicBezTo>
                  <a:lnTo>
                    <a:pt x="0" y="2522855"/>
                  </a:lnTo>
                  <a:lnTo>
                    <a:pt x="0" y="2827655"/>
                  </a:lnTo>
                  <a:lnTo>
                    <a:pt x="1066800" y="2559686"/>
                  </a:lnTo>
                  <a:lnTo>
                    <a:pt x="1080770" y="2555494"/>
                  </a:lnTo>
                  <a:lnTo>
                    <a:pt x="1191133" y="2509647"/>
                  </a:lnTo>
                  <a:cubicBezTo>
                    <a:pt x="1420368" y="2401443"/>
                    <a:pt x="1612900" y="2225294"/>
                    <a:pt x="1740789" y="2004441"/>
                  </a:cubicBezTo>
                  <a:lnTo>
                    <a:pt x="2827528" y="77851"/>
                  </a:lnTo>
                  <a:lnTo>
                    <a:pt x="2542921" y="0"/>
                  </a:lnTo>
                  <a:close/>
                </a:path>
              </a:pathLst>
            </a:custGeom>
            <a:solidFill>
              <a:srgbClr val="F8952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414141" y="6365621"/>
              <a:ext cx="1201547" cy="1496821"/>
            </a:xfrm>
            <a:custGeom>
              <a:avLst/>
              <a:gdLst/>
              <a:ahLst/>
              <a:cxnLst/>
              <a:rect l="l" t="t" r="r" b="b"/>
              <a:pathLst>
                <a:path w="1201547" h="1496821">
                  <a:moveTo>
                    <a:pt x="745236" y="0"/>
                  </a:moveTo>
                  <a:cubicBezTo>
                    <a:pt x="908177" y="151638"/>
                    <a:pt x="1201547" y="518795"/>
                    <a:pt x="1190625" y="841502"/>
                  </a:cubicBezTo>
                  <a:cubicBezTo>
                    <a:pt x="1183259" y="1058672"/>
                    <a:pt x="1063371" y="1248029"/>
                    <a:pt x="884301" y="1359789"/>
                  </a:cubicBezTo>
                  <a:cubicBezTo>
                    <a:pt x="664845" y="1496822"/>
                    <a:pt x="301498" y="1436497"/>
                    <a:pt x="0" y="1273048"/>
                  </a:cubicBezTo>
                  <a:lnTo>
                    <a:pt x="141478" y="1014856"/>
                  </a:lnTo>
                  <a:cubicBezTo>
                    <a:pt x="346329" y="1125854"/>
                    <a:pt x="611506" y="1184782"/>
                    <a:pt x="742823" y="1115694"/>
                  </a:cubicBezTo>
                  <a:cubicBezTo>
                    <a:pt x="855219" y="1056513"/>
                    <a:pt x="892429" y="952246"/>
                    <a:pt x="899288" y="843534"/>
                  </a:cubicBezTo>
                  <a:cubicBezTo>
                    <a:pt x="910209" y="670687"/>
                    <a:pt x="760858" y="378460"/>
                    <a:pt x="614681" y="250316"/>
                  </a:cubicBezTo>
                  <a:close/>
                </a:path>
              </a:pathLst>
            </a:custGeom>
            <a:solidFill>
              <a:srgbClr val="8CC63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110865" y="5856478"/>
              <a:ext cx="2092325" cy="2514853"/>
            </a:xfrm>
            <a:custGeom>
              <a:avLst/>
              <a:gdLst/>
              <a:ahLst/>
              <a:cxnLst/>
              <a:rect l="l" t="t" r="r" b="b"/>
              <a:pathLst>
                <a:path w="2092325" h="2514853">
                  <a:moveTo>
                    <a:pt x="1322324" y="0"/>
                  </a:moveTo>
                  <a:cubicBezTo>
                    <a:pt x="1626362" y="353568"/>
                    <a:pt x="1895729" y="727837"/>
                    <a:pt x="1997329" y="1070737"/>
                  </a:cubicBezTo>
                  <a:cubicBezTo>
                    <a:pt x="2092325" y="1391158"/>
                    <a:pt x="2056511" y="1708532"/>
                    <a:pt x="1896618" y="1964436"/>
                  </a:cubicBezTo>
                  <a:cubicBezTo>
                    <a:pt x="1737614" y="2218690"/>
                    <a:pt x="1469771" y="2391664"/>
                    <a:pt x="1142619" y="2451481"/>
                  </a:cubicBezTo>
                  <a:cubicBezTo>
                    <a:pt x="796036" y="2514854"/>
                    <a:pt x="396367" y="2446909"/>
                    <a:pt x="0" y="2258187"/>
                  </a:cubicBezTo>
                  <a:lnTo>
                    <a:pt x="136906" y="2027809"/>
                  </a:lnTo>
                  <a:cubicBezTo>
                    <a:pt x="480314" y="2191385"/>
                    <a:pt x="803783" y="2231390"/>
                    <a:pt x="1092708" y="2178685"/>
                  </a:cubicBezTo>
                  <a:cubicBezTo>
                    <a:pt x="1342263" y="2132965"/>
                    <a:pt x="1544320" y="2004695"/>
                    <a:pt x="1661414" y="1817370"/>
                  </a:cubicBezTo>
                  <a:cubicBezTo>
                    <a:pt x="1865376" y="1491107"/>
                    <a:pt x="1865630" y="1006221"/>
                    <a:pt x="1191641" y="255905"/>
                  </a:cubicBezTo>
                  <a:close/>
                </a:path>
              </a:pathLst>
            </a:custGeom>
            <a:solidFill>
              <a:srgbClr val="27AAE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954528" y="2712720"/>
              <a:ext cx="1212596" cy="1425067"/>
            </a:xfrm>
            <a:custGeom>
              <a:avLst/>
              <a:gdLst/>
              <a:ahLst/>
              <a:cxnLst/>
              <a:rect l="l" t="t" r="r" b="b"/>
              <a:pathLst>
                <a:path w="1212596" h="1425067">
                  <a:moveTo>
                    <a:pt x="496062" y="1425067"/>
                  </a:moveTo>
                  <a:cubicBezTo>
                    <a:pt x="209804" y="1157351"/>
                    <a:pt x="18034" y="918464"/>
                    <a:pt x="8128" y="653669"/>
                  </a:cubicBezTo>
                  <a:cubicBezTo>
                    <a:pt x="0" y="436499"/>
                    <a:pt x="130683" y="246761"/>
                    <a:pt x="310261" y="135890"/>
                  </a:cubicBezTo>
                  <a:cubicBezTo>
                    <a:pt x="530479" y="0"/>
                    <a:pt x="892556" y="38100"/>
                    <a:pt x="1212596" y="195707"/>
                  </a:cubicBezTo>
                  <a:lnTo>
                    <a:pt x="1068070" y="452501"/>
                  </a:lnTo>
                  <a:cubicBezTo>
                    <a:pt x="863854" y="340360"/>
                    <a:pt x="583311" y="304038"/>
                    <a:pt x="457200" y="382143"/>
                  </a:cubicBezTo>
                  <a:cubicBezTo>
                    <a:pt x="369697" y="436118"/>
                    <a:pt x="295275" y="544703"/>
                    <a:pt x="299339" y="653542"/>
                  </a:cubicBezTo>
                  <a:cubicBezTo>
                    <a:pt x="305054" y="808483"/>
                    <a:pt x="460248" y="1016635"/>
                    <a:pt x="644525" y="1146683"/>
                  </a:cubicBezTo>
                  <a:close/>
                </a:path>
              </a:pathLst>
            </a:custGeom>
            <a:solidFill>
              <a:srgbClr val="8CC63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21560" y="2205990"/>
              <a:ext cx="2147189" cy="2454783"/>
            </a:xfrm>
            <a:custGeom>
              <a:avLst/>
              <a:gdLst/>
              <a:ahLst/>
              <a:cxnLst/>
              <a:rect l="l" t="t" r="r" b="b"/>
              <a:pathLst>
                <a:path w="2147189" h="2454783">
                  <a:moveTo>
                    <a:pt x="818134" y="2454783"/>
                  </a:moveTo>
                  <a:cubicBezTo>
                    <a:pt x="255651" y="1880362"/>
                    <a:pt x="193167" y="1775460"/>
                    <a:pt x="93345" y="1432052"/>
                  </a:cubicBezTo>
                  <a:cubicBezTo>
                    <a:pt x="0" y="1111123"/>
                    <a:pt x="80264" y="799465"/>
                    <a:pt x="241427" y="544576"/>
                  </a:cubicBezTo>
                  <a:cubicBezTo>
                    <a:pt x="401701" y="291084"/>
                    <a:pt x="670433" y="119507"/>
                    <a:pt x="997966" y="61468"/>
                  </a:cubicBezTo>
                  <a:cubicBezTo>
                    <a:pt x="1344930" y="0"/>
                    <a:pt x="1705356" y="32893"/>
                    <a:pt x="2147189" y="218567"/>
                  </a:cubicBezTo>
                  <a:lnTo>
                    <a:pt x="2003425" y="467741"/>
                  </a:lnTo>
                  <a:cubicBezTo>
                    <a:pt x="1613916" y="320294"/>
                    <a:pt x="1335659" y="283210"/>
                    <a:pt x="1046353" y="334518"/>
                  </a:cubicBezTo>
                  <a:cubicBezTo>
                    <a:pt x="796417" y="378841"/>
                    <a:pt x="593852" y="506094"/>
                    <a:pt x="475742" y="692912"/>
                  </a:cubicBezTo>
                  <a:cubicBezTo>
                    <a:pt x="270002" y="1018159"/>
                    <a:pt x="170180" y="1451610"/>
                    <a:pt x="981456" y="2165731"/>
                  </a:cubicBezTo>
                  <a:close/>
                </a:path>
              </a:pathLst>
            </a:custGeom>
            <a:solidFill>
              <a:srgbClr val="27AAE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4189319" y="4616251"/>
            <a:ext cx="5037977" cy="0"/>
          </a:xfrm>
          <a:prstGeom prst="line">
            <a:avLst/>
          </a:prstGeom>
          <a:ln w="28575" cap="rnd">
            <a:solidFill>
              <a:srgbClr val="F2922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2390775" y="6470299"/>
            <a:ext cx="5900964" cy="478895"/>
          </a:xfrm>
          <a:custGeom>
            <a:avLst/>
            <a:gdLst/>
            <a:ahLst/>
            <a:cxnLst/>
            <a:rect l="l" t="t" r="r" b="b"/>
            <a:pathLst>
              <a:path w="5900964" h="478895">
                <a:moveTo>
                  <a:pt x="0" y="0"/>
                </a:moveTo>
                <a:lnTo>
                  <a:pt x="5900964" y="0"/>
                </a:lnTo>
                <a:lnTo>
                  <a:pt x="5900964" y="478896"/>
                </a:lnTo>
                <a:lnTo>
                  <a:pt x="0" y="47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8503499" y="6470299"/>
            <a:ext cx="1037162" cy="422018"/>
          </a:xfrm>
          <a:custGeom>
            <a:avLst/>
            <a:gdLst/>
            <a:ahLst/>
            <a:cxnLst/>
            <a:rect l="l" t="t" r="r" b="b"/>
            <a:pathLst>
              <a:path w="1037162" h="422018">
                <a:moveTo>
                  <a:pt x="0" y="0"/>
                </a:moveTo>
                <a:lnTo>
                  <a:pt x="1037162" y="0"/>
                </a:lnTo>
                <a:lnTo>
                  <a:pt x="1037162" y="422018"/>
                </a:lnTo>
                <a:lnTo>
                  <a:pt x="0" y="422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4189319" y="2438721"/>
            <a:ext cx="5037977" cy="1903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92"/>
              </a:lnSpc>
            </a:pPr>
            <a:r>
              <a:rPr lang="en-US" sz="4710" b="1">
                <a:solidFill>
                  <a:srgbClr val="00A650"/>
                </a:solidFill>
                <a:latin typeface="Lato Bold"/>
                <a:ea typeface="Lato Bold"/>
                <a:cs typeface="Lato Bold"/>
                <a:sym typeface="Lato Bold"/>
              </a:rPr>
              <a:t>FASE II </a:t>
            </a:r>
          </a:p>
          <a:p>
            <a:pPr algn="r">
              <a:lnSpc>
                <a:spcPts val="4992"/>
              </a:lnSpc>
            </a:pPr>
            <a:r>
              <a:rPr lang="en-US" sz="4710" b="1">
                <a:solidFill>
                  <a:srgbClr val="00A650"/>
                </a:solidFill>
                <a:latin typeface="Lato Bold"/>
                <a:ea typeface="Lato Bold"/>
                <a:cs typeface="Lato Bold"/>
                <a:sym typeface="Lato Bold"/>
              </a:rPr>
              <a:t>PROA+ FSE+</a:t>
            </a:r>
          </a:p>
          <a:p>
            <a:pPr algn="r">
              <a:lnSpc>
                <a:spcPts val="4992"/>
              </a:lnSpc>
            </a:pPr>
            <a:r>
              <a:rPr lang="en-US" sz="4710" b="1">
                <a:solidFill>
                  <a:srgbClr val="00A650"/>
                </a:solidFill>
                <a:latin typeface="Lato Bold"/>
                <a:ea typeface="Lato Bold"/>
                <a:cs typeface="Lato Bold"/>
                <a:sym typeface="Lato Bold"/>
              </a:rPr>
              <a:t> 2024-2028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1811998"/>
            <a:ext cx="1818737" cy="3690190"/>
          </a:xfrm>
          <a:custGeom>
            <a:avLst/>
            <a:gdLst/>
            <a:ahLst/>
            <a:cxnLst/>
            <a:rect l="l" t="t" r="r" b="b"/>
            <a:pathLst>
              <a:path w="1818737" h="3690190">
                <a:moveTo>
                  <a:pt x="0" y="0"/>
                </a:moveTo>
                <a:lnTo>
                  <a:pt x="1818737" y="0"/>
                </a:lnTo>
                <a:lnTo>
                  <a:pt x="1818737" y="3690190"/>
                </a:lnTo>
                <a:lnTo>
                  <a:pt x="0" y="36901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1928504" y="564402"/>
            <a:ext cx="6733006" cy="73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QUE OFRECEMOS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1624" y="1108521"/>
            <a:ext cx="8049087" cy="505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endParaRPr dirty="0"/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RRHH para el centro en el mes de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enero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2025 y desde el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comienzo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curso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a partir del 2025-2026 hasta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finalizar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el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programa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con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propuesta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comisiones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servicio</a:t>
            </a:r>
            <a:endParaRPr lang="en-US" sz="2199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Acompañamiento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y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asesoramiento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para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equipos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directivos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y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equipos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promotores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entre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que se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encuentre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el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o la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coordinadora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/a del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programa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.  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Transparencia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compromisos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que se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adquieren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para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cuatro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años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. 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Máximo de 6 AP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por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curso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partir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del 2025-2026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Reducción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en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la RDC al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eliminar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la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parte</a:t>
            </a: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económica</a:t>
            </a:r>
            <a:endParaRPr lang="en-US" sz="2199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just">
              <a:lnSpc>
                <a:spcPts val="3079"/>
              </a:lnSpc>
            </a:pPr>
            <a:endParaRPr lang="en-US" sz="2199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93377" y="2546606"/>
            <a:ext cx="696813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MUCHAS GRACIAS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032322" y="6316105"/>
            <a:ext cx="7989758" cy="535149"/>
            <a:chOff x="0" y="0"/>
            <a:chExt cx="10653011" cy="7135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92173" cy="713533"/>
            </a:xfrm>
            <a:custGeom>
              <a:avLst/>
              <a:gdLst/>
              <a:ahLst/>
              <a:cxnLst/>
              <a:rect l="l" t="t" r="r" b="b"/>
              <a:pathLst>
                <a:path w="8792173" h="713533">
                  <a:moveTo>
                    <a:pt x="0" y="0"/>
                  </a:moveTo>
                  <a:lnTo>
                    <a:pt x="8792173" y="0"/>
                  </a:lnTo>
                  <a:lnTo>
                    <a:pt x="8792173" y="713533"/>
                  </a:lnTo>
                  <a:lnTo>
                    <a:pt x="0" y="713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107686" y="0"/>
              <a:ext cx="1545325" cy="628787"/>
            </a:xfrm>
            <a:custGeom>
              <a:avLst/>
              <a:gdLst/>
              <a:ahLst/>
              <a:cxnLst/>
              <a:rect l="l" t="t" r="r" b="b"/>
              <a:pathLst>
                <a:path w="1545325" h="628787">
                  <a:moveTo>
                    <a:pt x="0" y="0"/>
                  </a:moveTo>
                  <a:lnTo>
                    <a:pt x="1545325" y="0"/>
                  </a:lnTo>
                  <a:lnTo>
                    <a:pt x="1545325" y="628787"/>
                  </a:lnTo>
                  <a:lnTo>
                    <a:pt x="0" y="628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491503" y="0"/>
            <a:ext cx="3497534" cy="2280631"/>
          </a:xfrm>
          <a:custGeom>
            <a:avLst/>
            <a:gdLst/>
            <a:ahLst/>
            <a:cxnLst/>
            <a:rect l="l" t="t" r="r" b="b"/>
            <a:pathLst>
              <a:path w="3497534" h="2280631">
                <a:moveTo>
                  <a:pt x="0" y="0"/>
                </a:moveTo>
                <a:lnTo>
                  <a:pt x="3497535" y="0"/>
                </a:lnTo>
                <a:lnTo>
                  <a:pt x="3497535" y="2280631"/>
                </a:lnTo>
                <a:lnTo>
                  <a:pt x="0" y="2280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4174486" y="655320"/>
            <a:ext cx="415421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OPORTUNIDAD 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77714" y="4015952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3196346" y="2849552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9"/>
                </a:lnTo>
                <a:lnTo>
                  <a:pt x="0" y="179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1175861" y="2335583"/>
            <a:ext cx="7846219" cy="38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Para continuar en el camino ya iniciado durante estos años. </a:t>
            </a: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Para “disfrutar” de la inversión del tiempo y el esfuerzo invertido en años anteriores.</a:t>
            </a: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Para tomar decisiones que permitan un incremento de oportunidades de éxito de todo el alumnado, especialmente del alumnado más vulnerable.</a:t>
            </a: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2390775" y="6470299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29907" y="1747330"/>
            <a:ext cx="6580615" cy="439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just">
              <a:buFont typeface="Arial"/>
              <a:buChar char="•"/>
            </a:pP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continuidad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Programa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PROA+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supone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la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actualización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de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PEM 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elaborados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cursos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:</a:t>
            </a:r>
          </a:p>
          <a:p>
            <a:pPr marL="949949" lvl="2" indent="-316650" algn="just">
              <a:buFont typeface="Arial"/>
              <a:buChar char="⚬"/>
            </a:pP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2021/2022 (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centros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itinerario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A) </a:t>
            </a:r>
          </a:p>
          <a:p>
            <a:pPr marL="949949" lvl="2" indent="-316650" algn="just">
              <a:buFont typeface="Arial"/>
              <a:buChar char="⚬"/>
            </a:pP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2022/2023(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centros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itinerario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B) </a:t>
            </a:r>
          </a:p>
          <a:p>
            <a:pPr algn="just"/>
            <a:endParaRPr lang="en-US" sz="2199" b="1" dirty="0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buFont typeface="Arial"/>
              <a:buChar char="•"/>
            </a:pP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Asimismo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PEM y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PAP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deberán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estar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debidamente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integrados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la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documentación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institucional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del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centro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educativo</a:t>
            </a:r>
            <a:endParaRPr lang="en-US" sz="2199" b="1" dirty="0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just"/>
            <a:endParaRPr lang="en-US" sz="2199" b="1" dirty="0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buFont typeface="Arial"/>
              <a:buChar char="•"/>
            </a:pP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curso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2024-2025 se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realizarán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las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mismas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AP que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en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199" b="1" dirty="0" err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curso</a:t>
            </a:r>
            <a:r>
              <a:rPr lang="en-US" sz="2199" b="1" dirty="0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2023-20024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1421158"/>
            <a:ext cx="2829907" cy="4176652"/>
          </a:xfrm>
          <a:custGeom>
            <a:avLst/>
            <a:gdLst/>
            <a:ahLst/>
            <a:cxnLst/>
            <a:rect l="l" t="t" r="r" b="b"/>
            <a:pathLst>
              <a:path w="2829907" h="4176652">
                <a:moveTo>
                  <a:pt x="0" y="0"/>
                </a:moveTo>
                <a:lnTo>
                  <a:pt x="2829907" y="0"/>
                </a:lnTo>
                <a:lnTo>
                  <a:pt x="2829907" y="4176651"/>
                </a:lnTo>
                <a:lnTo>
                  <a:pt x="0" y="41766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575" t="-1741" r="-557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2133600" y="532980"/>
            <a:ext cx="6388230" cy="712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PUNTO DE PARTIDA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2229343" y="1616746"/>
            <a:ext cx="7002405" cy="4276637"/>
          </a:xfrm>
          <a:custGeom>
            <a:avLst/>
            <a:gdLst/>
            <a:ahLst/>
            <a:cxnLst/>
            <a:rect l="l" t="t" r="r" b="b"/>
            <a:pathLst>
              <a:path w="7002405" h="4276637">
                <a:moveTo>
                  <a:pt x="0" y="0"/>
                </a:moveTo>
                <a:lnTo>
                  <a:pt x="7002405" y="0"/>
                </a:lnTo>
                <a:lnTo>
                  <a:pt x="7002405" y="4276637"/>
                </a:lnTo>
                <a:lnTo>
                  <a:pt x="0" y="4276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280113" y="514209"/>
            <a:ext cx="1809941" cy="1359102"/>
          </a:xfrm>
          <a:custGeom>
            <a:avLst/>
            <a:gdLst/>
            <a:ahLst/>
            <a:cxnLst/>
            <a:rect l="l" t="t" r="r" b="b"/>
            <a:pathLst>
              <a:path w="1809941" h="1359102">
                <a:moveTo>
                  <a:pt x="0" y="0"/>
                </a:moveTo>
                <a:lnTo>
                  <a:pt x="1809942" y="0"/>
                </a:lnTo>
                <a:lnTo>
                  <a:pt x="1809942" y="1359102"/>
                </a:lnTo>
                <a:lnTo>
                  <a:pt x="0" y="1359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2484576" y="481290"/>
            <a:ext cx="7116624" cy="71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DESARROLLO 2025-2028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721966" y="2507528"/>
            <a:ext cx="2968407" cy="3157077"/>
          </a:xfrm>
          <a:custGeom>
            <a:avLst/>
            <a:gdLst/>
            <a:ahLst/>
            <a:cxnLst/>
            <a:rect l="l" t="t" r="r" b="b"/>
            <a:pathLst>
              <a:path w="2968407" h="3157077">
                <a:moveTo>
                  <a:pt x="0" y="0"/>
                </a:moveTo>
                <a:lnTo>
                  <a:pt x="2968407" y="0"/>
                </a:lnTo>
                <a:lnTo>
                  <a:pt x="2968407" y="3157077"/>
                </a:lnTo>
                <a:lnTo>
                  <a:pt x="0" y="3157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8374" y="353885"/>
            <a:ext cx="9495226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ACOMPAÑAMIENTO Y ASESORAMIENTO</a:t>
            </a:r>
          </a:p>
        </p:txBody>
      </p:sp>
      <p:sp>
        <p:nvSpPr>
          <p:cNvPr id="10" name="Freeform 10">
            <a:hlinkClick r:id="rId10" action="ppaction://hlinkfile"/>
          </p:cNvPr>
          <p:cNvSpPr/>
          <p:nvPr/>
        </p:nvSpPr>
        <p:spPr>
          <a:xfrm>
            <a:off x="4069559" y="231945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3690373" y="3107456"/>
            <a:ext cx="156561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101</a:t>
            </a:r>
          </a:p>
        </p:txBody>
      </p:sp>
      <p:sp>
        <p:nvSpPr>
          <p:cNvPr id="12" name="Freeform 12">
            <a:hlinkClick r:id="rId12" action="ppaction://hlinkfile"/>
          </p:cNvPr>
          <p:cNvSpPr/>
          <p:nvPr/>
        </p:nvSpPr>
        <p:spPr>
          <a:xfrm>
            <a:off x="5377487" y="231945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/>
          <p:nvPr/>
        </p:nvSpPr>
        <p:spPr>
          <a:xfrm>
            <a:off x="5377487" y="3107456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201</a:t>
            </a:r>
          </a:p>
        </p:txBody>
      </p:sp>
      <p:sp>
        <p:nvSpPr>
          <p:cNvPr id="14" name="Freeform 14">
            <a:hlinkClick r:id="rId13" action="ppaction://hlinkfile"/>
          </p:cNvPr>
          <p:cNvSpPr/>
          <p:nvPr/>
        </p:nvSpPr>
        <p:spPr>
          <a:xfrm>
            <a:off x="6610974" y="231945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6610974" y="3107456"/>
            <a:ext cx="919162" cy="372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230</a:t>
            </a:r>
          </a:p>
        </p:txBody>
      </p:sp>
      <p:sp>
        <p:nvSpPr>
          <p:cNvPr id="16" name="Freeform 16">
            <a:hlinkClick r:id="rId14" action="ppaction://hlinkfile"/>
          </p:cNvPr>
          <p:cNvSpPr/>
          <p:nvPr/>
        </p:nvSpPr>
        <p:spPr>
          <a:xfrm>
            <a:off x="4096631" y="365606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2" y="0"/>
                </a:lnTo>
                <a:lnTo>
                  <a:pt x="807242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TextBox 17"/>
          <p:cNvSpPr txBox="1"/>
          <p:nvPr/>
        </p:nvSpPr>
        <p:spPr>
          <a:xfrm>
            <a:off x="4040671" y="4456553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308</a:t>
            </a:r>
          </a:p>
        </p:txBody>
      </p:sp>
      <p:sp>
        <p:nvSpPr>
          <p:cNvPr id="18" name="Freeform 18">
            <a:hlinkClick r:id="rId15" action="ppaction://hlinkfile"/>
          </p:cNvPr>
          <p:cNvSpPr/>
          <p:nvPr/>
        </p:nvSpPr>
        <p:spPr>
          <a:xfrm>
            <a:off x="5331333" y="365606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5275372" y="4456553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407</a:t>
            </a:r>
          </a:p>
        </p:txBody>
      </p:sp>
      <p:sp>
        <p:nvSpPr>
          <p:cNvPr id="20" name="Freeform 20">
            <a:hlinkClick r:id="rId16" action="ppaction://hlinkfile"/>
          </p:cNvPr>
          <p:cNvSpPr/>
          <p:nvPr/>
        </p:nvSpPr>
        <p:spPr>
          <a:xfrm>
            <a:off x="7891230" y="3693807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TextBox 21"/>
          <p:cNvSpPr txBox="1"/>
          <p:nvPr/>
        </p:nvSpPr>
        <p:spPr>
          <a:xfrm>
            <a:off x="7799983" y="4469961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550</a:t>
            </a:r>
          </a:p>
        </p:txBody>
      </p:sp>
      <p:sp>
        <p:nvSpPr>
          <p:cNvPr id="22" name="Freeform 22">
            <a:hlinkClick r:id="rId17" action="ppaction://hlinkfile"/>
          </p:cNvPr>
          <p:cNvSpPr/>
          <p:nvPr/>
        </p:nvSpPr>
        <p:spPr>
          <a:xfrm>
            <a:off x="4166396" y="5027422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4148365" y="5805650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551</a:t>
            </a:r>
          </a:p>
        </p:txBody>
      </p:sp>
      <p:sp>
        <p:nvSpPr>
          <p:cNvPr id="24" name="Freeform 24"/>
          <p:cNvSpPr/>
          <p:nvPr/>
        </p:nvSpPr>
        <p:spPr>
          <a:xfrm>
            <a:off x="7844462" y="2319454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TextBox 25"/>
          <p:cNvSpPr txBox="1"/>
          <p:nvPr/>
        </p:nvSpPr>
        <p:spPr>
          <a:xfrm>
            <a:off x="7844462" y="3107456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260</a:t>
            </a:r>
          </a:p>
        </p:txBody>
      </p:sp>
      <p:sp>
        <p:nvSpPr>
          <p:cNvPr id="26" name="Freeform 26"/>
          <p:cNvSpPr/>
          <p:nvPr/>
        </p:nvSpPr>
        <p:spPr>
          <a:xfrm>
            <a:off x="5433447" y="5000748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2" y="0"/>
                </a:lnTo>
                <a:lnTo>
                  <a:pt x="807242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TextBox 27"/>
          <p:cNvSpPr txBox="1"/>
          <p:nvPr/>
        </p:nvSpPr>
        <p:spPr>
          <a:xfrm>
            <a:off x="5377487" y="5792804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CM</a:t>
            </a:r>
          </a:p>
        </p:txBody>
      </p:sp>
      <p:sp>
        <p:nvSpPr>
          <p:cNvPr id="28" name="Freeform 28"/>
          <p:cNvSpPr/>
          <p:nvPr/>
        </p:nvSpPr>
        <p:spPr>
          <a:xfrm>
            <a:off x="6761672" y="5042059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TextBox 29"/>
          <p:cNvSpPr txBox="1"/>
          <p:nvPr/>
        </p:nvSpPr>
        <p:spPr>
          <a:xfrm>
            <a:off x="6705712" y="5826850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CL</a:t>
            </a:r>
          </a:p>
        </p:txBody>
      </p:sp>
      <p:sp>
        <p:nvSpPr>
          <p:cNvPr id="30" name="Freeform 30"/>
          <p:cNvSpPr/>
          <p:nvPr/>
        </p:nvSpPr>
        <p:spPr>
          <a:xfrm>
            <a:off x="7900422" y="5013731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TextBox 31"/>
          <p:cNvSpPr txBox="1"/>
          <p:nvPr/>
        </p:nvSpPr>
        <p:spPr>
          <a:xfrm>
            <a:off x="7900422" y="5837893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CS</a:t>
            </a:r>
          </a:p>
        </p:txBody>
      </p:sp>
      <p:sp>
        <p:nvSpPr>
          <p:cNvPr id="32" name="Freeform 32">
            <a:hlinkClick r:id="rId18" action="ppaction://hlinkfile"/>
          </p:cNvPr>
          <p:cNvSpPr/>
          <p:nvPr/>
        </p:nvSpPr>
        <p:spPr>
          <a:xfrm>
            <a:off x="6605347" y="3657812"/>
            <a:ext cx="807241" cy="826102"/>
          </a:xfrm>
          <a:custGeom>
            <a:avLst/>
            <a:gdLst/>
            <a:ahLst/>
            <a:cxnLst/>
            <a:rect l="l" t="t" r="r" b="b"/>
            <a:pathLst>
              <a:path w="807241" h="826102">
                <a:moveTo>
                  <a:pt x="0" y="0"/>
                </a:moveTo>
                <a:lnTo>
                  <a:pt x="807241" y="0"/>
                </a:lnTo>
                <a:lnTo>
                  <a:pt x="807241" y="826102"/>
                </a:lnTo>
                <a:lnTo>
                  <a:pt x="0" y="8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3" name="TextBox 33"/>
          <p:cNvSpPr txBox="1"/>
          <p:nvPr/>
        </p:nvSpPr>
        <p:spPr>
          <a:xfrm>
            <a:off x="6549386" y="4469961"/>
            <a:ext cx="91916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 401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96890" y="2602935"/>
            <a:ext cx="2244958" cy="2304259"/>
          </a:xfrm>
          <a:custGeom>
            <a:avLst/>
            <a:gdLst/>
            <a:ahLst/>
            <a:cxnLst/>
            <a:rect l="l" t="t" r="r" b="b"/>
            <a:pathLst>
              <a:path w="2244958" h="2304259">
                <a:moveTo>
                  <a:pt x="0" y="0"/>
                </a:moveTo>
                <a:lnTo>
                  <a:pt x="2244958" y="0"/>
                </a:lnTo>
                <a:lnTo>
                  <a:pt x="2244958" y="2304259"/>
                </a:lnTo>
                <a:lnTo>
                  <a:pt x="0" y="2304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459905" y="162822"/>
            <a:ext cx="9253324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COMPROMISOS POR PARTE DE LA CONSEJERÍA DE EDUCACIÓN 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A65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96513" y="2022426"/>
            <a:ext cx="7165950" cy="384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Acompañar, asesorar y apoyar a los centros en la aplicación del PEM y del PAP, por medio de: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Comisión PROA +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Asesorías PROA +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Inspección Educativa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Equipos de orientación y servicios externos 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Ofrecer formación de calidad para equipos directivos, profesores y otros profesionales para la adecuada gestión del programa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Dotar de recursos adicionales no consolidables a los centros participante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96890" y="2602935"/>
            <a:ext cx="2244958" cy="2304259"/>
          </a:xfrm>
          <a:custGeom>
            <a:avLst/>
            <a:gdLst/>
            <a:ahLst/>
            <a:cxnLst/>
            <a:rect l="l" t="t" r="r" b="b"/>
            <a:pathLst>
              <a:path w="2244958" h="2304259">
                <a:moveTo>
                  <a:pt x="0" y="0"/>
                </a:moveTo>
                <a:lnTo>
                  <a:pt x="2244958" y="0"/>
                </a:lnTo>
                <a:lnTo>
                  <a:pt x="2244958" y="2304259"/>
                </a:lnTo>
                <a:lnTo>
                  <a:pt x="0" y="23042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459905" y="227415"/>
            <a:ext cx="9253324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COMPROMISOS POR PARTE DE LOS CENTROS EDUCATIVOS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A65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26294" y="2037467"/>
            <a:ext cx="7392026" cy="443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Desarrollar el programa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Actualizar el PEM 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Desarrollar 12 AP prescriptivas, teniendo en cuenta la posibilidad de consolidar las AP ya realizadas: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Tres cursos académicos desarrollando la AP 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El compromiso por parte del centro de integrar dicha AP en la vida del centro (estrategia 6)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Ventajas de consolidar la AP: </a:t>
            </a:r>
          </a:p>
          <a:p>
            <a:pPr marL="1424924" lvl="3" indent="-356231" algn="just">
              <a:lnSpc>
                <a:spcPts val="2331"/>
              </a:lnSpc>
              <a:buFont typeface="Arial"/>
              <a:buChar char="￭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¡No se realiza RDC asociada a esa AP consolidada!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323217" y="5649116"/>
            <a:ext cx="770305" cy="455338"/>
          </a:xfrm>
          <a:custGeom>
            <a:avLst/>
            <a:gdLst/>
            <a:ahLst/>
            <a:cxnLst/>
            <a:rect l="l" t="t" r="r" b="b"/>
            <a:pathLst>
              <a:path w="770305" h="455338">
                <a:moveTo>
                  <a:pt x="0" y="0"/>
                </a:moveTo>
                <a:lnTo>
                  <a:pt x="770304" y="0"/>
                </a:lnTo>
                <a:lnTo>
                  <a:pt x="770304" y="455339"/>
                </a:lnTo>
                <a:lnTo>
                  <a:pt x="0" y="455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505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2571120"/>
            <a:ext cx="2100821" cy="2156315"/>
          </a:xfrm>
          <a:custGeom>
            <a:avLst/>
            <a:gdLst/>
            <a:ahLst/>
            <a:cxnLst/>
            <a:rect l="l" t="t" r="r" b="b"/>
            <a:pathLst>
              <a:path w="2100821" h="2156315">
                <a:moveTo>
                  <a:pt x="0" y="0"/>
                </a:moveTo>
                <a:lnTo>
                  <a:pt x="2100821" y="0"/>
                </a:lnTo>
                <a:lnTo>
                  <a:pt x="2100821" y="2156315"/>
                </a:lnTo>
                <a:lnTo>
                  <a:pt x="0" y="215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306496" y="130525"/>
            <a:ext cx="9253324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COMPROMISOS POR PARTE DE LOS CENTROS EDUCATIVOS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A65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44827" y="1713234"/>
            <a:ext cx="7714993" cy="443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Participar en la formación de forma activa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Asistir a las acciones convocadas por la Dirección General de Planificación, Ordenación y Equidad Educativa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Difundir y publicitar el programa a los diferentes sectores de la comunidad educativa</a:t>
            </a:r>
          </a:p>
          <a:p>
            <a:pPr algn="just">
              <a:lnSpc>
                <a:spcPts val="2331"/>
              </a:lnSpc>
            </a:pPr>
            <a:endParaRPr lang="en-US" sz="2199" b="1">
              <a:solidFill>
                <a:srgbClr val="312E2C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474975" lvl="1" indent="-237487" algn="just">
              <a:lnSpc>
                <a:spcPts val="2331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Establecer medidas para favorecer el desarrollo del programa: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Reparto horario del profesorado </a:t>
            </a:r>
          </a:p>
          <a:p>
            <a:pPr marL="949949" lvl="2" indent="-316650" algn="just">
              <a:lnSpc>
                <a:spcPts val="2331"/>
              </a:lnSpc>
              <a:buFont typeface="Arial"/>
              <a:buChar char="⚬"/>
            </a:pPr>
            <a:r>
              <a:rPr lang="en-US" sz="2199" b="1">
                <a:solidFill>
                  <a:srgbClr val="312E2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Cumplimentar y hacer llegar la documentación solicitada, así como la RDC en forma y plazo fijado.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206" b="-4420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3093521" y="4741705"/>
            <a:ext cx="248970" cy="175184"/>
          </a:xfrm>
          <a:custGeom>
            <a:avLst/>
            <a:gdLst/>
            <a:ahLst/>
            <a:cxnLst/>
            <a:rect l="l" t="t" r="r" b="b"/>
            <a:pathLst>
              <a:path w="248970" h="175184">
                <a:moveTo>
                  <a:pt x="0" y="0"/>
                </a:moveTo>
                <a:lnTo>
                  <a:pt x="248971" y="0"/>
                </a:lnTo>
                <a:lnTo>
                  <a:pt x="248971" y="175185"/>
                </a:lnTo>
                <a:lnTo>
                  <a:pt x="0" y="1751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3112153" y="3575306"/>
            <a:ext cx="211707" cy="179759"/>
          </a:xfrm>
          <a:custGeom>
            <a:avLst/>
            <a:gdLst/>
            <a:ahLst/>
            <a:cxnLst/>
            <a:rect l="l" t="t" r="r" b="b"/>
            <a:pathLst>
              <a:path w="211707" h="179759">
                <a:moveTo>
                  <a:pt x="0" y="0"/>
                </a:moveTo>
                <a:lnTo>
                  <a:pt x="211707" y="0"/>
                </a:lnTo>
                <a:lnTo>
                  <a:pt x="211707" y="179758"/>
                </a:lnTo>
                <a:lnTo>
                  <a:pt x="0" y="17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511624" y="6362828"/>
            <a:ext cx="7149886" cy="478895"/>
            <a:chOff x="0" y="0"/>
            <a:chExt cx="9533181" cy="6385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67952" cy="638527"/>
            </a:xfrm>
            <a:custGeom>
              <a:avLst/>
              <a:gdLst/>
              <a:ahLst/>
              <a:cxnLst/>
              <a:rect l="l" t="t" r="r" b="b"/>
              <a:pathLst>
                <a:path w="7867952" h="638527">
                  <a:moveTo>
                    <a:pt x="0" y="0"/>
                  </a:moveTo>
                  <a:lnTo>
                    <a:pt x="7867952" y="0"/>
                  </a:lnTo>
                  <a:lnTo>
                    <a:pt x="7867952" y="638527"/>
                  </a:lnTo>
                  <a:lnTo>
                    <a:pt x="0" y="638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150298" y="0"/>
              <a:ext cx="1382883" cy="562690"/>
            </a:xfrm>
            <a:custGeom>
              <a:avLst/>
              <a:gdLst/>
              <a:ahLst/>
              <a:cxnLst/>
              <a:rect l="l" t="t" r="r" b="b"/>
              <a:pathLst>
                <a:path w="1382883" h="562690">
                  <a:moveTo>
                    <a:pt x="0" y="0"/>
                  </a:moveTo>
                  <a:lnTo>
                    <a:pt x="1382883" y="0"/>
                  </a:lnTo>
                  <a:lnTo>
                    <a:pt x="1382883" y="562690"/>
                  </a:lnTo>
                  <a:lnTo>
                    <a:pt x="0" y="562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61845" y="509985"/>
            <a:ext cx="9049444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REQUISITOS DE PARTICIPACIÓN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A65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>
            <a:off x="317626" y="2351960"/>
            <a:ext cx="2630560" cy="2477338"/>
          </a:xfrm>
          <a:custGeom>
            <a:avLst/>
            <a:gdLst/>
            <a:ahLst/>
            <a:cxnLst/>
            <a:rect l="l" t="t" r="r" b="b"/>
            <a:pathLst>
              <a:path w="2630560" h="2477338">
                <a:moveTo>
                  <a:pt x="0" y="0"/>
                </a:moveTo>
                <a:lnTo>
                  <a:pt x="2630560" y="0"/>
                </a:lnTo>
                <a:lnTo>
                  <a:pt x="2630560" y="2477338"/>
                </a:lnTo>
                <a:lnTo>
                  <a:pt x="0" y="24773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29" b="-492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2579970" y="1237695"/>
            <a:ext cx="6812725" cy="4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endParaRPr/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Contar con al menos un 30% de alumnado vulnerable en un sentido global cursando las etapas a las que va dirigido el programa.</a:t>
            </a: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b="1">
                <a:solidFill>
                  <a:srgbClr val="312E2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Aceptación del profesorado del claustro en la participación del programa, con un mínimo del 60%.</a:t>
            </a:r>
          </a:p>
          <a:p>
            <a:pPr algn="just">
              <a:lnSpc>
                <a:spcPts val="3079"/>
              </a:lnSpc>
            </a:pPr>
            <a:endParaRPr lang="en-US" sz="2199" b="1">
              <a:solidFill>
                <a:srgbClr val="312E2C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323860" y="2899486"/>
            <a:ext cx="782152" cy="855578"/>
          </a:xfrm>
          <a:custGeom>
            <a:avLst/>
            <a:gdLst/>
            <a:ahLst/>
            <a:cxnLst/>
            <a:rect l="l" t="t" r="r" b="b"/>
            <a:pathLst>
              <a:path w="782152" h="855578">
                <a:moveTo>
                  <a:pt x="0" y="0"/>
                </a:moveTo>
                <a:lnTo>
                  <a:pt x="782152" y="0"/>
                </a:lnTo>
                <a:lnTo>
                  <a:pt x="782152" y="855578"/>
                </a:lnTo>
                <a:lnTo>
                  <a:pt x="0" y="855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4217167" y="5601339"/>
            <a:ext cx="4967764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CERTIFICADO ACEPTACIÓN CLAUSTRO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17167" y="2995057"/>
            <a:ext cx="5175528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CERTIFICADO ALUMNADO VULNERABLE</a:t>
            </a:r>
          </a:p>
          <a:p>
            <a:pPr algn="ctr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323860" y="5378972"/>
            <a:ext cx="782152" cy="855578"/>
          </a:xfrm>
          <a:custGeom>
            <a:avLst/>
            <a:gdLst/>
            <a:ahLst/>
            <a:cxnLst/>
            <a:rect l="l" t="t" r="r" b="b"/>
            <a:pathLst>
              <a:path w="782152" h="855578">
                <a:moveTo>
                  <a:pt x="0" y="0"/>
                </a:moveTo>
                <a:lnTo>
                  <a:pt x="782152" y="0"/>
                </a:lnTo>
                <a:lnTo>
                  <a:pt x="782152" y="855579"/>
                </a:lnTo>
                <a:lnTo>
                  <a:pt x="0" y="855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512</Words>
  <Application>Microsoft Office PowerPoint</Application>
  <PresentationFormat>Personalizado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Lato Bold</vt:lpstr>
      <vt:lpstr>Open Sans 2 Bold</vt:lpstr>
      <vt:lpstr>Open Sans 1 Bold</vt:lpstr>
      <vt:lpstr>Open Sans 1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II  PROA+ FSE+</dc:title>
  <dc:creator>Beatriz Herrero García</dc:creator>
  <cp:lastModifiedBy>SARA M. VAL GUTIERREZ</cp:lastModifiedBy>
  <cp:revision>5</cp:revision>
  <dcterms:created xsi:type="dcterms:W3CDTF">2006-08-16T00:00:00Z</dcterms:created>
  <dcterms:modified xsi:type="dcterms:W3CDTF">2024-12-10T14:08:47Z</dcterms:modified>
  <dc:identifier>DAGYaPNHSmk</dc:identifier>
</cp:coreProperties>
</file>