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2" r:id="rId5"/>
  </p:sldIdLst>
  <p:sldSz cx="12192000" cy="6858000"/>
  <p:notesSz cx="6784975" cy="9856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200" d="100"/>
          <a:sy n="200" d="100"/>
        </p:scale>
        <p:origin x="-4550" y="-2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69022" y="2488556"/>
            <a:ext cx="8791575" cy="1574157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 </a:t>
            </a:r>
            <a:r>
              <a:rPr lang="es-ES" sz="11000" dirty="0" smtClean="0"/>
              <a:t>RELEO PLUS</a:t>
            </a:r>
            <a:endParaRPr lang="es-ES" sz="11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2870522" y="5208607"/>
            <a:ext cx="6921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DIRECCIÓN PROVINCIAL DE EDUCACIÓN DE BURGOS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653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141410" y="1006997"/>
            <a:ext cx="4878389" cy="519539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sz="4000" b="1" dirty="0" smtClean="0"/>
              <a:t>RELEO</a:t>
            </a:r>
          </a:p>
          <a:p>
            <a:r>
              <a:rPr lang="es-ES" dirty="0" smtClean="0"/>
              <a:t>En marcha 2012/2013</a:t>
            </a:r>
          </a:p>
          <a:p>
            <a:r>
              <a:rPr lang="es-ES" dirty="0" smtClean="0"/>
              <a:t>Voluntario</a:t>
            </a:r>
          </a:p>
          <a:p>
            <a:r>
              <a:rPr lang="es-ES" dirty="0" smtClean="0"/>
              <a:t>Independiente de ayudas de libros</a:t>
            </a:r>
          </a:p>
          <a:p>
            <a:r>
              <a:rPr lang="es-ES" dirty="0" smtClean="0"/>
              <a:t>Basado en donaciones </a:t>
            </a:r>
          </a:p>
          <a:p>
            <a:pPr marL="0" indent="0">
              <a:buNone/>
            </a:pPr>
            <a:endParaRPr lang="es-ES" sz="1700" dirty="0" smtClean="0"/>
          </a:p>
          <a:p>
            <a:r>
              <a:rPr lang="es-ES" dirty="0" smtClean="0"/>
              <a:t>Beneficiario: cualquier alumno</a:t>
            </a:r>
          </a:p>
          <a:p>
            <a:endParaRPr lang="es-ES" sz="1300" dirty="0" smtClean="0"/>
          </a:p>
          <a:p>
            <a:r>
              <a:rPr lang="es-ES" dirty="0" smtClean="0"/>
              <a:t>Aportación económica al centro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006997"/>
            <a:ext cx="4875211" cy="51263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sz="4000" b="1" dirty="0" smtClean="0"/>
              <a:t>RELEO PLUS</a:t>
            </a:r>
          </a:p>
          <a:p>
            <a:r>
              <a:rPr lang="es-ES" dirty="0" smtClean="0"/>
              <a:t>En marcha 2017/2018</a:t>
            </a:r>
          </a:p>
          <a:p>
            <a:r>
              <a:rPr lang="es-ES" dirty="0" smtClean="0"/>
              <a:t>No voluntario</a:t>
            </a:r>
          </a:p>
          <a:p>
            <a:r>
              <a:rPr lang="es-ES" dirty="0" smtClean="0"/>
              <a:t>Relación directa con ayudas</a:t>
            </a:r>
          </a:p>
          <a:p>
            <a:r>
              <a:rPr lang="es-ES" dirty="0" smtClean="0"/>
              <a:t>Basado en libros procedentes becas más donaciones</a:t>
            </a:r>
          </a:p>
          <a:p>
            <a:r>
              <a:rPr lang="es-ES" dirty="0" smtClean="0"/>
              <a:t>Beneficiario: alumno en función de la renta</a:t>
            </a:r>
          </a:p>
          <a:p>
            <a:r>
              <a:rPr lang="es-ES" dirty="0" smtClean="0"/>
              <a:t>Aportación económica a alumnos beneficiarios.</a:t>
            </a:r>
          </a:p>
          <a:p>
            <a:endParaRPr lang="es-ES" dirty="0" smtClean="0"/>
          </a:p>
          <a:p>
            <a:endParaRPr lang="es-ES" dirty="0"/>
          </a:p>
        </p:txBody>
      </p:sp>
      <p:cxnSp>
        <p:nvCxnSpPr>
          <p:cNvPr id="7" name="Conector recto 6"/>
          <p:cNvCxnSpPr/>
          <p:nvPr/>
        </p:nvCxnSpPr>
        <p:spPr>
          <a:xfrm flipH="1">
            <a:off x="6052186" y="990600"/>
            <a:ext cx="5714" cy="52117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1043940" y="1653540"/>
            <a:ext cx="10378440" cy="2286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381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1" y="295277"/>
            <a:ext cx="9906000" cy="596798"/>
          </a:xfrm>
        </p:spPr>
        <p:txBody>
          <a:bodyPr>
            <a:normAutofit/>
          </a:bodyPr>
          <a:lstStyle/>
          <a:p>
            <a:pPr algn="ctr"/>
            <a:r>
              <a:rPr lang="es-ES" sz="3000" b="1" dirty="0" smtClean="0"/>
              <a:t>CURSO 2016/2017</a:t>
            </a:r>
            <a:endParaRPr lang="es-ES" sz="30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41410" y="1010394"/>
            <a:ext cx="4878392" cy="418356"/>
          </a:xfrm>
          <a:ln w="254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s-ES" dirty="0" smtClean="0"/>
              <a:t>RELEO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141410" y="1609601"/>
            <a:ext cx="4878391" cy="1163666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es-ES" sz="1400" dirty="0">
                <a:solidFill>
                  <a:srgbClr val="FF0000"/>
                </a:solidFill>
              </a:rPr>
              <a:t>ORDEN EDU/319/2014 DE 30 DE ABRIL</a:t>
            </a:r>
          </a:p>
          <a:p>
            <a:pPr algn="ctr">
              <a:spcBef>
                <a:spcPts val="0"/>
              </a:spcBef>
            </a:pPr>
            <a:r>
              <a:rPr lang="es-ES" sz="1400" dirty="0"/>
              <a:t>ORDEN EDU/373/2016 DE 4 DE MAYO</a:t>
            </a:r>
          </a:p>
          <a:p>
            <a:pPr algn="ctr">
              <a:spcBef>
                <a:spcPts val="0"/>
              </a:spcBef>
            </a:pPr>
            <a:r>
              <a:rPr lang="es-ES" sz="1400" dirty="0"/>
              <a:t>ORDEN EDU/649/2016 DE 12 DE JULIO</a:t>
            </a:r>
          </a:p>
          <a:p>
            <a:pPr algn="ctr">
              <a:spcBef>
                <a:spcPts val="0"/>
              </a:spcBef>
            </a:pPr>
            <a:r>
              <a:rPr lang="es-ES" sz="1400" dirty="0"/>
              <a:t>ORDEN EDU/650/2016 DE 12 DE JULIO</a:t>
            </a:r>
          </a:p>
          <a:p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016286"/>
            <a:ext cx="4875210" cy="418356"/>
          </a:xfrm>
          <a:ln w="254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s-ES" dirty="0" smtClean="0"/>
              <a:t>BECAS</a:t>
            </a:r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717287" y="1633050"/>
            <a:ext cx="4412073" cy="1137583"/>
          </a:xfrm>
        </p:spPr>
        <p:txBody>
          <a:bodyPr/>
          <a:lstStyle/>
          <a:p>
            <a:r>
              <a:rPr lang="es-ES" sz="1400" dirty="0" smtClean="0">
                <a:solidFill>
                  <a:srgbClr val="FF0000"/>
                </a:solidFill>
              </a:rPr>
              <a:t>ORDEN EDU/191/2016 DE 10 DE MARZO</a:t>
            </a:r>
            <a:endParaRPr lang="es-ES" sz="1400" dirty="0">
              <a:solidFill>
                <a:srgbClr val="FF0000"/>
              </a:solidFill>
            </a:endParaRPr>
          </a:p>
          <a:p>
            <a:endParaRPr lang="es-ES" sz="2000" dirty="0" smtClean="0"/>
          </a:p>
        </p:txBody>
      </p:sp>
      <p:sp>
        <p:nvSpPr>
          <p:cNvPr id="7" name="CuadroTexto 6"/>
          <p:cNvSpPr txBox="1"/>
          <p:nvPr/>
        </p:nvSpPr>
        <p:spPr>
          <a:xfrm>
            <a:off x="2604135" y="2888952"/>
            <a:ext cx="5015865" cy="107721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BANCO DE LIBROS DE TEXTO C. Y L. </a:t>
            </a:r>
          </a:p>
          <a:p>
            <a:pPr algn="ctr"/>
            <a:endParaRPr lang="es-ES" sz="1600" dirty="0"/>
          </a:p>
          <a:p>
            <a:pPr algn="ctr"/>
            <a:r>
              <a:rPr lang="es-ES" sz="2400" b="1" dirty="0" smtClean="0"/>
              <a:t>PROGRAMA RELEO PLUS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230157" y="5403648"/>
            <a:ext cx="100497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solidFill>
                  <a:srgbClr val="FF0000"/>
                </a:solidFill>
              </a:rPr>
              <a:t>ORDEN EDU/150/2017 DE 3 DE MARZO</a:t>
            </a:r>
          </a:p>
          <a:p>
            <a:r>
              <a:rPr lang="es-ES" sz="1400" dirty="0" smtClean="0"/>
              <a:t>ORDEN EDU/185/2017 DE 15 DE MARZO</a:t>
            </a:r>
          </a:p>
          <a:p>
            <a:r>
              <a:rPr lang="es-ES" sz="1400" dirty="0" smtClean="0"/>
              <a:t>ORDEN EDU/389/2017 DE 22 DE MAYO            </a:t>
            </a:r>
            <a:r>
              <a:rPr lang="es-ES" sz="1400" b="1" dirty="0" smtClean="0">
                <a:solidFill>
                  <a:srgbClr val="FFFF00"/>
                </a:solidFill>
              </a:rPr>
              <a:t> (MODIFICA)</a:t>
            </a:r>
            <a:endParaRPr lang="es-ES" sz="1400" b="1" dirty="0">
              <a:solidFill>
                <a:srgbClr val="FFFF00"/>
              </a:solidFill>
            </a:endParaRPr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5360670" y="5539659"/>
            <a:ext cx="1905" cy="31666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 flipH="1">
            <a:off x="4456801" y="5551222"/>
            <a:ext cx="905774" cy="0"/>
          </a:xfrm>
          <a:prstGeom prst="straightConnector1">
            <a:avLst/>
          </a:prstGeom>
          <a:ln w="254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/>
          <p:cNvSpPr txBox="1"/>
          <p:nvPr/>
        </p:nvSpPr>
        <p:spPr>
          <a:xfrm>
            <a:off x="1207518" y="4362108"/>
            <a:ext cx="4740395" cy="64633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Ayudas dinero/especie alumnado beneficiario en función del nivel de renta.</a:t>
            </a:r>
            <a:endParaRPr lang="es-ES" dirty="0"/>
          </a:p>
        </p:txBody>
      </p:sp>
      <p:sp>
        <p:nvSpPr>
          <p:cNvPr id="24" name="CuadroTexto 23"/>
          <p:cNvSpPr txBox="1">
            <a:spLocks/>
          </p:cNvSpPr>
          <p:nvPr/>
        </p:nvSpPr>
        <p:spPr>
          <a:xfrm>
            <a:off x="6104474" y="4364225"/>
            <a:ext cx="5152306" cy="64421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s-ES" sz="1400" dirty="0" smtClean="0"/>
              <a:t>Caso de seguir con existencia de libros en el banco, reparto al alumnado solicitante (no beneficiario) en función de su nivel de renta.</a:t>
            </a:r>
            <a:endParaRPr lang="es-ES" sz="1400" dirty="0"/>
          </a:p>
        </p:txBody>
      </p:sp>
      <p:sp>
        <p:nvSpPr>
          <p:cNvPr id="25" name="CuadroTexto 24"/>
          <p:cNvSpPr txBox="1"/>
          <p:nvPr/>
        </p:nvSpPr>
        <p:spPr>
          <a:xfrm>
            <a:off x="8609805" y="2240199"/>
            <a:ext cx="2437605" cy="78483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500" dirty="0" smtClean="0"/>
              <a:t>Aportaciones voluntarias de libros de texto alumnos, editoriales, …</a:t>
            </a:r>
            <a:endParaRPr lang="es-ES" sz="1500" dirty="0"/>
          </a:p>
        </p:txBody>
      </p:sp>
      <p:cxnSp>
        <p:nvCxnSpPr>
          <p:cNvPr id="27" name="Conector recto 26"/>
          <p:cNvCxnSpPr>
            <a:stCxn id="7" idx="1"/>
            <a:endCxn id="7" idx="3"/>
          </p:cNvCxnSpPr>
          <p:nvPr/>
        </p:nvCxnSpPr>
        <p:spPr>
          <a:xfrm>
            <a:off x="2604135" y="3427561"/>
            <a:ext cx="501586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5" idx="1"/>
          </p:cNvCxnSpPr>
          <p:nvPr/>
        </p:nvCxnSpPr>
        <p:spPr>
          <a:xfrm flipH="1">
            <a:off x="7600950" y="2632614"/>
            <a:ext cx="1008855" cy="324639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1554480" y="3574150"/>
            <a:ext cx="807720" cy="30777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1ª FASE</a:t>
            </a:r>
            <a:endParaRPr lang="es-ES" sz="1400" dirty="0"/>
          </a:p>
        </p:txBody>
      </p:sp>
      <p:cxnSp>
        <p:nvCxnSpPr>
          <p:cNvPr id="43" name="Conector recto 42"/>
          <p:cNvCxnSpPr>
            <a:stCxn id="41" idx="3"/>
          </p:cNvCxnSpPr>
          <p:nvPr/>
        </p:nvCxnSpPr>
        <p:spPr>
          <a:xfrm flipV="1">
            <a:off x="2362200" y="3726180"/>
            <a:ext cx="241935" cy="185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>
            <a:stCxn id="41" idx="2"/>
          </p:cNvCxnSpPr>
          <p:nvPr/>
        </p:nvCxnSpPr>
        <p:spPr>
          <a:xfrm>
            <a:off x="1958340" y="3881927"/>
            <a:ext cx="0" cy="480181"/>
          </a:xfrm>
          <a:prstGeom prst="line">
            <a:avLst/>
          </a:prstGeom>
          <a:ln w="317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7924800" y="3572981"/>
            <a:ext cx="967740" cy="30777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dirty="0" smtClean="0"/>
              <a:t>2ª FASE</a:t>
            </a:r>
            <a:endParaRPr lang="es-ES" sz="1400" dirty="0"/>
          </a:p>
        </p:txBody>
      </p:sp>
      <p:cxnSp>
        <p:nvCxnSpPr>
          <p:cNvPr id="50" name="Conector recto 49"/>
          <p:cNvCxnSpPr>
            <a:endCxn id="46" idx="1"/>
          </p:cNvCxnSpPr>
          <p:nvPr/>
        </p:nvCxnSpPr>
        <p:spPr>
          <a:xfrm>
            <a:off x="7620000" y="3726180"/>
            <a:ext cx="304800" cy="69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/>
          <p:cNvCxnSpPr>
            <a:stCxn id="46" idx="2"/>
          </p:cNvCxnSpPr>
          <p:nvPr/>
        </p:nvCxnSpPr>
        <p:spPr>
          <a:xfrm>
            <a:off x="8408670" y="3880758"/>
            <a:ext cx="0" cy="481350"/>
          </a:xfrm>
          <a:prstGeom prst="line">
            <a:avLst/>
          </a:prstGeom>
          <a:ln w="317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/>
          <p:nvPr/>
        </p:nvCxnSpPr>
        <p:spPr>
          <a:xfrm flipH="1">
            <a:off x="4456801" y="778155"/>
            <a:ext cx="624486" cy="3562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/>
          <p:nvPr/>
        </p:nvCxnSpPr>
        <p:spPr>
          <a:xfrm>
            <a:off x="6493397" y="784095"/>
            <a:ext cx="590309" cy="3964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adroTexto 61"/>
          <p:cNvSpPr txBox="1"/>
          <p:nvPr/>
        </p:nvSpPr>
        <p:spPr>
          <a:xfrm>
            <a:off x="289368" y="1611800"/>
            <a:ext cx="1172515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DEROGA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63" name="CuadroTexto 62"/>
          <p:cNvSpPr txBox="1"/>
          <p:nvPr/>
        </p:nvSpPr>
        <p:spPr>
          <a:xfrm>
            <a:off x="10695502" y="1619119"/>
            <a:ext cx="1172515" cy="369332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DEROGA</a:t>
            </a:r>
            <a:endParaRPr lang="es-ES" dirty="0">
              <a:solidFill>
                <a:srgbClr val="FF0000"/>
              </a:solidFill>
            </a:endParaRPr>
          </a:p>
        </p:txBody>
      </p:sp>
      <p:cxnSp>
        <p:nvCxnSpPr>
          <p:cNvPr id="65" name="Conector recto 64"/>
          <p:cNvCxnSpPr/>
          <p:nvPr/>
        </p:nvCxnSpPr>
        <p:spPr>
          <a:xfrm flipH="1">
            <a:off x="694481" y="5561466"/>
            <a:ext cx="446929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 flipV="1">
            <a:off x="674081" y="1981132"/>
            <a:ext cx="55124" cy="358033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/>
          <p:cNvCxnSpPr/>
          <p:nvPr/>
        </p:nvCxnSpPr>
        <p:spPr>
          <a:xfrm>
            <a:off x="1469985" y="1761869"/>
            <a:ext cx="522645" cy="0"/>
          </a:xfrm>
          <a:prstGeom prst="line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>
            <a:off x="5509743" y="5561462"/>
            <a:ext cx="590501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 flipV="1">
            <a:off x="11414760" y="1988452"/>
            <a:ext cx="0" cy="355120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/>
          <p:cNvCxnSpPr>
            <a:stCxn id="63" idx="1"/>
          </p:cNvCxnSpPr>
          <p:nvPr/>
        </p:nvCxnSpPr>
        <p:spPr>
          <a:xfrm flipH="1">
            <a:off x="10123170" y="1803785"/>
            <a:ext cx="572332" cy="2155"/>
          </a:xfrm>
          <a:prstGeom prst="line">
            <a:avLst/>
          </a:prstGeom>
          <a:ln w="1905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echa abajo 12"/>
          <p:cNvSpPr/>
          <p:nvPr/>
        </p:nvSpPr>
        <p:spPr>
          <a:xfrm>
            <a:off x="5634685" y="1338320"/>
            <a:ext cx="924350" cy="1548721"/>
          </a:xfrm>
          <a:prstGeom prst="downArrow">
            <a:avLst>
              <a:gd name="adj1" fmla="val 32469"/>
              <a:gd name="adj2" fmla="val 50000"/>
            </a:avLst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8" name="Conector recto de flecha 37"/>
          <p:cNvCxnSpPr/>
          <p:nvPr/>
        </p:nvCxnSpPr>
        <p:spPr>
          <a:xfrm flipH="1">
            <a:off x="4296685" y="5989320"/>
            <a:ext cx="568685" cy="3669"/>
          </a:xfrm>
          <a:prstGeom prst="straightConnector1">
            <a:avLst/>
          </a:prstGeom>
          <a:ln w="25400">
            <a:solidFill>
              <a:srgbClr val="FFFF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965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21746"/>
            <a:ext cx="9905998" cy="631548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ANTES DE ACABAR EL CURSO 2016/2017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1412" y="1196183"/>
            <a:ext cx="9905999" cy="4880526"/>
          </a:xfrm>
        </p:spPr>
        <p:txBody>
          <a:bodyPr>
            <a:normAutofit/>
          </a:bodyPr>
          <a:lstStyle/>
          <a:p>
            <a:pPr lvl="2"/>
            <a:r>
              <a:rPr lang="es-ES" sz="2400" u="sng" dirty="0" smtClean="0">
                <a:solidFill>
                  <a:srgbClr val="FFFF00"/>
                </a:solidFill>
              </a:rPr>
              <a:t>Entregar a cada alumno:</a:t>
            </a:r>
          </a:p>
          <a:p>
            <a:pPr lvl="2"/>
            <a:endParaRPr lang="es-ES" sz="1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1. Documento de petición de libros curso 17/18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000" dirty="0" smtClean="0"/>
              <a:t>                 (SOLO PARA LOS QUE HAN PRESENTADO SOLICITUD DE PARTICIPACIÓN)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2. Documento personalizado libros de texto de este curso: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000" dirty="0" smtClean="0"/>
              <a:t>                 (DEVOLUCIONES/DONACIONES)</a:t>
            </a:r>
          </a:p>
          <a:p>
            <a:pPr marL="0" indent="0">
              <a:spcBef>
                <a:spcPts val="0"/>
              </a:spcBef>
              <a:buNone/>
            </a:pPr>
            <a:endParaRPr lang="es-ES" sz="2000" dirty="0" smtClean="0"/>
          </a:p>
          <a:p>
            <a:pPr lvl="2">
              <a:spcBef>
                <a:spcPts val="0"/>
              </a:spcBef>
            </a:pPr>
            <a:r>
              <a:rPr lang="es-ES" sz="2400" u="sng" dirty="0" smtClean="0">
                <a:solidFill>
                  <a:srgbClr val="FFFF00"/>
                </a:solidFill>
              </a:rPr>
              <a:t>Centro:</a:t>
            </a:r>
          </a:p>
          <a:p>
            <a:pPr lvl="2">
              <a:spcBef>
                <a:spcPts val="0"/>
              </a:spcBef>
            </a:pPr>
            <a:endParaRPr lang="es-ES" sz="1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1. Grabación de ambos documentos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2. </a:t>
            </a:r>
            <a:r>
              <a:rPr lang="es-ES" sz="2000" dirty="0" err="1" smtClean="0"/>
              <a:t>Preasignación</a:t>
            </a:r>
            <a:r>
              <a:rPr lang="es-ES" sz="2000" dirty="0" smtClean="0"/>
              <a:t> de libros</a:t>
            </a:r>
            <a:endParaRPr lang="es-ES" sz="1400" dirty="0"/>
          </a:p>
          <a:p>
            <a:pPr marL="0" indent="0">
              <a:spcBef>
                <a:spcPts val="0"/>
              </a:spcBef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892387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Circuito</Template>
  <TotalTime>333</TotalTime>
  <Words>196</Words>
  <Application>Microsoft Office PowerPoint</Application>
  <PresentationFormat>Panorámica</PresentationFormat>
  <Paragraphs>51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Circuito</vt:lpstr>
      <vt:lpstr> RELEO PLUS</vt:lpstr>
      <vt:lpstr>Presentación de PowerPoint</vt:lpstr>
      <vt:lpstr>CURSO 2016/2017</vt:lpstr>
      <vt:lpstr>ANTES DE ACABAR EL CURSO 2016/2017</vt:lpstr>
    </vt:vector>
  </TitlesOfParts>
  <Company>JCYL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RELEO</dc:title>
  <dc:creator>Javier Cornejo Camarero</dc:creator>
  <cp:lastModifiedBy>Maria Esther Valverde Marin</cp:lastModifiedBy>
  <cp:revision>18</cp:revision>
  <cp:lastPrinted>2017-06-08T12:43:03Z</cp:lastPrinted>
  <dcterms:created xsi:type="dcterms:W3CDTF">2017-06-08T07:03:31Z</dcterms:created>
  <dcterms:modified xsi:type="dcterms:W3CDTF">2017-06-08T12:43:15Z</dcterms:modified>
</cp:coreProperties>
</file>