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9" r:id="rId3"/>
  </p:sldMasterIdLst>
  <p:notesMasterIdLst>
    <p:notesMasterId r:id="rId62"/>
  </p:notesMasterIdLst>
  <p:sldIdLst>
    <p:sldId id="1905" r:id="rId4"/>
    <p:sldId id="410" r:id="rId5"/>
    <p:sldId id="1884" r:id="rId6"/>
    <p:sldId id="1921" r:id="rId7"/>
    <p:sldId id="1883" r:id="rId8"/>
    <p:sldId id="1816" r:id="rId9"/>
    <p:sldId id="465" r:id="rId10"/>
    <p:sldId id="1824" r:id="rId11"/>
    <p:sldId id="1806" r:id="rId12"/>
    <p:sldId id="415" r:id="rId13"/>
    <p:sldId id="1898" r:id="rId14"/>
    <p:sldId id="1900" r:id="rId15"/>
    <p:sldId id="1901" r:id="rId16"/>
    <p:sldId id="1808" r:id="rId17"/>
    <p:sldId id="1899" r:id="rId18"/>
    <p:sldId id="1902" r:id="rId19"/>
    <p:sldId id="1903" r:id="rId20"/>
    <p:sldId id="1881" r:id="rId21"/>
    <p:sldId id="1920" r:id="rId22"/>
    <p:sldId id="1922" r:id="rId23"/>
    <p:sldId id="1904" r:id="rId24"/>
    <p:sldId id="1882" r:id="rId25"/>
    <p:sldId id="1913" r:id="rId26"/>
    <p:sldId id="1914" r:id="rId27"/>
    <p:sldId id="1915" r:id="rId28"/>
    <p:sldId id="1917" r:id="rId29"/>
    <p:sldId id="1918" r:id="rId30"/>
    <p:sldId id="1889" r:id="rId31"/>
    <p:sldId id="1890" r:id="rId32"/>
    <p:sldId id="1891" r:id="rId33"/>
    <p:sldId id="1892" r:id="rId34"/>
    <p:sldId id="1893" r:id="rId35"/>
    <p:sldId id="1894" r:id="rId36"/>
    <p:sldId id="1895" r:id="rId37"/>
    <p:sldId id="1896" r:id="rId38"/>
    <p:sldId id="1897" r:id="rId39"/>
    <p:sldId id="364" r:id="rId40"/>
    <p:sldId id="420" r:id="rId41"/>
    <p:sldId id="421" r:id="rId42"/>
    <p:sldId id="1911" r:id="rId43"/>
    <p:sldId id="1912" r:id="rId44"/>
    <p:sldId id="1906" r:id="rId45"/>
    <p:sldId id="1907" r:id="rId46"/>
    <p:sldId id="1908" r:id="rId47"/>
    <p:sldId id="1909" r:id="rId48"/>
    <p:sldId id="1910" r:id="rId49"/>
    <p:sldId id="1923" r:id="rId50"/>
    <p:sldId id="1925" r:id="rId51"/>
    <p:sldId id="1924" r:id="rId52"/>
    <p:sldId id="1926" r:id="rId53"/>
    <p:sldId id="1927" r:id="rId54"/>
    <p:sldId id="1928" r:id="rId55"/>
    <p:sldId id="1929" r:id="rId56"/>
    <p:sldId id="1931" r:id="rId57"/>
    <p:sldId id="1932" r:id="rId58"/>
    <p:sldId id="1933" r:id="rId59"/>
    <p:sldId id="1934" r:id="rId60"/>
    <p:sldId id="1930" r:id="rId6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ACCESO CCFF</a:t>
            </a:r>
            <a:r>
              <a:rPr lang="es-ES" baseline="0"/>
              <a:t> GM</a:t>
            </a:r>
            <a:endParaRPr lang="es-ES"/>
          </a:p>
        </c:rich>
      </c:tx>
      <c:layout>
        <c:manualLayout>
          <c:xMode val="edge"/>
          <c:yMode val="edge"/>
          <c:x val="0.34833037436585484"/>
          <c:y val="1.9277108433734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3A-444E-919A-1AABDA3E4D2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3A-444E-919A-1AABDA3E4D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ESO/FPB</c:v>
                </c:pt>
                <c:pt idx="1">
                  <c:v>PRUEBA DE ACCESO</c:v>
                </c:pt>
                <c:pt idx="2">
                  <c:v>TÉCNICO 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0.85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A-444E-919A-1AABDA3E4D2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ESO/FPB</c:v>
                </c:pt>
                <c:pt idx="1">
                  <c:v>PRUEBA DE ACCESO</c:v>
                </c:pt>
                <c:pt idx="2">
                  <c:v>TÉCNICO 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B23A-444E-919A-1AABDA3E4D2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ESO/FPB</c:v>
                </c:pt>
                <c:pt idx="1">
                  <c:v>PRUEBA DE ACCESO</c:v>
                </c:pt>
                <c:pt idx="2">
                  <c:v>TÉCNICO 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B23A-444E-919A-1AABDA3E4D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8305472"/>
        <c:axId val="38306432"/>
        <c:axId val="0"/>
      </c:bar3DChart>
      <c:catAx>
        <c:axId val="383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306432"/>
        <c:crosses val="autoZero"/>
        <c:auto val="1"/>
        <c:lblAlgn val="ctr"/>
        <c:lblOffset val="100"/>
        <c:noMultiLvlLbl val="0"/>
      </c:catAx>
      <c:valAx>
        <c:axId val="3830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30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ACCESO CCFF</a:t>
            </a:r>
            <a:r>
              <a:rPr lang="es-ES" baseline="0"/>
              <a:t> GS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DCB-4DC7-8581-D3AE314D2C2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DCB-4DC7-8581-D3AE314D2C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TECNICO/BACHILLER</c:v>
                </c:pt>
                <c:pt idx="1">
                  <c:v>PRUEBA DE ACCESO</c:v>
                </c:pt>
                <c:pt idx="2">
                  <c:v>TÉCNICO SUP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0.85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CB-4DC7-8581-D3AE314D2C2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TECNICO/BACHILLER</c:v>
                </c:pt>
                <c:pt idx="1">
                  <c:v>PRUEBA DE ACCESO</c:v>
                </c:pt>
                <c:pt idx="2">
                  <c:v>TÉCNICO SUP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3DCB-4DC7-8581-D3AE314D2C2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TECNICO/BACHILLER</c:v>
                </c:pt>
                <c:pt idx="1">
                  <c:v>PRUEBA DE ACCESO</c:v>
                </c:pt>
                <c:pt idx="2">
                  <c:v>TÉCNICO SUP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3DCB-4DC7-8581-D3AE314D2C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8305472"/>
        <c:axId val="38306432"/>
        <c:axId val="0"/>
      </c:bar3DChart>
      <c:catAx>
        <c:axId val="383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306432"/>
        <c:crosses val="autoZero"/>
        <c:auto val="1"/>
        <c:lblAlgn val="ctr"/>
        <c:lblOffset val="100"/>
        <c:noMultiLvlLbl val="0"/>
      </c:catAx>
      <c:valAx>
        <c:axId val="3830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30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C0260-9D77-4890-A099-C4C4071C8E17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36802-6123-4CCD-9C90-7A8386F391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2B715-E59D-6AF7-1FE6-8E90F2D7A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0B2D96-7BD0-3A92-E644-C61D80788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99E7E4-1D9C-98EF-68B5-6F21A464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C9BD98-02DA-E543-453C-41C6BF76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C40D67-4BDD-C503-E1FD-E6009CE5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3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96FFD-DB7B-25A1-D35A-CAA0A6C5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F4FD89-A618-49E6-9217-3636F595F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B11E85-4979-33D7-5146-97262881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BCDFC8-35D2-2910-E6E5-D798C98D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DAA2CF-B68B-73BD-AF0E-B0C7942F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56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648FC8-12BF-A82F-4456-A9320ED79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08548-9D63-81B6-53BF-EF46036B7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7FACF5-7803-EC3B-F3A8-B476AB12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EF3EE9-F6E1-53D4-41BC-62F2E1A9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4F40F6-C846-91E9-9C4A-D69DA51B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62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8451" y="6341533"/>
            <a:ext cx="5418667" cy="51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6773332" y="6341533"/>
            <a:ext cx="5418667" cy="51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39" y="331258"/>
            <a:ext cx="9524994" cy="769408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>
            <a:lvl1pPr algn="l">
              <a:defRPr sz="2800" b="1" cap="sm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11218316" y="6351065"/>
            <a:ext cx="956758" cy="23071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6A8CB2-BE38-4C8D-8318-40920D2E8E0F}" type="datetime1">
              <a:rPr lang="es-ES" smtClean="0"/>
              <a:t>02/06/2025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200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Difusión FP – Curso 2023-2024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675537" y="6590243"/>
            <a:ext cx="508004" cy="267761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7B668B-B151-4CE5-B90E-F4F16101A3C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24" y="6329766"/>
            <a:ext cx="11729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1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095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25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938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823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82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661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27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B1B79-CAED-9E9C-63D2-2C2F025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2B4124-0DCB-5194-FB23-39A503B19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942378-0E20-D2C4-8D38-4974738BD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D95C35-E4C9-CCB4-2BFC-F4B7E200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16E72E-8334-9D39-58B5-2775759F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769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55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88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011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375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Imagen">
            <a:extLst>
              <a:ext uri="{FF2B5EF4-FFF2-40B4-BE49-F238E27FC236}">
                <a16:creationId xmlns:a16="http://schemas.microsoft.com/office/drawing/2014/main" id="{F60D09DF-4AF1-641A-FA80-8925EE5E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4" y="1604964"/>
            <a:ext cx="664633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6 Imagen">
            <a:extLst>
              <a:ext uri="{FF2B5EF4-FFF2-40B4-BE49-F238E27FC236}">
                <a16:creationId xmlns:a16="http://schemas.microsoft.com/office/drawing/2014/main" id="{3EE255B4-F365-AE83-06E7-1CD3A81D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4" y="1604964"/>
            <a:ext cx="664633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513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9B64E766-87A4-B13D-8733-BA6F82BF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5DECCCD7-F492-FEAB-FF18-B2E1F285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D1185860-FB75-A817-7898-829FE22B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60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DDA4A84-2210-6D50-57A3-E9B12E01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01DB338-B288-A718-3883-1B28D447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40F7F6E-F5AE-0917-1DEA-BEC46691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69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8451" y="6341533"/>
            <a:ext cx="5418667" cy="51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6773332" y="6341533"/>
            <a:ext cx="5418667" cy="51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39" y="331258"/>
            <a:ext cx="9524994" cy="769408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>
            <a:lvl1pPr algn="l">
              <a:defRPr sz="2800" b="1" cap="sm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11218316" y="6351065"/>
            <a:ext cx="956758" cy="23071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6A8CB2-BE38-4C8D-8318-40920D2E8E0F}" type="datetime1">
              <a:rPr lang="es-ES" smtClean="0"/>
              <a:t>02/06/2025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200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Difusión FP – Curso 2023-2024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675537" y="6590243"/>
            <a:ext cx="508004" cy="267761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7B668B-B151-4CE5-B90E-F4F16101A3C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24" y="6329766"/>
            <a:ext cx="11729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03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694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16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29B55-AF3D-978B-0E95-FB9EA22B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5DC096-B68A-F4A6-8725-F91AD6606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B479D6-70AC-8AB0-C205-D163D4C5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C025CE-B683-756A-1A4A-AED4B065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53E9B1-F9D7-5483-67A3-FD060E94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701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80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070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42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82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68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190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661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556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5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3227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Imagen">
            <a:extLst>
              <a:ext uri="{FF2B5EF4-FFF2-40B4-BE49-F238E27FC236}">
                <a16:creationId xmlns:a16="http://schemas.microsoft.com/office/drawing/2014/main" id="{F60D09DF-4AF1-641A-FA80-8925EE5E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4" y="1604964"/>
            <a:ext cx="664633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6 Imagen">
            <a:extLst>
              <a:ext uri="{FF2B5EF4-FFF2-40B4-BE49-F238E27FC236}">
                <a16:creationId xmlns:a16="http://schemas.microsoft.com/office/drawing/2014/main" id="{3EE255B4-F365-AE83-06E7-1CD3A81D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4" y="1604964"/>
            <a:ext cx="664633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69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44674-72A2-F77F-717D-7BE5188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E5C887-41CA-AA42-659A-25C3B367D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280B2C-600B-9D1C-0D27-86926D3B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17E58B-744A-6B94-35ED-164C7205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33CC4D-84F1-4812-465B-56029EE4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ACEC24-0631-FAC0-E657-5FF4C775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430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9B64E766-87A4-B13D-8733-BA6F82BF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5DECCCD7-F492-FEAB-FF18-B2E1F285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D1185860-FB75-A817-7898-829FE22B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0670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DDA4A84-2210-6D50-57A3-E9B12E01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01DB338-B288-A718-3883-1B28D447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40F7F6E-F5AE-0917-1DEA-BEC46691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352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8451" y="6341533"/>
            <a:ext cx="5418667" cy="51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6773332" y="6341533"/>
            <a:ext cx="5418667" cy="51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39" y="331258"/>
            <a:ext cx="9524994" cy="769408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>
            <a:lvl1pPr algn="l">
              <a:defRPr sz="2800" b="1" cap="sm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11218316" y="6351065"/>
            <a:ext cx="956758" cy="23071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6A8CB2-BE38-4C8D-8318-40920D2E8E0F}" type="datetime1">
              <a:rPr lang="es-ES" smtClean="0"/>
              <a:t>02/06/2025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200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Difusión FP – Curso 2023-2024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675537" y="6590243"/>
            <a:ext cx="508004" cy="267761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7B668B-B151-4CE5-B90E-F4F16101A3C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24" y="6329766"/>
            <a:ext cx="11729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D6ADD-C12B-A6A4-0A9E-F893FEC5A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78CF8C-1BA7-8E46-6F5C-54D92C461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EBF8-331B-DB42-C394-9597AE80A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F541E3-EC3C-6B87-5804-F756B6597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371476-9146-96EF-0B05-87C499125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797803-890A-3E91-2437-126911CE6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7DDC38E-9833-21D8-7064-6F9C6106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18629-38E1-BA0F-5989-A5C6E06C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25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2F2E5-16E3-52B6-DE94-B34B3E27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C2DB52-4B96-1191-6488-A87D0A1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2E5D0E-8D19-F30D-1B47-B06C8E99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6A464B-EDEF-5800-7EDA-CCEA551A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22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0997AE-2C9A-243E-3ED4-387383DE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E3B833-837A-BF75-0CD8-958B3A75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4FFEF7-D971-0F01-A3F7-943F4984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50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FCF50-97B6-3EFB-FDE1-733CF0AE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CEC3A-F8F9-2122-EF6E-F03F8F69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0513CA-93D2-9CE8-B31C-D4E0F3C92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40E481-9D8B-95B4-C0E3-037EC3D2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1EC663-EE18-EBBF-F847-9FE9ECE8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8A80D7-8A5D-7C44-5C6A-FA7F949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29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A59F8-1634-6E75-D87E-850CFD3A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F5B0A6-EE4E-DC57-E629-50A5BB19D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66CF79-8B20-2DA3-0D95-78DFFEDB7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8B875E-E72E-7D8D-EEB6-EFE48380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CA510E-9859-9F33-02E8-0335909B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8B7F83-F304-AF42-EE01-50B0F0D4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96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DF1790-39A0-AE48-102D-4A3FD2B9E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10D3F2-5524-A096-CD39-7E21E659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D738E8-49AC-FEA1-D3B5-35A5B3034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0FF1F0-BDB9-4144-9321-EE8C8BE333F2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1A3CFE-3E0D-7485-F72A-82109089A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C119BC-BE49-D99D-0F8C-3AB3220F2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042BF1-3977-4A79-88F7-49833228D4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16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ustomShape 1">
            <a:extLst>
              <a:ext uri="{FF2B5EF4-FFF2-40B4-BE49-F238E27FC236}">
                <a16:creationId xmlns:a16="http://schemas.microsoft.com/office/drawing/2014/main" id="{D84EC7CF-EB68-2827-B8E1-8A6760B95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defRPr/>
            </a:pPr>
            <a:endParaRPr lang="es-ES" altLang="es-ES" sz="1800">
              <a:cs typeface="Arial" panose="020B0604020202020204" pitchFamily="34" charset="0"/>
            </a:endParaRPr>
          </a:p>
        </p:txBody>
      </p:sp>
      <p:sp>
        <p:nvSpPr>
          <p:cNvPr id="2051" name="CustomShape 2">
            <a:extLst>
              <a:ext uri="{FF2B5EF4-FFF2-40B4-BE49-F238E27FC236}">
                <a16:creationId xmlns:a16="http://schemas.microsoft.com/office/drawing/2014/main" id="{6623DF6B-770D-CED9-6B6D-D4E0E6794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68" y="69851"/>
            <a:ext cx="12018433" cy="6691313"/>
          </a:xfrm>
          <a:prstGeom prst="roundRect">
            <a:avLst>
              <a:gd name="adj" fmla="val 1065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defRPr/>
            </a:pPr>
            <a:endParaRPr lang="es-ES" altLang="es-ES" sz="1800">
              <a:cs typeface="Arial" panose="020B0604020202020204" pitchFamily="34" charset="0"/>
            </a:endParaRPr>
          </a:p>
        </p:txBody>
      </p:sp>
      <p:sp>
        <p:nvSpPr>
          <p:cNvPr id="2052" name="PlaceHolder 3">
            <a:extLst>
              <a:ext uri="{FF2B5EF4-FFF2-40B4-BE49-F238E27FC236}">
                <a16:creationId xmlns:a16="http://schemas.microsoft.com/office/drawing/2014/main" id="{501A777D-D90E-8737-45F7-02BA4F771A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3050"/>
            <a:ext cx="109728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Pulse para editar el formato del texto de título</a:t>
            </a:r>
          </a:p>
        </p:txBody>
      </p:sp>
      <p:sp>
        <p:nvSpPr>
          <p:cNvPr id="44" name="PlaceHolder 4">
            <a:extLst>
              <a:ext uri="{FF2B5EF4-FFF2-40B4-BE49-F238E27FC236}">
                <a16:creationId xmlns:a16="http://schemas.microsoft.com/office/drawing/2014/main" id="{87825B26-8CD1-68A9-7065-B61DE5A6EA7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600" y="1604964"/>
            <a:ext cx="109728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/>
              <a:t>Pulse para editar el formato de esquema del texto</a:t>
            </a:r>
            <a:endParaRPr/>
          </a:p>
          <a:p>
            <a:pPr lvl="1"/>
            <a:r>
              <a:rPr lang="es-ES"/>
              <a:t>Segundo nivel del esquema</a:t>
            </a:r>
            <a:endParaRPr/>
          </a:p>
          <a:p>
            <a:pPr lvl="2"/>
            <a:r>
              <a:rPr lang="es-ES"/>
              <a:t>Tercer nivel del esquema</a:t>
            </a:r>
            <a:endParaRPr/>
          </a:p>
          <a:p>
            <a:pPr lvl="3"/>
            <a:r>
              <a:rPr lang="es-ES"/>
              <a:t>Cuarto nivel del esquema</a:t>
            </a:r>
            <a:endParaRPr/>
          </a:p>
          <a:p>
            <a:pPr lvl="4"/>
            <a:r>
              <a:rPr lang="es-ES"/>
              <a:t>Quinto nivel del esquema</a:t>
            </a:r>
            <a:endParaRPr/>
          </a:p>
          <a:p>
            <a:pPr lvl="5"/>
            <a:r>
              <a:rPr lang="es-ES"/>
              <a:t>Sexto nivel del esquema</a:t>
            </a:r>
            <a:endParaRPr/>
          </a:p>
          <a:p>
            <a:pPr lvl="6"/>
            <a:r>
              <a:rPr lang="es-ES"/>
              <a:t>Séptimo nivel del esquema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961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ustomShape 1">
            <a:extLst>
              <a:ext uri="{FF2B5EF4-FFF2-40B4-BE49-F238E27FC236}">
                <a16:creationId xmlns:a16="http://schemas.microsoft.com/office/drawing/2014/main" id="{D84EC7CF-EB68-2827-B8E1-8A6760B95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defRPr/>
            </a:pPr>
            <a:endParaRPr lang="es-ES" altLang="es-ES" sz="1800">
              <a:cs typeface="Arial" panose="020B0604020202020204" pitchFamily="34" charset="0"/>
            </a:endParaRPr>
          </a:p>
        </p:txBody>
      </p:sp>
      <p:sp>
        <p:nvSpPr>
          <p:cNvPr id="2051" name="CustomShape 2">
            <a:extLst>
              <a:ext uri="{FF2B5EF4-FFF2-40B4-BE49-F238E27FC236}">
                <a16:creationId xmlns:a16="http://schemas.microsoft.com/office/drawing/2014/main" id="{6623DF6B-770D-CED9-6B6D-D4E0E6794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68" y="69851"/>
            <a:ext cx="12018433" cy="6691313"/>
          </a:xfrm>
          <a:prstGeom prst="roundRect">
            <a:avLst>
              <a:gd name="adj" fmla="val 1065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defRPr/>
            </a:pPr>
            <a:endParaRPr lang="es-ES" altLang="es-ES" sz="1800">
              <a:cs typeface="Arial" panose="020B0604020202020204" pitchFamily="34" charset="0"/>
            </a:endParaRPr>
          </a:p>
        </p:txBody>
      </p:sp>
      <p:sp>
        <p:nvSpPr>
          <p:cNvPr id="2052" name="PlaceHolder 3">
            <a:extLst>
              <a:ext uri="{FF2B5EF4-FFF2-40B4-BE49-F238E27FC236}">
                <a16:creationId xmlns:a16="http://schemas.microsoft.com/office/drawing/2014/main" id="{501A777D-D90E-8737-45F7-02BA4F771A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3050"/>
            <a:ext cx="109728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Pulse para editar el formato del texto de título</a:t>
            </a:r>
          </a:p>
        </p:txBody>
      </p:sp>
      <p:sp>
        <p:nvSpPr>
          <p:cNvPr id="44" name="PlaceHolder 4">
            <a:extLst>
              <a:ext uri="{FF2B5EF4-FFF2-40B4-BE49-F238E27FC236}">
                <a16:creationId xmlns:a16="http://schemas.microsoft.com/office/drawing/2014/main" id="{87825B26-8CD1-68A9-7065-B61DE5A6EA7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600" y="1604964"/>
            <a:ext cx="109728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/>
              <a:t>Pulse para editar el formato de esquema del texto</a:t>
            </a:r>
            <a:endParaRPr/>
          </a:p>
          <a:p>
            <a:pPr lvl="1"/>
            <a:r>
              <a:rPr lang="es-ES"/>
              <a:t>Segundo nivel del esquema</a:t>
            </a:r>
            <a:endParaRPr/>
          </a:p>
          <a:p>
            <a:pPr lvl="2"/>
            <a:r>
              <a:rPr lang="es-ES"/>
              <a:t>Tercer nivel del esquema</a:t>
            </a:r>
            <a:endParaRPr/>
          </a:p>
          <a:p>
            <a:pPr lvl="3"/>
            <a:r>
              <a:rPr lang="es-ES"/>
              <a:t>Cuarto nivel del esquema</a:t>
            </a:r>
            <a:endParaRPr/>
          </a:p>
          <a:p>
            <a:pPr lvl="4"/>
            <a:r>
              <a:rPr lang="es-ES"/>
              <a:t>Quinto nivel del esquema</a:t>
            </a:r>
            <a:endParaRPr/>
          </a:p>
          <a:p>
            <a:pPr lvl="5"/>
            <a:r>
              <a:rPr lang="es-ES"/>
              <a:t>Sexto nivel del esquema</a:t>
            </a:r>
            <a:endParaRPr/>
          </a:p>
          <a:p>
            <a:pPr lvl="6"/>
            <a:r>
              <a:rPr lang="es-ES"/>
              <a:t>Séptimo nivel del esquema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943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todofp.es/sobre-fp/informacion-general/sistema-educativo-fp/titulacion-fin-estudios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odofp.es/sobre-fp/informacion-general/sistema-educativo-fp/titulacion-fin-estudio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todofp.es/sobre-fp/informacion-general/sistema-educativo-fp/titulacion-fin-estudios.html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odofp.es/sobre-fp/informacion-general/sistema-educativo-fp/titulacion-fin-estudio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todofp.es/sobre-fp/informacion-general/sistema-educativo-fp/titulacion-fin-estudios.html" TargetMode="Externa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.jcyl.es/fp/es/catalogo-titulos-fp-castilla-leon" TargetMode="External"/><Relationship Id="rId2" Type="http://schemas.openxmlformats.org/officeDocument/2006/relationships/hyperlink" Target="https://todofp.es/comunes/catalogo-titulos-imprimible.html" TargetMode="Externa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.jcyl.es/fp/es/oferta-fp-castilla-leon-curso-2024-2025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duca.jcyl.es/fp/es/oferta-fp-castilla-leon-curso-2024-2025" TargetMode="Externa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.jcyl.es/es/ensenanzasregesp" TargetMode="External"/><Relationship Id="rId2" Type="http://schemas.openxmlformats.org/officeDocument/2006/relationships/hyperlink" Target="https://www.escueladearteleon.com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todofp.es/que-estudiar.html" TargetMode="Externa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educacionfpydeportes.gob.es/va/prensa/fotonoticias/2021/03/20210316-portalorientacionprofesional.html" TargetMode="Externa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observatoriofp.com/el-observatorio/que-es" TargetMode="Externa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educaweb.com/" TargetMode="Externa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odofp.es/sobre-fp/informacion-general/sistema-educativo-fp/titulacion-fin-estudio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1F85E1C-A36F-243D-5283-57B914EEE03D}"/>
              </a:ext>
            </a:extLst>
          </p:cNvPr>
          <p:cNvSpPr/>
          <p:nvPr/>
        </p:nvSpPr>
        <p:spPr>
          <a:xfrm>
            <a:off x="0" y="5735097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1814DB2-9C65-57F9-2EA8-24C67F66FCD7}"/>
              </a:ext>
            </a:extLst>
          </p:cNvPr>
          <p:cNvSpPr/>
          <p:nvPr/>
        </p:nvSpPr>
        <p:spPr>
          <a:xfrm>
            <a:off x="46654" y="0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AE6043F-5B7F-63A7-F9C5-6425A7E643E4}"/>
              </a:ext>
            </a:extLst>
          </p:cNvPr>
          <p:cNvSpPr txBox="1">
            <a:spLocks/>
          </p:cNvSpPr>
          <p:nvPr/>
        </p:nvSpPr>
        <p:spPr>
          <a:xfrm>
            <a:off x="1831837" y="1923566"/>
            <a:ext cx="3860892" cy="2139422"/>
          </a:xfrm>
          <a:prstGeom prst="rect">
            <a:avLst/>
          </a:prstGeom>
          <a:noFill/>
          <a:ln w="12700" cap="flat" cmpd="sng" algn="ctr">
            <a:noFill/>
            <a:prstDash val="sysDot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20000"/>
              </a:lnSpc>
            </a:pPr>
            <a:endParaRPr lang="es-ES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66234C1-752B-72A0-6B57-0E082CA8A545}"/>
              </a:ext>
            </a:extLst>
          </p:cNvPr>
          <p:cNvSpPr txBox="1">
            <a:spLocks/>
          </p:cNvSpPr>
          <p:nvPr/>
        </p:nvSpPr>
        <p:spPr>
          <a:xfrm>
            <a:off x="292748" y="135096"/>
            <a:ext cx="11699811" cy="622939"/>
          </a:xfrm>
          <a:prstGeom prst="rect">
            <a:avLst/>
          </a:prstGeom>
          <a:noFill/>
          <a:ln w="12700" cap="flat" cmpd="sng" algn="ctr">
            <a:noFill/>
            <a:prstDash val="sysDot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00000"/>
              </a:lnSpc>
            </a:pPr>
            <a:br>
              <a:rPr lang="es-ES" sz="2000" dirty="0">
                <a:solidFill>
                  <a:schemeClr val="tx1"/>
                </a:solidFill>
              </a:rPr>
            </a:br>
            <a:br>
              <a:rPr lang="es-ES" sz="2000" dirty="0">
                <a:solidFill>
                  <a:schemeClr val="tx1"/>
                </a:solidFill>
              </a:rPr>
            </a:br>
            <a:r>
              <a:rPr lang="es-ES" sz="2800" b="1" dirty="0">
                <a:solidFill>
                  <a:schemeClr val="tx1"/>
                </a:solidFill>
              </a:rPr>
              <a:t>Charla difusión de la Formación Profesional 2025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3D2674-ABA0-8675-B75D-9CFCB61D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39" y="5512569"/>
            <a:ext cx="1953984" cy="108113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28922B1-F3E3-94D1-8627-5900F134E3B9}"/>
              </a:ext>
            </a:extLst>
          </p:cNvPr>
          <p:cNvSpPr txBox="1">
            <a:spLocks/>
          </p:cNvSpPr>
          <p:nvPr/>
        </p:nvSpPr>
        <p:spPr>
          <a:xfrm>
            <a:off x="787711" y="5494533"/>
            <a:ext cx="11114314" cy="622939"/>
          </a:xfrm>
          <a:prstGeom prst="rect">
            <a:avLst/>
          </a:prstGeom>
          <a:noFill/>
          <a:ln w="12700" cap="flat" cmpd="sng" algn="ctr">
            <a:noFill/>
            <a:prstDash val="sysDot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00000"/>
              </a:lnSpc>
            </a:pPr>
            <a:br>
              <a:rPr lang="es-ES" sz="2000" dirty="0">
                <a:solidFill>
                  <a:srgbClr val="FFFF00"/>
                </a:solidFill>
              </a:rPr>
            </a:br>
            <a:br>
              <a:rPr lang="es-ES" sz="2000" dirty="0">
                <a:solidFill>
                  <a:srgbClr val="FFFF00"/>
                </a:solidFill>
              </a:rPr>
            </a:br>
            <a:endParaRPr lang="es-ES" sz="2600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A41DABE6-5783-E0DA-03B9-94F3E0F3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36" y="2181224"/>
            <a:ext cx="7420805" cy="314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4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091DAA52-F5FE-4810-BCC5-3E5162342B87}"/>
              </a:ext>
            </a:extLst>
          </p:cNvPr>
          <p:cNvSpPr txBox="1">
            <a:spLocks/>
          </p:cNvSpPr>
          <p:nvPr/>
        </p:nvSpPr>
        <p:spPr>
          <a:xfrm>
            <a:off x="580402" y="1645025"/>
            <a:ext cx="2179274" cy="3674076"/>
          </a:xfrm>
          <a:prstGeom prst="rect">
            <a:avLst/>
          </a:prstGeom>
          <a:ln w="952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200000"/>
              </a:lnSpc>
            </a:pPr>
            <a:endParaRPr lang="es-ES" sz="2000" dirty="0">
              <a:solidFill>
                <a:srgbClr val="FF0000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4030858" y="1176120"/>
            <a:ext cx="4413898" cy="4898758"/>
            <a:chOff x="5064901" y="791410"/>
            <a:chExt cx="4413898" cy="4898758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4901" y="791410"/>
              <a:ext cx="4413898" cy="4898758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6819803" y="3877998"/>
              <a:ext cx="476925" cy="148940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Grad</a:t>
              </a:r>
              <a:r>
                <a:rPr lang="es-ES" sz="1600" b="1" dirty="0">
                  <a:solidFill>
                    <a:schemeClr val="bg1"/>
                  </a:solidFill>
                </a:rPr>
                <a:t>o</a:t>
              </a:r>
              <a:r>
                <a:rPr lang="es-ES" sz="1600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466433" y="3807764"/>
              <a:ext cx="476925" cy="148940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Medio</a:t>
              </a:r>
              <a:r>
                <a:rPr lang="es-ES" sz="16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D54C713-2B35-41C4-F693-AFE50345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700" y="2066717"/>
            <a:ext cx="1331737" cy="2108585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96C8D9A-AFCD-B34A-A445-8C5769FBA277}"/>
              </a:ext>
            </a:extLst>
          </p:cNvPr>
          <p:cNvSpPr/>
          <p:nvPr/>
        </p:nvSpPr>
        <p:spPr>
          <a:xfrm>
            <a:off x="6370917" y="3799168"/>
            <a:ext cx="513519" cy="419837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E8F8737-6DFB-3DBD-6801-4ACE29C4ADED}"/>
              </a:ext>
            </a:extLst>
          </p:cNvPr>
          <p:cNvSpPr/>
          <p:nvPr/>
        </p:nvSpPr>
        <p:spPr>
          <a:xfrm>
            <a:off x="5821084" y="4142432"/>
            <a:ext cx="513519" cy="76573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B294693-CD6A-E70D-6B83-FED6EA477781}"/>
              </a:ext>
            </a:extLst>
          </p:cNvPr>
          <p:cNvSpPr/>
          <p:nvPr/>
        </p:nvSpPr>
        <p:spPr>
          <a:xfrm rot="5400000">
            <a:off x="6648562" y="3521034"/>
            <a:ext cx="5135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7C8F14C-C18A-579F-BB75-F8801D925423}"/>
              </a:ext>
            </a:extLst>
          </p:cNvPr>
          <p:cNvSpPr/>
          <p:nvPr/>
        </p:nvSpPr>
        <p:spPr>
          <a:xfrm>
            <a:off x="6920750" y="1195342"/>
            <a:ext cx="1596907" cy="4575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43952645-7ED7-A187-7C00-1017E149B43D}"/>
              </a:ext>
            </a:extLst>
          </p:cNvPr>
          <p:cNvSpPr txBox="1">
            <a:spLocks/>
          </p:cNvSpPr>
          <p:nvPr/>
        </p:nvSpPr>
        <p:spPr bwMode="auto">
          <a:xfrm>
            <a:off x="2341081" y="1172758"/>
            <a:ext cx="6962590" cy="697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s-ES" alt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altLang="es-ES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s-ES" alt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profesión correspondiente</a:t>
            </a:r>
            <a:r>
              <a:rPr lang="es-ES" altLang="es-E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914400" lvl="2" indent="0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18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4" tooltip="Enlace externo, se abre en ventana nueva.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DA794479-E861-4EBC-4F83-AF324C9DA533}"/>
              </a:ext>
            </a:extLst>
          </p:cNvPr>
          <p:cNvSpPr txBox="1">
            <a:spLocks/>
          </p:cNvSpPr>
          <p:nvPr/>
        </p:nvSpPr>
        <p:spPr bwMode="auto">
          <a:xfrm>
            <a:off x="86262" y="2034488"/>
            <a:ext cx="4237308" cy="36473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457200" lvl="1" algn="just"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se accede?</a:t>
            </a:r>
            <a:r>
              <a:rPr lang="es-ES" alt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SzPct val="85000"/>
              <a:buNone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altLang="es-E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Estar en posesión del título de Graduado en Educación Secundaria Obligatoria </a:t>
            </a:r>
          </a:p>
          <a:p>
            <a:pPr>
              <a:spcBef>
                <a:spcPct val="0"/>
              </a:spcBef>
              <a:buSzPct val="85000"/>
              <a:buNone/>
            </a:pPr>
            <a:r>
              <a:rPr lang="es-ES" altLang="es-E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b)Técnico Básico</a:t>
            </a:r>
          </a:p>
          <a:p>
            <a:pPr>
              <a:spcBef>
                <a:spcPct val="0"/>
              </a:spcBef>
              <a:buSzPct val="85000"/>
              <a:buNone/>
            </a:pPr>
            <a:r>
              <a:rPr lang="es-ES" altLang="es-E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Haber superado una oferta formativa de Grado C(incluida en el CCFF ).</a:t>
            </a:r>
          </a:p>
          <a:p>
            <a:pPr>
              <a:spcBef>
                <a:spcPct val="0"/>
              </a:spcBef>
              <a:buSzPct val="85000"/>
              <a:buNone/>
            </a:pPr>
            <a:r>
              <a:rPr lang="es-ES" altLang="es-E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s-ES" altLang="es-E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bien superar la  prueba de acceso a los ciclos formativos de Grado Medio.</a:t>
            </a:r>
          </a:p>
          <a:p>
            <a:pPr>
              <a:spcBef>
                <a:spcPct val="0"/>
              </a:spcBef>
              <a:buSzPct val="85000"/>
              <a:buNone/>
            </a:pPr>
            <a:r>
              <a:rPr lang="es-ES" altLang="es-E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s-ES" altLang="es-E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haber superado un curso de formación específico preparatorio para el acceso de ciclos de Grado Medio</a:t>
            </a:r>
            <a:r>
              <a:rPr lang="es-ES" altLang="es-ES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SzPct val="85000"/>
              <a:buNone/>
            </a:pPr>
            <a:r>
              <a:rPr lang="es-ES" altLang="es-ES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f-m) Estar en posesión del título de Técnico auxiliar, Técnico, Bachiller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187C1CF1-BD0E-DF9C-5E43-F0A3F688317A}"/>
              </a:ext>
            </a:extLst>
          </p:cNvPr>
          <p:cNvSpPr txBox="1">
            <a:spLocks/>
          </p:cNvSpPr>
          <p:nvPr/>
        </p:nvSpPr>
        <p:spPr bwMode="auto">
          <a:xfrm>
            <a:off x="6882462" y="2369686"/>
            <a:ext cx="5223213" cy="25116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después?</a:t>
            </a: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285750">
              <a:lnSpc>
                <a:spcPct val="150000"/>
              </a:lnSpc>
              <a:spcBef>
                <a:spcPts val="50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Ciclos Formativos de Grado Superior</a:t>
            </a:r>
          </a:p>
          <a:p>
            <a:pPr marL="628650" lvl="1" indent="-285750" algn="just">
              <a:lnSpc>
                <a:spcPct val="150000"/>
              </a:lnSpc>
              <a:spcBef>
                <a:spcPts val="50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Especialización</a:t>
            </a:r>
          </a:p>
          <a:p>
            <a:pPr marL="628650" lvl="1" indent="-285750" algn="just">
              <a:lnSpc>
                <a:spcPct val="150000"/>
              </a:lnSpc>
              <a:spcBef>
                <a:spcPts val="50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 laboral</a:t>
            </a: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20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4" tooltip="Enlace externo, se abre en ventana nueva.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D9D86B0-C565-3618-A150-25929540C901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600" dirty="0"/>
              <a:t>CICLO FORMATIVO DE GRADO MEDIO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E3FC3E-9253-3A2E-0FA4-E6B20CDC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30956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357E-1B3E-F7F5-4C9C-A3A1038B7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BC5246EA-AD6C-22B2-88F6-632EB9F5A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FCD1C13-A200-A00E-A58E-4E5DFA0EEC8A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195D9C0-E419-C83C-AD43-B7B86C6A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038D25-6658-63F7-C82B-6F5DE679EA12}"/>
              </a:ext>
            </a:extLst>
          </p:cNvPr>
          <p:cNvSpPr txBox="1"/>
          <p:nvPr/>
        </p:nvSpPr>
        <p:spPr>
          <a:xfrm>
            <a:off x="754707" y="1317034"/>
            <a:ext cx="840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BBCED5A-3438-EDC6-1F1A-A8F4AF031BB6}"/>
              </a:ext>
            </a:extLst>
          </p:cNvPr>
          <p:cNvSpPr txBox="1"/>
          <p:nvPr/>
        </p:nvSpPr>
        <p:spPr>
          <a:xfrm>
            <a:off x="416459" y="362927"/>
            <a:ext cx="6990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DE PLAZAS EN CCFF DE GRADO MEDIO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D87BFE-231B-001B-B958-1BC4D108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84" y="14839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1CC9288-18C3-2EF6-986D-48C4229388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58471"/>
              </p:ext>
            </p:extLst>
          </p:nvPr>
        </p:nvGraphicFramePr>
        <p:xfrm>
          <a:off x="2953739" y="1555831"/>
          <a:ext cx="5534025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576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8E0C-482E-549F-D6AE-32D7A243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27E4FCA-EBD1-0714-7BCA-BEF414B9AE9D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MEDIANTE TÍTULO ESO O FPB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2F4896A-8010-300C-0AE7-4C40AEE98E67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4890D6-22D7-6127-99DE-9D96D6AE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E4E888-94E1-C017-2B83-5873BD321FB9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BAREMO APLICABLE PARA  EL ACCESO GM </a:t>
            </a:r>
          </a:p>
        </p:txBody>
      </p:sp>
      <p:graphicFrame>
        <p:nvGraphicFramePr>
          <p:cNvPr id="2" name="6 Marcador de contenido">
            <a:extLst>
              <a:ext uri="{FF2B5EF4-FFF2-40B4-BE49-F238E27FC236}">
                <a16:creationId xmlns:a16="http://schemas.microsoft.com/office/drawing/2014/main" id="{5417E427-A353-838C-DEDC-6D9208A5A1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753208"/>
              </p:ext>
            </p:extLst>
          </p:nvPr>
        </p:nvGraphicFramePr>
        <p:xfrm>
          <a:off x="1792586" y="2276475"/>
          <a:ext cx="6524327" cy="3828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176">
                <a:tc>
                  <a:txBody>
                    <a:bodyPr/>
                    <a:lstStyle/>
                    <a:p>
                      <a:r>
                        <a:rPr lang="es-ES" sz="1800" dirty="0"/>
                        <a:t>Expediente académico</a:t>
                      </a:r>
                    </a:p>
                    <a:p>
                      <a:r>
                        <a:rPr lang="es-ES" sz="1800" dirty="0"/>
                        <a:t>CCFF Grado Básico 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Nota media </a:t>
                      </a:r>
                    </a:p>
                    <a:p>
                      <a:r>
                        <a:rPr lang="es-ES" sz="1800" dirty="0"/>
                        <a:t>2 puntos 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176">
                <a:tc>
                  <a:txBody>
                    <a:bodyPr/>
                    <a:lstStyle/>
                    <a:p>
                      <a:r>
                        <a:rPr lang="es-ES_tradnl" sz="1800" dirty="0"/>
                        <a:t>Familia numerosa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2 puntos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Haber obtenido requisito de acceso en  Castilla y León</a:t>
                      </a:r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2 puntos</a:t>
                      </a:r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Haber obtenido requisito de acceso en </a:t>
                      </a:r>
                      <a:r>
                        <a:rPr lang="es-ES" sz="1600" dirty="0"/>
                        <a:t>provincia </a:t>
                      </a:r>
                      <a:r>
                        <a:rPr lang="es-ES" sz="1800" dirty="0"/>
                        <a:t>limítrofe a Castilla y León</a:t>
                      </a:r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1 punto</a:t>
                      </a:r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85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4E0C7-EB20-E5EC-F31E-92E90AB99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98A054C-D75F-ACB0-6343-1113A3799F96}"/>
              </a:ext>
            </a:extLst>
          </p:cNvPr>
          <p:cNvSpPr txBox="1">
            <a:spLocks/>
          </p:cNvSpPr>
          <p:nvPr/>
        </p:nvSpPr>
        <p:spPr bwMode="auto">
          <a:xfrm>
            <a:off x="1360798" y="1412029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MEDIANTE PRUEBA O CURSO ESPECÍFICO</a:t>
            </a:r>
          </a:p>
          <a:p>
            <a:pPr>
              <a:spcBef>
                <a:spcPct val="0"/>
              </a:spcBef>
            </a:pPr>
            <a:endParaRPr lang="es-ES" altLang="es-ES" sz="2400" dirty="0">
              <a:solidFill>
                <a:srgbClr val="000000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89D987-551E-B7CB-FD0A-B63FEEBB96D0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35C836-BFFF-B008-DB2F-BDA18FB1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825643-14B0-98FB-1D1F-B9E98700DFA4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BAREMO APLICABLE PARA  EL ACCESO GM </a:t>
            </a:r>
          </a:p>
        </p:txBody>
      </p:sp>
      <p:graphicFrame>
        <p:nvGraphicFramePr>
          <p:cNvPr id="3" name="6 Marcador de contenido">
            <a:extLst>
              <a:ext uri="{FF2B5EF4-FFF2-40B4-BE49-F238E27FC236}">
                <a16:creationId xmlns:a16="http://schemas.microsoft.com/office/drawing/2014/main" id="{419C2416-7FE6-45D4-0567-BC6F14271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105499"/>
              </p:ext>
            </p:extLst>
          </p:nvPr>
        </p:nvGraphicFramePr>
        <p:xfrm>
          <a:off x="1875453" y="2276475"/>
          <a:ext cx="6441460" cy="391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500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Expediente académico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Nota media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290">
                <a:tc>
                  <a:txBody>
                    <a:bodyPr/>
                    <a:lstStyle/>
                    <a:p>
                      <a:r>
                        <a:rPr lang="es-ES_trad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Familia numerosa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puntos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290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Haber obtenido curso o prueba de acceso en Castilla y León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puntos</a:t>
                      </a:r>
                    </a:p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Haber obtenido curso o prueba de acceso en </a:t>
                      </a:r>
                      <a:r>
                        <a:rPr lang="es-ES" sz="1600" dirty="0"/>
                        <a:t>provincia </a:t>
                      </a:r>
                      <a:r>
                        <a:rPr lang="es-ES" sz="1800" dirty="0"/>
                        <a:t>limítrofe a Castilla y León</a:t>
                      </a:r>
                    </a:p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punto</a:t>
                      </a:r>
                    </a:p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7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091DAA52-F5FE-4810-BCC5-3E5162342B87}"/>
              </a:ext>
            </a:extLst>
          </p:cNvPr>
          <p:cNvSpPr txBox="1">
            <a:spLocks/>
          </p:cNvSpPr>
          <p:nvPr/>
        </p:nvSpPr>
        <p:spPr>
          <a:xfrm>
            <a:off x="580402" y="1645025"/>
            <a:ext cx="2179274" cy="3674076"/>
          </a:xfrm>
          <a:prstGeom prst="rect">
            <a:avLst/>
          </a:prstGeom>
          <a:ln w="952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200000"/>
              </a:lnSpc>
            </a:pP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B33EF40-63C8-3061-4171-6B5432DAC0CA}"/>
              </a:ext>
            </a:extLst>
          </p:cNvPr>
          <p:cNvSpPr/>
          <p:nvPr/>
        </p:nvSpPr>
        <p:spPr>
          <a:xfrm>
            <a:off x="4996328" y="4386729"/>
            <a:ext cx="639482" cy="4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4786208-4B0B-331F-17CC-C5BA682C6AD6}"/>
              </a:ext>
            </a:extLst>
          </p:cNvPr>
          <p:cNvSpPr/>
          <p:nvPr/>
        </p:nvSpPr>
        <p:spPr>
          <a:xfrm>
            <a:off x="4398244" y="4727884"/>
            <a:ext cx="639482" cy="4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41B0E61-45B5-3FDB-12A6-41CB7EB79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437" y="2310782"/>
            <a:ext cx="3665176" cy="40238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548" t="35268" r="62445" b="20691"/>
          <a:stretch/>
        </p:blipFill>
        <p:spPr>
          <a:xfrm>
            <a:off x="5635810" y="1487718"/>
            <a:ext cx="1655497" cy="175622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1611E30-995D-DA53-907C-73A1C4EB2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" t="35268" r="62445" b="20691"/>
          <a:stretch/>
        </p:blipFill>
        <p:spPr>
          <a:xfrm>
            <a:off x="4434805" y="2375110"/>
            <a:ext cx="1949962" cy="215750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27310A7-8777-4F79-5C9D-F53C8AC00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" t="35268" r="62445" b="20691"/>
          <a:stretch/>
        </p:blipFill>
        <p:spPr>
          <a:xfrm>
            <a:off x="3233801" y="3098132"/>
            <a:ext cx="1949962" cy="215750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F16B4A6-40C3-0C38-2726-04B3E102D106}"/>
              </a:ext>
            </a:extLst>
          </p:cNvPr>
          <p:cNvSpPr txBox="1"/>
          <p:nvPr/>
        </p:nvSpPr>
        <p:spPr>
          <a:xfrm>
            <a:off x="6837320" y="3612254"/>
            <a:ext cx="440313" cy="22424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Superior</a:t>
            </a:r>
            <a:endParaRPr lang="es-ES" sz="1400" dirty="0">
              <a:solidFill>
                <a:srgbClr val="FF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FAD482-3202-5738-B7EC-B8959C72704C}"/>
              </a:ext>
            </a:extLst>
          </p:cNvPr>
          <p:cNvSpPr txBox="1"/>
          <p:nvPr/>
        </p:nvSpPr>
        <p:spPr>
          <a:xfrm>
            <a:off x="6357786" y="3684713"/>
            <a:ext cx="476925" cy="148940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Grad</a:t>
            </a:r>
            <a:r>
              <a:rPr lang="es-ES" sz="1600" b="1" dirty="0">
                <a:solidFill>
                  <a:schemeClr val="bg1"/>
                </a:solidFill>
              </a:rPr>
              <a:t>o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9D6B22D-FF0F-ABC7-0ED5-373C1875A12B}"/>
              </a:ext>
            </a:extLst>
          </p:cNvPr>
          <p:cNvSpPr/>
          <p:nvPr/>
        </p:nvSpPr>
        <p:spPr>
          <a:xfrm>
            <a:off x="5773718" y="4112779"/>
            <a:ext cx="531277" cy="419837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C83797F-60B6-F80F-6831-35AD2EB94385}"/>
              </a:ext>
            </a:extLst>
          </p:cNvPr>
          <p:cNvSpPr/>
          <p:nvPr/>
        </p:nvSpPr>
        <p:spPr>
          <a:xfrm>
            <a:off x="5207408" y="4461362"/>
            <a:ext cx="513519" cy="76573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22AE3B5-729F-24B3-B5E6-FCE80973C6BC}"/>
              </a:ext>
            </a:extLst>
          </p:cNvPr>
          <p:cNvSpPr/>
          <p:nvPr/>
        </p:nvSpPr>
        <p:spPr>
          <a:xfrm rot="5400000">
            <a:off x="6089721" y="4331252"/>
            <a:ext cx="513519" cy="76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E4AABC6-3C6F-2CDB-A7BB-B9E7F83112E6}"/>
              </a:ext>
            </a:extLst>
          </p:cNvPr>
          <p:cNvSpPr/>
          <p:nvPr/>
        </p:nvSpPr>
        <p:spPr>
          <a:xfrm rot="5400000">
            <a:off x="4893691" y="5063333"/>
            <a:ext cx="513519" cy="66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403E4BB-7E0D-A26E-D262-1FC4DFBFC1B4}"/>
              </a:ext>
            </a:extLst>
          </p:cNvPr>
          <p:cNvSpPr/>
          <p:nvPr/>
        </p:nvSpPr>
        <p:spPr>
          <a:xfrm rot="5400000">
            <a:off x="3685822" y="5015361"/>
            <a:ext cx="513519" cy="17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D9D5AEB-FC81-BA78-21B2-9B0CA9F85196}"/>
              </a:ext>
            </a:extLst>
          </p:cNvPr>
          <p:cNvSpPr/>
          <p:nvPr/>
        </p:nvSpPr>
        <p:spPr>
          <a:xfrm rot="5400000">
            <a:off x="4974848" y="5195813"/>
            <a:ext cx="1533615" cy="5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75043D6-CDE2-D86A-9B76-6C0C45EBB69C}"/>
              </a:ext>
            </a:extLst>
          </p:cNvPr>
          <p:cNvSpPr/>
          <p:nvPr/>
        </p:nvSpPr>
        <p:spPr>
          <a:xfrm>
            <a:off x="6384767" y="3200688"/>
            <a:ext cx="513519" cy="765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06BEC7C-8917-E1F9-AAFE-506D5CC8DDFA}"/>
              </a:ext>
            </a:extLst>
          </p:cNvPr>
          <p:cNvSpPr/>
          <p:nvPr/>
        </p:nvSpPr>
        <p:spPr>
          <a:xfrm>
            <a:off x="6837320" y="2894345"/>
            <a:ext cx="452048" cy="349599"/>
          </a:xfrm>
          <a:prstGeom prst="rect">
            <a:avLst/>
          </a:prstGeom>
          <a:solidFill>
            <a:srgbClr val="131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0E68BFD-94FF-1C5D-EE66-BBBE7E4D5982}"/>
              </a:ext>
            </a:extLst>
          </p:cNvPr>
          <p:cNvSpPr/>
          <p:nvPr/>
        </p:nvSpPr>
        <p:spPr>
          <a:xfrm rot="5400000">
            <a:off x="6582279" y="2980983"/>
            <a:ext cx="5135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ED48150E-F81A-C1FB-5BEE-0D044D9E78F4}"/>
              </a:ext>
            </a:extLst>
          </p:cNvPr>
          <p:cNvSpPr txBox="1">
            <a:spLocks/>
          </p:cNvSpPr>
          <p:nvPr/>
        </p:nvSpPr>
        <p:spPr bwMode="auto">
          <a:xfrm>
            <a:off x="7448594" y="3003842"/>
            <a:ext cx="4623102" cy="3027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después?</a:t>
            </a:r>
            <a:r>
              <a:rPr lang="es-ES" alt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285750" algn="just">
              <a:lnSpc>
                <a:spcPct val="150000"/>
              </a:lnSpc>
              <a:spcBef>
                <a:spcPts val="50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Especialización</a:t>
            </a:r>
          </a:p>
          <a:p>
            <a:pPr marL="628650" lvl="1" indent="-285750" algn="just">
              <a:lnSpc>
                <a:spcPct val="150000"/>
              </a:lnSpc>
              <a:spcBef>
                <a:spcPts val="50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 laboral</a:t>
            </a:r>
          </a:p>
          <a:p>
            <a:pPr marL="628650" lvl="1" indent="-285750">
              <a:lnSpc>
                <a:spcPct val="150000"/>
              </a:lnSpc>
              <a:spcBef>
                <a:spcPts val="50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(se pueden convalidar algunas asignaturas)</a:t>
            </a: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 tooltip="Enlace externo, se abre en ventana nueva.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FD9A108B-B295-006D-3027-7F3BB1B8D088}"/>
              </a:ext>
            </a:extLst>
          </p:cNvPr>
          <p:cNvSpPr txBox="1">
            <a:spLocks/>
          </p:cNvSpPr>
          <p:nvPr/>
        </p:nvSpPr>
        <p:spPr bwMode="auto">
          <a:xfrm>
            <a:off x="2467535" y="870867"/>
            <a:ext cx="7298957" cy="6618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s-ES" alt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altLang="es-ES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s-ES" alt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es-ES" alt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profesión correspondiente.</a:t>
            </a:r>
          </a:p>
          <a:p>
            <a:pPr marL="914400" lvl="2" indent="0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 tooltip="Enlace externo, se abre en ventana nueva.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94CF2EE-7513-5392-D184-0CFA0D02DD93}"/>
              </a:ext>
            </a:extLst>
          </p:cNvPr>
          <p:cNvSpPr/>
          <p:nvPr/>
        </p:nvSpPr>
        <p:spPr>
          <a:xfrm>
            <a:off x="3135521" y="2485418"/>
            <a:ext cx="3185877" cy="360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7FB61D2-B15D-1442-BDC0-42D66D35ED77}"/>
              </a:ext>
            </a:extLst>
          </p:cNvPr>
          <p:cNvSpPr txBox="1">
            <a:spLocks/>
          </p:cNvSpPr>
          <p:nvPr/>
        </p:nvSpPr>
        <p:spPr bwMode="auto">
          <a:xfrm>
            <a:off x="409592" y="1799385"/>
            <a:ext cx="5561042" cy="314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457200" lvl="1" algn="just"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se accede?</a:t>
            </a:r>
            <a:r>
              <a:rPr lang="es-ES" alt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Título de Bachiller.</a:t>
            </a:r>
          </a:p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b)Título de Técnico de FP de Grado Medio o Técnico de APD.</a:t>
            </a:r>
          </a:p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c)Haber superado una oferta formativa de Grado C(incluida en el CCFF ).</a:t>
            </a:r>
          </a:p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O haber superado un curso de formación específico preparatorio para el acceso de ciclos de Grado Superior.</a:t>
            </a:r>
          </a:p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O bien superar  la prueba de acceso a los ciclos formativos de Grado Superior.</a:t>
            </a:r>
          </a:p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Estar en posesión de un título de Técnico Superior o Grado Universitario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CE370A5-9F2E-6E7B-9244-D8E6E06DC72B}"/>
              </a:ext>
            </a:extLst>
          </p:cNvPr>
          <p:cNvSpPr/>
          <p:nvPr/>
        </p:nvSpPr>
        <p:spPr>
          <a:xfrm rot="5400000">
            <a:off x="7046616" y="2581409"/>
            <a:ext cx="5135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F74912F-2FCC-9594-C53B-3EB66F1D54CD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600" dirty="0"/>
              <a:t>CICLO FORMATIVO DE GRADO SUPERIOR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5B3AD0-7E39-2235-476B-C02CE935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1914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AE4BE-40C2-8310-9EAD-71978210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989C1627-2417-48AD-CC8E-F0FE7DE6D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9E6BB5D-CDE1-7F3F-E37E-119F7ADEBBD0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F517162-CC12-7715-C265-1520BC65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120947-6AB9-95ED-30D4-A89AEA61C52C}"/>
              </a:ext>
            </a:extLst>
          </p:cNvPr>
          <p:cNvSpPr txBox="1"/>
          <p:nvPr/>
        </p:nvSpPr>
        <p:spPr>
          <a:xfrm>
            <a:off x="754707" y="1317034"/>
            <a:ext cx="840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D2C29A-191A-C5BD-B5F4-C98BAFA11F85}"/>
              </a:ext>
            </a:extLst>
          </p:cNvPr>
          <p:cNvSpPr txBox="1"/>
          <p:nvPr/>
        </p:nvSpPr>
        <p:spPr>
          <a:xfrm>
            <a:off x="416459" y="362927"/>
            <a:ext cx="6990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DE PLAZAS EN CCFF DE GRADO SUPERIOR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997B23D-6AC3-2BA6-CAAA-68A528AD8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84" y="14839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4197B99-3216-A494-9F9C-217198603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5910"/>
              </p:ext>
            </p:extLst>
          </p:nvPr>
        </p:nvGraphicFramePr>
        <p:xfrm>
          <a:off x="1376372" y="1452563"/>
          <a:ext cx="5556274" cy="392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934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B0502-A0FE-9331-38DA-21286816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8E6BC7-7549-259F-798C-636EE0F7D333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E5960D-73C6-01D1-9CAB-1D6DDC10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C30364-055E-D78C-79BC-F09D0560CD98}"/>
              </a:ext>
            </a:extLst>
          </p:cNvPr>
          <p:cNvSpPr txBox="1"/>
          <p:nvPr/>
        </p:nvSpPr>
        <p:spPr>
          <a:xfrm>
            <a:off x="749301" y="355600"/>
            <a:ext cx="83947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BAREMO APLICABLE PARA  EL ACCESO GS</a:t>
            </a:r>
          </a:p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ACCESO MEDIANTE TÍTULO DE TÉCNICO O BACHILLERATO</a:t>
            </a:r>
          </a:p>
        </p:txBody>
      </p:sp>
      <p:graphicFrame>
        <p:nvGraphicFramePr>
          <p:cNvPr id="3" name="6 Marcador de contenido">
            <a:extLst>
              <a:ext uri="{FF2B5EF4-FFF2-40B4-BE49-F238E27FC236}">
                <a16:creationId xmlns:a16="http://schemas.microsoft.com/office/drawing/2014/main" id="{305A9E8E-D4BC-6EE1-E388-5735B09F1F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760221"/>
              </p:ext>
            </p:extLst>
          </p:nvPr>
        </p:nvGraphicFramePr>
        <p:xfrm>
          <a:off x="1504542" y="1940307"/>
          <a:ext cx="6624638" cy="443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3804">
                <a:tc>
                  <a:txBody>
                    <a:bodyPr/>
                    <a:lstStyle/>
                    <a:p>
                      <a:r>
                        <a:rPr lang="es-ES" sz="1800" dirty="0"/>
                        <a:t>Expediente académico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/>
                        <a:t>Nota media 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499">
                <a:tc>
                  <a:txBody>
                    <a:bodyPr/>
                    <a:lstStyle/>
                    <a:p>
                      <a:r>
                        <a:rPr lang="es-ES_tradnl" sz="1800" dirty="0"/>
                        <a:t>Modalidad de Bachillerato</a:t>
                      </a:r>
                      <a:endParaRPr lang="es-ES_tradnl" sz="1800" baseline="0" dirty="0"/>
                    </a:p>
                    <a:p>
                      <a:r>
                        <a:rPr lang="es-ES_tradnl" sz="1800" baseline="0" dirty="0"/>
                        <a:t>Materias de Bachillerato</a:t>
                      </a:r>
                    </a:p>
                    <a:p>
                      <a:r>
                        <a:rPr lang="es-ES_tradnl" sz="1800" baseline="0" dirty="0"/>
                        <a:t>CCFF de la misma opción 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5 puntos</a:t>
                      </a:r>
                    </a:p>
                    <a:p>
                      <a:r>
                        <a:rPr lang="es-ES_tradnl" sz="1800" dirty="0"/>
                        <a:t>2 puntos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5 puntos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804">
                <a:tc>
                  <a:txBody>
                    <a:bodyPr/>
                    <a:lstStyle/>
                    <a:p>
                      <a:r>
                        <a:rPr lang="es-ES_tradnl" sz="1800" dirty="0"/>
                        <a:t>Familia numerosa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2 puntos</a:t>
                      </a:r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5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Haber obtenido requisito en Castilla y León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Haber obtenido requisito de acceso en </a:t>
                      </a:r>
                      <a:r>
                        <a:rPr lang="es-ES" sz="1600" dirty="0"/>
                        <a:t>provincia </a:t>
                      </a:r>
                      <a:r>
                        <a:rPr lang="es-ES" sz="1800" dirty="0"/>
                        <a:t>limítrofe a Castilla y León</a:t>
                      </a:r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2 puntos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dirty="0"/>
                        <a:t>1 punto</a:t>
                      </a:r>
                      <a:endParaRPr lang="es-ES" sz="1800" dirty="0"/>
                    </a:p>
                    <a:p>
                      <a:endParaRPr lang="es-ES" sz="1800" dirty="0"/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573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87932-4AA1-652B-ACA6-33424EF30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BFFCD52-0E0E-6D69-6CFA-7377F136BEBE}"/>
              </a:ext>
            </a:extLst>
          </p:cNvPr>
          <p:cNvSpPr txBox="1">
            <a:spLocks/>
          </p:cNvSpPr>
          <p:nvPr/>
        </p:nvSpPr>
        <p:spPr bwMode="auto">
          <a:xfrm>
            <a:off x="1360798" y="1412029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MEDIANTE PRUEBA O CURSO ESPECÍFICO</a:t>
            </a:r>
          </a:p>
          <a:p>
            <a:pPr>
              <a:spcBef>
                <a:spcPct val="0"/>
              </a:spcBef>
            </a:pPr>
            <a:endParaRPr lang="es-ES" altLang="es-ES" sz="2400" dirty="0">
              <a:solidFill>
                <a:srgbClr val="000000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5514AD4-3F3E-AC8D-A40F-5252BD725219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E36538-3D1F-D4DC-1324-0D77B876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25CE98-CD7B-2041-0843-12D2C00D2546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BAREMO APLICABLE PARA  EL ACCESO GS </a:t>
            </a:r>
          </a:p>
        </p:txBody>
      </p:sp>
      <p:graphicFrame>
        <p:nvGraphicFramePr>
          <p:cNvPr id="3" name="6 Marcador de contenido">
            <a:extLst>
              <a:ext uri="{FF2B5EF4-FFF2-40B4-BE49-F238E27FC236}">
                <a16:creationId xmlns:a16="http://schemas.microsoft.com/office/drawing/2014/main" id="{3C299D39-8B52-3190-5355-E02C65164C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035021"/>
              </p:ext>
            </p:extLst>
          </p:nvPr>
        </p:nvGraphicFramePr>
        <p:xfrm>
          <a:off x="1765426" y="2276475"/>
          <a:ext cx="6551487" cy="3829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500">
                <a:tc>
                  <a:txBody>
                    <a:bodyPr/>
                    <a:lstStyle/>
                    <a:p>
                      <a:r>
                        <a:rPr lang="es-ES" sz="1800" dirty="0"/>
                        <a:t>Calificación de prueba de acceso o curso específico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Nota media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290">
                <a:tc>
                  <a:txBody>
                    <a:bodyPr/>
                    <a:lstStyle/>
                    <a:p>
                      <a:r>
                        <a:rPr lang="es-ES_tradnl" sz="1800" dirty="0"/>
                        <a:t>Familia numerosa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2 puntos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290">
                <a:tc>
                  <a:txBody>
                    <a:bodyPr/>
                    <a:lstStyle/>
                    <a:p>
                      <a:r>
                        <a:rPr lang="es-ES" sz="1800" dirty="0"/>
                        <a:t>Haber obtenido requisito de acceso en Castilla y León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2 puntos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971">
                <a:tc>
                  <a:txBody>
                    <a:bodyPr/>
                    <a:lstStyle/>
                    <a:p>
                      <a:r>
                        <a:rPr lang="es-ES" sz="1800" dirty="0"/>
                        <a:t>Haber obtenido requisito de acceso en </a:t>
                      </a:r>
                      <a:r>
                        <a:rPr lang="es-ES" sz="1600" dirty="0"/>
                        <a:t>provincia </a:t>
                      </a:r>
                      <a:r>
                        <a:rPr lang="es-ES" sz="1800" dirty="0"/>
                        <a:t>limítrofe a Castilla y León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1 punto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11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8ACE57-72EC-42B8-8D08-0EA16D2C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59" y="331258"/>
            <a:ext cx="8943234" cy="769408"/>
          </a:xfrm>
        </p:spPr>
        <p:txBody>
          <a:bodyPr>
            <a:no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Características de los ciclos formativos DE LA FORMACIÓN PROFESIONAL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E34F1A4-BE27-4095-BD78-D36A54DB8F39}"/>
              </a:ext>
            </a:extLst>
          </p:cNvPr>
          <p:cNvSpPr txBox="1">
            <a:spLocks/>
          </p:cNvSpPr>
          <p:nvPr/>
        </p:nvSpPr>
        <p:spPr>
          <a:xfrm>
            <a:off x="1222453" y="1197199"/>
            <a:ext cx="5584581" cy="497966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s-E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horas (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2 cursos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).* </a:t>
            </a:r>
          </a:p>
          <a:p>
            <a:pPr lvl="1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Formación en Empresas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lnSpc>
                <a:spcPct val="150000"/>
              </a:lnSpc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FPB            400 horas</a:t>
            </a:r>
          </a:p>
          <a:p>
            <a:pPr lvl="2">
              <a:lnSpc>
                <a:spcPct val="150000"/>
              </a:lnSpc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CFGM         505-645 horas</a:t>
            </a:r>
          </a:p>
          <a:p>
            <a:pPr lvl="2">
              <a:lnSpc>
                <a:spcPct val="150000"/>
              </a:lnSpc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CCFFGS     565-695 horas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Estructurado en 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módulos</a:t>
            </a:r>
            <a:r>
              <a:rPr lang="es-E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es-ES" sz="1800" b="1" u="sng" dirty="0">
              <a:hlinkClick r:id="rId2" tooltip="Enlace externo, se abre en ventana nueva."/>
            </a:endParaRPr>
          </a:p>
          <a:p>
            <a:pPr marL="0" indent="0">
              <a:buNone/>
              <a:defRPr/>
            </a:pPr>
            <a:endParaRPr lang="es-ES" sz="1800" dirty="0"/>
          </a:p>
        </p:txBody>
      </p:sp>
      <p:pic>
        <p:nvPicPr>
          <p:cNvPr id="4" name="Picture 2" descr="Ingeniero, Diseño, Coche, Vr, Ar">
            <a:extLst>
              <a:ext uri="{FF2B5EF4-FFF2-40B4-BE49-F238E27FC236}">
                <a16:creationId xmlns:a16="http://schemas.microsoft.com/office/drawing/2014/main" id="{2B701959-EE26-A931-69C2-BBB789E3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3719"/>
            <a:ext cx="5533834" cy="3696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7E30356B-9414-8D7D-7D68-35EE2161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87221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AD924-0D23-2588-01AE-9D8FF079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Tipos de módulos (asignaturas 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ccff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grado medio y superior)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1DB1B3-8B81-0E0A-0F60-783514CC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3" t="-1" r="941" b="942"/>
          <a:stretch/>
        </p:blipFill>
        <p:spPr>
          <a:xfrm>
            <a:off x="660902" y="1199053"/>
            <a:ext cx="3757189" cy="4812448"/>
          </a:xfrm>
          <a:prstGeom prst="rect">
            <a:avLst/>
          </a:prstGeom>
        </p:spPr>
      </p:pic>
      <p:sp>
        <p:nvSpPr>
          <p:cNvPr id="5" name="Cruz 4">
            <a:extLst>
              <a:ext uri="{FF2B5EF4-FFF2-40B4-BE49-F238E27FC236}">
                <a16:creationId xmlns:a16="http://schemas.microsoft.com/office/drawing/2014/main" id="{961B17B5-0BC3-F1DC-25F4-243A6EB0D308}"/>
              </a:ext>
            </a:extLst>
          </p:cNvPr>
          <p:cNvSpPr/>
          <p:nvPr/>
        </p:nvSpPr>
        <p:spPr>
          <a:xfrm>
            <a:off x="5386812" y="3213980"/>
            <a:ext cx="709188" cy="624689"/>
          </a:xfrm>
          <a:prstGeom prst="plu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155409D-AF0D-3AF7-4A85-3E5378938C62}"/>
              </a:ext>
            </a:extLst>
          </p:cNvPr>
          <p:cNvSpPr/>
          <p:nvPr/>
        </p:nvSpPr>
        <p:spPr>
          <a:xfrm>
            <a:off x="6862527" y="2299580"/>
            <a:ext cx="2958806" cy="16567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Módulos optativos: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 carácter transversal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 carácter específico de cada Ciclo Formativo</a:t>
            </a:r>
          </a:p>
        </p:txBody>
      </p:sp>
    </p:spTree>
    <p:extLst>
      <p:ext uri="{BB962C8B-B14F-4D97-AF65-F5344CB8AC3E}">
        <p14:creationId xmlns:p14="http://schemas.microsoft.com/office/powerpoint/2010/main" val="251701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6388E4-55CC-470F-8411-34327CEA228F}"/>
              </a:ext>
            </a:extLst>
          </p:cNvPr>
          <p:cNvSpPr txBox="1">
            <a:spLocks/>
          </p:cNvSpPr>
          <p:nvPr/>
        </p:nvSpPr>
        <p:spPr bwMode="auto">
          <a:xfrm>
            <a:off x="1293175" y="150249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Formación Profesional o FP es un sistema formativo caracterizado por ser un tipo de formación práctica en su mayoría. </a:t>
            </a: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encarga de capacitar a los estudiantes para el desempeño de una profesión, por lo que </a:t>
            </a: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son los estudios profesionales más cercanos a la realidad del mercado de trabajo. </a:t>
            </a: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Dan respuesta a la necesidad de personal cualificado especializado en los distintos sectores profesionales para responder a la actual demanda de empleo.</a:t>
            </a:r>
            <a:endPara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A12F1F5-60D8-15FB-1631-0447C1C41749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6632A7-90C3-06A3-D43B-7722C8DD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C2C61E-0704-8711-84DC-AF1BDD69E87E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LA FORMACIÓN PROFESIONAL?</a:t>
            </a:r>
          </a:p>
        </p:txBody>
      </p:sp>
    </p:spTree>
    <p:extLst>
      <p:ext uri="{BB962C8B-B14F-4D97-AF65-F5344CB8AC3E}">
        <p14:creationId xmlns:p14="http://schemas.microsoft.com/office/powerpoint/2010/main" val="339829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6B8EF-4AD7-6264-BD53-7F3DDFBC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A658E43-6096-23C6-2D58-2AC80289AF31}"/>
              </a:ext>
            </a:extLst>
          </p:cNvPr>
          <p:cNvSpPr txBox="1">
            <a:spLocks/>
          </p:cNvSpPr>
          <p:nvPr/>
        </p:nvSpPr>
        <p:spPr>
          <a:xfrm>
            <a:off x="580402" y="1645025"/>
            <a:ext cx="2179274" cy="3674076"/>
          </a:xfrm>
          <a:prstGeom prst="rect">
            <a:avLst/>
          </a:prstGeom>
          <a:ln w="952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200000"/>
              </a:lnSpc>
            </a:pP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D9B5652-B886-22BD-2F0B-C3E5C51371F4}"/>
              </a:ext>
            </a:extLst>
          </p:cNvPr>
          <p:cNvSpPr/>
          <p:nvPr/>
        </p:nvSpPr>
        <p:spPr>
          <a:xfrm>
            <a:off x="4996328" y="4386729"/>
            <a:ext cx="639482" cy="4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F685218-EAB0-9F26-8FE4-C770FA2E3148}"/>
              </a:ext>
            </a:extLst>
          </p:cNvPr>
          <p:cNvSpPr/>
          <p:nvPr/>
        </p:nvSpPr>
        <p:spPr>
          <a:xfrm>
            <a:off x="4398244" y="4727884"/>
            <a:ext cx="639482" cy="4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B9B5C0C-C34E-A3BE-E611-B0D315F2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437" y="2310782"/>
            <a:ext cx="3665176" cy="40238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7B9865-B662-B92C-C65A-3AC6E93E8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" t="35268" r="62445" b="20691"/>
          <a:stretch/>
        </p:blipFill>
        <p:spPr>
          <a:xfrm>
            <a:off x="5635810" y="1487718"/>
            <a:ext cx="1655497" cy="175622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FC2B72F-F641-5A8D-945B-213307BF6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" t="35268" r="62445" b="20691"/>
          <a:stretch/>
        </p:blipFill>
        <p:spPr>
          <a:xfrm>
            <a:off x="4434805" y="2375110"/>
            <a:ext cx="1949962" cy="215750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3FA43EF-F234-FDA7-B431-A9CD21BF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" t="35268" r="62445" b="20691"/>
          <a:stretch/>
        </p:blipFill>
        <p:spPr>
          <a:xfrm>
            <a:off x="3233801" y="3098132"/>
            <a:ext cx="1949962" cy="215750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CBC95C7-CD2E-895F-17CF-D1FDEC61FA0B}"/>
              </a:ext>
            </a:extLst>
          </p:cNvPr>
          <p:cNvSpPr txBox="1"/>
          <p:nvPr/>
        </p:nvSpPr>
        <p:spPr>
          <a:xfrm>
            <a:off x="6837320" y="2861028"/>
            <a:ext cx="385298" cy="32327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Especialización</a:t>
            </a:r>
            <a:endParaRPr lang="es-ES" sz="1200" dirty="0">
              <a:solidFill>
                <a:srgbClr val="FF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3828BAE-586A-37AD-B037-74699D34E6FB}"/>
              </a:ext>
            </a:extLst>
          </p:cNvPr>
          <p:cNvSpPr txBox="1"/>
          <p:nvPr/>
        </p:nvSpPr>
        <p:spPr>
          <a:xfrm>
            <a:off x="6357786" y="3684713"/>
            <a:ext cx="452047" cy="184695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Cursos 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0E0E2BB-00F7-A9D5-89E9-67431871B81C}"/>
              </a:ext>
            </a:extLst>
          </p:cNvPr>
          <p:cNvSpPr/>
          <p:nvPr/>
        </p:nvSpPr>
        <p:spPr>
          <a:xfrm>
            <a:off x="5773718" y="4112779"/>
            <a:ext cx="531277" cy="419837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D29C504-59F8-6D8E-75A5-4CD872EF8F60}"/>
              </a:ext>
            </a:extLst>
          </p:cNvPr>
          <p:cNvSpPr/>
          <p:nvPr/>
        </p:nvSpPr>
        <p:spPr>
          <a:xfrm>
            <a:off x="5207408" y="4461362"/>
            <a:ext cx="513519" cy="76573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DBD7E58-9B6D-B859-5202-4E7C4ED50198}"/>
              </a:ext>
            </a:extLst>
          </p:cNvPr>
          <p:cNvSpPr/>
          <p:nvPr/>
        </p:nvSpPr>
        <p:spPr>
          <a:xfrm rot="5400000">
            <a:off x="6089721" y="4331252"/>
            <a:ext cx="513519" cy="76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0330BF6-8A38-AB04-3412-7C8EF456A215}"/>
              </a:ext>
            </a:extLst>
          </p:cNvPr>
          <p:cNvSpPr/>
          <p:nvPr/>
        </p:nvSpPr>
        <p:spPr>
          <a:xfrm rot="5400000">
            <a:off x="4893691" y="5063333"/>
            <a:ext cx="513519" cy="66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43A151D-7102-53BF-4737-55AAD3696F63}"/>
              </a:ext>
            </a:extLst>
          </p:cNvPr>
          <p:cNvSpPr/>
          <p:nvPr/>
        </p:nvSpPr>
        <p:spPr>
          <a:xfrm rot="5400000">
            <a:off x="3685822" y="5015361"/>
            <a:ext cx="513519" cy="17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BD570C8-10B1-6CE1-B96C-A252865E305C}"/>
              </a:ext>
            </a:extLst>
          </p:cNvPr>
          <p:cNvSpPr/>
          <p:nvPr/>
        </p:nvSpPr>
        <p:spPr>
          <a:xfrm rot="5400000">
            <a:off x="4974848" y="5195813"/>
            <a:ext cx="1533615" cy="5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DF1D97C-7F99-E40D-5EBE-DE6187ADED77}"/>
              </a:ext>
            </a:extLst>
          </p:cNvPr>
          <p:cNvSpPr/>
          <p:nvPr/>
        </p:nvSpPr>
        <p:spPr>
          <a:xfrm>
            <a:off x="6384767" y="3200688"/>
            <a:ext cx="513519" cy="765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A8C74A-6AEA-D3A4-C5FB-3E70925543FD}"/>
              </a:ext>
            </a:extLst>
          </p:cNvPr>
          <p:cNvSpPr/>
          <p:nvPr/>
        </p:nvSpPr>
        <p:spPr>
          <a:xfrm rot="5400000">
            <a:off x="6602914" y="2287922"/>
            <a:ext cx="5135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32932B7E-5699-5E57-85C6-BA7897BFCBA7}"/>
              </a:ext>
            </a:extLst>
          </p:cNvPr>
          <p:cNvSpPr txBox="1">
            <a:spLocks/>
          </p:cNvSpPr>
          <p:nvPr/>
        </p:nvSpPr>
        <p:spPr bwMode="auto">
          <a:xfrm>
            <a:off x="7351593" y="1631687"/>
            <a:ext cx="4260005" cy="2035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Especialización de Grado Superior</a:t>
            </a:r>
          </a:p>
          <a:p>
            <a:pPr marL="742950" lvl="1" indent="-285750" algn="just"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Disponer de un GS (Especificado en la normativa)</a:t>
            </a:r>
          </a:p>
          <a:p>
            <a:pPr marL="742950" lvl="1" indent="-285750" algn="just"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Título : MÁSTER EN …</a:t>
            </a:r>
          </a:p>
          <a:p>
            <a:pPr marL="457200" lvl="1" algn="just">
              <a:buNone/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endParaRPr lang="es-ES" altLang="es-E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7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 tooltip="Enlace externo, se abre en ventana nueva."/>
            </a:endParaRPr>
          </a:p>
          <a:p>
            <a:pPr algn="just"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9803B14-DA2D-552E-21E9-7808A922247E}"/>
              </a:ext>
            </a:extLst>
          </p:cNvPr>
          <p:cNvSpPr/>
          <p:nvPr/>
        </p:nvSpPr>
        <p:spPr>
          <a:xfrm>
            <a:off x="3135521" y="2485418"/>
            <a:ext cx="3185877" cy="360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58A5136-2BB2-8A60-243F-F9525973BCC5}"/>
              </a:ext>
            </a:extLst>
          </p:cNvPr>
          <p:cNvSpPr txBox="1">
            <a:spLocks/>
          </p:cNvSpPr>
          <p:nvPr/>
        </p:nvSpPr>
        <p:spPr bwMode="auto">
          <a:xfrm>
            <a:off x="156009" y="1827905"/>
            <a:ext cx="5561042" cy="1672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457200" lvl="1" algn="just"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Especialización de Grado Medio </a:t>
            </a:r>
          </a:p>
          <a:p>
            <a:pPr marL="742950" lvl="1" indent="-285750" algn="just"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Disponer de un GM (Especificado en la normativa)</a:t>
            </a:r>
          </a:p>
          <a:p>
            <a:pPr marL="742950" lvl="1" indent="-285750" algn="just"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Título : ESPECIALISTA EN …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algn="just">
              <a:buNone/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algn="just">
              <a:buNone/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algn="just">
              <a:buNone/>
              <a:defRPr/>
            </a:pPr>
            <a:endParaRPr lang="es-ES" altLang="es-E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69DAF95-C79C-ACDF-E0BF-9B9F791FEBC2}"/>
              </a:ext>
            </a:extLst>
          </p:cNvPr>
          <p:cNvSpPr/>
          <p:nvPr/>
        </p:nvSpPr>
        <p:spPr>
          <a:xfrm rot="5400000">
            <a:off x="7046616" y="2581409"/>
            <a:ext cx="5135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5DCB2AD-2296-9F3A-0373-40178B823C9E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DE ACCESO A CURSOS DE ESPECIALIZACIÓN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E48311-2B52-1B31-85EE-4887B1DD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3" name="Explosión: 14 puntos 2">
            <a:extLst>
              <a:ext uri="{FF2B5EF4-FFF2-40B4-BE49-F238E27FC236}">
                <a16:creationId xmlns:a16="http://schemas.microsoft.com/office/drawing/2014/main" id="{52089F64-BFB8-B9BA-3EF6-A2A23EBCC5C6}"/>
              </a:ext>
            </a:extLst>
          </p:cNvPr>
          <p:cNvSpPr/>
          <p:nvPr/>
        </p:nvSpPr>
        <p:spPr>
          <a:xfrm>
            <a:off x="2171917" y="3516128"/>
            <a:ext cx="2942407" cy="2925888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Si hay plazas vacantes- 20% según determinados requisitos</a:t>
            </a:r>
          </a:p>
        </p:txBody>
      </p:sp>
    </p:spTree>
    <p:extLst>
      <p:ext uri="{BB962C8B-B14F-4D97-AF65-F5344CB8AC3E}">
        <p14:creationId xmlns:p14="http://schemas.microsoft.com/office/powerpoint/2010/main" val="340240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79A5-3FEE-19A2-5529-5954372E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F7D5169-CBCE-D23D-EB3B-513A876172BD}"/>
              </a:ext>
            </a:extLst>
          </p:cNvPr>
          <p:cNvSpPr txBox="1">
            <a:spLocks/>
          </p:cNvSpPr>
          <p:nvPr/>
        </p:nvSpPr>
        <p:spPr bwMode="auto">
          <a:xfrm>
            <a:off x="1360798" y="1412029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s-ES" altLang="es-ES" sz="2400" dirty="0">
              <a:solidFill>
                <a:srgbClr val="000000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E159F4-7899-F764-B0F6-24A8E7881EC0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45439-27A8-80A3-9BDD-429CC33C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CCD1D1-A48F-1FD6-82AC-FAB2FAC3E945}"/>
              </a:ext>
            </a:extLst>
          </p:cNvPr>
          <p:cNvSpPr txBox="1"/>
          <p:nvPr/>
        </p:nvSpPr>
        <p:spPr>
          <a:xfrm>
            <a:off x="749301" y="35560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BAREMO APLICABLE PARA  EL ACCESO A CURSOS DE ESPECIALIZACIÓN</a:t>
            </a:r>
          </a:p>
        </p:txBody>
      </p:sp>
      <p:graphicFrame>
        <p:nvGraphicFramePr>
          <p:cNvPr id="3" name="6 Marcador de contenido">
            <a:extLst>
              <a:ext uri="{FF2B5EF4-FFF2-40B4-BE49-F238E27FC236}">
                <a16:creationId xmlns:a16="http://schemas.microsoft.com/office/drawing/2014/main" id="{D5FEACE4-2F21-BCA0-0373-7B5E6EE01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864557"/>
              </p:ext>
            </p:extLst>
          </p:nvPr>
        </p:nvGraphicFramePr>
        <p:xfrm>
          <a:off x="1634332" y="1412029"/>
          <a:ext cx="6624638" cy="415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6365">
                <a:tc>
                  <a:txBody>
                    <a:bodyPr/>
                    <a:lstStyle/>
                    <a:p>
                      <a:r>
                        <a:rPr lang="es-ES" sz="1800" dirty="0"/>
                        <a:t>Expediente académico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Nota media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299">
                <a:tc>
                  <a:txBody>
                    <a:bodyPr/>
                    <a:lstStyle/>
                    <a:p>
                      <a:r>
                        <a:rPr lang="es-ES_tradnl" sz="1800" dirty="0"/>
                        <a:t>Itinerario formativo-profesional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 Hasta 2 puntos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299">
                <a:tc>
                  <a:txBody>
                    <a:bodyPr/>
                    <a:lstStyle/>
                    <a:p>
                      <a:r>
                        <a:rPr lang="es-ES" sz="1800" dirty="0"/>
                        <a:t>Familia numerosa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r>
                        <a:rPr lang="es-ES" sz="1800"/>
                        <a:t>2 puntos</a:t>
                      </a:r>
                      <a:endParaRPr lang="es-ES" sz="1800" dirty="0"/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722888356"/>
                  </a:ext>
                </a:extLst>
              </a:tr>
              <a:tr h="740299">
                <a:tc>
                  <a:txBody>
                    <a:bodyPr/>
                    <a:lstStyle/>
                    <a:p>
                      <a:r>
                        <a:rPr lang="es-ES" sz="1800" dirty="0"/>
                        <a:t>Haber obtenido requisito de acceso en Castilla y León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2 puntos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193">
                <a:tc>
                  <a:txBody>
                    <a:bodyPr/>
                    <a:lstStyle/>
                    <a:p>
                      <a:r>
                        <a:rPr lang="es-ES" sz="1800" dirty="0"/>
                        <a:t>Haber obtenido requisito de acceso en </a:t>
                      </a:r>
                      <a:r>
                        <a:rPr lang="es-ES" sz="1600" dirty="0"/>
                        <a:t>provincia </a:t>
                      </a:r>
                      <a:r>
                        <a:rPr lang="es-ES" sz="1800" dirty="0"/>
                        <a:t>limítrofe a Castilla y León</a:t>
                      </a:r>
                    </a:p>
                  </a:txBody>
                  <a:tcPr marL="91441" marR="91441" marT="45707" marB="4570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1 punto</a:t>
                      </a:r>
                    </a:p>
                  </a:txBody>
                  <a:tcPr marL="91441" marR="91441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10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4ABB8-CB24-DCFC-2FDB-27FE2C4E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3C1DF-9DAB-3CC1-6C95-0CE7AFBD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59" y="331258"/>
            <a:ext cx="8943234" cy="769408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los CURSOS DE ESPECIALIZACIÓN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83C8D06-A8C1-4DDE-73F1-3E074647F34E}"/>
              </a:ext>
            </a:extLst>
          </p:cNvPr>
          <p:cNvSpPr txBox="1">
            <a:spLocks/>
          </p:cNvSpPr>
          <p:nvPr/>
        </p:nvSpPr>
        <p:spPr>
          <a:xfrm>
            <a:off x="1222453" y="1197199"/>
            <a:ext cx="5584581" cy="497966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lnSpc>
                <a:spcPct val="150000"/>
              </a:lnSpc>
              <a:defRPr/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curso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formación en empresa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50000"/>
              </a:lnSpc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Estructurado en </a:t>
            </a: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módulos</a:t>
            </a:r>
            <a:r>
              <a:rPr lang="es-E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endParaRPr lang="es-E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es-ES" sz="1800" b="1" u="sng" dirty="0">
              <a:hlinkClick r:id="rId2" tooltip="Enlace externo, se abre en ventana nueva."/>
            </a:endParaRPr>
          </a:p>
          <a:p>
            <a:pPr marL="0" indent="0">
              <a:buNone/>
              <a:defRPr/>
            </a:pPr>
            <a:endParaRPr lang="es-ES" sz="1800" dirty="0"/>
          </a:p>
        </p:txBody>
      </p:sp>
      <p:pic>
        <p:nvPicPr>
          <p:cNvPr id="4" name="Picture 2" descr="Ingeniero, Diseño, Coche, Vr, Ar">
            <a:extLst>
              <a:ext uri="{FF2B5EF4-FFF2-40B4-BE49-F238E27FC236}">
                <a16:creationId xmlns:a16="http://schemas.microsoft.com/office/drawing/2014/main" id="{A3EC2134-B875-033C-809A-BD6E74A4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3719"/>
            <a:ext cx="5533834" cy="3696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6B6BE92-3F29-4C56-2F05-7A1584DF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2314476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E4C86-EB3B-9E13-CE3F-AA837B821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87529DD-FEDF-75F7-25DC-E113AFA53FE4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24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E6B451D-20C5-DD75-0476-1B74174172B5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538E4F-1998-BB3D-D484-03552633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96EDDE-F456-406C-65F6-CC8AFCA1708D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NOVEDADES DE LA FP DUAL </a:t>
            </a:r>
          </a:p>
        </p:txBody>
      </p:sp>
      <p:graphicFrame>
        <p:nvGraphicFramePr>
          <p:cNvPr id="2" name="Marcador de contenido 4">
            <a:extLst>
              <a:ext uri="{FF2B5EF4-FFF2-40B4-BE49-F238E27FC236}">
                <a16:creationId xmlns:a16="http://schemas.microsoft.com/office/drawing/2014/main" id="{11EBEB9B-D234-350A-8658-B2E02FA5EF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041894"/>
              </p:ext>
            </p:extLst>
          </p:nvPr>
        </p:nvGraphicFramePr>
        <p:xfrm>
          <a:off x="332707" y="1213164"/>
          <a:ext cx="10031964" cy="4819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3988">
                  <a:extLst>
                    <a:ext uri="{9D8B030D-6E8A-4147-A177-3AD203B41FA5}">
                      <a16:colId xmlns:a16="http://schemas.microsoft.com/office/drawing/2014/main" val="530037746"/>
                    </a:ext>
                  </a:extLst>
                </a:gridCol>
                <a:gridCol w="3343988">
                  <a:extLst>
                    <a:ext uri="{9D8B030D-6E8A-4147-A177-3AD203B41FA5}">
                      <a16:colId xmlns:a16="http://schemas.microsoft.com/office/drawing/2014/main" val="4116435785"/>
                    </a:ext>
                  </a:extLst>
                </a:gridCol>
                <a:gridCol w="3343988">
                  <a:extLst>
                    <a:ext uri="{9D8B030D-6E8A-4147-A177-3AD203B41FA5}">
                      <a16:colId xmlns:a16="http://schemas.microsoft.com/office/drawing/2014/main" val="1898745756"/>
                    </a:ext>
                  </a:extLst>
                </a:gridCol>
              </a:tblGrid>
              <a:tr h="678988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ANTES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AHORA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98914"/>
                  </a:ext>
                </a:extLst>
              </a:tr>
              <a:tr h="678988">
                <a:tc>
                  <a:txBody>
                    <a:bodyPr/>
                    <a:lstStyle/>
                    <a:p>
                      <a:r>
                        <a:rPr lang="es-ES" b="1" dirty="0"/>
                        <a:t>NOMBRE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FORMACIÓN EN CENTROS DE TRABAJO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FP DUAL- FASE DE FORMACIÓN EN EMPRESA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703949"/>
                  </a:ext>
                </a:extLst>
              </a:tr>
              <a:tr h="678988">
                <a:tc>
                  <a:txBody>
                    <a:bodyPr/>
                    <a:lstStyle/>
                    <a:p>
                      <a:r>
                        <a:rPr lang="es-ES" b="1" dirty="0"/>
                        <a:t>MÓDULO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SI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NO-TRASVERSAL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03909"/>
                  </a:ext>
                </a:extLst>
              </a:tr>
              <a:tr h="897845">
                <a:tc>
                  <a:txBody>
                    <a:bodyPr/>
                    <a:lstStyle/>
                    <a:p>
                      <a:r>
                        <a:rPr lang="es-ES" b="1" dirty="0"/>
                        <a:t>¿CUÁNDO?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2º CCFF (TERCER TRIMESTRE )</a:t>
                      </a:r>
                    </a:p>
                    <a:p>
                      <a:r>
                        <a:rPr lang="es-ES" dirty="0"/>
                        <a:t>Salvo : TCAE Y Extraordinario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1º/2º (EN CUALQUIER MOMENTO DEL CURSO)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31200"/>
                  </a:ext>
                </a:extLst>
              </a:tr>
              <a:tr h="678988">
                <a:tc>
                  <a:txBody>
                    <a:bodyPr/>
                    <a:lstStyle/>
                    <a:p>
                      <a:r>
                        <a:rPr lang="es-ES" b="1" dirty="0"/>
                        <a:t>HORAS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400 horas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400-695 horas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725722"/>
                  </a:ext>
                </a:extLst>
              </a:tr>
              <a:tr h="1167198">
                <a:tc>
                  <a:txBody>
                    <a:bodyPr/>
                    <a:lstStyle/>
                    <a:p>
                      <a:r>
                        <a:rPr lang="es-ES" b="1" dirty="0"/>
                        <a:t>¿QUIÉN PUEDE IR 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-Alumnos de 2º.</a:t>
                      </a:r>
                    </a:p>
                    <a:p>
                      <a:r>
                        <a:rPr lang="es-ES" dirty="0"/>
                        <a:t>-Superación de TODOS los módulos , excepto los no asociados a una UC.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-Alumnos de 1º y 2º.</a:t>
                      </a:r>
                    </a:p>
                    <a:p>
                      <a:r>
                        <a:rPr lang="es-ES" dirty="0"/>
                        <a:t>-Que hayan superado la parte de Prevención de Riesgos laborales (IPE I 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85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964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FD65C-A77C-D362-920D-72C46599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0077390-28B9-C1EE-372B-85DA1B9C1C80}"/>
              </a:ext>
            </a:extLst>
          </p:cNvPr>
          <p:cNvSpPr txBox="1">
            <a:spLocks/>
          </p:cNvSpPr>
          <p:nvPr/>
        </p:nvSpPr>
        <p:spPr bwMode="auto">
          <a:xfrm>
            <a:off x="5709129" y="2436014"/>
            <a:ext cx="6223649" cy="28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buNone/>
            </a:pP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RÉGIMEN INTENSIVO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 un 35% de duración de formación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Adquisición de hasta un 30% de resultados de aprendizaje en la empresa.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Vinculación contractual con la empresa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41B4396-3E2F-51A5-2716-36DFABF6B71D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EFEA73-C6F2-38C1-A75B-3A411A6A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2320EB-6BAB-A771-42CC-AF159909E8EA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 DUAL –MODALIDADES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E529AB-10C6-5E7F-D504-237EADABDD68}"/>
              </a:ext>
            </a:extLst>
          </p:cNvPr>
          <p:cNvSpPr txBox="1"/>
          <p:nvPr/>
        </p:nvSpPr>
        <p:spPr>
          <a:xfrm>
            <a:off x="428696" y="1056763"/>
            <a:ext cx="52804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RÉGIMEN GENERAL </a:t>
            </a:r>
          </a:p>
          <a:p>
            <a:endParaRPr lang="es-ES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Entre 25-35% de duración de formación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Adquisición de hasta un 20% de resultado de aprendizaje en la empresa.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No existe vinculación contractual con la empresa.</a:t>
            </a:r>
          </a:p>
        </p:txBody>
      </p:sp>
    </p:spTree>
    <p:extLst>
      <p:ext uri="{BB962C8B-B14F-4D97-AF65-F5344CB8AC3E}">
        <p14:creationId xmlns:p14="http://schemas.microsoft.com/office/powerpoint/2010/main" val="1799433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3FBB4-11D6-D8F3-645A-B7B47E90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77B52CA-902C-E3A8-A4FE-CF1013B097CD}"/>
              </a:ext>
            </a:extLst>
          </p:cNvPr>
          <p:cNvSpPr txBox="1">
            <a:spLocks/>
          </p:cNvSpPr>
          <p:nvPr/>
        </p:nvSpPr>
        <p:spPr bwMode="auto">
          <a:xfrm>
            <a:off x="5709129" y="2436014"/>
            <a:ext cx="6223649" cy="28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buNone/>
            </a:pP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11CE00-EEB2-802C-B7E7-FF013298C92F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A6C53C-C091-C277-F27E-3520DCFE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BE174E-53E0-9ED6-A19A-6BB26CBF4F5D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 DUAL –RÉGIMEN GENERAL  </a:t>
            </a:r>
          </a:p>
        </p:txBody>
      </p:sp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9F71D9F-F676-F20E-F56A-3E7AE47B9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7" t="19792" r="57241" b="31880"/>
          <a:stretch/>
        </p:blipFill>
        <p:spPr bwMode="auto">
          <a:xfrm>
            <a:off x="1462793" y="1362268"/>
            <a:ext cx="8343679" cy="4109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8553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22D7-5B91-8669-8237-4333E5CA0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6FA7997-7D41-70A0-EF24-DA917BFC33FA}"/>
              </a:ext>
            </a:extLst>
          </p:cNvPr>
          <p:cNvSpPr txBox="1">
            <a:spLocks/>
          </p:cNvSpPr>
          <p:nvPr/>
        </p:nvSpPr>
        <p:spPr bwMode="auto">
          <a:xfrm>
            <a:off x="5709129" y="2436014"/>
            <a:ext cx="6223649" cy="28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buNone/>
            </a:pP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DEA1A94-159F-116B-F4A7-428564366C85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69D5F2-D477-1AA0-2876-DE5F1DF7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56B02C-8063-9B08-8F08-F98C41054327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 DUAL –RÉGIMEN INTENSIVO  </a:t>
            </a:r>
          </a:p>
        </p:txBody>
      </p:sp>
      <p:pic>
        <p:nvPicPr>
          <p:cNvPr id="3" name="Imagen 2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98AE8950-7FA9-7594-41FB-296B95FF2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6" t="19694" r="57756" b="32187"/>
          <a:stretch/>
        </p:blipFill>
        <p:spPr bwMode="auto">
          <a:xfrm>
            <a:off x="1332745" y="1038419"/>
            <a:ext cx="8458200" cy="4010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8495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B398-4399-896C-0A4C-BD9242DC6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F745FC97-FD30-B255-1A5C-967A6BD509F9}"/>
              </a:ext>
            </a:extLst>
          </p:cNvPr>
          <p:cNvSpPr txBox="1">
            <a:spLocks/>
          </p:cNvSpPr>
          <p:nvPr/>
        </p:nvSpPr>
        <p:spPr bwMode="auto">
          <a:xfrm>
            <a:off x="5709129" y="2436014"/>
            <a:ext cx="6223649" cy="28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buNone/>
            </a:pP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9BDCDA0-BD41-ABFA-DB22-876027BCB57F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812DE5-4D9B-95C0-31ED-782FAA83E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9D152C-1B85-8A1C-61AB-9A55775711D6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 DUAL –CARACTERÍSTICAS DE LA FFE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4F6B08-EACD-1811-433A-3C382BBD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71" y="1325880"/>
            <a:ext cx="1100545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25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ABE10-63B6-F630-B1F2-76C868B94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0CEAB302-C393-AEA2-3B50-7F356CB0E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9ABDC6D-3CDB-0CE8-CAC8-269B3959ECA0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69EB709-D273-0522-1908-CF9C46A8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2023-2024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A65E17-27B6-D75D-289F-9C72E026E20D}"/>
              </a:ext>
            </a:extLst>
          </p:cNvPr>
          <p:cNvSpPr txBox="1"/>
          <p:nvPr/>
        </p:nvSpPr>
        <p:spPr>
          <a:xfrm>
            <a:off x="520700" y="319078"/>
            <a:ext cx="8623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 PROFESIONALES</a:t>
            </a:r>
          </a:p>
        </p:txBody>
      </p:sp>
      <p:sp>
        <p:nvSpPr>
          <p:cNvPr id="3" name="3 Cinta perforada">
            <a:extLst>
              <a:ext uri="{FF2B5EF4-FFF2-40B4-BE49-F238E27FC236}">
                <a16:creationId xmlns:a16="http://schemas.microsoft.com/office/drawing/2014/main" id="{92F26C8B-77C3-2987-9B9E-718AF03D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557338"/>
            <a:ext cx="6842125" cy="4248150"/>
          </a:xfrm>
          <a:prstGeom prst="flowChartPunchedTape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2800" dirty="0"/>
              <a:t>Conjunto de cualificaciones en las que se estructura el Catálogo Nacional de Cualificaciones Profesionales, atendiendo a criterios de afinidad de la competencia profesional.</a:t>
            </a:r>
          </a:p>
          <a:p>
            <a:pPr>
              <a:spcBef>
                <a:spcPct val="0"/>
              </a:spcBef>
            </a:pPr>
            <a:r>
              <a:rPr lang="es-ES" altLang="es-ES" sz="2800" dirty="0"/>
              <a:t>Los Ciclos están agrupados por Ramas de Conocimiento.</a:t>
            </a:r>
          </a:p>
        </p:txBody>
      </p:sp>
    </p:spTree>
    <p:extLst>
      <p:ext uri="{BB962C8B-B14F-4D97-AF65-F5344CB8AC3E}">
        <p14:creationId xmlns:p14="http://schemas.microsoft.com/office/powerpoint/2010/main" val="1968454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EFF5B-50A7-DF1E-8EB6-E279C01F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CF5455A5-BCE9-2CA5-E3C7-9D162604C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9CC2358-F5FE-F11D-1794-7EA5BD3E0563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00D47C0-B6F9-D97C-21A0-8D709321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E11936-8A0A-AC85-3E2C-1EB147FD162A}"/>
              </a:ext>
            </a:extLst>
          </p:cNvPr>
          <p:cNvSpPr txBox="1"/>
          <p:nvPr/>
        </p:nvSpPr>
        <p:spPr>
          <a:xfrm>
            <a:off x="520700" y="319078"/>
            <a:ext cx="8623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 PROFESIONALES</a:t>
            </a:r>
          </a:p>
        </p:txBody>
      </p:sp>
      <p:pic>
        <p:nvPicPr>
          <p:cNvPr id="4" name="Picture 2" descr="C:\Documents and Settings\Usuario\Escritorio\1508051135.jpg">
            <a:extLst>
              <a:ext uri="{FF2B5EF4-FFF2-40B4-BE49-F238E27FC236}">
                <a16:creationId xmlns:a16="http://schemas.microsoft.com/office/drawing/2014/main" id="{824F1581-ECC4-F37B-F6A9-14D156D4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1" y="1164567"/>
            <a:ext cx="7543800" cy="510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igno más 2">
            <a:extLst>
              <a:ext uri="{FF2B5EF4-FFF2-40B4-BE49-F238E27FC236}">
                <a16:creationId xmlns:a16="http://schemas.microsoft.com/office/drawing/2014/main" id="{33257F2D-57C2-4CA8-7BE5-9450ADB6F011}"/>
              </a:ext>
            </a:extLst>
          </p:cNvPr>
          <p:cNvSpPr/>
          <p:nvPr/>
        </p:nvSpPr>
        <p:spPr>
          <a:xfrm>
            <a:off x="8935770" y="5214796"/>
            <a:ext cx="606582" cy="53707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69DCB120-ED2C-3DA4-6B79-DD22E0AB75A9}"/>
              </a:ext>
            </a:extLst>
          </p:cNvPr>
          <p:cNvSpPr/>
          <p:nvPr/>
        </p:nvSpPr>
        <p:spPr>
          <a:xfrm>
            <a:off x="9666204" y="5214796"/>
            <a:ext cx="1110314" cy="537070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rgbClr val="0070C0"/>
                </a:solidFill>
              </a:rPr>
              <a:t>IA y Big data</a:t>
            </a:r>
          </a:p>
        </p:txBody>
      </p:sp>
    </p:spTree>
    <p:extLst>
      <p:ext uri="{BB962C8B-B14F-4D97-AF65-F5344CB8AC3E}">
        <p14:creationId xmlns:p14="http://schemas.microsoft.com/office/powerpoint/2010/main" val="35811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E4FB2AD0-85AC-4FBA-BBE4-D04441A4D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BAC4543-BF91-B3E0-A921-C879E8C510AF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770FE09-5BF2-6E58-3065-31862789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2023-2024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1AA4CE-4083-793A-8011-5E29D1E2D779}"/>
              </a:ext>
            </a:extLst>
          </p:cNvPr>
          <p:cNvSpPr txBox="1"/>
          <p:nvPr/>
        </p:nvSpPr>
        <p:spPr>
          <a:xfrm>
            <a:off x="736600" y="1330104"/>
            <a:ext cx="84074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504B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Inclusión laboral</a:t>
            </a:r>
            <a:r>
              <a:rPr lang="es-ES" sz="2400" b="0" i="0" dirty="0">
                <a:solidFill>
                  <a:srgbClr val="504B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los estudiantes de FP obtienen una inserción laboral rápida gracias a la formación práctica.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504B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Desarrollo profesional</a:t>
            </a:r>
            <a:r>
              <a:rPr lang="es-ES" sz="2400" b="0" i="0" dirty="0">
                <a:solidFill>
                  <a:srgbClr val="504B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posibilidad de adquirir conocimientos a través de los distintos Ciclos Formativos y Cursos de especialización.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504B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Versatilidad y adaptabilidad</a:t>
            </a:r>
            <a:r>
              <a:rPr lang="es-ES" sz="2400" b="0" i="0" dirty="0">
                <a:solidFill>
                  <a:srgbClr val="504B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este tipo de formación se adapta a las distintas demandas del mercado y al avance tecnológico.</a:t>
            </a:r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B179EA-77AB-6E74-E9BE-C19803B967B5}"/>
              </a:ext>
            </a:extLst>
          </p:cNvPr>
          <p:cNvSpPr txBox="1"/>
          <p:nvPr/>
        </p:nvSpPr>
        <p:spPr>
          <a:xfrm>
            <a:off x="1075258" y="3960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 DE ESTUDIAR FP </a:t>
            </a:r>
          </a:p>
        </p:txBody>
      </p:sp>
    </p:spTree>
    <p:extLst>
      <p:ext uri="{BB962C8B-B14F-4D97-AF65-F5344CB8AC3E}">
        <p14:creationId xmlns:p14="http://schemas.microsoft.com/office/powerpoint/2010/main" val="673432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1B2A8-1CF9-25EE-96B8-AA4817A9D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B9A27BC4-3458-57EC-BBE3-CC087CDC0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52CDF89-C0B3-EFEA-19B7-3C936434E3D5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CA6552B-713A-586C-B0D1-F488128B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FD9689-7C64-FAC6-016F-2D6AB0EABAFD}"/>
              </a:ext>
            </a:extLst>
          </p:cNvPr>
          <p:cNvSpPr txBox="1"/>
          <p:nvPr/>
        </p:nvSpPr>
        <p:spPr>
          <a:xfrm>
            <a:off x="520700" y="319078"/>
            <a:ext cx="8623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 PROFESIONALES</a:t>
            </a:r>
          </a:p>
        </p:txBody>
      </p:sp>
      <p:sp>
        <p:nvSpPr>
          <p:cNvPr id="3" name="3 Cinta perforada">
            <a:extLst>
              <a:ext uri="{FF2B5EF4-FFF2-40B4-BE49-F238E27FC236}">
                <a16:creationId xmlns:a16="http://schemas.microsoft.com/office/drawing/2014/main" id="{5509B3DA-97ED-3774-0ED7-E4EA6C885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557338"/>
            <a:ext cx="6842125" cy="4248150"/>
          </a:xfrm>
          <a:prstGeom prst="flowChartPunchedTape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2800" dirty="0">
                <a:hlinkClick r:id="rId2"/>
              </a:rPr>
              <a:t>https://todofp.es/comunes/catalogo-titulos-imprimible.html</a:t>
            </a:r>
            <a:endParaRPr lang="es-ES" altLang="es-ES" sz="2800" dirty="0"/>
          </a:p>
          <a:p>
            <a:pPr>
              <a:spcBef>
                <a:spcPct val="0"/>
              </a:spcBef>
            </a:pPr>
            <a:endParaRPr lang="es-ES" altLang="es-ES" sz="2800" dirty="0"/>
          </a:p>
          <a:p>
            <a:pPr>
              <a:spcBef>
                <a:spcPct val="0"/>
              </a:spcBef>
            </a:pPr>
            <a:r>
              <a:rPr lang="es-ES" altLang="es-ES" sz="2800" dirty="0">
                <a:hlinkClick r:id="rId3"/>
              </a:rPr>
              <a:t>https://www.educa.jcyl.es/fp/es/catalogo-titulos-fp-castilla-leon</a:t>
            </a:r>
            <a:endParaRPr lang="es-ES" altLang="es-ES" sz="2800" dirty="0"/>
          </a:p>
          <a:p>
            <a:pPr>
              <a:spcBef>
                <a:spcPct val="0"/>
              </a:spcBef>
            </a:pPr>
            <a:endParaRPr lang="es-ES" altLang="es-ES" sz="2800" dirty="0"/>
          </a:p>
        </p:txBody>
      </p:sp>
    </p:spTree>
    <p:extLst>
      <p:ext uri="{BB962C8B-B14F-4D97-AF65-F5344CB8AC3E}">
        <p14:creationId xmlns:p14="http://schemas.microsoft.com/office/powerpoint/2010/main" val="71003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04313-6BE7-F7A1-BF81-0B2A0CE5B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903154B0-6216-C96A-602F-824277DEB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535BBC0-A1AF-D0E8-431A-BBFCD1F6FF41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CE7662D-42E8-99BE-AEFD-00CF9F42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76B35-6F16-BCE5-A248-E72507A0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38" t="42102" r="14788" b="4266"/>
          <a:stretch/>
        </p:blipFill>
        <p:spPr>
          <a:xfrm>
            <a:off x="858416" y="1376459"/>
            <a:ext cx="9749926" cy="45760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FB2BED-FA5A-2C2B-C47B-1E147E926B71}"/>
              </a:ext>
            </a:extLst>
          </p:cNvPr>
          <p:cNvSpPr txBox="1"/>
          <p:nvPr/>
        </p:nvSpPr>
        <p:spPr>
          <a:xfrm>
            <a:off x="1227658" y="548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1C73EA1-F6A9-72C0-51F5-CF5D11642611}"/>
              </a:ext>
            </a:extLst>
          </p:cNvPr>
          <p:cNvSpPr txBox="1"/>
          <p:nvPr/>
        </p:nvSpPr>
        <p:spPr>
          <a:xfrm>
            <a:off x="1380058" y="7008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F801550-2C98-AB5D-7FC6-1D950992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3166849"/>
            <a:ext cx="6096528" cy="524301"/>
          </a:xfrm>
          <a:prstGeom prst="rect">
            <a:avLst/>
          </a:prstGeom>
        </p:spPr>
      </p:pic>
      <p:pic>
        <p:nvPicPr>
          <p:cNvPr id="15" name="Imagen 1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6E9BF0B5-CA8C-BDD7-54F3-DAD92D4FC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3" y="147734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49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14FA3-438D-BD93-68FD-3E3F0DCA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98AB2031-B066-4763-0CEA-8649A368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CEF837B-616B-AB41-F6DF-91F3034112E1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84D112F-A6AF-4A76-9025-7F7A1485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2023-2024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99168D-A1C4-E28A-655C-522FAD0EB08D}"/>
              </a:ext>
            </a:extLst>
          </p:cNvPr>
          <p:cNvSpPr txBox="1"/>
          <p:nvPr/>
        </p:nvSpPr>
        <p:spPr>
          <a:xfrm>
            <a:off x="1227658" y="548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4C74D6-DBEB-29EB-1D56-54CF9C3448DC}"/>
              </a:ext>
            </a:extLst>
          </p:cNvPr>
          <p:cNvSpPr txBox="1"/>
          <p:nvPr/>
        </p:nvSpPr>
        <p:spPr>
          <a:xfrm>
            <a:off x="1380058" y="7008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FEFCF7D-8E80-356B-92BE-57715200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3166849"/>
            <a:ext cx="6096528" cy="5243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7C0DED-ADB7-A48E-920B-EB614484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04" t="42356" r="14687" b="4762"/>
          <a:stretch/>
        </p:blipFill>
        <p:spPr>
          <a:xfrm>
            <a:off x="1119673" y="1224059"/>
            <a:ext cx="9209315" cy="4700880"/>
          </a:xfrm>
          <a:prstGeom prst="rect">
            <a:avLst/>
          </a:prstGeom>
        </p:spPr>
      </p:pic>
      <p:pic>
        <p:nvPicPr>
          <p:cNvPr id="6" name="Imagen 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E2BF1D17-AB99-36BC-89E5-2B0A16B21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43" y="33454"/>
            <a:ext cx="3705225" cy="11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90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3C22-8728-CBF9-E7CD-27D6738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F2A04CF4-F4CA-C820-7E8B-7ACAD9AEB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2E3DA41-7AFD-D92F-73D1-6030ABE01499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C6D9610-74C5-3D73-6379-A9AE20F1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4AA850-5FE4-30A3-A4FB-6D15415CAA8E}"/>
              </a:ext>
            </a:extLst>
          </p:cNvPr>
          <p:cNvSpPr txBox="1"/>
          <p:nvPr/>
        </p:nvSpPr>
        <p:spPr>
          <a:xfrm>
            <a:off x="1227658" y="548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80066A-E1DA-9556-934D-C8AAF4EC6249}"/>
              </a:ext>
            </a:extLst>
          </p:cNvPr>
          <p:cNvSpPr txBox="1"/>
          <p:nvPr/>
        </p:nvSpPr>
        <p:spPr>
          <a:xfrm>
            <a:off x="1380058" y="7008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38384B-9E75-01A8-CBBF-C0FEA369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3166849"/>
            <a:ext cx="6096528" cy="524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EEDA5A-5692-DFA2-FA61-54FDFDCF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158" t="42355" r="15049" b="4453"/>
          <a:stretch/>
        </p:blipFill>
        <p:spPr>
          <a:xfrm>
            <a:off x="1068309" y="1576496"/>
            <a:ext cx="9288855" cy="4246809"/>
          </a:xfrm>
          <a:prstGeom prst="rect">
            <a:avLst/>
          </a:prstGeom>
        </p:spPr>
      </p:pic>
      <p:pic>
        <p:nvPicPr>
          <p:cNvPr id="9" name="Imagen 8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EA541ADF-1E8F-48C7-834A-DE7A3A6E1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33" y="306226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6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EAA7B-D3E0-2102-417A-241E44C8D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4E9EE51E-FE4E-2FB7-934D-6A846EBB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FD1117B-DC8E-A2D9-DA4A-DA1661FA6D74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C9CE949-F92F-E3EF-74E6-C5ED2973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669696-72FA-1D8F-2334-EF1593BCE1DC}"/>
              </a:ext>
            </a:extLst>
          </p:cNvPr>
          <p:cNvSpPr txBox="1"/>
          <p:nvPr/>
        </p:nvSpPr>
        <p:spPr>
          <a:xfrm>
            <a:off x="1227658" y="548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C40CE6-2A10-F050-0720-03DCBB7E2A3E}"/>
              </a:ext>
            </a:extLst>
          </p:cNvPr>
          <p:cNvSpPr txBox="1"/>
          <p:nvPr/>
        </p:nvSpPr>
        <p:spPr>
          <a:xfrm>
            <a:off x="1380058" y="7008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5ECAB5B-01EB-CD31-4132-7D589632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3166849"/>
            <a:ext cx="6096528" cy="5243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830406-CFB6-036D-5C4A-58E5D759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84" t="33962" r="14920" b="13740"/>
          <a:stretch/>
        </p:blipFill>
        <p:spPr>
          <a:xfrm>
            <a:off x="224627" y="1581826"/>
            <a:ext cx="5478089" cy="38112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F66D95-0B14-3FBC-7FA2-276726F75C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688" t="41391" r="14732" b="5004"/>
          <a:stretch/>
        </p:blipFill>
        <p:spPr>
          <a:xfrm>
            <a:off x="6279765" y="1628180"/>
            <a:ext cx="5112913" cy="3936475"/>
          </a:xfrm>
          <a:prstGeom prst="rect">
            <a:avLst/>
          </a:prstGeom>
        </p:spPr>
      </p:pic>
      <p:pic>
        <p:nvPicPr>
          <p:cNvPr id="15" name="Imagen 14" descr="Texto&#10;&#10;El contenido generado por IA puede ser incorrecto.">
            <a:extLst>
              <a:ext uri="{FF2B5EF4-FFF2-40B4-BE49-F238E27FC236}">
                <a16:creationId xmlns:a16="http://schemas.microsoft.com/office/drawing/2014/main" id="{FDB7B4F2-8A73-8379-EB9F-49D6B4CAD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52" y="247055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6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09E4-0071-A1AA-E9A3-32F32ABE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E3B6574A-54F6-04E1-DAC2-07BB2229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037EA95-F4A6-8656-C37D-1ED34054F59F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416067F-555D-BCE3-546F-86BBD3D8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18DBB1-509C-A624-4492-6ADC9806BA7A}"/>
              </a:ext>
            </a:extLst>
          </p:cNvPr>
          <p:cNvSpPr txBox="1"/>
          <p:nvPr/>
        </p:nvSpPr>
        <p:spPr>
          <a:xfrm>
            <a:off x="1227658" y="548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4A7F9F-DE97-A683-AD57-7A71432861D9}"/>
              </a:ext>
            </a:extLst>
          </p:cNvPr>
          <p:cNvSpPr txBox="1"/>
          <p:nvPr/>
        </p:nvSpPr>
        <p:spPr>
          <a:xfrm>
            <a:off x="1380058" y="7008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B2023C8-614A-80DE-195C-506093098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3166849"/>
            <a:ext cx="6096528" cy="5243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9CA8D6-4189-108C-AB73-4821D361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055" t="41396" r="15092" b="4771"/>
          <a:stretch/>
        </p:blipFill>
        <p:spPr>
          <a:xfrm>
            <a:off x="1023042" y="1117810"/>
            <a:ext cx="8727540" cy="4830318"/>
          </a:xfrm>
          <a:prstGeom prst="rect">
            <a:avLst/>
          </a:prstGeom>
        </p:spPr>
      </p:pic>
      <p:pic>
        <p:nvPicPr>
          <p:cNvPr id="8" name="Imagen 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1FA73A73-D01A-CEF8-56DA-116D2D888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8" y="65905"/>
            <a:ext cx="3705225" cy="10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64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AB7B4-F5EA-1087-F1B0-8E95EF54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C902B4D3-F524-D8C0-05CC-3591511BC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30104"/>
            <a:ext cx="10472729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2pPr>
            <a:lvl3pPr marL="900113" indent="-214313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s-ES" altLang="es-ES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07EBE7D-F654-9B12-6271-895AD7AD04F6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B4BAC11-D7F0-2465-8AC4-6C209CAD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B80F69-830D-C091-05D6-795B8C25F5CF}"/>
              </a:ext>
            </a:extLst>
          </p:cNvPr>
          <p:cNvSpPr txBox="1"/>
          <p:nvPr/>
        </p:nvSpPr>
        <p:spPr>
          <a:xfrm>
            <a:off x="1227658" y="548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2A504E-3FA1-E534-24B5-B1BB33BE8CAA}"/>
              </a:ext>
            </a:extLst>
          </p:cNvPr>
          <p:cNvSpPr txBox="1"/>
          <p:nvPr/>
        </p:nvSpPr>
        <p:spPr>
          <a:xfrm>
            <a:off x="1075258" y="7569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AA4D1F4-D784-70C5-0115-CB226D55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3166849"/>
            <a:ext cx="6096528" cy="524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3C9D44D-A748-E682-B509-9E57D3E9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12" t="42664" r="15080" b="5057"/>
          <a:stretch/>
        </p:blipFill>
        <p:spPr>
          <a:xfrm>
            <a:off x="814813" y="1330104"/>
            <a:ext cx="9271580" cy="4744125"/>
          </a:xfrm>
          <a:prstGeom prst="rect">
            <a:avLst/>
          </a:prstGeom>
        </p:spPr>
      </p:pic>
      <p:pic>
        <p:nvPicPr>
          <p:cNvPr id="9" name="Imagen 8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ABE001F9-7B29-C747-19F0-018D063A9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27" y="76399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76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>
            <a:extLst>
              <a:ext uri="{FF2B5EF4-FFF2-40B4-BE49-F238E27FC236}">
                <a16:creationId xmlns:a16="http://schemas.microsoft.com/office/drawing/2014/main" id="{1283AD97-0A99-480E-F9EA-B8F41701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1"/>
            <a:ext cx="8229600" cy="1146175"/>
          </a:xfrm>
        </p:spPr>
        <p:txBody>
          <a:bodyPr/>
          <a:lstStyle/>
          <a:p>
            <a:pPr eaLnBrk="1" hangingPunct="1"/>
            <a:r>
              <a:rPr lang="es-ES" altLang="es-ES" sz="2800" b="1" dirty="0">
                <a:solidFill>
                  <a:schemeClr val="accent1"/>
                </a:solidFill>
              </a:rPr>
              <a:t>¿CÓMO OBTENER UN TÍTULO DE FP?</a:t>
            </a:r>
            <a:endParaRPr lang="es-ES" altLang="es-ES" sz="2800" dirty="0">
              <a:solidFill>
                <a:schemeClr val="accent1"/>
              </a:solidFill>
            </a:endParaRPr>
          </a:p>
        </p:txBody>
      </p:sp>
      <p:sp>
        <p:nvSpPr>
          <p:cNvPr id="64515" name="CustomShape 3">
            <a:extLst>
              <a:ext uri="{FF2B5EF4-FFF2-40B4-BE49-F238E27FC236}">
                <a16:creationId xmlns:a16="http://schemas.microsoft.com/office/drawing/2014/main" id="{A527AF9F-F1D0-ED2C-83E7-7EF43FA397AD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3863975" y="3644901"/>
            <a:ext cx="3538538" cy="2409825"/>
          </a:xfrm>
          <a:blipFill dpi="0" rotWithShape="1">
            <a:blip r:embed="rId2"/>
            <a:srcRect/>
            <a:stretch>
              <a:fillRect/>
            </a:stretch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s-ES" altLang="es-ES" sz="1800">
              <a:solidFill>
                <a:srgbClr val="000000"/>
              </a:solidFill>
            </a:endParaRPr>
          </a:p>
        </p:txBody>
      </p:sp>
      <p:sp>
        <p:nvSpPr>
          <p:cNvPr id="5" name="4 Llamada de nube">
            <a:extLst>
              <a:ext uri="{FF2B5EF4-FFF2-40B4-BE49-F238E27FC236}">
                <a16:creationId xmlns:a16="http://schemas.microsoft.com/office/drawing/2014/main" id="{CEBEE19F-0EA8-AB63-AC2E-CD5E30F3DF5B}"/>
              </a:ext>
            </a:extLst>
          </p:cNvPr>
          <p:cNvSpPr/>
          <p:nvPr/>
        </p:nvSpPr>
        <p:spPr>
          <a:xfrm>
            <a:off x="500060" y="1851820"/>
            <a:ext cx="2736850" cy="12969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PRESENCIAL</a:t>
            </a:r>
          </a:p>
          <a:p>
            <a:pPr algn="ctr">
              <a:defRPr/>
            </a:pPr>
            <a:r>
              <a:rPr lang="es-ES" dirty="0"/>
              <a:t>-Mañana.</a:t>
            </a:r>
          </a:p>
          <a:p>
            <a:pPr algn="ctr">
              <a:defRPr/>
            </a:pPr>
            <a:r>
              <a:rPr lang="es-ES" dirty="0"/>
              <a:t>-Vespertino.</a:t>
            </a:r>
          </a:p>
        </p:txBody>
      </p:sp>
      <p:sp>
        <p:nvSpPr>
          <p:cNvPr id="6" name="5 Llamada de nube">
            <a:extLst>
              <a:ext uri="{FF2B5EF4-FFF2-40B4-BE49-F238E27FC236}">
                <a16:creationId xmlns:a16="http://schemas.microsoft.com/office/drawing/2014/main" id="{791B3998-3CDD-2918-D753-284698B00E4B}"/>
              </a:ext>
            </a:extLst>
          </p:cNvPr>
          <p:cNvSpPr/>
          <p:nvPr/>
        </p:nvSpPr>
        <p:spPr>
          <a:xfrm>
            <a:off x="3514726" y="1851820"/>
            <a:ext cx="2735263" cy="863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VIRTUAL </a:t>
            </a:r>
          </a:p>
        </p:txBody>
      </p:sp>
      <p:sp>
        <p:nvSpPr>
          <p:cNvPr id="7" name="6 Llamada de nube">
            <a:extLst>
              <a:ext uri="{FF2B5EF4-FFF2-40B4-BE49-F238E27FC236}">
                <a16:creationId xmlns:a16="http://schemas.microsoft.com/office/drawing/2014/main" id="{DAB257AD-E64C-5715-C2F2-A23E1C48E971}"/>
              </a:ext>
            </a:extLst>
          </p:cNvPr>
          <p:cNvSpPr/>
          <p:nvPr/>
        </p:nvSpPr>
        <p:spPr>
          <a:xfrm>
            <a:off x="9178921" y="1740699"/>
            <a:ext cx="2736850" cy="863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/>
              <a:t>PRUEBAS LIBRES </a:t>
            </a:r>
            <a:endParaRPr lang="es-ES" dirty="0"/>
          </a:p>
        </p:txBody>
      </p:sp>
      <p:sp>
        <p:nvSpPr>
          <p:cNvPr id="2" name="6 Llamada de nube">
            <a:extLst>
              <a:ext uri="{FF2B5EF4-FFF2-40B4-BE49-F238E27FC236}">
                <a16:creationId xmlns:a16="http://schemas.microsoft.com/office/drawing/2014/main" id="{5B27DC2A-2E49-4373-A1E3-F9F3A866E077}"/>
              </a:ext>
            </a:extLst>
          </p:cNvPr>
          <p:cNvSpPr/>
          <p:nvPr/>
        </p:nvSpPr>
        <p:spPr>
          <a:xfrm>
            <a:off x="6249989" y="1914529"/>
            <a:ext cx="2736850" cy="6818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SEMI PRESENCIAL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6B38A84-B4A8-FE7C-C82C-BF1110418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20" y="1764398"/>
            <a:ext cx="3370759" cy="455971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CDCE74F-6E1E-1CD1-6A2B-5753B6EB38C2}"/>
              </a:ext>
            </a:extLst>
          </p:cNvPr>
          <p:cNvSpPr txBox="1"/>
          <p:nvPr/>
        </p:nvSpPr>
        <p:spPr>
          <a:xfrm>
            <a:off x="3111936" y="1249101"/>
            <a:ext cx="5616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https://www.educa.jcyl.es/fp/es/oferta-fp-castilla-leon-curso-2024-2025</a:t>
            </a: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C2A175-6F7E-FAB8-1688-D03AA4495253}"/>
              </a:ext>
            </a:extLst>
          </p:cNvPr>
          <p:cNvSpPr txBox="1">
            <a:spLocks/>
          </p:cNvSpPr>
          <p:nvPr/>
        </p:nvSpPr>
        <p:spPr>
          <a:xfrm>
            <a:off x="453081" y="328156"/>
            <a:ext cx="9065766" cy="762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600" dirty="0">
                <a:latin typeface="+mj-lt"/>
              </a:rPr>
              <a:t> FORMACIÓN PROFESIONAL EN LEÓN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C2D683-599E-E1A3-D292-765759E7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1266422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914E3AD9-39C0-F764-B4BD-BD0D22983E8C}"/>
              </a:ext>
            </a:extLst>
          </p:cNvPr>
          <p:cNvSpPr txBox="1">
            <a:spLocks/>
          </p:cNvSpPr>
          <p:nvPr/>
        </p:nvSpPr>
        <p:spPr>
          <a:xfrm>
            <a:off x="296863" y="331788"/>
            <a:ext cx="5303837" cy="7683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>
                <a:latin typeface="+mj-lt"/>
              </a:rPr>
              <a:t> </a:t>
            </a:r>
            <a:r>
              <a:rPr lang="es-ES" sz="2600" dirty="0">
                <a:latin typeface="+mj-lt"/>
              </a:rPr>
              <a:t>solicitud de admisión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67B56E6-A75B-7B7E-7B29-2936B3EA5557}"/>
              </a:ext>
            </a:extLst>
          </p:cNvPr>
          <p:cNvSpPr txBox="1"/>
          <p:nvPr/>
        </p:nvSpPr>
        <p:spPr>
          <a:xfrm>
            <a:off x="3463365" y="12291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https://www.educa.jcyl.es/fp/es/oferta-fp-castilla-leon-curso-2024-2025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532E28-545F-A968-9E1C-4301A35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A29A7F-4381-6783-AF17-67A74DBE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22" t="21323" r="18878" b="4371"/>
          <a:stretch/>
        </p:blipFill>
        <p:spPr>
          <a:xfrm>
            <a:off x="1950098" y="2004462"/>
            <a:ext cx="8343692" cy="4332964"/>
          </a:xfrm>
          <a:prstGeom prst="rect">
            <a:avLst/>
          </a:prstGeom>
        </p:spPr>
      </p:pic>
      <p:sp>
        <p:nvSpPr>
          <p:cNvPr id="3" name="Explosión: 14 puntos 2">
            <a:extLst>
              <a:ext uri="{FF2B5EF4-FFF2-40B4-BE49-F238E27FC236}">
                <a16:creationId xmlns:a16="http://schemas.microsoft.com/office/drawing/2014/main" id="{46D3F1F7-E59E-5713-43DA-C0DEFC621210}"/>
              </a:ext>
            </a:extLst>
          </p:cNvPr>
          <p:cNvSpPr/>
          <p:nvPr/>
        </p:nvSpPr>
        <p:spPr>
          <a:xfrm>
            <a:off x="296863" y="2004462"/>
            <a:ext cx="2697932" cy="196460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10/06/2025-07/07/2025</a:t>
            </a:r>
          </a:p>
        </p:txBody>
      </p:sp>
    </p:spTree>
    <p:extLst>
      <p:ext uri="{BB962C8B-B14F-4D97-AF65-F5344CB8AC3E}">
        <p14:creationId xmlns:p14="http://schemas.microsoft.com/office/powerpoint/2010/main" val="67569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CC650-52FA-D67E-F929-AF608DDE8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D27D1B94-188D-E6F9-FBB4-5A42C60951C9}"/>
              </a:ext>
            </a:extLst>
          </p:cNvPr>
          <p:cNvSpPr txBox="1">
            <a:spLocks/>
          </p:cNvSpPr>
          <p:nvPr/>
        </p:nvSpPr>
        <p:spPr>
          <a:xfrm>
            <a:off x="453081" y="328156"/>
            <a:ext cx="5525303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GRADOS DEL SISTEMA DE FORMACIÓN PROFESIONAL</a:t>
            </a:r>
            <a:endParaRPr lang="es-ES" sz="2600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7C24F5B-158A-0383-39D3-DA615ACA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3" name="Marcador de contenido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302DFCB0-DCE4-8ED3-3DBE-BB4C1C79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7" y="1321501"/>
            <a:ext cx="3816981" cy="37665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29FE50-8789-9256-B1AB-98551C4D4E00}"/>
              </a:ext>
            </a:extLst>
          </p:cNvPr>
          <p:cNvSpPr txBox="1"/>
          <p:nvPr/>
        </p:nvSpPr>
        <p:spPr>
          <a:xfrm>
            <a:off x="5764795" y="2260824"/>
            <a:ext cx="60975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A- Acreditación parcial de competencias.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B-Certificado de competencia(Módulos).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C-Certificado profesional.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D- Ciclos Formativos.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E-Cursos de especialización .</a:t>
            </a:r>
          </a:p>
        </p:txBody>
      </p:sp>
    </p:spTree>
    <p:extLst>
      <p:ext uri="{BB962C8B-B14F-4D97-AF65-F5344CB8AC3E}">
        <p14:creationId xmlns:p14="http://schemas.microsoft.com/office/powerpoint/2010/main" val="3013143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61FF-BC6A-E75F-0133-8F524B88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E9598-9D74-8451-4E69-3FB2D4C30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8"/>
            <a:ext cx="9524994" cy="574090"/>
          </a:xfrm>
        </p:spPr>
        <p:txBody>
          <a:bodyPr>
            <a:normAutofit fontScale="90000"/>
          </a:bodyPr>
          <a:lstStyle/>
          <a:p>
            <a:r>
              <a:rPr lang="es-ES" dirty="0"/>
              <a:t>Características del proceso de admisión-modalidad presencial</a:t>
            </a:r>
          </a:p>
        </p:txBody>
      </p:sp>
      <p:sp>
        <p:nvSpPr>
          <p:cNvPr id="3" name="Marcador de pie de página 1">
            <a:extLst>
              <a:ext uri="{FF2B5EF4-FFF2-40B4-BE49-F238E27FC236}">
                <a16:creationId xmlns:a16="http://schemas.microsoft.com/office/drawing/2014/main" id="{B8EF29A2-6170-F9A3-5E5B-9FDAC76F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</p:spPr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23E378-4A28-C531-862E-A4CA2348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70" t="22975" r="19024" b="13243"/>
          <a:stretch/>
        </p:blipFill>
        <p:spPr>
          <a:xfrm>
            <a:off x="1268963" y="1140737"/>
            <a:ext cx="8901404" cy="49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6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B8874-56AC-6C8A-8C07-8CC09B08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90F8F-A419-CE55-D647-FF859B2D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8"/>
            <a:ext cx="9524994" cy="574090"/>
          </a:xfrm>
        </p:spPr>
        <p:txBody>
          <a:bodyPr>
            <a:normAutofit fontScale="90000"/>
          </a:bodyPr>
          <a:lstStyle/>
          <a:p>
            <a:r>
              <a:rPr lang="es-ES" dirty="0"/>
              <a:t>Características del proceso de admisión-modalidad presencial</a:t>
            </a:r>
          </a:p>
        </p:txBody>
      </p:sp>
      <p:sp>
        <p:nvSpPr>
          <p:cNvPr id="3" name="Marcador de pie de página 1">
            <a:extLst>
              <a:ext uri="{FF2B5EF4-FFF2-40B4-BE49-F238E27FC236}">
                <a16:creationId xmlns:a16="http://schemas.microsoft.com/office/drawing/2014/main" id="{0744977A-D027-BE96-D4A1-9E72F3F3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</p:spPr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46D086-E628-CEC9-3D36-06221106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3" t="20495" r="18169" b="26963"/>
          <a:stretch/>
        </p:blipFill>
        <p:spPr>
          <a:xfrm>
            <a:off x="1213164" y="970984"/>
            <a:ext cx="8202440" cy="4916032"/>
          </a:xfrm>
          <a:prstGeom prst="rect">
            <a:avLst/>
          </a:prstGeom>
        </p:spPr>
      </p:pic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03E69B1D-B5F1-BFE3-12BD-A2015F8164FB}"/>
              </a:ext>
            </a:extLst>
          </p:cNvPr>
          <p:cNvSpPr/>
          <p:nvPr/>
        </p:nvSpPr>
        <p:spPr>
          <a:xfrm>
            <a:off x="9924376" y="1136212"/>
            <a:ext cx="1530036" cy="466251"/>
          </a:xfrm>
          <a:prstGeom prst="wedgeRoundRectCallout">
            <a:avLst>
              <a:gd name="adj1" fmla="val -109590"/>
              <a:gd name="adj2" fmla="val 7026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Solicitud de mejora</a:t>
            </a:r>
          </a:p>
        </p:txBody>
      </p:sp>
    </p:spTree>
    <p:extLst>
      <p:ext uri="{BB962C8B-B14F-4D97-AF65-F5344CB8AC3E}">
        <p14:creationId xmlns:p14="http://schemas.microsoft.com/office/powerpoint/2010/main" val="204626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F9D1E-5203-B48F-2684-E618EE15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E4D9AA4A-3B52-B0EC-E4E6-ABB51DD5ECCE}"/>
              </a:ext>
            </a:extLst>
          </p:cNvPr>
          <p:cNvSpPr txBox="1">
            <a:spLocks/>
          </p:cNvSpPr>
          <p:nvPr/>
        </p:nvSpPr>
        <p:spPr>
          <a:xfrm>
            <a:off x="296863" y="331788"/>
            <a:ext cx="5303837" cy="7683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sz="2600" dirty="0">
                <a:latin typeface="+mj-lt"/>
              </a:rPr>
              <a:t>solicitud de admisión</a:t>
            </a:r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BE4B7A7-4B2A-E63F-F9C2-E618B5D5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DBCEF6-4CED-DC1A-E777-5EA1FF366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470" t="16007" r="18317" b="29075"/>
          <a:stretch/>
        </p:blipFill>
        <p:spPr>
          <a:xfrm>
            <a:off x="-506994" y="1100139"/>
            <a:ext cx="11253457" cy="46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0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59805-26A7-3545-DD07-22DC2DCC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479435"/>
          </a:xfrm>
        </p:spPr>
        <p:txBody>
          <a:bodyPr/>
          <a:lstStyle/>
          <a:p>
            <a:r>
              <a:rPr lang="es-ES" dirty="0"/>
              <a:t>Fechas importantes en el proceso de admisión</a:t>
            </a:r>
            <a:br>
              <a:rPr lang="es-ES" dirty="0"/>
            </a:br>
            <a:br>
              <a:rPr lang="es-ES" dirty="0"/>
            </a:br>
            <a:r>
              <a:rPr lang="es-ES" dirty="0"/>
              <a:t>fase ordinaria de admisión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CDE033-E09A-34DE-0C4A-5721B81B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06" t="13367" r="19044" b="54686"/>
          <a:stretch/>
        </p:blipFill>
        <p:spPr>
          <a:xfrm>
            <a:off x="2263365" y="2027975"/>
            <a:ext cx="5807337" cy="3019334"/>
          </a:xfrm>
          <a:prstGeom prst="rect">
            <a:avLst/>
          </a:prstGeom>
        </p:spPr>
      </p:pic>
      <p:sp>
        <p:nvSpPr>
          <p:cNvPr id="5" name="Marcador de pie de página 1">
            <a:extLst>
              <a:ext uri="{FF2B5EF4-FFF2-40B4-BE49-F238E27FC236}">
                <a16:creationId xmlns:a16="http://schemas.microsoft.com/office/drawing/2014/main" id="{2CA74E6B-3F40-F3C8-9CA9-58AC614A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</p:spPr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73FD24-8AFB-7384-9507-BE1DA02CC68B}"/>
              </a:ext>
            </a:extLst>
          </p:cNvPr>
          <p:cNvSpPr/>
          <p:nvPr/>
        </p:nvSpPr>
        <p:spPr>
          <a:xfrm>
            <a:off x="8175280" y="4526732"/>
            <a:ext cx="2379384" cy="12041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Si hay empate se realiza un sorteo el 08 de julio de 2025</a:t>
            </a:r>
          </a:p>
        </p:txBody>
      </p:sp>
      <p:sp>
        <p:nvSpPr>
          <p:cNvPr id="3" name="Explosión: 8 puntos 2">
            <a:extLst>
              <a:ext uri="{FF2B5EF4-FFF2-40B4-BE49-F238E27FC236}">
                <a16:creationId xmlns:a16="http://schemas.microsoft.com/office/drawing/2014/main" id="{E05A97F4-DAB4-00A5-39D8-7101B57805C8}"/>
              </a:ext>
            </a:extLst>
          </p:cNvPr>
          <p:cNvSpPr/>
          <p:nvPr/>
        </p:nvSpPr>
        <p:spPr>
          <a:xfrm>
            <a:off x="181068" y="1910281"/>
            <a:ext cx="2634559" cy="2055137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Presentación solicitudes</a:t>
            </a:r>
          </a:p>
        </p:txBody>
      </p:sp>
    </p:spTree>
    <p:extLst>
      <p:ext uri="{BB962C8B-B14F-4D97-AF65-F5344CB8AC3E}">
        <p14:creationId xmlns:p14="http://schemas.microsoft.com/office/powerpoint/2010/main" val="338501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8E54C-3CD6-76AE-8DA7-EAB6532C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47E29-05A9-B506-A21A-D433AC74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479435"/>
          </a:xfrm>
        </p:spPr>
        <p:txBody>
          <a:bodyPr/>
          <a:lstStyle/>
          <a:p>
            <a:r>
              <a:rPr lang="es-ES" dirty="0"/>
              <a:t>Fechas importantes en el proceso de admisión</a:t>
            </a:r>
            <a:br>
              <a:rPr lang="es-ES" dirty="0"/>
            </a:br>
            <a:br>
              <a:rPr lang="es-ES" dirty="0"/>
            </a:br>
            <a:r>
              <a:rPr lang="es-ES" dirty="0"/>
              <a:t>fase ordinaria de admisión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85DA3B-EE8B-B4C3-C6DA-351C58B4B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57" t="7558" r="18762" b="24496"/>
          <a:stretch/>
        </p:blipFill>
        <p:spPr>
          <a:xfrm>
            <a:off x="1959429" y="1656783"/>
            <a:ext cx="7501442" cy="4698749"/>
          </a:xfrm>
          <a:prstGeom prst="rect">
            <a:avLst/>
          </a:prstGeom>
        </p:spPr>
      </p:pic>
      <p:sp>
        <p:nvSpPr>
          <p:cNvPr id="6" name="Marcador de pie de página 1">
            <a:extLst>
              <a:ext uri="{FF2B5EF4-FFF2-40B4-BE49-F238E27FC236}">
                <a16:creationId xmlns:a16="http://schemas.microsoft.com/office/drawing/2014/main" id="{19EFECF6-A61D-2D65-E4E9-E06291A8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</p:spPr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3" name="Explosión: 8 puntos 2">
            <a:extLst>
              <a:ext uri="{FF2B5EF4-FFF2-40B4-BE49-F238E27FC236}">
                <a16:creationId xmlns:a16="http://schemas.microsoft.com/office/drawing/2014/main" id="{73369073-6B4F-52EE-66AE-DF83A1328A13}"/>
              </a:ext>
            </a:extLst>
          </p:cNvPr>
          <p:cNvSpPr/>
          <p:nvPr/>
        </p:nvSpPr>
        <p:spPr>
          <a:xfrm>
            <a:off x="685639" y="4852658"/>
            <a:ext cx="2166204" cy="12674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Matrícula</a:t>
            </a:r>
          </a:p>
        </p:txBody>
      </p:sp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A04E0713-473B-8E7B-82DE-C7D5B96B981E}"/>
              </a:ext>
            </a:extLst>
          </p:cNvPr>
          <p:cNvSpPr/>
          <p:nvPr/>
        </p:nvSpPr>
        <p:spPr>
          <a:xfrm>
            <a:off x="9969643" y="5155950"/>
            <a:ext cx="1530036" cy="466251"/>
          </a:xfrm>
          <a:prstGeom prst="wedgeRoundRectCallout">
            <a:avLst>
              <a:gd name="adj1" fmla="val -109590"/>
              <a:gd name="adj2" fmla="val 7026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Solicitud de mejora</a:t>
            </a:r>
          </a:p>
        </p:txBody>
      </p:sp>
    </p:spTree>
    <p:extLst>
      <p:ext uri="{BB962C8B-B14F-4D97-AF65-F5344CB8AC3E}">
        <p14:creationId xmlns:p14="http://schemas.microsoft.com/office/powerpoint/2010/main" val="193831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98F3D-393A-9676-E6DC-7B4C5FC00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A3045-F170-F11B-1D5B-FE9547C7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479435"/>
          </a:xfrm>
        </p:spPr>
        <p:txBody>
          <a:bodyPr/>
          <a:lstStyle/>
          <a:p>
            <a:r>
              <a:rPr lang="es-ES" dirty="0"/>
              <a:t>Fechas importantes en el proceso de admisión</a:t>
            </a:r>
            <a:br>
              <a:rPr lang="es-ES" dirty="0"/>
            </a:br>
            <a:br>
              <a:rPr lang="es-ES" dirty="0"/>
            </a:br>
            <a:r>
              <a:rPr lang="es-ES" dirty="0"/>
              <a:t>fase de resultas : adjudicación y matrícula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494342-423C-0B20-0CC3-53DF71A24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726" t="37704" r="18240" b="29366"/>
          <a:stretch/>
        </p:blipFill>
        <p:spPr>
          <a:xfrm>
            <a:off x="362139" y="2024742"/>
            <a:ext cx="8003264" cy="3180999"/>
          </a:xfrm>
          <a:prstGeom prst="rect">
            <a:avLst/>
          </a:prstGeom>
        </p:spPr>
      </p:pic>
      <p:sp>
        <p:nvSpPr>
          <p:cNvPr id="6" name="Marcador de pie de página 1">
            <a:extLst>
              <a:ext uri="{FF2B5EF4-FFF2-40B4-BE49-F238E27FC236}">
                <a16:creationId xmlns:a16="http://schemas.microsoft.com/office/drawing/2014/main" id="{A7CC1295-95BA-D974-89D5-F2AEA431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</p:spPr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1031631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1008F-D663-C983-9371-4CB10A1D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E8F734-C390-9C28-25D9-C3A32B93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479435"/>
          </a:xfrm>
        </p:spPr>
        <p:txBody>
          <a:bodyPr/>
          <a:lstStyle/>
          <a:p>
            <a:r>
              <a:rPr lang="es-ES" dirty="0"/>
              <a:t>Fechas importantes en el proceso de admisión</a:t>
            </a:r>
            <a:br>
              <a:rPr lang="es-ES" dirty="0"/>
            </a:br>
            <a:br>
              <a:rPr lang="es-ES" dirty="0"/>
            </a:br>
            <a:r>
              <a:rPr lang="es-ES" dirty="0"/>
              <a:t>fase de reservas y solicitudes fuera de plazo</a:t>
            </a:r>
          </a:p>
        </p:txBody>
      </p:sp>
      <p:sp>
        <p:nvSpPr>
          <p:cNvPr id="3" name="Marcador de pie de página 1">
            <a:extLst>
              <a:ext uri="{FF2B5EF4-FFF2-40B4-BE49-F238E27FC236}">
                <a16:creationId xmlns:a16="http://schemas.microsoft.com/office/drawing/2014/main" id="{6809B084-F818-031E-62D9-AD753733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8" y="6466421"/>
            <a:ext cx="4114800" cy="365125"/>
          </a:xfrm>
        </p:spPr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DCE909-6DBE-E68A-2D5E-FCC2CD41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371" t="50000" r="17204" b="20627"/>
          <a:stretch/>
        </p:blipFill>
        <p:spPr>
          <a:xfrm>
            <a:off x="1502873" y="1910281"/>
            <a:ext cx="7632073" cy="39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39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A496-189E-15D6-E227-E0F17B95C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A1A443B-E949-B7DC-AD01-70DC8CE83EA9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ENSEÑANZAS DEPORTIVAS</a:t>
            </a: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ENSEÑANZAS PROFESIONALES DE ARTES PLÁSTICAS Y DISEÑO</a:t>
            </a:r>
          </a:p>
          <a:p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36010C5-C3B3-E152-0BA5-BCC210E8EEAA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1E5D5D-6DC0-6C6E-1F2F-39C6FFFE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92EFA7-012B-2270-7A72-A8DC700C3C35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ENSEÑANZAS DE RÉGIMEN ESPECIAL </a:t>
            </a:r>
          </a:p>
        </p:txBody>
      </p:sp>
    </p:spTree>
    <p:extLst>
      <p:ext uri="{BB962C8B-B14F-4D97-AF65-F5344CB8AC3E}">
        <p14:creationId xmlns:p14="http://schemas.microsoft.com/office/powerpoint/2010/main" val="3248569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FD2C7-E37C-F7A6-C0F5-D8737C2B4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113700A-0150-FAF0-B959-F61A6E922D96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 Enseñanzas Deportivas Grado Medio y Superior.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Acceso 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Iguales requisitos de titulación que para el acceso a Ciclos Formativos de Grado Medio y Superior.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Determinadas modalidades o especialidades tienen prueba específica.</a:t>
            </a:r>
          </a:p>
          <a:p>
            <a:pPr lvl="1">
              <a:buNone/>
            </a:pPr>
            <a:endParaRPr lang="es-ES" sz="14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Titulación : </a:t>
            </a:r>
          </a:p>
          <a:p>
            <a:pPr lvl="1">
              <a:buNone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superar enseñanzas Deportivas de Grado Medio 		Técnico Deportivo en la modalidad	 deportiva 	</a:t>
            </a:r>
          </a:p>
          <a:p>
            <a:pPr lvl="1">
              <a:buNone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superar enseñanzas Deportivas de Grado Superior 	Técnico Deportivo Superior .</a:t>
            </a:r>
          </a:p>
          <a:p>
            <a:pPr lvl="1">
              <a:buNone/>
            </a:pPr>
            <a:endParaRPr lang="es-ES" sz="14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:</a:t>
            </a:r>
          </a:p>
          <a:p>
            <a:pPr lvl="1">
              <a:buNone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 común.</a:t>
            </a:r>
          </a:p>
          <a:p>
            <a:pPr lvl="1">
              <a:buNone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 específico :</a:t>
            </a:r>
          </a:p>
          <a:p>
            <a:pPr lvl="1">
              <a:buNone/>
            </a:pPr>
            <a:endParaRPr lang="es-ES" sz="14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None/>
            </a:pPr>
            <a:endParaRPr lang="es-ES" sz="14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D4924F7-B379-2460-0BC1-7749D6D4FE6D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521C38-D9E0-2659-7F06-DBAB4796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19AD93-E58F-7448-1746-26B7720F50DC}"/>
              </a:ext>
            </a:extLst>
          </p:cNvPr>
          <p:cNvSpPr txBox="1"/>
          <p:nvPr/>
        </p:nvSpPr>
        <p:spPr>
          <a:xfrm>
            <a:off x="749301" y="35560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ENSEÑANZAS DEPORTIVAS </a:t>
            </a:r>
          </a:p>
        </p:txBody>
      </p:sp>
      <p:pic>
        <p:nvPicPr>
          <p:cNvPr id="5" name="Imagen 4" descr="Un hombre esquiando en la nieve&#10;&#10;El contenido generado por IA puede ser incorrecto.">
            <a:extLst>
              <a:ext uri="{FF2B5EF4-FFF2-40B4-BE49-F238E27FC236}">
                <a16:creationId xmlns:a16="http://schemas.microsoft.com/office/drawing/2014/main" id="{6157E6DF-11DD-0995-9057-BB3F0844D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21" y="196001"/>
            <a:ext cx="1866900" cy="1409700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C8277EB1-423E-A5C0-21B2-D10E26C4D551}"/>
              </a:ext>
            </a:extLst>
          </p:cNvPr>
          <p:cNvSpPr/>
          <p:nvPr/>
        </p:nvSpPr>
        <p:spPr>
          <a:xfrm>
            <a:off x="6490675" y="3625380"/>
            <a:ext cx="923454" cy="1810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00A31CB4-4363-DA86-FC9E-793DFF2B1A67}"/>
              </a:ext>
            </a:extLst>
          </p:cNvPr>
          <p:cNvSpPr/>
          <p:nvPr/>
        </p:nvSpPr>
        <p:spPr>
          <a:xfrm>
            <a:off x="6490675" y="4028644"/>
            <a:ext cx="923454" cy="1810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905BD27-A773-5EEE-D839-94F4D8D123A6}"/>
              </a:ext>
            </a:extLst>
          </p:cNvPr>
          <p:cNvSpPr/>
          <p:nvPr/>
        </p:nvSpPr>
        <p:spPr>
          <a:xfrm>
            <a:off x="3847723" y="5024673"/>
            <a:ext cx="2797520" cy="839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-</a:t>
            </a:r>
            <a:r>
              <a:rPr lang="es-ES" sz="1100" dirty="0"/>
              <a:t>Módulos de enseñanzas deportivas.</a:t>
            </a:r>
          </a:p>
          <a:p>
            <a:pPr algn="ctr"/>
            <a:r>
              <a:rPr lang="es-ES" sz="1100" dirty="0"/>
              <a:t>-Módulo de formación práctica.</a:t>
            </a:r>
          </a:p>
          <a:p>
            <a:pPr algn="ctr"/>
            <a:r>
              <a:rPr lang="es-ES" sz="1100" dirty="0"/>
              <a:t>-Módulo de proyecto (GS)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1033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116A-25FA-5C7C-FAC1-81EE6410B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F03ED08-C003-544D-5F27-66F9C7207113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 Ciclos de Grado Medio y Superior.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con prueba específica: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Iguales requisitos de titulación que para el acceso a Ciclos Formativos de Grado Medio y Superior.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Superar prueba específica de acceso</a:t>
            </a:r>
          </a:p>
          <a:p>
            <a:pPr marL="468313" indent="-285750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sin prueba específica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00000"/>
                </a:solidFill>
                <a:latin typeface="+mn-lt"/>
              </a:rPr>
              <a:t>T</a:t>
            </a:r>
            <a:r>
              <a:rPr lang="es-ES" sz="1400" b="0" i="0" u="none" strike="noStrike" baseline="0" dirty="0">
                <a:solidFill>
                  <a:srgbClr val="000000"/>
                </a:solidFill>
                <a:latin typeface="+mn-lt"/>
              </a:rPr>
              <a:t>ítulo de Técnico en Artes Plásticas y Diseño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s-ES" sz="1400" b="0" i="0" u="none" strike="noStrike" baseline="0" dirty="0">
                <a:solidFill>
                  <a:srgbClr val="000000"/>
                </a:solidFill>
                <a:latin typeface="+mn-lt"/>
              </a:rPr>
              <a:t>Bachillerato Artes, Técnico Superior de </a:t>
            </a:r>
            <a:r>
              <a:rPr lang="es-ES" sz="1400" b="0" i="0" u="none" strike="noStrike" baseline="0" dirty="0" err="1">
                <a:solidFill>
                  <a:srgbClr val="000000"/>
                </a:solidFill>
                <a:latin typeface="+mn-lt"/>
              </a:rPr>
              <a:t>APyD</a:t>
            </a:r>
            <a:r>
              <a:rPr lang="es-ES" sz="1400" b="0" i="0" u="none" strike="noStrike" baseline="0" dirty="0">
                <a:solidFill>
                  <a:srgbClr val="000000"/>
                </a:solidFill>
                <a:latin typeface="+mn-lt"/>
              </a:rPr>
              <a:t>, enseñanzas artísticas superiores de Diseño, CRBC o Artes Plásticas, y determinadas  enseñanzas universitarias de ámbito artístico y arquitectura. </a:t>
            </a:r>
          </a:p>
          <a:p>
            <a:pPr lvl="1">
              <a:buNone/>
            </a:pPr>
            <a:r>
              <a:rPr lang="es-ES" sz="1800" b="0" i="0" u="none" strike="noStrike" baseline="0" dirty="0">
                <a:solidFill>
                  <a:srgbClr val="000000"/>
                </a:solidFill>
                <a:latin typeface="+mn-lt"/>
              </a:rPr>
              <a:t>	</a:t>
            </a:r>
            <a:endParaRPr lang="es-ES" sz="2000" dirty="0">
              <a:solidFill>
                <a:srgbClr val="504B4B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https://www.escueladearteleon.com/</a:t>
            </a:r>
            <a:endParaRPr lang="es-ES" sz="20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rgbClr val="504B4B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https://www.educa.jcyl.es/es/ensenanzasregesp</a:t>
            </a:r>
            <a:endParaRPr lang="es-ES" sz="20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C32FB71-ADFF-E4B1-3713-2258730DABF8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C2BB94-03E2-89DA-82C0-5A2D97FD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00B894-CFD6-713D-462B-EA09D63DE816}"/>
              </a:ext>
            </a:extLst>
          </p:cNvPr>
          <p:cNvSpPr txBox="1"/>
          <p:nvPr/>
        </p:nvSpPr>
        <p:spPr>
          <a:xfrm>
            <a:off x="749301" y="35560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ENSEÑANZAS PROFESIONALES DE ARTES PLÁSTICAS Y DISEÑO</a:t>
            </a:r>
          </a:p>
        </p:txBody>
      </p:sp>
      <p:pic>
        <p:nvPicPr>
          <p:cNvPr id="3" name="Imagen 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1AEB631-5FC4-45BD-2B86-2241E7D7C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44" y="196000"/>
            <a:ext cx="1758401" cy="15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5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B232-BDD7-A084-4CBD-7455EEBD4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>
            <a:extLst>
              <a:ext uri="{FF2B5EF4-FFF2-40B4-BE49-F238E27FC236}">
                <a16:creationId xmlns:a16="http://schemas.microsoft.com/office/drawing/2014/main" id="{FB1CE0A2-7CEC-4287-11B3-71608A23D658}"/>
              </a:ext>
            </a:extLst>
          </p:cNvPr>
          <p:cNvSpPr/>
          <p:nvPr/>
        </p:nvSpPr>
        <p:spPr>
          <a:xfrm>
            <a:off x="3245360" y="1352945"/>
            <a:ext cx="3121022" cy="12905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small" dirty="0">
                <a:solidFill>
                  <a:schemeClr val="tx1"/>
                </a:solidFill>
              </a:rPr>
              <a:t>Universidad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A0728C15-E2CC-DD9C-1F92-D10FD2C9BCC7}"/>
              </a:ext>
            </a:extLst>
          </p:cNvPr>
          <p:cNvSpPr/>
          <p:nvPr/>
        </p:nvSpPr>
        <p:spPr>
          <a:xfrm>
            <a:off x="10177484" y="1087810"/>
            <a:ext cx="576064" cy="36883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small" dirty="0">
                <a:solidFill>
                  <a:schemeClr val="tx1"/>
                </a:solidFill>
              </a:rPr>
              <a:t>Mercado</a:t>
            </a:r>
            <a:r>
              <a:rPr lang="es-ES" dirty="0">
                <a:solidFill>
                  <a:schemeClr val="tx1"/>
                </a:solidFill>
              </a:rPr>
              <a:t>  </a:t>
            </a:r>
            <a:r>
              <a:rPr lang="es-ES" b="1" cap="small" dirty="0">
                <a:solidFill>
                  <a:schemeClr val="tx1"/>
                </a:solidFill>
              </a:rPr>
              <a:t>Laboral</a:t>
            </a:r>
          </a:p>
        </p:txBody>
      </p:sp>
      <p:cxnSp>
        <p:nvCxnSpPr>
          <p:cNvPr id="9" name="14 Conector recto de flecha">
            <a:extLst>
              <a:ext uri="{FF2B5EF4-FFF2-40B4-BE49-F238E27FC236}">
                <a16:creationId xmlns:a16="http://schemas.microsoft.com/office/drawing/2014/main" id="{D9BF0760-2D85-6987-0497-0805CAADD49C}"/>
              </a:ext>
            </a:extLst>
          </p:cNvPr>
          <p:cNvCxnSpPr>
            <a:cxnSpLocks/>
          </p:cNvCxnSpPr>
          <p:nvPr/>
        </p:nvCxnSpPr>
        <p:spPr>
          <a:xfrm>
            <a:off x="6366382" y="1377922"/>
            <a:ext cx="381172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B579328-4ABB-393A-9979-898C0B06A505}"/>
              </a:ext>
            </a:extLst>
          </p:cNvPr>
          <p:cNvGrpSpPr/>
          <p:nvPr/>
        </p:nvGrpSpPr>
        <p:grpSpPr>
          <a:xfrm>
            <a:off x="7316159" y="2706027"/>
            <a:ext cx="1728788" cy="792162"/>
            <a:chOff x="4797669" y="2455691"/>
            <a:chExt cx="1728788" cy="792162"/>
          </a:xfrm>
        </p:grpSpPr>
        <p:sp>
          <p:nvSpPr>
            <p:cNvPr id="10" name="9 Rectángulo">
              <a:extLst>
                <a:ext uri="{FF2B5EF4-FFF2-40B4-BE49-F238E27FC236}">
                  <a16:creationId xmlns:a16="http://schemas.microsoft.com/office/drawing/2014/main" id="{5A867F4F-CFBD-840C-23DA-79882A50FD16}"/>
                </a:ext>
              </a:extLst>
            </p:cNvPr>
            <p:cNvSpPr/>
            <p:nvPr/>
          </p:nvSpPr>
          <p:spPr>
            <a:xfrm>
              <a:off x="4797669" y="2455691"/>
              <a:ext cx="1728788" cy="35877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00" dirty="0">
                  <a:solidFill>
                    <a:schemeClr val="tx1"/>
                  </a:solidFill>
                </a:rPr>
                <a:t>Título de Técnico Superior </a:t>
              </a:r>
            </a:p>
          </p:txBody>
        </p:sp>
        <p:sp>
          <p:nvSpPr>
            <p:cNvPr id="11" name="11 Rectángulo">
              <a:extLst>
                <a:ext uri="{FF2B5EF4-FFF2-40B4-BE49-F238E27FC236}">
                  <a16:creationId xmlns:a16="http://schemas.microsoft.com/office/drawing/2014/main" id="{66CC20E2-4D39-E243-AD79-57E4A8C7F878}"/>
                </a:ext>
              </a:extLst>
            </p:cNvPr>
            <p:cNvSpPr/>
            <p:nvPr/>
          </p:nvSpPr>
          <p:spPr>
            <a:xfrm>
              <a:off x="4797669" y="2814466"/>
              <a:ext cx="1728788" cy="4333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cap="small" dirty="0">
                  <a:solidFill>
                    <a:schemeClr val="tx1"/>
                  </a:solidFill>
                </a:rPr>
                <a:t>Ciclo formativo Grado Superior</a:t>
              </a:r>
            </a:p>
          </p:txBody>
        </p:sp>
      </p:grpSp>
      <p:cxnSp>
        <p:nvCxnSpPr>
          <p:cNvPr id="12" name="15 Conector recto de flecha">
            <a:extLst>
              <a:ext uri="{FF2B5EF4-FFF2-40B4-BE49-F238E27FC236}">
                <a16:creationId xmlns:a16="http://schemas.microsoft.com/office/drawing/2014/main" id="{E153CA64-E04A-5FE4-89D5-49BB51AEF0A9}"/>
              </a:ext>
            </a:extLst>
          </p:cNvPr>
          <p:cNvCxnSpPr/>
          <p:nvPr/>
        </p:nvCxnSpPr>
        <p:spPr>
          <a:xfrm>
            <a:off x="9023992" y="2878547"/>
            <a:ext cx="115411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35 Conector recto de flecha">
            <a:extLst>
              <a:ext uri="{FF2B5EF4-FFF2-40B4-BE49-F238E27FC236}">
                <a16:creationId xmlns:a16="http://schemas.microsoft.com/office/drawing/2014/main" id="{C17EBFB9-BBB2-1997-762A-FA60F1467CC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366382" y="2457779"/>
            <a:ext cx="949777" cy="427636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A9C945FD-292C-EF9E-FD2B-54B8CBB245ED}"/>
              </a:ext>
            </a:extLst>
          </p:cNvPr>
          <p:cNvGrpSpPr/>
          <p:nvPr/>
        </p:nvGrpSpPr>
        <p:grpSpPr>
          <a:xfrm>
            <a:off x="7280441" y="3847433"/>
            <a:ext cx="1800225" cy="792163"/>
            <a:chOff x="4797669" y="3895553"/>
            <a:chExt cx="1800225" cy="792163"/>
          </a:xfrm>
        </p:grpSpPr>
        <p:sp>
          <p:nvSpPr>
            <p:cNvPr id="20" name="50 Rectángulo">
              <a:extLst>
                <a:ext uri="{FF2B5EF4-FFF2-40B4-BE49-F238E27FC236}">
                  <a16:creationId xmlns:a16="http://schemas.microsoft.com/office/drawing/2014/main" id="{363B1A8A-9A15-5DDD-9124-0969577D8E96}"/>
                </a:ext>
              </a:extLst>
            </p:cNvPr>
            <p:cNvSpPr/>
            <p:nvPr/>
          </p:nvSpPr>
          <p:spPr>
            <a:xfrm>
              <a:off x="4797669" y="3895553"/>
              <a:ext cx="1800225" cy="21113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00" dirty="0">
                  <a:solidFill>
                    <a:schemeClr val="tx1"/>
                  </a:solidFill>
                </a:rPr>
                <a:t>Título de Técnico </a:t>
              </a:r>
            </a:p>
          </p:txBody>
        </p:sp>
        <p:sp>
          <p:nvSpPr>
            <p:cNvPr id="21" name="51 Rectángulo">
              <a:extLst>
                <a:ext uri="{FF2B5EF4-FFF2-40B4-BE49-F238E27FC236}">
                  <a16:creationId xmlns:a16="http://schemas.microsoft.com/office/drawing/2014/main" id="{ED3F38EB-6CB8-3964-790D-04CF0B8738BC}"/>
                </a:ext>
              </a:extLst>
            </p:cNvPr>
            <p:cNvSpPr/>
            <p:nvPr/>
          </p:nvSpPr>
          <p:spPr>
            <a:xfrm>
              <a:off x="4797669" y="4116216"/>
              <a:ext cx="1800225" cy="5715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cap="small" dirty="0">
                  <a:solidFill>
                    <a:schemeClr val="tx1"/>
                  </a:solidFill>
                </a:rPr>
                <a:t>Ciclo formativo Grado Medio</a:t>
              </a:r>
            </a:p>
          </p:txBody>
        </p:sp>
      </p:grpSp>
      <p:cxnSp>
        <p:nvCxnSpPr>
          <p:cNvPr id="22" name="53 Conector recto de flecha">
            <a:extLst>
              <a:ext uri="{FF2B5EF4-FFF2-40B4-BE49-F238E27FC236}">
                <a16:creationId xmlns:a16="http://schemas.microsoft.com/office/drawing/2014/main" id="{BFC61757-6311-E86D-C3AA-46242931F57B}"/>
              </a:ext>
            </a:extLst>
          </p:cNvPr>
          <p:cNvCxnSpPr>
            <a:cxnSpLocks/>
          </p:cNvCxnSpPr>
          <p:nvPr/>
        </p:nvCxnSpPr>
        <p:spPr>
          <a:xfrm>
            <a:off x="9080666" y="3978090"/>
            <a:ext cx="1097439" cy="423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o 58">
            <a:extLst>
              <a:ext uri="{FF2B5EF4-FFF2-40B4-BE49-F238E27FC236}">
                <a16:creationId xmlns:a16="http://schemas.microsoft.com/office/drawing/2014/main" id="{614363FC-CB1A-0C1B-075C-94BEA551D660}"/>
              </a:ext>
            </a:extLst>
          </p:cNvPr>
          <p:cNvGrpSpPr/>
          <p:nvPr/>
        </p:nvGrpSpPr>
        <p:grpSpPr>
          <a:xfrm>
            <a:off x="3294495" y="4840932"/>
            <a:ext cx="2975124" cy="1108075"/>
            <a:chOff x="1125633" y="5056016"/>
            <a:chExt cx="2975124" cy="1108075"/>
          </a:xfrm>
        </p:grpSpPr>
        <p:sp>
          <p:nvSpPr>
            <p:cNvPr id="25" name="82 Rectángulo">
              <a:extLst>
                <a:ext uri="{FF2B5EF4-FFF2-40B4-BE49-F238E27FC236}">
                  <a16:creationId xmlns:a16="http://schemas.microsoft.com/office/drawing/2014/main" id="{7BEE5271-B317-303D-44FB-BE37D409554F}"/>
                </a:ext>
              </a:extLst>
            </p:cNvPr>
            <p:cNvSpPr/>
            <p:nvPr/>
          </p:nvSpPr>
          <p:spPr>
            <a:xfrm>
              <a:off x="1125782" y="5056016"/>
              <a:ext cx="2974975" cy="26511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00" dirty="0">
                  <a:solidFill>
                    <a:schemeClr val="tx1"/>
                  </a:solidFill>
                </a:rPr>
                <a:t>EDUCACIÓN SECUNDARIA OBLIGATORIA</a:t>
              </a:r>
            </a:p>
          </p:txBody>
        </p:sp>
        <p:sp>
          <p:nvSpPr>
            <p:cNvPr id="26" name="83 Rectángulo">
              <a:extLst>
                <a:ext uri="{FF2B5EF4-FFF2-40B4-BE49-F238E27FC236}">
                  <a16:creationId xmlns:a16="http://schemas.microsoft.com/office/drawing/2014/main" id="{F75924E1-314D-3A07-F4F2-70B413CB000B}"/>
                </a:ext>
              </a:extLst>
            </p:cNvPr>
            <p:cNvSpPr/>
            <p:nvPr/>
          </p:nvSpPr>
          <p:spPr>
            <a:xfrm>
              <a:off x="1125633" y="5335341"/>
              <a:ext cx="644051" cy="8218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000" dirty="0">
                  <a:solidFill>
                    <a:schemeClr val="tx1"/>
                  </a:solidFill>
                </a:rPr>
                <a:t>E.S.O.</a:t>
              </a:r>
            </a:p>
          </p:txBody>
        </p:sp>
        <p:sp>
          <p:nvSpPr>
            <p:cNvPr id="27" name="84 Rectángulo">
              <a:extLst>
                <a:ext uri="{FF2B5EF4-FFF2-40B4-BE49-F238E27FC236}">
                  <a16:creationId xmlns:a16="http://schemas.microsoft.com/office/drawing/2014/main" id="{6C099A5F-7C70-22F0-9F8F-904CA57EDB2E}"/>
                </a:ext>
              </a:extLst>
            </p:cNvPr>
            <p:cNvSpPr/>
            <p:nvPr/>
          </p:nvSpPr>
          <p:spPr>
            <a:xfrm>
              <a:off x="1773482" y="5335416"/>
              <a:ext cx="2327275" cy="1809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/>
                  </a:solidFill>
                </a:rPr>
                <a:t>4º</a:t>
              </a:r>
            </a:p>
          </p:txBody>
        </p:sp>
        <p:sp>
          <p:nvSpPr>
            <p:cNvPr id="28" name="85 Rectángulo">
              <a:extLst>
                <a:ext uri="{FF2B5EF4-FFF2-40B4-BE49-F238E27FC236}">
                  <a16:creationId xmlns:a16="http://schemas.microsoft.com/office/drawing/2014/main" id="{9000C75E-E8BD-61CE-5D93-BD1A0EE5E519}"/>
                </a:ext>
              </a:extLst>
            </p:cNvPr>
            <p:cNvSpPr/>
            <p:nvPr/>
          </p:nvSpPr>
          <p:spPr>
            <a:xfrm>
              <a:off x="1773482" y="5516391"/>
              <a:ext cx="2327275" cy="2444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/>
                  </a:solidFill>
                </a:rPr>
                <a:t>3º</a:t>
              </a:r>
            </a:p>
          </p:txBody>
        </p:sp>
        <p:sp>
          <p:nvSpPr>
            <p:cNvPr id="29" name="86 Rectángulo">
              <a:extLst>
                <a:ext uri="{FF2B5EF4-FFF2-40B4-BE49-F238E27FC236}">
                  <a16:creationId xmlns:a16="http://schemas.microsoft.com/office/drawing/2014/main" id="{AEA5691D-EBF6-E5DC-A0FF-7128567999B5}"/>
                </a:ext>
              </a:extLst>
            </p:cNvPr>
            <p:cNvSpPr/>
            <p:nvPr/>
          </p:nvSpPr>
          <p:spPr>
            <a:xfrm>
              <a:off x="1773482" y="5767216"/>
              <a:ext cx="2327275" cy="1793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/>
                  </a:solidFill>
                </a:rPr>
                <a:t>2º</a:t>
              </a:r>
            </a:p>
          </p:txBody>
        </p:sp>
        <p:sp>
          <p:nvSpPr>
            <p:cNvPr id="30" name="87 Rectángulo">
              <a:extLst>
                <a:ext uri="{FF2B5EF4-FFF2-40B4-BE49-F238E27FC236}">
                  <a16:creationId xmlns:a16="http://schemas.microsoft.com/office/drawing/2014/main" id="{618C7EF4-8487-5DA3-A54C-B16EDCFD4AE9}"/>
                </a:ext>
              </a:extLst>
            </p:cNvPr>
            <p:cNvSpPr/>
            <p:nvPr/>
          </p:nvSpPr>
          <p:spPr>
            <a:xfrm>
              <a:off x="1773482" y="5946603"/>
              <a:ext cx="2327275" cy="2174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/>
                  </a:solidFill>
                </a:rPr>
                <a:t>1º</a:t>
              </a:r>
            </a:p>
          </p:txBody>
        </p:sp>
      </p:grpSp>
      <p:sp>
        <p:nvSpPr>
          <p:cNvPr id="32" name="127 Rectángulo">
            <a:extLst>
              <a:ext uri="{FF2B5EF4-FFF2-40B4-BE49-F238E27FC236}">
                <a16:creationId xmlns:a16="http://schemas.microsoft.com/office/drawing/2014/main" id="{1D8EE169-1D80-56F4-663F-2D17917C208B}"/>
              </a:ext>
            </a:extLst>
          </p:cNvPr>
          <p:cNvSpPr/>
          <p:nvPr/>
        </p:nvSpPr>
        <p:spPr>
          <a:xfrm>
            <a:off x="7352672" y="4988840"/>
            <a:ext cx="1655763" cy="863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cap="small" dirty="0">
                <a:solidFill>
                  <a:schemeClr val="tx1"/>
                </a:solidFill>
              </a:rPr>
              <a:t>Formación Profesional Básica</a:t>
            </a:r>
          </a:p>
        </p:txBody>
      </p:sp>
      <p:sp>
        <p:nvSpPr>
          <p:cNvPr id="34" name="157 CuadroTexto">
            <a:extLst>
              <a:ext uri="{FF2B5EF4-FFF2-40B4-BE49-F238E27FC236}">
                <a16:creationId xmlns:a16="http://schemas.microsoft.com/office/drawing/2014/main" id="{C61143C1-B6CD-FAE7-125F-14CA2DB4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801" y="2901712"/>
            <a:ext cx="1692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s-ES" sz="1000" dirty="0"/>
              <a:t>PRUEBA DE ACCESO (PAU)</a:t>
            </a:r>
          </a:p>
        </p:txBody>
      </p:sp>
      <p:sp>
        <p:nvSpPr>
          <p:cNvPr id="40" name="117 Flecha doblada">
            <a:extLst>
              <a:ext uri="{FF2B5EF4-FFF2-40B4-BE49-F238E27FC236}">
                <a16:creationId xmlns:a16="http://schemas.microsoft.com/office/drawing/2014/main" id="{99E105C4-353D-0B45-BBC2-AE41C3000586}"/>
              </a:ext>
            </a:extLst>
          </p:cNvPr>
          <p:cNvSpPr/>
          <p:nvPr/>
        </p:nvSpPr>
        <p:spPr>
          <a:xfrm>
            <a:off x="6109786" y="4333292"/>
            <a:ext cx="1158570" cy="505003"/>
          </a:xfrm>
          <a:prstGeom prst="bentArrow">
            <a:avLst>
              <a:gd name="adj1" fmla="val 25000"/>
              <a:gd name="adj2" fmla="val 26425"/>
              <a:gd name="adj3" fmla="val 25000"/>
              <a:gd name="adj4" fmla="val 437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1" name="119 Flecha doblada">
            <a:extLst>
              <a:ext uri="{FF2B5EF4-FFF2-40B4-BE49-F238E27FC236}">
                <a16:creationId xmlns:a16="http://schemas.microsoft.com/office/drawing/2014/main" id="{D691A3B9-FA30-F7EF-8364-444278B4F498}"/>
              </a:ext>
            </a:extLst>
          </p:cNvPr>
          <p:cNvSpPr/>
          <p:nvPr/>
        </p:nvSpPr>
        <p:spPr>
          <a:xfrm>
            <a:off x="6150481" y="2979676"/>
            <a:ext cx="1146311" cy="446494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C755DEF3-0B20-7C16-2A74-0B2856B5D4E2}"/>
              </a:ext>
            </a:extLst>
          </p:cNvPr>
          <p:cNvGrpSpPr/>
          <p:nvPr/>
        </p:nvGrpSpPr>
        <p:grpSpPr>
          <a:xfrm>
            <a:off x="7316159" y="1564621"/>
            <a:ext cx="1728788" cy="792162"/>
            <a:chOff x="4764967" y="1442073"/>
            <a:chExt cx="1728788" cy="792162"/>
          </a:xfrm>
        </p:grpSpPr>
        <p:sp>
          <p:nvSpPr>
            <p:cNvPr id="43" name="9 Rectángulo">
              <a:extLst>
                <a:ext uri="{FF2B5EF4-FFF2-40B4-BE49-F238E27FC236}">
                  <a16:creationId xmlns:a16="http://schemas.microsoft.com/office/drawing/2014/main" id="{0383134D-43F8-B32D-37D4-954516FC82BB}"/>
                </a:ext>
              </a:extLst>
            </p:cNvPr>
            <p:cNvSpPr/>
            <p:nvPr/>
          </p:nvSpPr>
          <p:spPr>
            <a:xfrm>
              <a:off x="4764967" y="1442073"/>
              <a:ext cx="1728788" cy="35877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00" dirty="0">
                  <a:solidFill>
                    <a:schemeClr val="tx1"/>
                  </a:solidFill>
                </a:rPr>
                <a:t>Título de Especialista </a:t>
              </a:r>
            </a:p>
          </p:txBody>
        </p:sp>
        <p:sp>
          <p:nvSpPr>
            <p:cNvPr id="44" name="11 Rectángulo">
              <a:extLst>
                <a:ext uri="{FF2B5EF4-FFF2-40B4-BE49-F238E27FC236}">
                  <a16:creationId xmlns:a16="http://schemas.microsoft.com/office/drawing/2014/main" id="{0F184256-AC85-3C67-0A2E-C66D14AF5894}"/>
                </a:ext>
              </a:extLst>
            </p:cNvPr>
            <p:cNvSpPr/>
            <p:nvPr/>
          </p:nvSpPr>
          <p:spPr>
            <a:xfrm>
              <a:off x="4764967" y="1800848"/>
              <a:ext cx="1728788" cy="4333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cap="small" dirty="0">
                  <a:solidFill>
                    <a:schemeClr val="tx1"/>
                  </a:solidFill>
                </a:rPr>
                <a:t>Cursos de Especialización</a:t>
              </a:r>
            </a:p>
          </p:txBody>
        </p:sp>
      </p:grpSp>
      <p:sp>
        <p:nvSpPr>
          <p:cNvPr id="49" name="100 Flecha arriba">
            <a:extLst>
              <a:ext uri="{FF2B5EF4-FFF2-40B4-BE49-F238E27FC236}">
                <a16:creationId xmlns:a16="http://schemas.microsoft.com/office/drawing/2014/main" id="{72B4301B-46F0-0EDA-FE9B-1CCE88F19305}"/>
              </a:ext>
            </a:extLst>
          </p:cNvPr>
          <p:cNvSpPr/>
          <p:nvPr/>
        </p:nvSpPr>
        <p:spPr>
          <a:xfrm>
            <a:off x="7961810" y="4639596"/>
            <a:ext cx="431800" cy="34924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cxnSp>
        <p:nvCxnSpPr>
          <p:cNvPr id="50" name="15 Conector recto de flecha">
            <a:extLst>
              <a:ext uri="{FF2B5EF4-FFF2-40B4-BE49-F238E27FC236}">
                <a16:creationId xmlns:a16="http://schemas.microsoft.com/office/drawing/2014/main" id="{48275BD3-86D7-F5BF-1D2F-A9F46DA41EF8}"/>
              </a:ext>
            </a:extLst>
          </p:cNvPr>
          <p:cNvCxnSpPr/>
          <p:nvPr/>
        </p:nvCxnSpPr>
        <p:spPr>
          <a:xfrm>
            <a:off x="9052328" y="1673666"/>
            <a:ext cx="115411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100 Flecha arriba">
            <a:extLst>
              <a:ext uri="{FF2B5EF4-FFF2-40B4-BE49-F238E27FC236}">
                <a16:creationId xmlns:a16="http://schemas.microsoft.com/office/drawing/2014/main" id="{B278E136-203C-2012-8C73-D0993F3BB3E0}"/>
              </a:ext>
            </a:extLst>
          </p:cNvPr>
          <p:cNvSpPr/>
          <p:nvPr/>
        </p:nvSpPr>
        <p:spPr>
          <a:xfrm>
            <a:off x="7969416" y="3498189"/>
            <a:ext cx="431800" cy="34924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cxnSp>
        <p:nvCxnSpPr>
          <p:cNvPr id="54" name="35 Conector recto de flecha">
            <a:extLst>
              <a:ext uri="{FF2B5EF4-FFF2-40B4-BE49-F238E27FC236}">
                <a16:creationId xmlns:a16="http://schemas.microsoft.com/office/drawing/2014/main" id="{8F5AE11E-52A7-CDFF-6A5B-FEA3F05AF46F}"/>
              </a:ext>
            </a:extLst>
          </p:cNvPr>
          <p:cNvCxnSpPr>
            <a:cxnSpLocks/>
            <a:stCxn id="20" idx="1"/>
            <a:endCxn id="23" idx="3"/>
          </p:cNvCxnSpPr>
          <p:nvPr/>
        </p:nvCxnSpPr>
        <p:spPr>
          <a:xfrm flipH="1" flipV="1">
            <a:off x="6294151" y="3499494"/>
            <a:ext cx="986290" cy="453508"/>
          </a:xfrm>
          <a:prstGeom prst="straightConnector1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7BB43D73-DD49-8C62-4ACB-88324002BB4C}"/>
              </a:ext>
            </a:extLst>
          </p:cNvPr>
          <p:cNvCxnSpPr>
            <a:stCxn id="32" idx="3"/>
            <a:endCxn id="8" idx="2"/>
          </p:cNvCxnSpPr>
          <p:nvPr/>
        </p:nvCxnSpPr>
        <p:spPr>
          <a:xfrm flipV="1">
            <a:off x="9008435" y="4776201"/>
            <a:ext cx="1457081" cy="644439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3E485BE6-F570-E3A8-5AE9-D0BC9C08D09B}"/>
              </a:ext>
            </a:extLst>
          </p:cNvPr>
          <p:cNvCxnSpPr>
            <a:stCxn id="28" idx="3"/>
            <a:endCxn id="32" idx="1"/>
          </p:cNvCxnSpPr>
          <p:nvPr/>
        </p:nvCxnSpPr>
        <p:spPr>
          <a:xfrm flipV="1">
            <a:off x="6269619" y="5420640"/>
            <a:ext cx="1083053" cy="2905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E2E1CC44-14C6-178A-647F-A0BB420306BC}"/>
              </a:ext>
            </a:extLst>
          </p:cNvPr>
          <p:cNvCxnSpPr>
            <a:cxnSpLocks/>
          </p:cNvCxnSpPr>
          <p:nvPr/>
        </p:nvCxnSpPr>
        <p:spPr>
          <a:xfrm flipH="1" flipV="1">
            <a:off x="4924895" y="4190850"/>
            <a:ext cx="75" cy="64293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C7000F89-0FEA-183F-DC79-DD22183703C2}"/>
              </a:ext>
            </a:extLst>
          </p:cNvPr>
          <p:cNvCxnSpPr>
            <a:stCxn id="21" idx="3"/>
            <a:endCxn id="44" idx="3"/>
          </p:cNvCxnSpPr>
          <p:nvPr/>
        </p:nvCxnSpPr>
        <p:spPr>
          <a:xfrm flipH="1" flipV="1">
            <a:off x="9044947" y="2140090"/>
            <a:ext cx="35719" cy="2213756"/>
          </a:xfrm>
          <a:prstGeom prst="bentConnector3">
            <a:avLst>
              <a:gd name="adj1" fmla="val -639996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14FBFC9F-8E5C-F93D-F1F9-D20BA3B0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24" y="1644861"/>
            <a:ext cx="1720321" cy="229376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8A17412-DF3B-CF7A-E3A0-5A9AC51A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7212" b="12016"/>
          <a:stretch/>
        </p:blipFill>
        <p:spPr>
          <a:xfrm>
            <a:off x="190370" y="3878737"/>
            <a:ext cx="1523099" cy="2331349"/>
          </a:xfrm>
          <a:prstGeom prst="rect">
            <a:avLst/>
          </a:prstGeom>
        </p:spPr>
      </p:pic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5061BEF8-E5FA-E124-132F-90FD0B468AF5}"/>
              </a:ext>
            </a:extLst>
          </p:cNvPr>
          <p:cNvSpPr/>
          <p:nvPr/>
        </p:nvSpPr>
        <p:spPr>
          <a:xfrm>
            <a:off x="1367629" y="5199724"/>
            <a:ext cx="1884714" cy="3651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TÚ estás aquí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7D40EC20-F5B1-6850-5955-C35C27A0A41D}"/>
              </a:ext>
            </a:extLst>
          </p:cNvPr>
          <p:cNvSpPr txBox="1">
            <a:spLocks/>
          </p:cNvSpPr>
          <p:nvPr/>
        </p:nvSpPr>
        <p:spPr>
          <a:xfrm>
            <a:off x="296339" y="331258"/>
            <a:ext cx="9524994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SISTEMA EDUCATIVO ESPAÑOL</a:t>
            </a:r>
          </a:p>
        </p:txBody>
      </p: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54EA2728-85C8-CE64-7F9D-32168ACF4E66}"/>
              </a:ext>
            </a:extLst>
          </p:cNvPr>
          <p:cNvCxnSpPr>
            <a:cxnSpLocks/>
            <a:stCxn id="11" idx="3"/>
            <a:endCxn id="44" idx="3"/>
          </p:cNvCxnSpPr>
          <p:nvPr/>
        </p:nvCxnSpPr>
        <p:spPr>
          <a:xfrm flipV="1">
            <a:off x="9044947" y="2140090"/>
            <a:ext cx="12700" cy="1141406"/>
          </a:xfrm>
          <a:prstGeom prst="bentConnector3">
            <a:avLst>
              <a:gd name="adj1" fmla="val 2025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3D1515BD-F245-6FC1-8556-0A71C642C193}"/>
              </a:ext>
            </a:extLst>
          </p:cNvPr>
          <p:cNvCxnSpPr>
            <a:cxnSpLocks/>
          </p:cNvCxnSpPr>
          <p:nvPr/>
        </p:nvCxnSpPr>
        <p:spPr>
          <a:xfrm flipV="1">
            <a:off x="4887051" y="2660589"/>
            <a:ext cx="0" cy="71390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o 57">
            <a:extLst>
              <a:ext uri="{FF2B5EF4-FFF2-40B4-BE49-F238E27FC236}">
                <a16:creationId xmlns:a16="http://schemas.microsoft.com/office/drawing/2014/main" id="{E15B6BFF-85CD-8137-D312-87CBBF88F1A0}"/>
              </a:ext>
            </a:extLst>
          </p:cNvPr>
          <p:cNvGrpSpPr/>
          <p:nvPr/>
        </p:nvGrpSpPr>
        <p:grpSpPr>
          <a:xfrm>
            <a:off x="3269963" y="3391544"/>
            <a:ext cx="3024188" cy="811213"/>
            <a:chOff x="1054344" y="3606628"/>
            <a:chExt cx="3024188" cy="811213"/>
          </a:xfrm>
        </p:grpSpPr>
        <p:sp>
          <p:nvSpPr>
            <p:cNvPr id="14" name="44 Rectángulo">
              <a:extLst>
                <a:ext uri="{FF2B5EF4-FFF2-40B4-BE49-F238E27FC236}">
                  <a16:creationId xmlns:a16="http://schemas.microsoft.com/office/drawing/2014/main" id="{37B01B30-13E5-C209-E679-1EE87B01E44E}"/>
                </a:ext>
              </a:extLst>
            </p:cNvPr>
            <p:cNvSpPr/>
            <p:nvPr/>
          </p:nvSpPr>
          <p:spPr>
            <a:xfrm>
              <a:off x="1054344" y="3822528"/>
              <a:ext cx="925513" cy="5905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000" dirty="0">
                  <a:solidFill>
                    <a:schemeClr val="tx1"/>
                  </a:solidFill>
                </a:rPr>
                <a:t>Bachillerato</a:t>
              </a:r>
            </a:p>
          </p:txBody>
        </p:sp>
        <p:sp>
          <p:nvSpPr>
            <p:cNvPr id="15" name="45 Rectángulo">
              <a:extLst>
                <a:ext uri="{FF2B5EF4-FFF2-40B4-BE49-F238E27FC236}">
                  <a16:creationId xmlns:a16="http://schemas.microsoft.com/office/drawing/2014/main" id="{DD3F338B-E533-0F44-7735-BB5264CDF383}"/>
                </a:ext>
              </a:extLst>
            </p:cNvPr>
            <p:cNvSpPr/>
            <p:nvPr/>
          </p:nvSpPr>
          <p:spPr>
            <a:xfrm>
              <a:off x="1989382" y="3822528"/>
              <a:ext cx="1584325" cy="2159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dirty="0">
                  <a:solidFill>
                    <a:schemeClr val="tx1"/>
                  </a:solidFill>
                </a:rPr>
                <a:t>ARTE </a:t>
              </a:r>
              <a:endParaRPr lang="es-ES" sz="1000" dirty="0">
                <a:solidFill>
                  <a:schemeClr val="tx1"/>
                </a:solidFill>
              </a:endParaRPr>
            </a:p>
          </p:txBody>
        </p:sp>
        <p:sp>
          <p:nvSpPr>
            <p:cNvPr id="16" name="46 Rectángulo">
              <a:extLst>
                <a:ext uri="{FF2B5EF4-FFF2-40B4-BE49-F238E27FC236}">
                  <a16:creationId xmlns:a16="http://schemas.microsoft.com/office/drawing/2014/main" id="{E6DB08C5-974C-C8EA-A9F0-05266E22B1E1}"/>
                </a:ext>
              </a:extLst>
            </p:cNvPr>
            <p:cNvSpPr/>
            <p:nvPr/>
          </p:nvSpPr>
          <p:spPr>
            <a:xfrm>
              <a:off x="1989382" y="4038428"/>
              <a:ext cx="1584325" cy="2174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dirty="0">
                  <a:solidFill>
                    <a:schemeClr val="tx1"/>
                  </a:solidFill>
                </a:rPr>
                <a:t>CIENCIA Y TECNOLOGIA</a:t>
              </a:r>
            </a:p>
          </p:txBody>
        </p:sp>
        <p:sp>
          <p:nvSpPr>
            <p:cNvPr id="17" name="47 Rectángulo">
              <a:extLst>
                <a:ext uri="{FF2B5EF4-FFF2-40B4-BE49-F238E27FC236}">
                  <a16:creationId xmlns:a16="http://schemas.microsoft.com/office/drawing/2014/main" id="{6D308700-0C44-E167-C147-9C5F8ED20E35}"/>
                </a:ext>
              </a:extLst>
            </p:cNvPr>
            <p:cNvSpPr/>
            <p:nvPr/>
          </p:nvSpPr>
          <p:spPr>
            <a:xfrm>
              <a:off x="1989382" y="4255916"/>
              <a:ext cx="1584325" cy="1619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dirty="0">
                  <a:solidFill>
                    <a:schemeClr val="tx1"/>
                  </a:solidFill>
                </a:rPr>
                <a:t>HUMANIDADES y CCSS</a:t>
              </a:r>
            </a:p>
          </p:txBody>
        </p:sp>
        <p:sp>
          <p:nvSpPr>
            <p:cNvPr id="18" name="48 Rectángulo">
              <a:extLst>
                <a:ext uri="{FF2B5EF4-FFF2-40B4-BE49-F238E27FC236}">
                  <a16:creationId xmlns:a16="http://schemas.microsoft.com/office/drawing/2014/main" id="{CBFBD666-6E36-FCF6-CC15-A149075D7791}"/>
                </a:ext>
              </a:extLst>
            </p:cNvPr>
            <p:cNvSpPr/>
            <p:nvPr/>
          </p:nvSpPr>
          <p:spPr>
            <a:xfrm>
              <a:off x="3573707" y="3822528"/>
              <a:ext cx="504825" cy="3603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dirty="0">
                  <a:solidFill>
                    <a:schemeClr val="tx1"/>
                  </a:solidFill>
                </a:rPr>
                <a:t>2º</a:t>
              </a:r>
            </a:p>
          </p:txBody>
        </p:sp>
        <p:sp>
          <p:nvSpPr>
            <p:cNvPr id="19" name="49 Rectángulo">
              <a:extLst>
                <a:ext uri="{FF2B5EF4-FFF2-40B4-BE49-F238E27FC236}">
                  <a16:creationId xmlns:a16="http://schemas.microsoft.com/office/drawing/2014/main" id="{AD9D1D75-13E6-C9B5-F9B0-EF426D3159A7}"/>
                </a:ext>
              </a:extLst>
            </p:cNvPr>
            <p:cNvSpPr/>
            <p:nvPr/>
          </p:nvSpPr>
          <p:spPr>
            <a:xfrm>
              <a:off x="3573707" y="4111453"/>
              <a:ext cx="504825" cy="3063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dirty="0">
                  <a:solidFill>
                    <a:schemeClr val="tx1"/>
                  </a:solidFill>
                </a:rPr>
                <a:t>1º</a:t>
              </a:r>
            </a:p>
          </p:txBody>
        </p:sp>
        <p:sp>
          <p:nvSpPr>
            <p:cNvPr id="23" name="54 Rectángulo">
              <a:extLst>
                <a:ext uri="{FF2B5EF4-FFF2-40B4-BE49-F238E27FC236}">
                  <a16:creationId xmlns:a16="http://schemas.microsoft.com/office/drawing/2014/main" id="{A5704A24-8E95-0EE8-78A2-955FE5CA79D1}"/>
                </a:ext>
              </a:extLst>
            </p:cNvPr>
            <p:cNvSpPr/>
            <p:nvPr/>
          </p:nvSpPr>
          <p:spPr>
            <a:xfrm>
              <a:off x="1054344" y="3606628"/>
              <a:ext cx="3024188" cy="2159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 BACHILLERATO</a:t>
              </a:r>
            </a:p>
          </p:txBody>
        </p:sp>
      </p:grp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0644DEE0-092E-B9B5-30BA-B7794FAFB345}"/>
              </a:ext>
            </a:extLst>
          </p:cNvPr>
          <p:cNvSpPr/>
          <p:nvPr/>
        </p:nvSpPr>
        <p:spPr>
          <a:xfrm>
            <a:off x="1278269" y="3640781"/>
            <a:ext cx="1884714" cy="3651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TÚ estás aquí</a:t>
            </a:r>
          </a:p>
        </p:txBody>
      </p:sp>
      <p:sp>
        <p:nvSpPr>
          <p:cNvPr id="24" name="Marcador de pie de página 23">
            <a:extLst>
              <a:ext uri="{FF2B5EF4-FFF2-40B4-BE49-F238E27FC236}">
                <a16:creationId xmlns:a16="http://schemas.microsoft.com/office/drawing/2014/main" id="{EE894E5F-7EFB-5769-63EB-EF7F72E5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378944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80598-C7C3-B5E5-9CB9-963AD741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EE0E65A-B162-3EEC-40A2-A689E80CC154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14C42B1-8611-136B-46C5-E7B3843C46FC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AFAB9-0014-A332-DFE5-439946F3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D23C81-41C6-DFB1-8A35-49C5DE7EF37B}"/>
              </a:ext>
            </a:extLst>
          </p:cNvPr>
          <p:cNvSpPr txBox="1"/>
          <p:nvPr/>
        </p:nvSpPr>
        <p:spPr>
          <a:xfrm>
            <a:off x="749301" y="35560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https://www.todofp.es/que-estudiar.html</a:t>
            </a:r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B730A7-D8E1-0242-90C9-4A9D82EB0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45" t="7294" r="51511" b="7955"/>
          <a:stretch/>
        </p:blipFill>
        <p:spPr>
          <a:xfrm>
            <a:off x="749300" y="1414127"/>
            <a:ext cx="8711571" cy="41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28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EF32-B638-7DD5-BDEA-37F0B95F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4DCFC97-B581-B946-4543-D05FA1B2861E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5E827A-57FF-AFF0-B072-E703C4FFC470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0ED2CB-D015-1955-41EE-E64585595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E285416-0FDC-4339-45A4-962E44532FE0}"/>
              </a:ext>
            </a:extLst>
          </p:cNvPr>
          <p:cNvSpPr txBox="1"/>
          <p:nvPr/>
        </p:nvSpPr>
        <p:spPr>
          <a:xfrm>
            <a:off x="713087" y="358306"/>
            <a:ext cx="83947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r>
              <a:rPr lang="es-E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https://www.educacionfpydeportes.gob.es/va/prensa/fotonoticias/2021/03/20210316-portalorientacionprofesional.html</a:t>
            </a:r>
            <a:endParaRPr lang="es-ES" sz="12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3838A1-1C44-579F-DEDF-AE7BAA18C9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28" t="7822" r="7400" b="4972"/>
          <a:stretch/>
        </p:blipFill>
        <p:spPr>
          <a:xfrm>
            <a:off x="1555725" y="1320863"/>
            <a:ext cx="7316672" cy="46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57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184D-0C3F-F29D-9234-2BAFC82EB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6292247-3EA0-D34B-F218-4EFA3F26436E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50E0A63-48CC-54ED-4AC1-47093D962260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ABD19C-5BC4-EF7A-21E9-8D14CDFE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E60B25-5EF3-6D42-08EF-B6DBBBA58F5A}"/>
              </a:ext>
            </a:extLst>
          </p:cNvPr>
          <p:cNvSpPr txBox="1"/>
          <p:nvPr/>
        </p:nvSpPr>
        <p:spPr>
          <a:xfrm>
            <a:off x="713087" y="358306"/>
            <a:ext cx="8394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https://www.observatoriofp.com/el-observatorio/que-es</a:t>
            </a:r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68C578-AA40-686E-1920-1F6DDAA56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7821" r="5991" b="21683"/>
          <a:stretch/>
        </p:blipFill>
        <p:spPr>
          <a:xfrm>
            <a:off x="1967620" y="2064189"/>
            <a:ext cx="7520412" cy="330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82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11B27-131C-C46C-44DF-C9C8CB00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94C45B1-D9FE-AB33-A429-24996708F0B2}"/>
              </a:ext>
            </a:extLst>
          </p:cNvPr>
          <p:cNvSpPr txBox="1">
            <a:spLocks/>
          </p:cNvSpPr>
          <p:nvPr/>
        </p:nvSpPr>
        <p:spPr bwMode="auto">
          <a:xfrm>
            <a:off x="1827329" y="1414127"/>
            <a:ext cx="9326692" cy="44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50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032FF2F-6D5D-E2A7-9E2A-3C836AFF9B1F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ES" sz="2600" dirty="0">
              <a:latin typeface="Comic Sans MS" panose="030F0702030302020204" pitchFamily="66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3934A6-1713-A04D-7C32-E3675C4E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F4D305-875B-3407-7447-65AAEBC78F4F}"/>
              </a:ext>
            </a:extLst>
          </p:cNvPr>
          <p:cNvSpPr txBox="1"/>
          <p:nvPr/>
        </p:nvSpPr>
        <p:spPr>
          <a:xfrm>
            <a:off x="713087" y="358306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r>
              <a:rPr lang="es-E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https://www.educaweb.com/</a:t>
            </a:r>
            <a:endParaRPr lang="es-E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4C6556-77D9-D5CE-7EB0-EFD771CAB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71" t="9407" r="1" b="5589"/>
          <a:stretch/>
        </p:blipFill>
        <p:spPr>
          <a:xfrm>
            <a:off x="2024743" y="2235673"/>
            <a:ext cx="6075089" cy="29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3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9EB2B-715B-8BAC-C0A8-CA39161FD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60C9A-1CC9-AD48-6C83-B4900639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049395"/>
          </a:xfrm>
        </p:spPr>
        <p:txBody>
          <a:bodyPr>
            <a:normAutofit fontScale="90000"/>
          </a:bodyPr>
          <a:lstStyle/>
          <a:p>
            <a:br>
              <a:rPr lang="es-ES" sz="4800" dirty="0"/>
            </a:br>
            <a:r>
              <a:rPr lang="es-ES" sz="4800" dirty="0"/>
              <a:t>Datos interesantes</a:t>
            </a:r>
            <a:br>
              <a:rPr lang="es-ES" sz="4800" dirty="0"/>
            </a:br>
            <a:r>
              <a:rPr lang="es-ES" sz="4800" dirty="0"/>
              <a:t>						</a:t>
            </a:r>
            <a:r>
              <a:rPr lang="es-ES" sz="1100" dirty="0"/>
              <a:t>Fuente: Junta de castilla y león- año 2022-2023</a:t>
            </a:r>
            <a:br>
              <a:rPr lang="es-ES" sz="1100" dirty="0"/>
            </a:br>
            <a:r>
              <a:rPr lang="es-ES" sz="48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C26489-D2C8-E121-7F33-057FC2664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7" t="32640" r="58639" b="3994"/>
          <a:stretch/>
        </p:blipFill>
        <p:spPr>
          <a:xfrm>
            <a:off x="388552" y="1493823"/>
            <a:ext cx="9524994" cy="39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894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E05DA-B357-CF6B-792A-58F376F5A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495D1-D897-C3EF-F87C-EE988C8C6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049395"/>
          </a:xfrm>
        </p:spPr>
        <p:txBody>
          <a:bodyPr>
            <a:normAutofit fontScale="90000"/>
          </a:bodyPr>
          <a:lstStyle/>
          <a:p>
            <a:br>
              <a:rPr lang="es-ES" sz="4800" dirty="0"/>
            </a:br>
            <a:r>
              <a:rPr lang="es-ES" sz="4800" dirty="0"/>
              <a:t>Datos interesantes</a:t>
            </a:r>
            <a:br>
              <a:rPr lang="es-ES" sz="4800" dirty="0"/>
            </a:br>
            <a:r>
              <a:rPr lang="es-ES" sz="4800" dirty="0"/>
              <a:t>						</a:t>
            </a:r>
            <a:r>
              <a:rPr lang="es-ES" sz="1100" dirty="0"/>
              <a:t>Fuente: Junta de castilla y león- año 2022-2023</a:t>
            </a:r>
            <a:br>
              <a:rPr lang="es-ES" sz="1100" dirty="0"/>
            </a:br>
            <a:r>
              <a:rPr lang="es-ES" sz="48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44E473B-FC72-D1CB-B65F-7DF3FC02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7" t="17327" r="58673" b="16964"/>
          <a:stretch/>
        </p:blipFill>
        <p:spPr>
          <a:xfrm>
            <a:off x="296339" y="1539090"/>
            <a:ext cx="9617205" cy="39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539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B5701-EE55-6CE3-5D04-B0FF2C5A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929F8-6A7C-F47C-2192-775D49E5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049395"/>
          </a:xfrm>
        </p:spPr>
        <p:txBody>
          <a:bodyPr>
            <a:normAutofit fontScale="90000"/>
          </a:bodyPr>
          <a:lstStyle/>
          <a:p>
            <a:br>
              <a:rPr lang="es-ES" sz="4800" dirty="0"/>
            </a:br>
            <a:r>
              <a:rPr lang="es-ES" sz="4800" dirty="0"/>
              <a:t>Datos interesantes</a:t>
            </a:r>
            <a:br>
              <a:rPr lang="es-ES" sz="4800" dirty="0"/>
            </a:br>
            <a:r>
              <a:rPr lang="es-ES" sz="4800" dirty="0"/>
              <a:t>						</a:t>
            </a:r>
            <a:r>
              <a:rPr lang="es-ES" sz="1100" dirty="0"/>
              <a:t>Fuente: Junta de castilla y león- año 2022-2023</a:t>
            </a:r>
            <a:br>
              <a:rPr lang="es-ES" sz="1100" dirty="0"/>
            </a:br>
            <a:r>
              <a:rPr lang="es-ES" sz="48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2285FF-1C95-B96E-7FDE-CFF3C4051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65" t="19966" r="58638" b="13763"/>
          <a:stretch/>
        </p:blipFill>
        <p:spPr>
          <a:xfrm>
            <a:off x="296339" y="1240325"/>
            <a:ext cx="9524994" cy="47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35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A80A-2D4A-B1CD-41A2-24177914A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3C05F-B659-C3BA-9355-ACF861F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1049395"/>
          </a:xfrm>
        </p:spPr>
        <p:txBody>
          <a:bodyPr>
            <a:normAutofit fontScale="90000"/>
          </a:bodyPr>
          <a:lstStyle/>
          <a:p>
            <a:br>
              <a:rPr lang="es-ES" sz="4800" dirty="0"/>
            </a:br>
            <a:r>
              <a:rPr lang="es-ES" sz="4800" dirty="0"/>
              <a:t>Datos interesantes</a:t>
            </a:r>
            <a:br>
              <a:rPr lang="es-ES" sz="4800" dirty="0"/>
            </a:br>
            <a:r>
              <a:rPr lang="es-ES" sz="4800" dirty="0"/>
              <a:t>						</a:t>
            </a:r>
            <a:r>
              <a:rPr lang="es-ES" sz="1100" dirty="0"/>
              <a:t>Fuente: Junta de castilla y león- año 2022-2023</a:t>
            </a:r>
            <a:br>
              <a:rPr lang="es-ES" sz="1100" dirty="0"/>
            </a:br>
            <a:r>
              <a:rPr lang="es-ES" sz="48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12A6EC-2C8F-3535-4F9F-939A779B7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6" t="30636" r="58577" b="5440"/>
          <a:stretch/>
        </p:blipFill>
        <p:spPr>
          <a:xfrm>
            <a:off x="506994" y="1539089"/>
            <a:ext cx="9524994" cy="46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878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9E90B-851B-33B9-71BD-C9B4F16A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9" y="331257"/>
            <a:ext cx="9524994" cy="5200410"/>
          </a:xfrm>
        </p:spPr>
        <p:txBody>
          <a:bodyPr>
            <a:normAutofit fontScale="90000"/>
          </a:bodyPr>
          <a:lstStyle/>
          <a:p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¡¡¡¡¡MUCHAS GRACIAS !!!!</a:t>
            </a:r>
            <a:br>
              <a:rPr lang="es-ES" sz="4800" dirty="0"/>
            </a:br>
            <a:br>
              <a:rPr lang="es-ES" sz="4800" dirty="0"/>
            </a:br>
            <a:r>
              <a:rPr lang="es-ES" sz="1800" b="1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Carla Diez Varela</a:t>
            </a:r>
            <a:br>
              <a:rPr lang="es-E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Tel.  987 34 40 90 /                           Ext. 831206</a:t>
            </a: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s-ES" sz="1800" b="1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Elena García Suárez</a:t>
            </a:r>
            <a:br>
              <a:rPr lang="es-E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Tel.  987 34 40 91 /                           Ext. 831210</a:t>
            </a: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						área de programas educativos</a:t>
            </a: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Jorge </a:t>
            </a:r>
            <a:r>
              <a:rPr lang="es-ES" sz="1800" dirty="0" err="1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martínez</a:t>
            </a: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montero </a:t>
            </a: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tel. 987 24 59 68</a:t>
            </a: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						escuela de arte de león</a:t>
            </a: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lang="es-E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s-E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4800" dirty="0"/>
            </a:b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402558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B6D62AC4-4A73-4705-BD09-AA77F895746A}"/>
              </a:ext>
            </a:extLst>
          </p:cNvPr>
          <p:cNvSpPr txBox="1">
            <a:spLocks/>
          </p:cNvSpPr>
          <p:nvPr/>
        </p:nvSpPr>
        <p:spPr>
          <a:xfrm>
            <a:off x="453081" y="311827"/>
            <a:ext cx="7041581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600" dirty="0">
                <a:latin typeface="Comic Sans MS" panose="030F0702030302020204" pitchFamily="66" charset="0"/>
              </a:rPr>
              <a:t> </a:t>
            </a:r>
            <a:r>
              <a:rPr lang="es-ES" dirty="0"/>
              <a:t>BACHILLERATO Y UNIVERSIDAD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CEBD94-BA86-4641-0E63-320F5E6E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6" t="15794" r="58785" b="5951"/>
          <a:stretch/>
        </p:blipFill>
        <p:spPr>
          <a:xfrm>
            <a:off x="2999178" y="1311734"/>
            <a:ext cx="6193643" cy="460854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263024F-C2B3-EBEA-A1BB-77C2E29F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188293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B6D62AC4-4A73-4705-BD09-AA77F895746A}"/>
              </a:ext>
            </a:extLst>
          </p:cNvPr>
          <p:cNvSpPr txBox="1">
            <a:spLocks/>
          </p:cNvSpPr>
          <p:nvPr/>
        </p:nvSpPr>
        <p:spPr>
          <a:xfrm>
            <a:off x="453081" y="328156"/>
            <a:ext cx="5525303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sz="2600" dirty="0"/>
              <a:t>FORMACIÓN PROFESIONAL</a:t>
            </a:r>
          </a:p>
        </p:txBody>
      </p:sp>
      <p:pic>
        <p:nvPicPr>
          <p:cNvPr id="6" name="Picture 8" descr="Hombre ayudando a su hijo en aprender a andar en bicicleta - foto de stock">
            <a:extLst>
              <a:ext uri="{FF2B5EF4-FFF2-40B4-BE49-F238E27FC236}">
                <a16:creationId xmlns:a16="http://schemas.microsoft.com/office/drawing/2014/main" id="{9834DC8A-AD1B-4E93-1191-5EACD8F49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4"/>
          <a:stretch/>
        </p:blipFill>
        <p:spPr bwMode="auto">
          <a:xfrm>
            <a:off x="3091330" y="1169248"/>
            <a:ext cx="5774108" cy="491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EA9E5DA-AE70-F92E-75C7-4C9F57AE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281615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>
            <a:extLst>
              <a:ext uri="{FF2B5EF4-FFF2-40B4-BE49-F238E27FC236}">
                <a16:creationId xmlns:a16="http://schemas.microsoft.com/office/drawing/2014/main" id="{F68C225E-C2DC-4A28-B3E1-AFF0A23317C6}"/>
              </a:ext>
            </a:extLst>
          </p:cNvPr>
          <p:cNvSpPr/>
          <p:nvPr/>
        </p:nvSpPr>
        <p:spPr>
          <a:xfrm>
            <a:off x="10373740" y="1238277"/>
            <a:ext cx="576064" cy="45347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small" dirty="0">
                <a:solidFill>
                  <a:schemeClr val="tx1"/>
                </a:solidFill>
              </a:rPr>
              <a:t>Mercado</a:t>
            </a:r>
            <a:r>
              <a:rPr lang="es-ES" dirty="0">
                <a:solidFill>
                  <a:schemeClr val="tx1"/>
                </a:solidFill>
              </a:rPr>
              <a:t>  </a:t>
            </a:r>
            <a:r>
              <a:rPr lang="es-ES" b="1" cap="small" dirty="0">
                <a:solidFill>
                  <a:schemeClr val="tx1"/>
                </a:solidFill>
              </a:rPr>
              <a:t>Laboral</a:t>
            </a:r>
          </a:p>
        </p:txBody>
      </p:sp>
      <p:cxnSp>
        <p:nvCxnSpPr>
          <p:cNvPr id="22" name="53 Conector recto de flecha">
            <a:extLst>
              <a:ext uri="{FF2B5EF4-FFF2-40B4-BE49-F238E27FC236}">
                <a16:creationId xmlns:a16="http://schemas.microsoft.com/office/drawing/2014/main" id="{A068ACB2-5EA0-420F-B4F2-459109B6259A}"/>
              </a:ext>
            </a:extLst>
          </p:cNvPr>
          <p:cNvCxnSpPr>
            <a:cxnSpLocks/>
          </p:cNvCxnSpPr>
          <p:nvPr/>
        </p:nvCxnSpPr>
        <p:spPr>
          <a:xfrm>
            <a:off x="6443861" y="3798806"/>
            <a:ext cx="3879774" cy="1029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100 Flecha arriba">
            <a:extLst>
              <a:ext uri="{FF2B5EF4-FFF2-40B4-BE49-F238E27FC236}">
                <a16:creationId xmlns:a16="http://schemas.microsoft.com/office/drawing/2014/main" id="{265898A1-C628-4F7A-AACF-A3C242BA0E3F}"/>
              </a:ext>
            </a:extLst>
          </p:cNvPr>
          <p:cNvSpPr/>
          <p:nvPr/>
        </p:nvSpPr>
        <p:spPr>
          <a:xfrm>
            <a:off x="5315545" y="4408985"/>
            <a:ext cx="224643" cy="638791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51" name="100 Flecha arriba">
            <a:extLst>
              <a:ext uri="{FF2B5EF4-FFF2-40B4-BE49-F238E27FC236}">
                <a16:creationId xmlns:a16="http://schemas.microsoft.com/office/drawing/2014/main" id="{EC2D0E92-EFB6-42DC-882D-BE16803F0A51}"/>
              </a:ext>
            </a:extLst>
          </p:cNvPr>
          <p:cNvSpPr/>
          <p:nvPr/>
        </p:nvSpPr>
        <p:spPr>
          <a:xfrm>
            <a:off x="5310782" y="2939262"/>
            <a:ext cx="229406" cy="688027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cxnSp>
        <p:nvCxnSpPr>
          <p:cNvPr id="60" name="53 Conector recto de flecha">
            <a:extLst>
              <a:ext uri="{FF2B5EF4-FFF2-40B4-BE49-F238E27FC236}">
                <a16:creationId xmlns:a16="http://schemas.microsoft.com/office/drawing/2014/main" id="{A068ACB2-5EA0-420F-B4F2-459109B6259A}"/>
              </a:ext>
            </a:extLst>
          </p:cNvPr>
          <p:cNvCxnSpPr>
            <a:cxnSpLocks/>
          </p:cNvCxnSpPr>
          <p:nvPr/>
        </p:nvCxnSpPr>
        <p:spPr>
          <a:xfrm>
            <a:off x="6373217" y="2223647"/>
            <a:ext cx="3969071" cy="3558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angular 56">
            <a:extLst>
              <a:ext uri="{FF2B5EF4-FFF2-40B4-BE49-F238E27FC236}">
                <a16:creationId xmlns:a16="http://schemas.microsoft.com/office/drawing/2014/main" id="{437132F7-3A6B-4D94-9925-A362A0BE8B8E}"/>
              </a:ext>
            </a:extLst>
          </p:cNvPr>
          <p:cNvCxnSpPr>
            <a:cxnSpLocks/>
          </p:cNvCxnSpPr>
          <p:nvPr/>
        </p:nvCxnSpPr>
        <p:spPr>
          <a:xfrm flipV="1">
            <a:off x="622693" y="3138877"/>
            <a:ext cx="9610433" cy="578666"/>
          </a:xfrm>
          <a:prstGeom prst="bentConnector3">
            <a:avLst>
              <a:gd name="adj1" fmla="val -2846"/>
            </a:avLst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817A5D8-8766-E1F7-F5D5-59AA88230D96}"/>
              </a:ext>
            </a:extLst>
          </p:cNvPr>
          <p:cNvGraphicFramePr>
            <a:graphicFrameLocks noGrp="1"/>
          </p:cNvGraphicFramePr>
          <p:nvPr/>
        </p:nvGraphicFramePr>
        <p:xfrm>
          <a:off x="622693" y="3629912"/>
          <a:ext cx="2962020" cy="984886"/>
        </p:xfrm>
        <a:graphic>
          <a:graphicData uri="http://schemas.openxmlformats.org/drawingml/2006/table">
            <a:tbl>
              <a:tblPr/>
              <a:tblGrid>
                <a:gridCol w="1993089">
                  <a:extLst>
                    <a:ext uri="{9D8B030D-6E8A-4147-A177-3AD203B41FA5}">
                      <a16:colId xmlns:a16="http://schemas.microsoft.com/office/drawing/2014/main" val="3519772574"/>
                    </a:ext>
                  </a:extLst>
                </a:gridCol>
                <a:gridCol w="968931">
                  <a:extLst>
                    <a:ext uri="{9D8B030D-6E8A-4147-A177-3AD203B41FA5}">
                      <a16:colId xmlns:a16="http://schemas.microsoft.com/office/drawing/2014/main" val="2227136013"/>
                    </a:ext>
                  </a:extLst>
                </a:gridCol>
              </a:tblGrid>
              <a:tr h="1221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TÍTULO TÉCNICO ESPECIALISTA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37843"/>
                  </a:ext>
                </a:extLst>
              </a:tr>
              <a:tr h="2841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CURSO ESPECIALIZACIÓN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1º</a:t>
                      </a:r>
                    </a:p>
                  </a:txBody>
                  <a:tcPr marL="4763" marR="4763" marT="4763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11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293CBA1-886D-E3B5-CB95-9B565C5F5FF8}"/>
              </a:ext>
            </a:extLst>
          </p:cNvPr>
          <p:cNvGraphicFramePr>
            <a:graphicFrameLocks noGrp="1"/>
          </p:cNvGraphicFramePr>
          <p:nvPr/>
        </p:nvGraphicFramePr>
        <p:xfrm>
          <a:off x="4500026" y="1976638"/>
          <a:ext cx="2349700" cy="989649"/>
        </p:xfrm>
        <a:graphic>
          <a:graphicData uri="http://schemas.openxmlformats.org/drawingml/2006/table">
            <a:tbl>
              <a:tblPr/>
              <a:tblGrid>
                <a:gridCol w="1701747">
                  <a:extLst>
                    <a:ext uri="{9D8B030D-6E8A-4147-A177-3AD203B41FA5}">
                      <a16:colId xmlns:a16="http://schemas.microsoft.com/office/drawing/2014/main" val="3519772574"/>
                    </a:ext>
                  </a:extLst>
                </a:gridCol>
                <a:gridCol w="647953">
                  <a:extLst>
                    <a:ext uri="{9D8B030D-6E8A-4147-A177-3AD203B41FA5}">
                      <a16:colId xmlns:a16="http://schemas.microsoft.com/office/drawing/2014/main" val="2227136013"/>
                    </a:ext>
                  </a:extLst>
                </a:gridCol>
              </a:tblGrid>
              <a:tr h="15072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TÍTULO TÉCNICO SUPERIOR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37843"/>
                  </a:ext>
                </a:extLst>
              </a:tr>
              <a:tr h="1848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FP GRADO SUPERIOR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2º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115"/>
                  </a:ext>
                </a:extLst>
              </a:tr>
              <a:tr h="18489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1º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122482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7257349-72F2-10BA-65E3-7F651A637040}"/>
              </a:ext>
            </a:extLst>
          </p:cNvPr>
          <p:cNvGraphicFramePr>
            <a:graphicFrameLocks noGrp="1"/>
          </p:cNvGraphicFramePr>
          <p:nvPr/>
        </p:nvGraphicFramePr>
        <p:xfrm>
          <a:off x="4500026" y="3642038"/>
          <a:ext cx="2349700" cy="745809"/>
        </p:xfrm>
        <a:graphic>
          <a:graphicData uri="http://schemas.openxmlformats.org/drawingml/2006/table">
            <a:tbl>
              <a:tblPr/>
              <a:tblGrid>
                <a:gridCol w="1701747">
                  <a:extLst>
                    <a:ext uri="{9D8B030D-6E8A-4147-A177-3AD203B41FA5}">
                      <a16:colId xmlns:a16="http://schemas.microsoft.com/office/drawing/2014/main" val="3519772574"/>
                    </a:ext>
                  </a:extLst>
                </a:gridCol>
                <a:gridCol w="647953">
                  <a:extLst>
                    <a:ext uri="{9D8B030D-6E8A-4147-A177-3AD203B41FA5}">
                      <a16:colId xmlns:a16="http://schemas.microsoft.com/office/drawing/2014/main" val="2227136013"/>
                    </a:ext>
                  </a:extLst>
                </a:gridCol>
              </a:tblGrid>
              <a:tr h="16616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TÍTULO TÉCNICO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37843"/>
                  </a:ext>
                </a:extLst>
              </a:tr>
              <a:tr h="1677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FP GRADO MEDIO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2º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115"/>
                  </a:ext>
                </a:extLst>
              </a:tr>
              <a:tr h="16775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1º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122482"/>
                  </a:ext>
                </a:extLst>
              </a:tr>
            </a:tbl>
          </a:graphicData>
        </a:graphic>
      </p:graphicFrame>
      <p:cxnSp>
        <p:nvCxnSpPr>
          <p:cNvPr id="18" name="53 Conector recto de flecha">
            <a:extLst>
              <a:ext uri="{FF2B5EF4-FFF2-40B4-BE49-F238E27FC236}">
                <a16:creationId xmlns:a16="http://schemas.microsoft.com/office/drawing/2014/main" id="{363B945C-EF89-A719-006D-C05384FDEA7B}"/>
              </a:ext>
            </a:extLst>
          </p:cNvPr>
          <p:cNvCxnSpPr>
            <a:cxnSpLocks/>
          </p:cNvCxnSpPr>
          <p:nvPr/>
        </p:nvCxnSpPr>
        <p:spPr>
          <a:xfrm>
            <a:off x="6590820" y="5202061"/>
            <a:ext cx="3879774" cy="1029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AD6279A-24F8-D07F-40C2-B6B615E890BF}"/>
              </a:ext>
            </a:extLst>
          </p:cNvPr>
          <p:cNvGraphicFramePr>
            <a:graphicFrameLocks noGrp="1"/>
          </p:cNvGraphicFramePr>
          <p:nvPr/>
        </p:nvGraphicFramePr>
        <p:xfrm>
          <a:off x="4518308" y="5047776"/>
          <a:ext cx="2331418" cy="745809"/>
        </p:xfrm>
        <a:graphic>
          <a:graphicData uri="http://schemas.openxmlformats.org/drawingml/2006/table">
            <a:tbl>
              <a:tblPr/>
              <a:tblGrid>
                <a:gridCol w="1792619">
                  <a:extLst>
                    <a:ext uri="{9D8B030D-6E8A-4147-A177-3AD203B41FA5}">
                      <a16:colId xmlns:a16="http://schemas.microsoft.com/office/drawing/2014/main" val="3519772574"/>
                    </a:ext>
                  </a:extLst>
                </a:gridCol>
                <a:gridCol w="538799">
                  <a:extLst>
                    <a:ext uri="{9D8B030D-6E8A-4147-A177-3AD203B41FA5}">
                      <a16:colId xmlns:a16="http://schemas.microsoft.com/office/drawing/2014/main" val="2227136013"/>
                    </a:ext>
                  </a:extLst>
                </a:gridCol>
              </a:tblGrid>
              <a:tr h="18605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TÍTULO FP BÁSICA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37843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FP BÁSICA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2º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115"/>
                  </a:ext>
                </a:extLst>
              </a:tr>
              <a:tr h="24228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1º</a:t>
                      </a:r>
                    </a:p>
                  </a:txBody>
                  <a:tcPr marL="4763" marR="4763" marT="476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122482"/>
                  </a:ext>
                </a:extLst>
              </a:tr>
            </a:tbl>
          </a:graphicData>
        </a:graphic>
      </p:graphicFrame>
      <p:sp>
        <p:nvSpPr>
          <p:cNvPr id="25" name="Título 1">
            <a:extLst>
              <a:ext uri="{FF2B5EF4-FFF2-40B4-BE49-F238E27FC236}">
                <a16:creationId xmlns:a16="http://schemas.microsoft.com/office/drawing/2014/main" id="{AACCE0F7-FF96-21D0-A207-6AD11B20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9" y="331258"/>
            <a:ext cx="6959594" cy="769408"/>
          </a:xfrm>
        </p:spPr>
        <p:txBody>
          <a:bodyPr>
            <a:normAutofit/>
          </a:bodyPr>
          <a:lstStyle/>
          <a:p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ITINERARIO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</a:p>
        </p:txBody>
      </p:sp>
      <p:sp>
        <p:nvSpPr>
          <p:cNvPr id="2" name="100 Flecha arriba">
            <a:extLst>
              <a:ext uri="{FF2B5EF4-FFF2-40B4-BE49-F238E27FC236}">
                <a16:creationId xmlns:a16="http://schemas.microsoft.com/office/drawing/2014/main" id="{7888F3E6-DDBB-4861-06B6-2BB6F2481474}"/>
              </a:ext>
            </a:extLst>
          </p:cNvPr>
          <p:cNvSpPr/>
          <p:nvPr/>
        </p:nvSpPr>
        <p:spPr>
          <a:xfrm rot="16200000">
            <a:off x="3822529" y="3329151"/>
            <a:ext cx="115965" cy="1120671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AC7B9C7-6F9F-49AF-327B-D023D9879A08}"/>
              </a:ext>
            </a:extLst>
          </p:cNvPr>
          <p:cNvGraphicFramePr>
            <a:graphicFrameLocks noGrp="1"/>
          </p:cNvGraphicFramePr>
          <p:nvPr/>
        </p:nvGraphicFramePr>
        <p:xfrm>
          <a:off x="668443" y="1967403"/>
          <a:ext cx="2916270" cy="984886"/>
        </p:xfrm>
        <a:graphic>
          <a:graphicData uri="http://schemas.openxmlformats.org/drawingml/2006/table">
            <a:tbl>
              <a:tblPr/>
              <a:tblGrid>
                <a:gridCol w="1962305">
                  <a:extLst>
                    <a:ext uri="{9D8B030D-6E8A-4147-A177-3AD203B41FA5}">
                      <a16:colId xmlns:a16="http://schemas.microsoft.com/office/drawing/2014/main" val="3519772574"/>
                    </a:ext>
                  </a:extLst>
                </a:gridCol>
                <a:gridCol w="953965">
                  <a:extLst>
                    <a:ext uri="{9D8B030D-6E8A-4147-A177-3AD203B41FA5}">
                      <a16:colId xmlns:a16="http://schemas.microsoft.com/office/drawing/2014/main" val="2227136013"/>
                    </a:ext>
                  </a:extLst>
                </a:gridCol>
              </a:tblGrid>
              <a:tr h="1221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TÍTULO MÁSTER DE FORMACIÓN PROFESIONAL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37843"/>
                  </a:ext>
                </a:extLst>
              </a:tr>
              <a:tr h="2841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CURSO ESPECIALIZACIÓN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1º</a:t>
                      </a:r>
                    </a:p>
                  </a:txBody>
                  <a:tcPr marL="4763" marR="4763" marT="4763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115"/>
                  </a:ext>
                </a:extLst>
              </a:tr>
            </a:tbl>
          </a:graphicData>
        </a:graphic>
      </p:graphicFrame>
      <p:sp>
        <p:nvSpPr>
          <p:cNvPr id="20" name="100 Flecha arriba">
            <a:extLst>
              <a:ext uri="{FF2B5EF4-FFF2-40B4-BE49-F238E27FC236}">
                <a16:creationId xmlns:a16="http://schemas.microsoft.com/office/drawing/2014/main" id="{C0E97C45-4A35-D3DC-8DCE-1E3E3EDC978F}"/>
              </a:ext>
            </a:extLst>
          </p:cNvPr>
          <p:cNvSpPr/>
          <p:nvPr/>
        </p:nvSpPr>
        <p:spPr>
          <a:xfrm rot="16200000">
            <a:off x="3899990" y="1853144"/>
            <a:ext cx="115965" cy="1120671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cxnSp>
        <p:nvCxnSpPr>
          <p:cNvPr id="29" name="Conector: angular 56">
            <a:extLst>
              <a:ext uri="{FF2B5EF4-FFF2-40B4-BE49-F238E27FC236}">
                <a16:creationId xmlns:a16="http://schemas.microsoft.com/office/drawing/2014/main" id="{DFF10938-9960-29CF-222B-A4DE12041182}"/>
              </a:ext>
            </a:extLst>
          </p:cNvPr>
          <p:cNvCxnSpPr>
            <a:cxnSpLocks/>
          </p:cNvCxnSpPr>
          <p:nvPr/>
        </p:nvCxnSpPr>
        <p:spPr>
          <a:xfrm flipV="1">
            <a:off x="683403" y="1630232"/>
            <a:ext cx="9610433" cy="578666"/>
          </a:xfrm>
          <a:prstGeom prst="bentConnector3">
            <a:avLst>
              <a:gd name="adj1" fmla="val -2846"/>
            </a:avLst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4B75A51-169A-7340-B994-977A44A5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85929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325232" y="584886"/>
            <a:ext cx="2471352" cy="238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21" name="Grupo 20"/>
          <p:cNvGrpSpPr/>
          <p:nvPr/>
        </p:nvGrpSpPr>
        <p:grpSpPr>
          <a:xfrm>
            <a:off x="238675" y="547008"/>
            <a:ext cx="7855884" cy="5717560"/>
            <a:chOff x="1426163" y="992920"/>
            <a:chExt cx="8059573" cy="4898758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6163" y="992920"/>
              <a:ext cx="4413898" cy="4898758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7179157" y="3731394"/>
              <a:ext cx="452047" cy="148940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Grado</a:t>
              </a:r>
              <a:r>
                <a:rPr lang="es-ES" sz="1600" dirty="0"/>
                <a:t> 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790999" y="3252741"/>
              <a:ext cx="452047" cy="148940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Medio</a:t>
              </a:r>
              <a:r>
                <a:rPr lang="es-ES" sz="1600" dirty="0"/>
                <a:t> 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8418931" y="2619473"/>
              <a:ext cx="452047" cy="148940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Grado</a:t>
              </a:r>
              <a:r>
                <a:rPr lang="es-ES" sz="1600" dirty="0"/>
                <a:t> 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9033689" y="1473176"/>
              <a:ext cx="452047" cy="2292593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Superior</a:t>
              </a:r>
              <a:r>
                <a:rPr lang="es-ES" sz="1600" dirty="0"/>
                <a:t> 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5423076" y="4875742"/>
              <a:ext cx="452047" cy="38463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F</a:t>
              </a:r>
              <a:r>
                <a:rPr lang="es-ES" sz="1600" dirty="0"/>
                <a:t> 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6013208" y="4742147"/>
              <a:ext cx="452047" cy="38463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P</a:t>
              </a:r>
              <a:r>
                <a:rPr lang="es-ES" sz="1600" dirty="0"/>
                <a:t> 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FAC1A22-F899-71C4-88D0-FDAA5B784EAE}"/>
              </a:ext>
            </a:extLst>
          </p:cNvPr>
          <p:cNvSpPr txBox="1"/>
          <p:nvPr/>
        </p:nvSpPr>
        <p:spPr>
          <a:xfrm flipH="1">
            <a:off x="1606979" y="4466292"/>
            <a:ext cx="401970" cy="177590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300" b="1" dirty="0">
                <a:solidFill>
                  <a:schemeClr val="bg1"/>
                </a:solidFill>
              </a:rPr>
              <a:t>Básica</a:t>
            </a:r>
            <a:r>
              <a:rPr lang="es-ES" sz="1300" dirty="0"/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70FF31-DA8A-DDC3-164C-0188EA9E8429}"/>
              </a:ext>
            </a:extLst>
          </p:cNvPr>
          <p:cNvSpPr/>
          <p:nvPr/>
        </p:nvSpPr>
        <p:spPr>
          <a:xfrm>
            <a:off x="2089563" y="513977"/>
            <a:ext cx="5374999" cy="564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BA449E9-FAD4-4559-BD4F-1BF717D8286E}"/>
              </a:ext>
            </a:extLst>
          </p:cNvPr>
          <p:cNvSpPr txBox="1">
            <a:spLocks/>
          </p:cNvSpPr>
          <p:nvPr/>
        </p:nvSpPr>
        <p:spPr bwMode="auto">
          <a:xfrm>
            <a:off x="395416" y="1086059"/>
            <a:ext cx="11448771" cy="547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Título Técnico Básico</a:t>
            </a:r>
            <a:r>
              <a:rPr lang="es-ES" altLang="es-ES" sz="1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altLang="es-E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la profesión correspondiente: auxiliares, ayudantes y operarios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DA88F296-FC72-8921-A118-C31EC48F89E2}"/>
              </a:ext>
            </a:extLst>
          </p:cNvPr>
          <p:cNvSpPr txBox="1">
            <a:spLocks/>
          </p:cNvSpPr>
          <p:nvPr/>
        </p:nvSpPr>
        <p:spPr bwMode="auto">
          <a:xfrm>
            <a:off x="2183569" y="3837132"/>
            <a:ext cx="5572656" cy="14839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>
              <a:spcBef>
                <a:spcPts val="0"/>
              </a:spcBef>
              <a:buNone/>
              <a:defRPr/>
            </a:pPr>
            <a:r>
              <a:rPr 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Módulos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asociados a la profesión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Módulos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asociados a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Bloques Comunes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y Sociedad I y II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Aplicadas I y II</a:t>
            </a:r>
            <a:endParaRPr lang="es-ES" alt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lang="es-ES" altLang="es-E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 tooltip="Enlace externo, se abre en ventana nueva."/>
            </a:endParaRPr>
          </a:p>
          <a:p>
            <a:pPr eaLnBrk="1" hangingPunct="1">
              <a:lnSpc>
                <a:spcPct val="7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3006B0DE-DF0F-E7EB-F906-F62BB3A0E761}"/>
              </a:ext>
            </a:extLst>
          </p:cNvPr>
          <p:cNvSpPr txBox="1">
            <a:spLocks/>
          </p:cNvSpPr>
          <p:nvPr/>
        </p:nvSpPr>
        <p:spPr bwMode="auto">
          <a:xfrm>
            <a:off x="2180190" y="1758244"/>
            <a:ext cx="9663997" cy="1262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68580" tIns="34290" rIns="68580" bIns="34290"/>
          <a:lstStyle>
            <a:lvl1pPr marL="182563" indent="-18256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¿Cómo se accede?</a:t>
            </a:r>
          </a:p>
          <a:p>
            <a:pPr>
              <a:spcBef>
                <a:spcPct val="0"/>
              </a:spcBef>
            </a:pP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Tener cumplidos 15 años, o cumplirlos durante el año natural en curso</a:t>
            </a:r>
          </a:p>
          <a:p>
            <a:pPr>
              <a:spcBef>
                <a:spcPct val="0"/>
              </a:spcBef>
            </a:pP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Haber cursado 3º de ESO, o excepcionalmente haber cursado 2º de ESO. </a:t>
            </a:r>
          </a:p>
          <a:p>
            <a:pPr>
              <a:spcBef>
                <a:spcPct val="0"/>
              </a:spcBef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objeto de propuesta o solicitar a petición propia, junto con los padres, madres o tutores legales, la incorporación a un ciclo formativo de grado básico, cuando el perfil vocacional del alumno o alumna así lo aconseje.</a:t>
            </a:r>
            <a:endParaRPr lang="es-ES" altLang="es-E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2C2C9BE-6690-562E-B3C1-1D298791CA2D}"/>
              </a:ext>
            </a:extLst>
          </p:cNvPr>
          <p:cNvSpPr txBox="1"/>
          <p:nvPr/>
        </p:nvSpPr>
        <p:spPr>
          <a:xfrm flipH="1">
            <a:off x="823589" y="5263044"/>
            <a:ext cx="401970" cy="44892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300" b="1" dirty="0">
                <a:solidFill>
                  <a:schemeClr val="bg1"/>
                </a:solidFill>
              </a:rPr>
              <a:t>P</a:t>
            </a:r>
            <a:endParaRPr lang="es-ES" sz="13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7A34CC6-476B-0EDD-2685-37A9DC0396F8}"/>
              </a:ext>
            </a:extLst>
          </p:cNvPr>
          <p:cNvSpPr txBox="1"/>
          <p:nvPr/>
        </p:nvSpPr>
        <p:spPr>
          <a:xfrm flipH="1">
            <a:off x="298193" y="5280915"/>
            <a:ext cx="401970" cy="44892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300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2" name="Rectángulo: esquina doblada 21">
            <a:extLst>
              <a:ext uri="{FF2B5EF4-FFF2-40B4-BE49-F238E27FC236}">
                <a16:creationId xmlns:a16="http://schemas.microsoft.com/office/drawing/2014/main" id="{A06F98BD-37C7-B5FE-27B6-1DA7BC17821F}"/>
              </a:ext>
            </a:extLst>
          </p:cNvPr>
          <p:cNvSpPr/>
          <p:nvPr/>
        </p:nvSpPr>
        <p:spPr>
          <a:xfrm>
            <a:off x="2183450" y="5393007"/>
            <a:ext cx="9660737" cy="871561"/>
          </a:xfrm>
          <a:prstGeom prst="foldedCorner">
            <a:avLst/>
          </a:prstGeom>
          <a:solidFill>
            <a:srgbClr val="FFD966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Bef>
                <a:spcPts val="500"/>
              </a:spcBef>
              <a:buClrTx/>
              <a:buSzTx/>
              <a:buNone/>
              <a:defRPr/>
            </a:pPr>
            <a:r>
              <a:rPr lang="es-ES" alt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alumnado que obtenga el </a:t>
            </a:r>
            <a:r>
              <a:rPr lang="es-ES" alt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Técnico Profesional Básico</a:t>
            </a:r>
            <a:r>
              <a:rPr lang="es-ES" alt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también obtendrá el</a:t>
            </a:r>
            <a:r>
              <a:rPr lang="es-ES" alt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título de la ESO</a:t>
            </a:r>
            <a:r>
              <a:rPr lang="es-ES" alt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s-ES" altLang="es-ES" sz="2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 tooltip="Enlace externo, se abre en ventana nueva.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1AAA323-FB13-31A5-9586-410B94DEA31D}"/>
              </a:ext>
            </a:extLst>
          </p:cNvPr>
          <p:cNvSpPr txBox="1">
            <a:spLocks/>
          </p:cNvSpPr>
          <p:nvPr/>
        </p:nvSpPr>
        <p:spPr>
          <a:xfrm>
            <a:off x="238675" y="196001"/>
            <a:ext cx="9730078" cy="7694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600" dirty="0"/>
              <a:t>FP BÁSICA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9AD5A0B-BE79-22EC-A826-F4CA6DBA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Difusión FP – Curso 2024-2025</a:t>
            </a:r>
          </a:p>
        </p:txBody>
      </p:sp>
    </p:spTree>
    <p:extLst>
      <p:ext uri="{BB962C8B-B14F-4D97-AF65-F5344CB8AC3E}">
        <p14:creationId xmlns:p14="http://schemas.microsoft.com/office/powerpoint/2010/main" val="33318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2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2199</Words>
  <Application>Microsoft Office PowerPoint</Application>
  <PresentationFormat>Panorámica</PresentationFormat>
  <Paragraphs>400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58</vt:i4>
      </vt:variant>
    </vt:vector>
  </HeadingPairs>
  <TitlesOfParts>
    <vt:vector size="69" baseType="lpstr">
      <vt:lpstr>Aptos</vt:lpstr>
      <vt:lpstr>Aptos Display</vt:lpstr>
      <vt:lpstr>Arial</vt:lpstr>
      <vt:lpstr>Calibri</vt:lpstr>
      <vt:lpstr>Comic Sans MS</vt:lpstr>
      <vt:lpstr>Courier New</vt:lpstr>
      <vt:lpstr>Segoe UI</vt:lpstr>
      <vt:lpstr>Wingdings</vt:lpstr>
      <vt:lpstr>Tema de Office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ITINERARIO PROFESIONAL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de los ciclos formativos DE LA FORMACIÓN PROFESIONAL</vt:lpstr>
      <vt:lpstr>Tipos de módulos (asignaturas en ccff de grado medio y superior)</vt:lpstr>
      <vt:lpstr>Presentación de PowerPoint</vt:lpstr>
      <vt:lpstr>Presentación de PowerPoint</vt:lpstr>
      <vt:lpstr>Características de los CURSOS DE ESPECIALIZACIÓN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OBTENER UN TÍTULO DE FP?</vt:lpstr>
      <vt:lpstr>Presentación de PowerPoint</vt:lpstr>
      <vt:lpstr>Presentación de PowerPoint</vt:lpstr>
      <vt:lpstr>Características del proceso de admisión-modalidad presencial</vt:lpstr>
      <vt:lpstr>Características del proceso de admisión-modalidad presencial</vt:lpstr>
      <vt:lpstr>Presentación de PowerPoint</vt:lpstr>
      <vt:lpstr>Fechas importantes en el proceso de admisión  fase ordinaria de admisión  </vt:lpstr>
      <vt:lpstr>Fechas importantes en el proceso de admisión  fase ordinaria de admisión  </vt:lpstr>
      <vt:lpstr>Fechas importantes en el proceso de admisión  fase de resultas : adjudicación y matrícula</vt:lpstr>
      <vt:lpstr>Fechas importantes en el proceso de admisión  fase de reservas y solicitudes fuera de plazo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Datos interesantes       Fuente: Junta de castilla y león- año 2022-2023  </vt:lpstr>
      <vt:lpstr> Datos interesantes       Fuente: Junta de castilla y león- año 2022-2023  </vt:lpstr>
      <vt:lpstr> Datos interesantes       Fuente: Junta de castilla y león- año 2022-2023  </vt:lpstr>
      <vt:lpstr> Datos interesantes       Fuente: Junta de castilla y león- año 2022-2023  </vt:lpstr>
      <vt:lpstr>  ¡¡¡¡¡MUCHAS GRACIAS !!!!  Carla Diez Varela Tel.  987 34 40 90 /                           Ext. 831206   Elena García Suárez Tel.  987 34 40 91 /                           Ext. 831210       área de programas educativos   Jorge martínez montero  tel. 987 24 59 68       escuela de arte de león     </vt:lpstr>
    </vt:vector>
  </TitlesOfParts>
  <Company>Junta de Castilla y León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 García Suárez</dc:creator>
  <cp:lastModifiedBy>Elena García Suárez</cp:lastModifiedBy>
  <cp:revision>55</cp:revision>
  <dcterms:created xsi:type="dcterms:W3CDTF">2025-01-13T14:01:18Z</dcterms:created>
  <dcterms:modified xsi:type="dcterms:W3CDTF">2025-06-02T13:58:36Z</dcterms:modified>
</cp:coreProperties>
</file>