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41"/>
  </p:notesMasterIdLst>
  <p:handoutMasterIdLst>
    <p:handoutMasterId r:id="rId42"/>
  </p:handoutMasterIdLst>
  <p:sldIdLst>
    <p:sldId id="281" r:id="rId3"/>
    <p:sldId id="266" r:id="rId4"/>
    <p:sldId id="257" r:id="rId5"/>
    <p:sldId id="271" r:id="rId6"/>
    <p:sldId id="272" r:id="rId7"/>
    <p:sldId id="357" r:id="rId8"/>
    <p:sldId id="283" r:id="rId9"/>
    <p:sldId id="285" r:id="rId10"/>
    <p:sldId id="276" r:id="rId11"/>
    <p:sldId id="323" r:id="rId12"/>
    <p:sldId id="273" r:id="rId13"/>
    <p:sldId id="300" r:id="rId14"/>
    <p:sldId id="326"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11" r:id="rId30"/>
    <p:sldId id="303" r:id="rId31"/>
    <p:sldId id="329" r:id="rId32"/>
    <p:sldId id="312" r:id="rId33"/>
    <p:sldId id="330" r:id="rId34"/>
    <p:sldId id="351" r:id="rId35"/>
    <p:sldId id="352" r:id="rId36"/>
    <p:sldId id="353" r:id="rId37"/>
    <p:sldId id="354" r:id="rId38"/>
    <p:sldId id="355" r:id="rId39"/>
    <p:sldId id="356" r:id="rId40"/>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00"/>
    <a:srgbClr val="005000"/>
    <a:srgbClr val="000099"/>
    <a:srgbClr val="004C00"/>
    <a:srgbClr val="008000"/>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0" autoAdjust="0"/>
    <p:restoredTop sz="70950" autoAdjust="0"/>
  </p:normalViewPr>
  <p:slideViewPr>
    <p:cSldViewPr>
      <p:cViewPr varScale="1">
        <p:scale>
          <a:sx n="65" d="100"/>
          <a:sy n="65" d="100"/>
        </p:scale>
        <p:origin x="1230" y="72"/>
      </p:cViewPr>
      <p:guideLst>
        <p:guide orient="horz" pos="2160"/>
        <p:guide pos="3840"/>
      </p:guideLst>
    </p:cSldViewPr>
  </p:slideViewPr>
  <p:notesTextViewPr>
    <p:cViewPr>
      <p:scale>
        <a:sx n="100" d="100"/>
        <a:sy n="100" d="100"/>
      </p:scale>
      <p:origin x="0" y="0"/>
    </p:cViewPr>
  </p:notesText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diagrams/_rels/data3.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image" Target="../media/image15.jfif"/><Relationship Id="rId5" Type="http://schemas.openxmlformats.org/officeDocument/2006/relationships/image" Target="../media/image19.jfif"/><Relationship Id="rId4" Type="http://schemas.openxmlformats.org/officeDocument/2006/relationships/image" Target="../media/image18.jpeg"/></Relationships>
</file>

<file path=ppt/diagrams/_rels/data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image" Target="../media/image24.jpg"/><Relationship Id="rId4" Type="http://schemas.openxmlformats.org/officeDocument/2006/relationships/image" Target="../media/image27.jp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2D032-2685-4B27-AA62-156AD9907E43}" type="doc">
      <dgm:prSet loTypeId="urn:microsoft.com/office/officeart/2008/layout/AccentedPicture" loCatId="list" qsTypeId="urn:microsoft.com/office/officeart/2005/8/quickstyle/simple2" qsCatId="simple" csTypeId="urn:microsoft.com/office/officeart/2005/8/colors/accent2_1" csCatId="accent2" phldr="1"/>
      <dgm:spPr/>
      <dgm:t>
        <a:bodyPr/>
        <a:lstStyle/>
        <a:p>
          <a:endParaRPr lang="es-ES"/>
        </a:p>
      </dgm:t>
    </dgm:pt>
    <dgm:pt modelId="{4A6BFDE3-2A5D-4E15-A378-1FDA4F8317B5}">
      <dgm:prSet phldrT="[Texto]" custT="1"/>
      <dgm:spPr/>
      <dgm:t>
        <a:bodyPr/>
        <a:lstStyle/>
        <a:p>
          <a:pPr algn="ctr"/>
          <a:r>
            <a:rPr lang="es-ES" sz="4800" b="1" cap="none" spc="0" dirty="0" err="1">
              <a:ln w="6600">
                <a:prstDash val="solid"/>
              </a:ln>
              <a:effectLst>
                <a:outerShdw dist="38100" dir="2700000" algn="tl" rotWithShape="0">
                  <a:schemeClr val="accent2"/>
                </a:outerShdw>
              </a:effectLst>
              <a:latin typeface="Calibri"/>
              <a:cs typeface="Calibri"/>
            </a:rPr>
            <a:t>CoDiCe</a:t>
          </a:r>
          <a:r>
            <a:rPr lang="es-ES" sz="4800" b="1" cap="none" spc="0" dirty="0">
              <a:ln w="6600">
                <a:prstDash val="solid"/>
              </a:ln>
              <a:effectLst>
                <a:outerShdw dist="38100" dir="2700000" algn="tl" rotWithShape="0">
                  <a:schemeClr val="accent2"/>
                </a:outerShdw>
              </a:effectLst>
              <a:latin typeface="Calibri"/>
              <a:cs typeface="Calibri"/>
            </a:rPr>
            <a:t> TIC</a:t>
          </a:r>
        </a:p>
      </dgm:t>
    </dgm:pt>
    <dgm:pt modelId="{CCD291DC-4F2A-4253-8771-94A05F04F0F6}" type="parTrans" cxnId="{E19215CA-3D83-459D-BC55-BB0CED55BE86}">
      <dgm:prSet/>
      <dgm:spPr/>
      <dgm:t>
        <a:bodyPr/>
        <a:lstStyle/>
        <a:p>
          <a:endParaRPr lang="es-ES">
            <a:solidFill>
              <a:srgbClr val="000000"/>
            </a:solidFill>
          </a:endParaRPr>
        </a:p>
      </dgm:t>
    </dgm:pt>
    <dgm:pt modelId="{A775D54F-3021-4DF4-8F61-5CD99B41A6E8}" type="sibTrans" cxnId="{E19215CA-3D83-459D-BC55-BB0CED55BE86}">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s-ES" b="1" cap="none" spc="0">
            <a:ln w="22225">
              <a:solidFill>
                <a:schemeClr val="accent2"/>
              </a:solidFill>
              <a:prstDash val="solid"/>
            </a:ln>
            <a:solidFill>
              <a:schemeClr val="accent2">
                <a:lumMod val="40000"/>
                <a:lumOff val="60000"/>
              </a:schemeClr>
            </a:solidFill>
            <a:effectLst/>
          </a:endParaRPr>
        </a:p>
      </dgm:t>
    </dgm:pt>
    <dgm:pt modelId="{2F0AB546-B5F7-6D4E-B66E-E22A8A6FB3E7}">
      <dgm:prSet phldrT="[Texto]" custT="1"/>
      <dgm:spPr/>
      <dgm:t>
        <a:bodyPr>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i="1" cap="none" spc="0" dirty="0">
              <a:ln/>
              <a:solidFill>
                <a:srgbClr val="005000"/>
              </a:solidFill>
              <a:effectLst/>
              <a:latin typeface="Calibri"/>
              <a:cs typeface="Calibri"/>
            </a:rPr>
            <a:t>Hacia una competencia digital de centro</a:t>
          </a:r>
        </a:p>
      </dgm:t>
    </dgm:pt>
    <dgm:pt modelId="{E256B56C-D550-5B42-BBB3-C37AE9BBB6FC}" type="sibTrans" cxnId="{A8693830-A5E9-6C4C-9DB0-D0142F9FA7DF}">
      <dgm:prSet/>
      <dgm:spPr/>
      <dgm:t>
        <a:bodyPr/>
        <a:lstStyle/>
        <a:p>
          <a:endParaRPr lang="es-ES_tradnl"/>
        </a:p>
      </dgm:t>
    </dgm:pt>
    <dgm:pt modelId="{BF1BE9BC-5E4B-5E46-B36A-85FC8F095100}" type="parTrans" cxnId="{A8693830-A5E9-6C4C-9DB0-D0142F9FA7DF}">
      <dgm:prSet/>
      <dgm:spPr/>
      <dgm:t>
        <a:bodyPr/>
        <a:lstStyle/>
        <a:p>
          <a:endParaRPr lang="es-ES_tradnl"/>
        </a:p>
      </dgm:t>
    </dgm:pt>
    <dgm:pt modelId="{EABA2C02-A146-834E-B19A-07A3CDCB2335}" type="pres">
      <dgm:prSet presAssocID="{FFA2D032-2685-4B27-AA62-156AD9907E43}" presName="Name0" presStyleCnt="0">
        <dgm:presLayoutVars>
          <dgm:dir/>
        </dgm:presLayoutVars>
      </dgm:prSet>
      <dgm:spPr/>
      <dgm:t>
        <a:bodyPr/>
        <a:lstStyle/>
        <a:p>
          <a:endParaRPr lang="es-ES_tradnl"/>
        </a:p>
      </dgm:t>
    </dgm:pt>
    <dgm:pt modelId="{2218462E-C4CD-2743-94FE-593204ADA495}" type="pres">
      <dgm:prSet presAssocID="{A775D54F-3021-4DF4-8F61-5CD99B41A6E8}" presName="picture_1" presStyleLbl="bgImgPlace1" presStyleIdx="0" presStyleCnt="1" custScaleX="128487" custScaleY="107443"/>
      <dgm:spPr/>
      <dgm:t>
        <a:bodyPr/>
        <a:lstStyle/>
        <a:p>
          <a:endParaRPr lang="es-ES_tradnl"/>
        </a:p>
      </dgm:t>
    </dgm:pt>
    <dgm:pt modelId="{F9CFD88F-1AE3-CC42-9234-E48ABA2179B1}" type="pres">
      <dgm:prSet presAssocID="{4A6BFDE3-2A5D-4E15-A378-1FDA4F8317B5}" presName="text_1" presStyleLbl="node1" presStyleIdx="0" presStyleCnt="0" custScaleX="114994" custLinFactNeighborX="2867" custLinFactNeighborY="-35190">
        <dgm:presLayoutVars>
          <dgm:bulletEnabled val="1"/>
        </dgm:presLayoutVars>
      </dgm:prSet>
      <dgm:spPr/>
      <dgm:t>
        <a:bodyPr/>
        <a:lstStyle/>
        <a:p>
          <a:endParaRPr lang="es-ES_tradnl"/>
        </a:p>
      </dgm:t>
    </dgm:pt>
    <dgm:pt modelId="{92318595-1FC8-BF48-9BAD-6F194097A365}" type="pres">
      <dgm:prSet presAssocID="{FFA2D032-2685-4B27-AA62-156AD9907E43}" presName="linV" presStyleCnt="0"/>
      <dgm:spPr/>
    </dgm:pt>
    <dgm:pt modelId="{1AE8B4E7-F829-2F41-8F4B-3DA814FDCE41}" type="pres">
      <dgm:prSet presAssocID="{2F0AB546-B5F7-6D4E-B66E-E22A8A6FB3E7}" presName="pair" presStyleCnt="0"/>
      <dgm:spPr/>
    </dgm:pt>
    <dgm:pt modelId="{1974E20E-3A35-7F4E-8517-518DF858A104}" type="pres">
      <dgm:prSet presAssocID="{2F0AB546-B5F7-6D4E-B66E-E22A8A6FB3E7}" presName="spaceH" presStyleLbl="node1" presStyleIdx="0" presStyleCnt="0"/>
      <dgm:spPr/>
    </dgm:pt>
    <dgm:pt modelId="{76DB4480-FB5A-1E41-B255-9844C1F2C0D4}" type="pres">
      <dgm:prSet presAssocID="{2F0AB546-B5F7-6D4E-B66E-E22A8A6FB3E7}" presName="desPictures" presStyleLbl="alignImgPlace1" presStyleIdx="0" presStyleCnt="1" custScaleX="163605" custScaleY="129610" custLinFactNeighborX="57557" custLinFactNeighborY="5039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4026B8BD-25A8-8340-A47C-4C13639F397F}" type="pres">
      <dgm:prSet presAssocID="{2F0AB546-B5F7-6D4E-B66E-E22A8A6FB3E7}" presName="desTextWrapper" presStyleCnt="0"/>
      <dgm:spPr/>
    </dgm:pt>
    <dgm:pt modelId="{B5FA5D0B-B3BB-B94A-BA35-9488EAC38352}" type="pres">
      <dgm:prSet presAssocID="{2F0AB546-B5F7-6D4E-B66E-E22A8A6FB3E7}" presName="desText" presStyleLbl="revTx" presStyleIdx="0" presStyleCnt="1" custScaleX="98899" custLinFactY="76635" custLinFactNeighborX="226" custLinFactNeighborY="100000">
        <dgm:presLayoutVars>
          <dgm:bulletEnabled val="1"/>
        </dgm:presLayoutVars>
      </dgm:prSet>
      <dgm:spPr/>
      <dgm:t>
        <a:bodyPr/>
        <a:lstStyle/>
        <a:p>
          <a:endParaRPr lang="es-ES_tradnl"/>
        </a:p>
      </dgm:t>
    </dgm:pt>
    <dgm:pt modelId="{7DCFAF13-7ACC-DF41-8495-99EB9F5EE052}" type="pres">
      <dgm:prSet presAssocID="{FFA2D032-2685-4B27-AA62-156AD9907E43}" presName="maxNode" presStyleCnt="0"/>
      <dgm:spPr/>
    </dgm:pt>
    <dgm:pt modelId="{0D838FAE-C7F1-AB47-8861-C778718CDFC4}" type="pres">
      <dgm:prSet presAssocID="{FFA2D032-2685-4B27-AA62-156AD9907E43}" presName="Name33" presStyleCnt="0"/>
      <dgm:spPr/>
    </dgm:pt>
  </dgm:ptLst>
  <dgm:cxnLst>
    <dgm:cxn modelId="{C649452D-C977-E14C-91CA-B2DE87E58F92}" type="presOf" srcId="{FFA2D032-2685-4B27-AA62-156AD9907E43}" destId="{EABA2C02-A146-834E-B19A-07A3CDCB2335}" srcOrd="0" destOrd="0" presId="urn:microsoft.com/office/officeart/2008/layout/AccentedPicture"/>
    <dgm:cxn modelId="{E19215CA-3D83-459D-BC55-BB0CED55BE86}" srcId="{FFA2D032-2685-4B27-AA62-156AD9907E43}" destId="{4A6BFDE3-2A5D-4E15-A378-1FDA4F8317B5}" srcOrd="0" destOrd="0" parTransId="{CCD291DC-4F2A-4253-8771-94A05F04F0F6}" sibTransId="{A775D54F-3021-4DF4-8F61-5CD99B41A6E8}"/>
    <dgm:cxn modelId="{A8693830-A5E9-6C4C-9DB0-D0142F9FA7DF}" srcId="{FFA2D032-2685-4B27-AA62-156AD9907E43}" destId="{2F0AB546-B5F7-6D4E-B66E-E22A8A6FB3E7}" srcOrd="1" destOrd="0" parTransId="{BF1BE9BC-5E4B-5E46-B36A-85FC8F095100}" sibTransId="{E256B56C-D550-5B42-BBB3-C37AE9BBB6FC}"/>
    <dgm:cxn modelId="{6454589C-7BA4-F746-9B42-12A67296FED5}" type="presOf" srcId="{4A6BFDE3-2A5D-4E15-A378-1FDA4F8317B5}" destId="{F9CFD88F-1AE3-CC42-9234-E48ABA2179B1}" srcOrd="0" destOrd="0" presId="urn:microsoft.com/office/officeart/2008/layout/AccentedPicture"/>
    <dgm:cxn modelId="{506E64EC-0244-4146-B58D-A5F6B5398F64}" type="presOf" srcId="{A775D54F-3021-4DF4-8F61-5CD99B41A6E8}" destId="{2218462E-C4CD-2743-94FE-593204ADA495}" srcOrd="0" destOrd="0" presId="urn:microsoft.com/office/officeart/2008/layout/AccentedPicture"/>
    <dgm:cxn modelId="{FE58CA15-06DC-954A-A6AD-5DDDA2A33A0C}" type="presOf" srcId="{2F0AB546-B5F7-6D4E-B66E-E22A8A6FB3E7}" destId="{B5FA5D0B-B3BB-B94A-BA35-9488EAC38352}" srcOrd="0" destOrd="0" presId="urn:microsoft.com/office/officeart/2008/layout/AccentedPicture"/>
    <dgm:cxn modelId="{6790F35C-9B2A-914B-9BE9-49D5430EE9BF}" type="presParOf" srcId="{EABA2C02-A146-834E-B19A-07A3CDCB2335}" destId="{2218462E-C4CD-2743-94FE-593204ADA495}" srcOrd="0" destOrd="0" presId="urn:microsoft.com/office/officeart/2008/layout/AccentedPicture"/>
    <dgm:cxn modelId="{F2758BCA-74EA-6D4B-8962-AABEE16C2A83}" type="presParOf" srcId="{EABA2C02-A146-834E-B19A-07A3CDCB2335}" destId="{F9CFD88F-1AE3-CC42-9234-E48ABA2179B1}" srcOrd="1" destOrd="0" presId="urn:microsoft.com/office/officeart/2008/layout/AccentedPicture"/>
    <dgm:cxn modelId="{0D97CFA7-1A65-DD4F-B2B5-89201E566138}" type="presParOf" srcId="{EABA2C02-A146-834E-B19A-07A3CDCB2335}" destId="{92318595-1FC8-BF48-9BAD-6F194097A365}" srcOrd="2" destOrd="0" presId="urn:microsoft.com/office/officeart/2008/layout/AccentedPicture"/>
    <dgm:cxn modelId="{C4E76C40-514D-B442-AFDB-CF7C3C509F3A}" type="presParOf" srcId="{92318595-1FC8-BF48-9BAD-6F194097A365}" destId="{1AE8B4E7-F829-2F41-8F4B-3DA814FDCE41}" srcOrd="0" destOrd="0" presId="urn:microsoft.com/office/officeart/2008/layout/AccentedPicture"/>
    <dgm:cxn modelId="{730CABA0-1CF8-D146-96A8-0599969EDE84}" type="presParOf" srcId="{1AE8B4E7-F829-2F41-8F4B-3DA814FDCE41}" destId="{1974E20E-3A35-7F4E-8517-518DF858A104}" srcOrd="0" destOrd="0" presId="urn:microsoft.com/office/officeart/2008/layout/AccentedPicture"/>
    <dgm:cxn modelId="{5774062E-33B6-3446-BDE9-C66B5904C678}" type="presParOf" srcId="{1AE8B4E7-F829-2F41-8F4B-3DA814FDCE41}" destId="{76DB4480-FB5A-1E41-B255-9844C1F2C0D4}" srcOrd="1" destOrd="0" presId="urn:microsoft.com/office/officeart/2008/layout/AccentedPicture"/>
    <dgm:cxn modelId="{91554A9E-BC0D-A44D-BC1E-039F479E8A01}" type="presParOf" srcId="{1AE8B4E7-F829-2F41-8F4B-3DA814FDCE41}" destId="{4026B8BD-25A8-8340-A47C-4C13639F397F}" srcOrd="2" destOrd="0" presId="urn:microsoft.com/office/officeart/2008/layout/AccentedPicture"/>
    <dgm:cxn modelId="{03E32F14-7225-2146-B327-11FD4CA97CDC}" type="presParOf" srcId="{4026B8BD-25A8-8340-A47C-4C13639F397F}" destId="{B5FA5D0B-B3BB-B94A-BA35-9488EAC38352}" srcOrd="0" destOrd="0" presId="urn:microsoft.com/office/officeart/2008/layout/AccentedPicture"/>
    <dgm:cxn modelId="{338EDB60-A8D8-7A4B-B2CB-94EEDB8E007A}" type="presParOf" srcId="{EABA2C02-A146-834E-B19A-07A3CDCB2335}" destId="{7DCFAF13-7ACC-DF41-8495-99EB9F5EE052}" srcOrd="3" destOrd="0" presId="urn:microsoft.com/office/officeart/2008/layout/AccentedPicture"/>
    <dgm:cxn modelId="{EF501819-7850-4E43-A94D-9B2DE91AFC53}" type="presParOf" srcId="{7DCFAF13-7ACC-DF41-8495-99EB9F5EE052}" destId="{0D838FAE-C7F1-AB47-8861-C778718CDFC4}" srcOrd="0" destOrd="0" presId="urn:microsoft.com/office/officeart/2008/layout/AccentedPictur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CB346-B5F0-4DA1-B58D-AA666669BF11}" type="doc">
      <dgm:prSet loTypeId="urn:microsoft.com/office/officeart/2008/layout/PictureStrips" loCatId="list" qsTypeId="urn:microsoft.com/office/officeart/2005/8/quickstyle/simple4" qsCatId="simple" csTypeId="urn:microsoft.com/office/officeart/2005/8/colors/colorful2" csCatId="colorful" phldr="1"/>
      <dgm:spPr/>
      <dgm:t>
        <a:bodyPr/>
        <a:lstStyle/>
        <a:p>
          <a:endParaRPr lang="es-ES"/>
        </a:p>
      </dgm:t>
    </dgm:pt>
    <dgm:pt modelId="{0C4F7B51-7D25-4115-BF1A-62B896820E85}">
      <dgm:prSet phldrT="[Texto]" custT="1"/>
      <dgm:spPr/>
      <dgm:t>
        <a:bodyPr/>
        <a:lstStyle/>
        <a:p>
          <a:r>
            <a:rPr lang="es-ES" sz="2800" b="0" dirty="0">
              <a:latin typeface="+mn-lt"/>
            </a:rPr>
            <a:t>tres ideas clave</a:t>
          </a:r>
        </a:p>
      </dgm:t>
    </dgm:pt>
    <dgm:pt modelId="{5540A950-C6CE-47F6-A030-65CF15042396}" type="parTrans" cxnId="{8D5F94BE-2BDD-43D6-B793-46050C400F23}">
      <dgm:prSet/>
      <dgm:spPr/>
      <dgm:t>
        <a:bodyPr/>
        <a:lstStyle/>
        <a:p>
          <a:endParaRPr lang="es-ES" sz="1800">
            <a:solidFill>
              <a:schemeClr val="tx1"/>
            </a:solidFill>
          </a:endParaRPr>
        </a:p>
      </dgm:t>
    </dgm:pt>
    <dgm:pt modelId="{C0134E8A-C92D-41E8-A855-84CC59AE8B1A}" type="sibTrans" cxnId="{8D5F94BE-2BDD-43D6-B793-46050C400F23}">
      <dgm:prSet custT="1"/>
      <dgm:spPr/>
      <dgm:t>
        <a:bodyPr/>
        <a:lstStyle/>
        <a:p>
          <a:endParaRPr lang="es-ES" sz="1800">
            <a:solidFill>
              <a:schemeClr val="tx1"/>
            </a:solidFill>
          </a:endParaRPr>
        </a:p>
      </dgm:t>
    </dgm:pt>
    <dgm:pt modelId="{FFFE7764-8030-2C4F-A1A7-CBFA24E22A7E}">
      <dgm:prSet phldrT="[Texto]" custT="1"/>
      <dgm:spPr/>
      <dgm:t>
        <a:bodyPr/>
        <a:lstStyle/>
        <a:p>
          <a:r>
            <a:rPr lang="es-ES" sz="2800" b="0" dirty="0">
              <a:latin typeface="+mn-lt"/>
            </a:rPr>
            <a:t>cinco objetivos</a:t>
          </a:r>
        </a:p>
      </dgm:t>
    </dgm:pt>
    <dgm:pt modelId="{9F63AA6B-E03B-1045-8416-80C2D4927BFA}" type="parTrans" cxnId="{8B2BC756-31AE-4941-B82F-A71BCFD03E5A}">
      <dgm:prSet/>
      <dgm:spPr/>
      <dgm:t>
        <a:bodyPr/>
        <a:lstStyle/>
        <a:p>
          <a:endParaRPr lang="es-ES" sz="1800"/>
        </a:p>
      </dgm:t>
    </dgm:pt>
    <dgm:pt modelId="{79620A73-DF32-6640-B42A-5788120D6F89}" type="sibTrans" cxnId="{8B2BC756-31AE-4941-B82F-A71BCFD03E5A}">
      <dgm:prSet/>
      <dgm:spPr/>
      <dgm:t>
        <a:bodyPr/>
        <a:lstStyle/>
        <a:p>
          <a:endParaRPr lang="es-ES" sz="1800"/>
        </a:p>
      </dgm:t>
    </dgm:pt>
    <dgm:pt modelId="{EE2D8EAF-8CA7-4A86-86A2-129205BAFCA4}">
      <dgm:prSet phldrT="[Texto]" custT="1"/>
      <dgm:spPr/>
      <dgm:t>
        <a:bodyPr/>
        <a:lstStyle/>
        <a:p>
          <a:r>
            <a:rPr lang="es-ES" sz="2800" b="0" dirty="0">
              <a:latin typeface="+mn-lt"/>
            </a:rPr>
            <a:t>tres dimensiones de futuro</a:t>
          </a:r>
        </a:p>
      </dgm:t>
    </dgm:pt>
    <dgm:pt modelId="{903C6E87-1264-430C-A58F-A0856A6989DD}" type="parTrans" cxnId="{C01761E7-8DD0-4E71-BF06-7E1DDD44C28F}">
      <dgm:prSet/>
      <dgm:spPr/>
      <dgm:t>
        <a:bodyPr/>
        <a:lstStyle/>
        <a:p>
          <a:endParaRPr lang="es-ES_tradnl"/>
        </a:p>
      </dgm:t>
    </dgm:pt>
    <dgm:pt modelId="{EDE31DFE-D20B-494D-A778-2E4158F7D597}" type="sibTrans" cxnId="{C01761E7-8DD0-4E71-BF06-7E1DDD44C28F}">
      <dgm:prSet/>
      <dgm:spPr/>
      <dgm:t>
        <a:bodyPr/>
        <a:lstStyle/>
        <a:p>
          <a:endParaRPr lang="es-ES_tradnl"/>
        </a:p>
      </dgm:t>
    </dgm:pt>
    <dgm:pt modelId="{C2623659-E456-4E82-84F8-07F6CBB419D6}">
      <dgm:prSet phldrT="[Texto]" custT="1"/>
      <dgm:spPr/>
      <dgm:t>
        <a:bodyPr/>
        <a:lstStyle/>
        <a:p>
          <a:pPr lvl="0" algn="l" defTabSz="800100">
            <a:lnSpc>
              <a:spcPct val="90000"/>
            </a:lnSpc>
            <a:spcBef>
              <a:spcPct val="0"/>
            </a:spcBef>
            <a:spcAft>
              <a:spcPct val="35000"/>
            </a:spcAft>
          </a:pPr>
          <a:r>
            <a:rPr lang="es-ES" sz="2800" b="0" dirty="0">
              <a:latin typeface="+mn-lt"/>
            </a:rPr>
            <a:t>un principio rector</a:t>
          </a:r>
        </a:p>
      </dgm:t>
    </dgm:pt>
    <dgm:pt modelId="{612A5F9C-0F30-4998-BD6F-586832108E3F}" type="sibTrans" cxnId="{E18A5E7D-AD2B-409C-B62A-FD7DC78EF86A}">
      <dgm:prSet/>
      <dgm:spPr/>
      <dgm:t>
        <a:bodyPr/>
        <a:lstStyle/>
        <a:p>
          <a:endParaRPr lang="es-ES" sz="1800">
            <a:solidFill>
              <a:schemeClr val="tx1"/>
            </a:solidFill>
          </a:endParaRPr>
        </a:p>
      </dgm:t>
    </dgm:pt>
    <dgm:pt modelId="{704B40AD-627B-40F7-B207-3DAEDC2918D2}" type="parTrans" cxnId="{E18A5E7D-AD2B-409C-B62A-FD7DC78EF86A}">
      <dgm:prSet/>
      <dgm:spPr/>
      <dgm:t>
        <a:bodyPr/>
        <a:lstStyle/>
        <a:p>
          <a:endParaRPr lang="es-ES" sz="1800">
            <a:solidFill>
              <a:schemeClr val="tx1"/>
            </a:solidFill>
          </a:endParaRPr>
        </a:p>
      </dgm:t>
    </dgm:pt>
    <dgm:pt modelId="{F8467E74-91E2-4A03-A534-09F129B697B2}">
      <dgm:prSet phldrT="[Texto]" custT="1"/>
      <dgm:spPr/>
      <dgm:t>
        <a:bodyPr/>
        <a:lstStyle/>
        <a:p>
          <a:r>
            <a:rPr lang="es-ES" sz="2800" b="0" dirty="0">
              <a:latin typeface="+mn-lt"/>
            </a:rPr>
            <a:t>y unas sugerencias para el camino</a:t>
          </a:r>
        </a:p>
      </dgm:t>
    </dgm:pt>
    <dgm:pt modelId="{149C3C93-ADE9-42E9-BCE4-BC5C48FF0E65}" type="parTrans" cxnId="{075046F1-16AE-46A0-8BD8-692B9C6BB295}">
      <dgm:prSet/>
      <dgm:spPr/>
      <dgm:t>
        <a:bodyPr/>
        <a:lstStyle/>
        <a:p>
          <a:endParaRPr lang="es-ES_tradnl"/>
        </a:p>
      </dgm:t>
    </dgm:pt>
    <dgm:pt modelId="{DE22BEB6-0CB9-4DE0-99B1-7F2E0A803A1F}" type="sibTrans" cxnId="{075046F1-16AE-46A0-8BD8-692B9C6BB295}">
      <dgm:prSet/>
      <dgm:spPr/>
      <dgm:t>
        <a:bodyPr/>
        <a:lstStyle/>
        <a:p>
          <a:endParaRPr lang="es-ES_tradnl"/>
        </a:p>
      </dgm:t>
    </dgm:pt>
    <dgm:pt modelId="{76185BB9-7CBE-4159-A69B-85564FFB5EF5}" type="pres">
      <dgm:prSet presAssocID="{23FCB346-B5F0-4DA1-B58D-AA666669BF11}" presName="Name0" presStyleCnt="0">
        <dgm:presLayoutVars>
          <dgm:dir/>
          <dgm:resizeHandles val="exact"/>
        </dgm:presLayoutVars>
      </dgm:prSet>
      <dgm:spPr/>
      <dgm:t>
        <a:bodyPr/>
        <a:lstStyle/>
        <a:p>
          <a:endParaRPr lang="es-ES_tradnl"/>
        </a:p>
      </dgm:t>
    </dgm:pt>
    <dgm:pt modelId="{25FC520B-60D7-4BE4-BBC8-BFE329987637}" type="pres">
      <dgm:prSet presAssocID="{0C4F7B51-7D25-4115-BF1A-62B896820E85}" presName="composite" presStyleCnt="0"/>
      <dgm:spPr/>
    </dgm:pt>
    <dgm:pt modelId="{3C71A13E-4E1C-4FB1-9289-19328DD8F01B}" type="pres">
      <dgm:prSet presAssocID="{0C4F7B51-7D25-4115-BF1A-62B896820E85}" presName="rect1" presStyleLbl="trAlignAcc1" presStyleIdx="0" presStyleCnt="5">
        <dgm:presLayoutVars>
          <dgm:bulletEnabled val="1"/>
        </dgm:presLayoutVars>
      </dgm:prSet>
      <dgm:spPr/>
      <dgm:t>
        <a:bodyPr/>
        <a:lstStyle/>
        <a:p>
          <a:endParaRPr lang="es-ES_tradnl"/>
        </a:p>
      </dgm:t>
    </dgm:pt>
    <dgm:pt modelId="{6BA217E8-C431-491D-A20B-EFEE03BFC67C}" type="pres">
      <dgm:prSet presAssocID="{0C4F7B51-7D25-4115-BF1A-62B896820E85}" presName="rect2" presStyleLbl="fgImgPlace1" presStyleIdx="0" presStyleCnt="5" custScaleX="132072" custScaleY="98752" custLinFactNeighborY="-4951"/>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45233599-A58F-4E94-AFE3-541630517BC9}" type="pres">
      <dgm:prSet presAssocID="{C0134E8A-C92D-41E8-A855-84CC59AE8B1A}" presName="sibTrans" presStyleCnt="0"/>
      <dgm:spPr/>
    </dgm:pt>
    <dgm:pt modelId="{EB8CC41A-8B5A-438E-B449-CE7B5689F510}" type="pres">
      <dgm:prSet presAssocID="{FFFE7764-8030-2C4F-A1A7-CBFA24E22A7E}" presName="composite" presStyleCnt="0"/>
      <dgm:spPr/>
    </dgm:pt>
    <dgm:pt modelId="{05857080-A5CE-4011-B4A2-AAB75563D1A3}" type="pres">
      <dgm:prSet presAssocID="{FFFE7764-8030-2C4F-A1A7-CBFA24E22A7E}" presName="rect1" presStyleLbl="trAlignAcc1" presStyleIdx="1" presStyleCnt="5">
        <dgm:presLayoutVars>
          <dgm:bulletEnabled val="1"/>
        </dgm:presLayoutVars>
      </dgm:prSet>
      <dgm:spPr/>
      <dgm:t>
        <a:bodyPr/>
        <a:lstStyle/>
        <a:p>
          <a:endParaRPr lang="es-ES_tradnl"/>
        </a:p>
      </dgm:t>
    </dgm:pt>
    <dgm:pt modelId="{58FC93A8-9563-4987-831A-3AB4FFBBE565}" type="pres">
      <dgm:prSet presAssocID="{FFFE7764-8030-2C4F-A1A7-CBFA24E22A7E}" presName="rect2" presStyleLbl="fgImgPlace1" presStyleIdx="1" presStyleCnt="5" custScaleX="82242" custScaleY="85666" custLinFactNeighborY="4741"/>
      <dgm:spPr>
        <a:blipFill>
          <a:blip xmlns:r="http://schemas.openxmlformats.org/officeDocument/2006/relationships" r:embed="rId2">
            <a:extLst>
              <a:ext uri="{28A0092B-C50C-407E-A947-70E740481C1C}">
                <a14:useLocalDpi xmlns:a14="http://schemas.microsoft.com/office/drawing/2010/main" val="0"/>
              </a:ext>
            </a:extLst>
          </a:blip>
          <a:srcRect/>
          <a:stretch>
            <a:fillRect l="-88000" r="-88000"/>
          </a:stretch>
        </a:blipFill>
      </dgm:spPr>
    </dgm:pt>
    <dgm:pt modelId="{751505AC-299C-4E6C-AA6F-B1257F817F15}" type="pres">
      <dgm:prSet presAssocID="{79620A73-DF32-6640-B42A-5788120D6F89}" presName="sibTrans" presStyleCnt="0"/>
      <dgm:spPr/>
    </dgm:pt>
    <dgm:pt modelId="{D8F79D3D-C9BE-4CFE-8CF1-C8FEC8C6FAE6}" type="pres">
      <dgm:prSet presAssocID="{C2623659-E456-4E82-84F8-07F6CBB419D6}" presName="composite" presStyleCnt="0"/>
      <dgm:spPr/>
    </dgm:pt>
    <dgm:pt modelId="{C804A4AF-4563-481D-A7C1-70657EB67C8A}" type="pres">
      <dgm:prSet presAssocID="{C2623659-E456-4E82-84F8-07F6CBB419D6}" presName="rect1" presStyleLbl="trAlignAcc1" presStyleIdx="2" presStyleCnt="5" custScaleY="208621" custLinFactNeighborY="2453">
        <dgm:presLayoutVars>
          <dgm:bulletEnabled val="1"/>
        </dgm:presLayoutVars>
      </dgm:prSet>
      <dgm:spPr/>
      <dgm:t>
        <a:bodyPr/>
        <a:lstStyle/>
        <a:p>
          <a:endParaRPr lang="es-ES_tradnl"/>
        </a:p>
      </dgm:t>
    </dgm:pt>
    <dgm:pt modelId="{3BF5F584-8F01-4F95-8766-DABC63C6EAF2}" type="pres">
      <dgm:prSet presAssocID="{C2623659-E456-4E82-84F8-07F6CBB419D6}" presName="rect2" presStyleLbl="fgImgPlace1" presStyleIdx="2" presStyleCnt="5" custScaleX="124122" custScaleY="112189"/>
      <dgm:spPr>
        <a:blipFill>
          <a:blip xmlns:r="http://schemas.openxmlformats.org/officeDocument/2006/relationships" r:embed="rId3">
            <a:extLst>
              <a:ext uri="{28A0092B-C50C-407E-A947-70E740481C1C}">
                <a14:useLocalDpi xmlns:a14="http://schemas.microsoft.com/office/drawing/2010/main" val="0"/>
              </a:ext>
            </a:extLst>
          </a:blip>
          <a:srcRect/>
          <a:stretch>
            <a:fillRect l="-38000" r="-38000"/>
          </a:stretch>
        </a:blipFill>
      </dgm:spPr>
    </dgm:pt>
    <dgm:pt modelId="{EBA0E9AA-9302-4C7C-8CF2-EA3F1A457279}" type="pres">
      <dgm:prSet presAssocID="{612A5F9C-0F30-4998-BD6F-586832108E3F}" presName="sibTrans" presStyleCnt="0"/>
      <dgm:spPr/>
    </dgm:pt>
    <dgm:pt modelId="{B42D88F8-7CD7-4B79-8FF0-FEA80D987E2D}" type="pres">
      <dgm:prSet presAssocID="{EE2D8EAF-8CA7-4A86-86A2-129205BAFCA4}" presName="composite" presStyleCnt="0"/>
      <dgm:spPr/>
    </dgm:pt>
    <dgm:pt modelId="{41A74555-DA95-4955-9687-37F404905C97}" type="pres">
      <dgm:prSet presAssocID="{EE2D8EAF-8CA7-4A86-86A2-129205BAFCA4}" presName="rect1" presStyleLbl="trAlignAcc1" presStyleIdx="3" presStyleCnt="5" custScaleY="215665">
        <dgm:presLayoutVars>
          <dgm:bulletEnabled val="1"/>
        </dgm:presLayoutVars>
      </dgm:prSet>
      <dgm:spPr/>
      <dgm:t>
        <a:bodyPr/>
        <a:lstStyle/>
        <a:p>
          <a:endParaRPr lang="es-ES_tradnl"/>
        </a:p>
      </dgm:t>
    </dgm:pt>
    <dgm:pt modelId="{A5EEA6B7-C444-4513-AFA3-2324EE5BEE73}" type="pres">
      <dgm:prSet presAssocID="{EE2D8EAF-8CA7-4A86-86A2-129205BAFCA4}" presName="rect2" presStyleLbl="fgImgPlace1" presStyleIdx="3" presStyleCnt="5" custScaleX="130249" custScaleY="119496" custLinFactNeighborX="2447" custLinFactNeighborY="13885"/>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91952160-D1CE-4425-A2C7-1312C211B1E3}" type="pres">
      <dgm:prSet presAssocID="{EDE31DFE-D20B-494D-A778-2E4158F7D597}" presName="sibTrans" presStyleCnt="0"/>
      <dgm:spPr/>
    </dgm:pt>
    <dgm:pt modelId="{5915663A-73A6-478A-8E95-B84B9051E1F2}" type="pres">
      <dgm:prSet presAssocID="{F8467E74-91E2-4A03-A534-09F129B697B2}" presName="composite" presStyleCnt="0"/>
      <dgm:spPr/>
    </dgm:pt>
    <dgm:pt modelId="{D92D88DC-F789-42E9-BC87-AD9EB6762847}" type="pres">
      <dgm:prSet presAssocID="{F8467E74-91E2-4A03-A534-09F129B697B2}" presName="rect1" presStyleLbl="trAlignAcc1" presStyleIdx="4" presStyleCnt="5" custScaleX="129435">
        <dgm:presLayoutVars>
          <dgm:bulletEnabled val="1"/>
        </dgm:presLayoutVars>
      </dgm:prSet>
      <dgm:spPr/>
      <dgm:t>
        <a:bodyPr/>
        <a:lstStyle/>
        <a:p>
          <a:endParaRPr lang="es-ES_tradnl"/>
        </a:p>
      </dgm:t>
    </dgm:pt>
    <dgm:pt modelId="{B7C5B629-3E27-48A9-A291-412FED9D37A1}" type="pres">
      <dgm:prSet presAssocID="{F8467E74-91E2-4A03-A534-09F129B697B2}" presName="rect2" presStyleLbl="fgImgPlace1" presStyleIdx="4" presStyleCnt="5" custScaleX="153273" custLinFactNeighborX="-92135" custLinFactNeighborY="4507"/>
      <dgm:spPr>
        <a:blipFill>
          <a:blip xmlns:r="http://schemas.openxmlformats.org/officeDocument/2006/relationships" r:embed="rId5">
            <a:extLst>
              <a:ext uri="{28A0092B-C50C-407E-A947-70E740481C1C}">
                <a14:useLocalDpi xmlns:a14="http://schemas.microsoft.com/office/drawing/2010/main" val="0"/>
              </a:ext>
            </a:extLst>
          </a:blip>
          <a:srcRect/>
          <a:stretch>
            <a:fillRect l="-76000" r="-76000"/>
          </a:stretch>
        </a:blipFill>
      </dgm:spPr>
    </dgm:pt>
  </dgm:ptLst>
  <dgm:cxnLst>
    <dgm:cxn modelId="{DC3140E9-E57A-45BA-8AE4-8D0A41AF9A2F}" type="presOf" srcId="{23FCB346-B5F0-4DA1-B58D-AA666669BF11}" destId="{76185BB9-7CBE-4159-A69B-85564FFB5EF5}" srcOrd="0" destOrd="0" presId="urn:microsoft.com/office/officeart/2008/layout/PictureStrips"/>
    <dgm:cxn modelId="{8D5F94BE-2BDD-43D6-B793-46050C400F23}" srcId="{23FCB346-B5F0-4DA1-B58D-AA666669BF11}" destId="{0C4F7B51-7D25-4115-BF1A-62B896820E85}" srcOrd="0" destOrd="0" parTransId="{5540A950-C6CE-47F6-A030-65CF15042396}" sibTransId="{C0134E8A-C92D-41E8-A855-84CC59AE8B1A}"/>
    <dgm:cxn modelId="{F7C6116E-4570-4423-A1B9-03A87A328FD0}" type="presOf" srcId="{F8467E74-91E2-4A03-A534-09F129B697B2}" destId="{D92D88DC-F789-42E9-BC87-AD9EB6762847}" srcOrd="0" destOrd="0" presId="urn:microsoft.com/office/officeart/2008/layout/PictureStrips"/>
    <dgm:cxn modelId="{C01761E7-8DD0-4E71-BF06-7E1DDD44C28F}" srcId="{23FCB346-B5F0-4DA1-B58D-AA666669BF11}" destId="{EE2D8EAF-8CA7-4A86-86A2-129205BAFCA4}" srcOrd="3" destOrd="0" parTransId="{903C6E87-1264-430C-A58F-A0856A6989DD}" sibTransId="{EDE31DFE-D20B-494D-A778-2E4158F7D597}"/>
    <dgm:cxn modelId="{970FC663-30E4-4266-B06E-73E841BB5FDC}" type="presOf" srcId="{EE2D8EAF-8CA7-4A86-86A2-129205BAFCA4}" destId="{41A74555-DA95-4955-9687-37F404905C97}" srcOrd="0" destOrd="0" presId="urn:microsoft.com/office/officeart/2008/layout/PictureStrips"/>
    <dgm:cxn modelId="{075046F1-16AE-46A0-8BD8-692B9C6BB295}" srcId="{23FCB346-B5F0-4DA1-B58D-AA666669BF11}" destId="{F8467E74-91E2-4A03-A534-09F129B697B2}" srcOrd="4" destOrd="0" parTransId="{149C3C93-ADE9-42E9-BCE4-BC5C48FF0E65}" sibTransId="{DE22BEB6-0CB9-4DE0-99B1-7F2E0A803A1F}"/>
    <dgm:cxn modelId="{BF782978-FD21-464F-8A2C-FD00E2B2D7AA}" type="presOf" srcId="{C2623659-E456-4E82-84F8-07F6CBB419D6}" destId="{C804A4AF-4563-481D-A7C1-70657EB67C8A}" srcOrd="0" destOrd="0" presId="urn:microsoft.com/office/officeart/2008/layout/PictureStrips"/>
    <dgm:cxn modelId="{E18A5E7D-AD2B-409C-B62A-FD7DC78EF86A}" srcId="{23FCB346-B5F0-4DA1-B58D-AA666669BF11}" destId="{C2623659-E456-4E82-84F8-07F6CBB419D6}" srcOrd="2" destOrd="0" parTransId="{704B40AD-627B-40F7-B207-3DAEDC2918D2}" sibTransId="{612A5F9C-0F30-4998-BD6F-586832108E3F}"/>
    <dgm:cxn modelId="{54A7FB6B-B27E-46FF-BC3B-3A82BFBE7DAC}" type="presOf" srcId="{0C4F7B51-7D25-4115-BF1A-62B896820E85}" destId="{3C71A13E-4E1C-4FB1-9289-19328DD8F01B}" srcOrd="0" destOrd="0" presId="urn:microsoft.com/office/officeart/2008/layout/PictureStrips"/>
    <dgm:cxn modelId="{51A82EE4-8FE6-4D31-BC4C-67705D33B4E5}" type="presOf" srcId="{FFFE7764-8030-2C4F-A1A7-CBFA24E22A7E}" destId="{05857080-A5CE-4011-B4A2-AAB75563D1A3}" srcOrd="0" destOrd="0" presId="urn:microsoft.com/office/officeart/2008/layout/PictureStrips"/>
    <dgm:cxn modelId="{8B2BC756-31AE-4941-B82F-A71BCFD03E5A}" srcId="{23FCB346-B5F0-4DA1-B58D-AA666669BF11}" destId="{FFFE7764-8030-2C4F-A1A7-CBFA24E22A7E}" srcOrd="1" destOrd="0" parTransId="{9F63AA6B-E03B-1045-8416-80C2D4927BFA}" sibTransId="{79620A73-DF32-6640-B42A-5788120D6F89}"/>
    <dgm:cxn modelId="{0DBB59FC-3053-4D58-96C8-8B4AB6F1CDBA}" type="presParOf" srcId="{76185BB9-7CBE-4159-A69B-85564FFB5EF5}" destId="{25FC520B-60D7-4BE4-BBC8-BFE329987637}" srcOrd="0" destOrd="0" presId="urn:microsoft.com/office/officeart/2008/layout/PictureStrips"/>
    <dgm:cxn modelId="{FCD85230-74B8-43FE-815B-02DBE5DE296F}" type="presParOf" srcId="{25FC520B-60D7-4BE4-BBC8-BFE329987637}" destId="{3C71A13E-4E1C-4FB1-9289-19328DD8F01B}" srcOrd="0" destOrd="0" presId="urn:microsoft.com/office/officeart/2008/layout/PictureStrips"/>
    <dgm:cxn modelId="{42AD8F36-B248-4E87-8238-BC85D238FCF9}" type="presParOf" srcId="{25FC520B-60D7-4BE4-BBC8-BFE329987637}" destId="{6BA217E8-C431-491D-A20B-EFEE03BFC67C}" srcOrd="1" destOrd="0" presId="urn:microsoft.com/office/officeart/2008/layout/PictureStrips"/>
    <dgm:cxn modelId="{F49EF0D0-2D0C-4EB0-A84F-52709F044E53}" type="presParOf" srcId="{76185BB9-7CBE-4159-A69B-85564FFB5EF5}" destId="{45233599-A58F-4E94-AFE3-541630517BC9}" srcOrd="1" destOrd="0" presId="urn:microsoft.com/office/officeart/2008/layout/PictureStrips"/>
    <dgm:cxn modelId="{30058B74-87C5-4FDE-BB03-A93948382F65}" type="presParOf" srcId="{76185BB9-7CBE-4159-A69B-85564FFB5EF5}" destId="{EB8CC41A-8B5A-438E-B449-CE7B5689F510}" srcOrd="2" destOrd="0" presId="urn:microsoft.com/office/officeart/2008/layout/PictureStrips"/>
    <dgm:cxn modelId="{B76C1661-57BF-44E1-838C-520F0D248BA9}" type="presParOf" srcId="{EB8CC41A-8B5A-438E-B449-CE7B5689F510}" destId="{05857080-A5CE-4011-B4A2-AAB75563D1A3}" srcOrd="0" destOrd="0" presId="urn:microsoft.com/office/officeart/2008/layout/PictureStrips"/>
    <dgm:cxn modelId="{29F05EC3-C6D9-4856-BA53-E97A23B7815A}" type="presParOf" srcId="{EB8CC41A-8B5A-438E-B449-CE7B5689F510}" destId="{58FC93A8-9563-4987-831A-3AB4FFBBE565}" srcOrd="1" destOrd="0" presId="urn:microsoft.com/office/officeart/2008/layout/PictureStrips"/>
    <dgm:cxn modelId="{E167D292-35A0-4DFC-9EBE-131C091AC1E0}" type="presParOf" srcId="{76185BB9-7CBE-4159-A69B-85564FFB5EF5}" destId="{751505AC-299C-4E6C-AA6F-B1257F817F15}" srcOrd="3" destOrd="0" presId="urn:microsoft.com/office/officeart/2008/layout/PictureStrips"/>
    <dgm:cxn modelId="{287F4E70-42E4-42ED-AFF1-13C4EBF8FB90}" type="presParOf" srcId="{76185BB9-7CBE-4159-A69B-85564FFB5EF5}" destId="{D8F79D3D-C9BE-4CFE-8CF1-C8FEC8C6FAE6}" srcOrd="4" destOrd="0" presId="urn:microsoft.com/office/officeart/2008/layout/PictureStrips"/>
    <dgm:cxn modelId="{89C998CD-6FFA-4F3D-8393-EE1C3DFE816A}" type="presParOf" srcId="{D8F79D3D-C9BE-4CFE-8CF1-C8FEC8C6FAE6}" destId="{C804A4AF-4563-481D-A7C1-70657EB67C8A}" srcOrd="0" destOrd="0" presId="urn:microsoft.com/office/officeart/2008/layout/PictureStrips"/>
    <dgm:cxn modelId="{F3FF34DF-D7AE-4BC8-A053-DCA75E60493E}" type="presParOf" srcId="{D8F79D3D-C9BE-4CFE-8CF1-C8FEC8C6FAE6}" destId="{3BF5F584-8F01-4F95-8766-DABC63C6EAF2}" srcOrd="1" destOrd="0" presId="urn:microsoft.com/office/officeart/2008/layout/PictureStrips"/>
    <dgm:cxn modelId="{309704FF-6783-4594-A565-23CBB91F77F1}" type="presParOf" srcId="{76185BB9-7CBE-4159-A69B-85564FFB5EF5}" destId="{EBA0E9AA-9302-4C7C-8CF2-EA3F1A457279}" srcOrd="5" destOrd="0" presId="urn:microsoft.com/office/officeart/2008/layout/PictureStrips"/>
    <dgm:cxn modelId="{E5A0134B-A116-4BB3-AE43-5003C9242AEE}" type="presParOf" srcId="{76185BB9-7CBE-4159-A69B-85564FFB5EF5}" destId="{B42D88F8-7CD7-4B79-8FF0-FEA80D987E2D}" srcOrd="6" destOrd="0" presId="urn:microsoft.com/office/officeart/2008/layout/PictureStrips"/>
    <dgm:cxn modelId="{DCC3558F-747C-4EF2-ABFC-29C9F88FA60C}" type="presParOf" srcId="{B42D88F8-7CD7-4B79-8FF0-FEA80D987E2D}" destId="{41A74555-DA95-4955-9687-37F404905C97}" srcOrd="0" destOrd="0" presId="urn:microsoft.com/office/officeart/2008/layout/PictureStrips"/>
    <dgm:cxn modelId="{97B14802-4AF2-41C2-989C-3E155B7B669C}" type="presParOf" srcId="{B42D88F8-7CD7-4B79-8FF0-FEA80D987E2D}" destId="{A5EEA6B7-C444-4513-AFA3-2324EE5BEE73}" srcOrd="1" destOrd="0" presId="urn:microsoft.com/office/officeart/2008/layout/PictureStrips"/>
    <dgm:cxn modelId="{3C641605-0949-423D-B2A3-04CA4D7AAE4B}" type="presParOf" srcId="{76185BB9-7CBE-4159-A69B-85564FFB5EF5}" destId="{91952160-D1CE-4425-A2C7-1312C211B1E3}" srcOrd="7" destOrd="0" presId="urn:microsoft.com/office/officeart/2008/layout/PictureStrips"/>
    <dgm:cxn modelId="{AACA8841-4A97-4487-ABB7-6019CDECFF10}" type="presParOf" srcId="{76185BB9-7CBE-4159-A69B-85564FFB5EF5}" destId="{5915663A-73A6-478A-8E95-B84B9051E1F2}" srcOrd="8" destOrd="0" presId="urn:microsoft.com/office/officeart/2008/layout/PictureStrips"/>
    <dgm:cxn modelId="{6ADC72CF-C2C2-4727-A4ED-46594D9C036A}" type="presParOf" srcId="{5915663A-73A6-478A-8E95-B84B9051E1F2}" destId="{D92D88DC-F789-42E9-BC87-AD9EB6762847}" srcOrd="0" destOrd="0" presId="urn:microsoft.com/office/officeart/2008/layout/PictureStrips"/>
    <dgm:cxn modelId="{7513C2D1-C49E-48F4-80A8-403252BB218F}" type="presParOf" srcId="{5915663A-73A6-478A-8E95-B84B9051E1F2}" destId="{B7C5B629-3E27-48A9-A291-412FED9D37A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DA9C87-8311-4ECD-999B-2C2CD3B3750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E0DDB114-C73D-446F-BEF4-B953813C737B}">
      <dgm:prSet phldrT="[Texto]" custT="1"/>
      <dgm:spPr/>
      <dgm:t>
        <a:bodyPr/>
        <a:lstStyle/>
        <a:p>
          <a:pPr algn="just"/>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Desarrollar la </a:t>
          </a:r>
          <a:r>
            <a:rPr lang="es-ES_tradnl" sz="2000" b="1" i="1" dirty="0">
              <a:solidFill>
                <a:srgbClr val="005000"/>
              </a:solidFill>
              <a:latin typeface="Calibri" panose="020F0502020204030204" pitchFamily="34" charset="0"/>
              <a:ea typeface="Trebuchet MS" panose="020B0603020202020204" pitchFamily="34" charset="0"/>
              <a:cs typeface="Times New Roman" panose="02020603050405020304" pitchFamily="18" charset="0"/>
            </a:rPr>
            <a:t>competencia digital de las personas</a:t>
          </a:r>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 y mejorar la gestión del centro educativo como organización</a:t>
          </a:r>
          <a:endParaRPr lang="es-ES" sz="1800" dirty="0">
            <a:latin typeface="+mn-lt"/>
          </a:endParaRPr>
        </a:p>
      </dgm:t>
    </dgm:pt>
    <dgm:pt modelId="{22B5C855-84EE-4577-B250-74245B3805DA}" type="sibTrans" cxnId="{96539194-C473-4C0E-902B-928869948102}">
      <dgm:prSet/>
      <dgm:spPr/>
      <dgm:t>
        <a:bodyPr/>
        <a:lstStyle/>
        <a:p>
          <a:endParaRPr lang="es-ES" sz="2800">
            <a:latin typeface="AR JULIAN" panose="02000000000000000000" pitchFamily="2" charset="0"/>
          </a:endParaRPr>
        </a:p>
      </dgm:t>
    </dgm:pt>
    <dgm:pt modelId="{1BF7A3D6-892D-4287-8F87-B16BF5124DD5}" type="parTrans" cxnId="{96539194-C473-4C0E-902B-928869948102}">
      <dgm:prSet/>
      <dgm:spPr/>
      <dgm:t>
        <a:bodyPr/>
        <a:lstStyle/>
        <a:p>
          <a:endParaRPr lang="es-ES" sz="2800">
            <a:latin typeface="AR JULIAN" panose="02000000000000000000" pitchFamily="2" charset="0"/>
          </a:endParaRPr>
        </a:p>
      </dgm:t>
    </dgm:pt>
    <dgm:pt modelId="{40E4B6FD-D07C-1E43-B781-FB406DEE9195}">
      <dgm:prSet custT="1"/>
      <dgm:spPr/>
      <dgm:t>
        <a:bodyPr/>
        <a:lstStyle/>
        <a:p>
          <a:pPr algn="just"/>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Facilitar el desarrollo de </a:t>
          </a:r>
          <a:r>
            <a:rPr lang="es-ES_tradnl" sz="2000" b="1" i="1" dirty="0">
              <a:solidFill>
                <a:srgbClr val="005000"/>
              </a:solidFill>
              <a:latin typeface="Calibri" panose="020F0502020204030204" pitchFamily="34" charset="0"/>
              <a:ea typeface="Trebuchet MS" panose="020B0603020202020204" pitchFamily="34" charset="0"/>
              <a:cs typeface="Times New Roman" panose="02020603050405020304" pitchFamily="18" charset="0"/>
            </a:rPr>
            <a:t>metodologías</a:t>
          </a:r>
          <a:r>
            <a:rPr lang="es-ES_tradnl" sz="2000" dirty="0">
              <a:solidFill>
                <a:srgbClr val="005000"/>
              </a:solidFill>
              <a:latin typeface="Calibri" panose="020F0502020204030204" pitchFamily="34" charset="0"/>
              <a:ea typeface="Trebuchet MS" panose="020B0603020202020204" pitchFamily="34" charset="0"/>
              <a:cs typeface="Times New Roman" panose="02020603050405020304" pitchFamily="18" charset="0"/>
            </a:rPr>
            <a:t> </a:t>
          </a:r>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de enseñanza-aprendizaje </a:t>
          </a:r>
          <a:r>
            <a:rPr lang="es-ES_tradnl" sz="2000" b="1" i="1" dirty="0">
              <a:solidFill>
                <a:srgbClr val="005000"/>
              </a:solidFill>
              <a:latin typeface="Calibri" panose="020F0502020204030204" pitchFamily="34" charset="0"/>
              <a:ea typeface="Trebuchet MS" panose="020B0603020202020204" pitchFamily="34" charset="0"/>
              <a:cs typeface="Times New Roman" panose="02020603050405020304" pitchFamily="18" charset="0"/>
            </a:rPr>
            <a:t>innovadoras</a:t>
          </a:r>
          <a:r>
            <a:rPr lang="es-ES_tradnl" sz="20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 </a:t>
          </a:r>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con soporte TIC.</a:t>
          </a:r>
        </a:p>
      </dgm:t>
    </dgm:pt>
    <dgm:pt modelId="{37F20FAF-4EDD-4941-A880-A5596D67F369}" type="parTrans" cxnId="{A8122DD6-8BBF-7B43-BCAA-28DDE2240A6B}">
      <dgm:prSet/>
      <dgm:spPr/>
      <dgm:t>
        <a:bodyPr/>
        <a:lstStyle/>
        <a:p>
          <a:endParaRPr lang="es-ES_tradnl"/>
        </a:p>
      </dgm:t>
    </dgm:pt>
    <dgm:pt modelId="{1CE13F9B-CB5B-3941-82F0-440C4B5869E1}" type="sibTrans" cxnId="{A8122DD6-8BBF-7B43-BCAA-28DDE2240A6B}">
      <dgm:prSet/>
      <dgm:spPr/>
      <dgm:t>
        <a:bodyPr/>
        <a:lstStyle/>
        <a:p>
          <a:endParaRPr lang="es-ES_tradnl"/>
        </a:p>
      </dgm:t>
    </dgm:pt>
    <dgm:pt modelId="{934DA591-6816-7B4B-A0DD-7C8C91CBCD94}">
      <dgm:prSet custT="1"/>
      <dgm:spPr/>
      <dgm:t>
        <a:bodyPr/>
        <a:lstStyle/>
        <a:p>
          <a:pPr algn="just"/>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Contribuir al mejor desarrollo de las </a:t>
          </a:r>
          <a:r>
            <a:rPr lang="es-ES_tradnl" sz="2000" b="1" i="1" dirty="0">
              <a:solidFill>
                <a:srgbClr val="005000"/>
              </a:solidFill>
              <a:latin typeface="Calibri" panose="020F0502020204030204" pitchFamily="34" charset="0"/>
              <a:ea typeface="Trebuchet MS" panose="020B0603020202020204" pitchFamily="34" charset="0"/>
              <a:cs typeface="Times New Roman" panose="02020603050405020304" pitchFamily="18" charset="0"/>
            </a:rPr>
            <a:t>competencias clave </a:t>
          </a:r>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del alumnado en la sociedad del siglo XXI.</a:t>
          </a:r>
        </a:p>
      </dgm:t>
    </dgm:pt>
    <dgm:pt modelId="{54C9B617-2C87-5F44-8E15-86A1164D8C54}" type="parTrans" cxnId="{8AC61701-1C13-E443-928C-05DBC8022164}">
      <dgm:prSet/>
      <dgm:spPr/>
      <dgm:t>
        <a:bodyPr/>
        <a:lstStyle/>
        <a:p>
          <a:endParaRPr lang="es-ES_tradnl"/>
        </a:p>
      </dgm:t>
    </dgm:pt>
    <dgm:pt modelId="{570F3CE9-2D20-D840-B6BF-06DFE395A707}" type="sibTrans" cxnId="{8AC61701-1C13-E443-928C-05DBC8022164}">
      <dgm:prSet/>
      <dgm:spPr/>
      <dgm:t>
        <a:bodyPr/>
        <a:lstStyle/>
        <a:p>
          <a:endParaRPr lang="es-ES_tradnl"/>
        </a:p>
      </dgm:t>
    </dgm:pt>
    <dgm:pt modelId="{2DA183A7-BFC0-B444-94AB-EB087CC4BC45}">
      <dgm:prSet custT="1"/>
      <dgm:spPr/>
      <dgm:t>
        <a:bodyPr/>
        <a:lstStyle/>
        <a:p>
          <a:pPr algn="just"/>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Eliminar la brecha digital para fomentar la </a:t>
          </a:r>
          <a:r>
            <a:rPr lang="es-ES_tradnl" sz="2000" b="1" i="1" dirty="0">
              <a:solidFill>
                <a:srgbClr val="005000"/>
              </a:solidFill>
              <a:latin typeface="Calibri" panose="020F0502020204030204" pitchFamily="34" charset="0"/>
              <a:ea typeface="Trebuchet MS" panose="020B0603020202020204" pitchFamily="34" charset="0"/>
              <a:cs typeface="Times New Roman" panose="02020603050405020304" pitchFamily="18" charset="0"/>
            </a:rPr>
            <a:t>equidad y la calidad </a:t>
          </a:r>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de la enseñanza y el aprendizaje</a:t>
          </a:r>
        </a:p>
      </dgm:t>
    </dgm:pt>
    <dgm:pt modelId="{55D674DC-8672-3548-88AD-5EC11E1BBB19}" type="parTrans" cxnId="{A2F0F358-871C-F449-930A-BB3C1A648285}">
      <dgm:prSet/>
      <dgm:spPr/>
      <dgm:t>
        <a:bodyPr/>
        <a:lstStyle/>
        <a:p>
          <a:endParaRPr lang="es-ES_tradnl"/>
        </a:p>
      </dgm:t>
    </dgm:pt>
    <dgm:pt modelId="{0662E130-5CB7-3A4F-B511-FC9700573DA6}" type="sibTrans" cxnId="{A2F0F358-871C-F449-930A-BB3C1A648285}">
      <dgm:prSet/>
      <dgm:spPr/>
      <dgm:t>
        <a:bodyPr/>
        <a:lstStyle/>
        <a:p>
          <a:endParaRPr lang="es-ES_tradnl"/>
        </a:p>
      </dgm:t>
    </dgm:pt>
    <dgm:pt modelId="{9664CA99-613E-BF4B-B086-C7954210AD1B}">
      <dgm:prSet custT="1"/>
      <dgm:spPr/>
      <dgm:t>
        <a:bodyPr/>
        <a:lstStyle/>
        <a:p>
          <a:pPr algn="just"/>
          <a:r>
            <a:rPr lang="es-ES_tradnl" sz="2000" b="1" i="1" dirty="0">
              <a:solidFill>
                <a:srgbClr val="005000"/>
              </a:solidFill>
              <a:latin typeface="Calibri" panose="020F0502020204030204" pitchFamily="34" charset="0"/>
              <a:ea typeface="Trebuchet MS" panose="020B0603020202020204" pitchFamily="34" charset="0"/>
              <a:cs typeface="Times New Roman" panose="02020603050405020304" pitchFamily="18" charset="0"/>
            </a:rPr>
            <a:t>Organizar, gestionar y administrar </a:t>
          </a:r>
          <a:r>
            <a:rPr lang="es-ES_tradnl" sz="1800"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los procesos tecnológicos (uso, accesibilidad, seguridad y confidencialidad).</a:t>
          </a:r>
          <a:endParaRPr lang="es-ES" sz="1800" dirty="0">
            <a:solidFill>
              <a:schemeClr val="tx2">
                <a:lumMod val="75000"/>
              </a:schemeClr>
            </a:solidFill>
            <a:latin typeface="Times New Roman" panose="02020603050405020304" pitchFamily="18" charset="0"/>
            <a:ea typeface="Calibri" panose="020F0502020204030204" pitchFamily="34" charset="0"/>
          </a:endParaRPr>
        </a:p>
      </dgm:t>
    </dgm:pt>
    <dgm:pt modelId="{67BA40D2-74C0-EB41-8AF8-E2F99AF47F0F}" type="parTrans" cxnId="{1139D806-4E8E-AA4F-88B8-E80B8AC65A49}">
      <dgm:prSet/>
      <dgm:spPr/>
      <dgm:t>
        <a:bodyPr/>
        <a:lstStyle/>
        <a:p>
          <a:endParaRPr lang="es-ES_tradnl"/>
        </a:p>
      </dgm:t>
    </dgm:pt>
    <dgm:pt modelId="{0142587D-9506-404C-8E2F-76C3AFE82649}" type="sibTrans" cxnId="{1139D806-4E8E-AA4F-88B8-E80B8AC65A49}">
      <dgm:prSet/>
      <dgm:spPr/>
      <dgm:t>
        <a:bodyPr/>
        <a:lstStyle/>
        <a:p>
          <a:endParaRPr lang="es-ES_tradnl"/>
        </a:p>
      </dgm:t>
    </dgm:pt>
    <dgm:pt modelId="{65AFA3B2-13C7-364F-AADD-4886FEF7343A}" type="pres">
      <dgm:prSet presAssocID="{74DA9C87-8311-4ECD-999B-2C2CD3B3750A}" presName="Name0" presStyleCnt="0">
        <dgm:presLayoutVars>
          <dgm:dir/>
          <dgm:resizeHandles val="exact"/>
        </dgm:presLayoutVars>
      </dgm:prSet>
      <dgm:spPr/>
      <dgm:t>
        <a:bodyPr/>
        <a:lstStyle/>
        <a:p>
          <a:endParaRPr lang="es-ES_tradnl"/>
        </a:p>
      </dgm:t>
    </dgm:pt>
    <dgm:pt modelId="{97F2E133-B05A-BD45-BA3E-3934C872C916}" type="pres">
      <dgm:prSet presAssocID="{E0DDB114-C73D-446F-BEF4-B953813C737B}" presName="composite" presStyleCnt="0"/>
      <dgm:spPr/>
    </dgm:pt>
    <dgm:pt modelId="{EFC06301-E0F0-E842-A792-CB86FA14C569}" type="pres">
      <dgm:prSet presAssocID="{E0DDB114-C73D-446F-BEF4-B953813C737B}" presName="rect1" presStyleLbl="trAlignAcc1" presStyleIdx="0" presStyleCnt="5" custLinFactNeighborX="732" custLinFactNeighborY="-25835">
        <dgm:presLayoutVars>
          <dgm:bulletEnabled val="1"/>
        </dgm:presLayoutVars>
      </dgm:prSet>
      <dgm:spPr/>
      <dgm:t>
        <a:bodyPr/>
        <a:lstStyle/>
        <a:p>
          <a:endParaRPr lang="es-ES_tradnl"/>
        </a:p>
      </dgm:t>
    </dgm:pt>
    <dgm:pt modelId="{97F19315-5E5B-214D-8A79-B497E3CEF06C}" type="pres">
      <dgm:prSet presAssocID="{E0DDB114-C73D-446F-BEF4-B953813C737B}" presName="rect2" presStyleLbl="fgImgPlace1" presStyleIdx="0" presStyleCnt="5" custLinFactNeighborX="3346" custLinFactNeighborY="-24605"/>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4A4E7CDB-C62B-F84C-A095-88DBF39C0240}" type="pres">
      <dgm:prSet presAssocID="{22B5C855-84EE-4577-B250-74245B3805DA}" presName="sibTrans" presStyleCnt="0"/>
      <dgm:spPr/>
    </dgm:pt>
    <dgm:pt modelId="{4CAD2BDF-07AF-9448-AA9D-F1EF4DFD0809}" type="pres">
      <dgm:prSet presAssocID="{40E4B6FD-D07C-1E43-B781-FB406DEE9195}" presName="composite" presStyleCnt="0"/>
      <dgm:spPr/>
    </dgm:pt>
    <dgm:pt modelId="{9DEE1D92-43AF-5C49-9CD3-696D3957095E}" type="pres">
      <dgm:prSet presAssocID="{40E4B6FD-D07C-1E43-B781-FB406DEE9195}" presName="rect1" presStyleLbl="trAlignAcc1" presStyleIdx="1" presStyleCnt="5" custLinFactNeighborX="732" custLinFactNeighborY="-25835">
        <dgm:presLayoutVars>
          <dgm:bulletEnabled val="1"/>
        </dgm:presLayoutVars>
      </dgm:prSet>
      <dgm:spPr/>
      <dgm:t>
        <a:bodyPr/>
        <a:lstStyle/>
        <a:p>
          <a:endParaRPr lang="es-ES_tradnl"/>
        </a:p>
      </dgm:t>
    </dgm:pt>
    <dgm:pt modelId="{A76E2BF9-4F76-2446-966E-E49E9D9AB06A}" type="pres">
      <dgm:prSet presAssocID="{40E4B6FD-D07C-1E43-B781-FB406DEE9195}" presName="rect2" presStyleLbl="fgImgPlace1" presStyleIdx="1" presStyleCnt="5" custLinFactNeighborX="3346" custLinFactNeighborY="-24605"/>
      <dgm:spPr>
        <a:blipFill>
          <a:blip xmlns:r="http://schemas.openxmlformats.org/officeDocument/2006/relationships" r:embed="rId2">
            <a:extLst>
              <a:ext uri="{28A0092B-C50C-407E-A947-70E740481C1C}">
                <a14:useLocalDpi xmlns:a14="http://schemas.microsoft.com/office/drawing/2010/main" val="0"/>
              </a:ext>
            </a:extLst>
          </a:blip>
          <a:srcRect/>
          <a:stretch>
            <a:fillRect l="-56000" r="-56000"/>
          </a:stretch>
        </a:blipFill>
      </dgm:spPr>
    </dgm:pt>
    <dgm:pt modelId="{1EC2272C-2122-8E4B-8AE0-4E12CF5A2340}" type="pres">
      <dgm:prSet presAssocID="{1CE13F9B-CB5B-3941-82F0-440C4B5869E1}" presName="sibTrans" presStyleCnt="0"/>
      <dgm:spPr/>
    </dgm:pt>
    <dgm:pt modelId="{379D4943-6208-4843-989D-5DB5F6FB6993}" type="pres">
      <dgm:prSet presAssocID="{934DA591-6816-7B4B-A0DD-7C8C91CBCD94}" presName="composite" presStyleCnt="0"/>
      <dgm:spPr/>
    </dgm:pt>
    <dgm:pt modelId="{A3C1082C-2636-1448-BE65-51CDB3FC2140}" type="pres">
      <dgm:prSet presAssocID="{934DA591-6816-7B4B-A0DD-7C8C91CBCD94}" presName="rect1" presStyleLbl="trAlignAcc1" presStyleIdx="2" presStyleCnt="5">
        <dgm:presLayoutVars>
          <dgm:bulletEnabled val="1"/>
        </dgm:presLayoutVars>
      </dgm:prSet>
      <dgm:spPr/>
      <dgm:t>
        <a:bodyPr/>
        <a:lstStyle/>
        <a:p>
          <a:endParaRPr lang="es-ES_tradnl"/>
        </a:p>
      </dgm:t>
    </dgm:pt>
    <dgm:pt modelId="{22FFBD28-F6E8-EC4F-A0B0-4CAB29154813}" type="pres">
      <dgm:prSet presAssocID="{934DA591-6816-7B4B-A0DD-7C8C91CBCD94}" presName="rect2"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pt>
    <dgm:pt modelId="{53B0B135-2FAB-9247-93ED-DEF31F95BAEF}" type="pres">
      <dgm:prSet presAssocID="{570F3CE9-2D20-D840-B6BF-06DFE395A707}" presName="sibTrans" presStyleCnt="0"/>
      <dgm:spPr/>
    </dgm:pt>
    <dgm:pt modelId="{8DB84A42-E71C-4C44-A89A-01761DA3F20E}" type="pres">
      <dgm:prSet presAssocID="{2DA183A7-BFC0-B444-94AB-EB087CC4BC45}" presName="composite" presStyleCnt="0"/>
      <dgm:spPr/>
    </dgm:pt>
    <dgm:pt modelId="{5F9D1BCB-9A1F-7D43-A9FD-CEF612AC1BF9}" type="pres">
      <dgm:prSet presAssocID="{2DA183A7-BFC0-B444-94AB-EB087CC4BC45}" presName="rect1" presStyleLbl="trAlignAcc1" presStyleIdx="3" presStyleCnt="5">
        <dgm:presLayoutVars>
          <dgm:bulletEnabled val="1"/>
        </dgm:presLayoutVars>
      </dgm:prSet>
      <dgm:spPr/>
      <dgm:t>
        <a:bodyPr/>
        <a:lstStyle/>
        <a:p>
          <a:endParaRPr lang="es-ES_tradnl"/>
        </a:p>
      </dgm:t>
    </dgm:pt>
    <dgm:pt modelId="{472BEFC1-2AC2-E64D-BB92-3EE4CD1A3150}" type="pres">
      <dgm:prSet presAssocID="{2DA183A7-BFC0-B444-94AB-EB087CC4BC45}" presName="rect2"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1000" r="-91000"/>
          </a:stretch>
        </a:blipFill>
      </dgm:spPr>
    </dgm:pt>
    <dgm:pt modelId="{266C380B-EF15-954A-98FF-82ABC9D6E07D}" type="pres">
      <dgm:prSet presAssocID="{0662E130-5CB7-3A4F-B511-FC9700573DA6}" presName="sibTrans" presStyleCnt="0"/>
      <dgm:spPr/>
    </dgm:pt>
    <dgm:pt modelId="{C6C98D53-C362-8C42-B8CE-5FA56471012C}" type="pres">
      <dgm:prSet presAssocID="{9664CA99-613E-BF4B-B086-C7954210AD1B}" presName="composite" presStyleCnt="0"/>
      <dgm:spPr/>
    </dgm:pt>
    <dgm:pt modelId="{35F9CA1A-4B7D-8B4E-9BE9-D7FFB85D6991}" type="pres">
      <dgm:prSet presAssocID="{9664CA99-613E-BF4B-B086-C7954210AD1B}" presName="rect1" presStyleLbl="trAlignAcc1" presStyleIdx="4" presStyleCnt="5">
        <dgm:presLayoutVars>
          <dgm:bulletEnabled val="1"/>
        </dgm:presLayoutVars>
      </dgm:prSet>
      <dgm:spPr/>
      <dgm:t>
        <a:bodyPr/>
        <a:lstStyle/>
        <a:p>
          <a:endParaRPr lang="es-ES_tradnl"/>
        </a:p>
      </dgm:t>
    </dgm:pt>
    <dgm:pt modelId="{BF34CF6D-B6CD-F94C-A916-8B4411EA2D1C}" type="pres">
      <dgm:prSet presAssocID="{9664CA99-613E-BF4B-B086-C7954210AD1B}" presName="rect2"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84000" r="-84000"/>
          </a:stretch>
        </a:blipFill>
      </dgm:spPr>
    </dgm:pt>
  </dgm:ptLst>
  <dgm:cxnLst>
    <dgm:cxn modelId="{1139D806-4E8E-AA4F-88B8-E80B8AC65A49}" srcId="{74DA9C87-8311-4ECD-999B-2C2CD3B3750A}" destId="{9664CA99-613E-BF4B-B086-C7954210AD1B}" srcOrd="4" destOrd="0" parTransId="{67BA40D2-74C0-EB41-8AF8-E2F99AF47F0F}" sibTransId="{0142587D-9506-404C-8E2F-76C3AFE82649}"/>
    <dgm:cxn modelId="{E8D33460-B260-A548-A1F6-3E7977EE396A}" type="presOf" srcId="{74DA9C87-8311-4ECD-999B-2C2CD3B3750A}" destId="{65AFA3B2-13C7-364F-AADD-4886FEF7343A}" srcOrd="0" destOrd="0" presId="urn:microsoft.com/office/officeart/2008/layout/PictureStrips"/>
    <dgm:cxn modelId="{A8122DD6-8BBF-7B43-BCAA-28DDE2240A6B}" srcId="{74DA9C87-8311-4ECD-999B-2C2CD3B3750A}" destId="{40E4B6FD-D07C-1E43-B781-FB406DEE9195}" srcOrd="1" destOrd="0" parTransId="{37F20FAF-4EDD-4941-A880-A5596D67F369}" sibTransId="{1CE13F9B-CB5B-3941-82F0-440C4B5869E1}"/>
    <dgm:cxn modelId="{D3091043-D553-BB4A-91FE-9BF5FA340A7E}" type="presOf" srcId="{9664CA99-613E-BF4B-B086-C7954210AD1B}" destId="{35F9CA1A-4B7D-8B4E-9BE9-D7FFB85D6991}" srcOrd="0" destOrd="0" presId="urn:microsoft.com/office/officeart/2008/layout/PictureStrips"/>
    <dgm:cxn modelId="{4FA6EA44-6E27-9643-A933-D5B8D61D7621}" type="presOf" srcId="{2DA183A7-BFC0-B444-94AB-EB087CC4BC45}" destId="{5F9D1BCB-9A1F-7D43-A9FD-CEF612AC1BF9}" srcOrd="0" destOrd="0" presId="urn:microsoft.com/office/officeart/2008/layout/PictureStrips"/>
    <dgm:cxn modelId="{96539194-C473-4C0E-902B-928869948102}" srcId="{74DA9C87-8311-4ECD-999B-2C2CD3B3750A}" destId="{E0DDB114-C73D-446F-BEF4-B953813C737B}" srcOrd="0" destOrd="0" parTransId="{1BF7A3D6-892D-4287-8F87-B16BF5124DD5}" sibTransId="{22B5C855-84EE-4577-B250-74245B3805DA}"/>
    <dgm:cxn modelId="{DAE6666D-FC97-FC4D-B2D1-F91756D44C37}" type="presOf" srcId="{40E4B6FD-D07C-1E43-B781-FB406DEE9195}" destId="{9DEE1D92-43AF-5C49-9CD3-696D3957095E}" srcOrd="0" destOrd="0" presId="urn:microsoft.com/office/officeart/2008/layout/PictureStrips"/>
    <dgm:cxn modelId="{2300507C-4A68-8242-BD28-4ABEDC4CF277}" type="presOf" srcId="{E0DDB114-C73D-446F-BEF4-B953813C737B}" destId="{EFC06301-E0F0-E842-A792-CB86FA14C569}" srcOrd="0" destOrd="0" presId="urn:microsoft.com/office/officeart/2008/layout/PictureStrips"/>
    <dgm:cxn modelId="{8AC61701-1C13-E443-928C-05DBC8022164}" srcId="{74DA9C87-8311-4ECD-999B-2C2CD3B3750A}" destId="{934DA591-6816-7B4B-A0DD-7C8C91CBCD94}" srcOrd="2" destOrd="0" parTransId="{54C9B617-2C87-5F44-8E15-86A1164D8C54}" sibTransId="{570F3CE9-2D20-D840-B6BF-06DFE395A707}"/>
    <dgm:cxn modelId="{0E356388-EB2F-0D43-8B3C-8FDFE5FEC04E}" type="presOf" srcId="{934DA591-6816-7B4B-A0DD-7C8C91CBCD94}" destId="{A3C1082C-2636-1448-BE65-51CDB3FC2140}" srcOrd="0" destOrd="0" presId="urn:microsoft.com/office/officeart/2008/layout/PictureStrips"/>
    <dgm:cxn modelId="{A2F0F358-871C-F449-930A-BB3C1A648285}" srcId="{74DA9C87-8311-4ECD-999B-2C2CD3B3750A}" destId="{2DA183A7-BFC0-B444-94AB-EB087CC4BC45}" srcOrd="3" destOrd="0" parTransId="{55D674DC-8672-3548-88AD-5EC11E1BBB19}" sibTransId="{0662E130-5CB7-3A4F-B511-FC9700573DA6}"/>
    <dgm:cxn modelId="{69B3002D-4954-3E45-BFD5-A24C02F5C921}" type="presParOf" srcId="{65AFA3B2-13C7-364F-AADD-4886FEF7343A}" destId="{97F2E133-B05A-BD45-BA3E-3934C872C916}" srcOrd="0" destOrd="0" presId="urn:microsoft.com/office/officeart/2008/layout/PictureStrips"/>
    <dgm:cxn modelId="{F9ED1EB6-1F58-F040-9CEB-923221991B1F}" type="presParOf" srcId="{97F2E133-B05A-BD45-BA3E-3934C872C916}" destId="{EFC06301-E0F0-E842-A792-CB86FA14C569}" srcOrd="0" destOrd="0" presId="urn:microsoft.com/office/officeart/2008/layout/PictureStrips"/>
    <dgm:cxn modelId="{ACE4FE11-F0F7-4C42-B607-FCE9EC16F8E4}" type="presParOf" srcId="{97F2E133-B05A-BD45-BA3E-3934C872C916}" destId="{97F19315-5E5B-214D-8A79-B497E3CEF06C}" srcOrd="1" destOrd="0" presId="urn:microsoft.com/office/officeart/2008/layout/PictureStrips"/>
    <dgm:cxn modelId="{03C52468-3F83-8744-9377-5A89D18BE231}" type="presParOf" srcId="{65AFA3B2-13C7-364F-AADD-4886FEF7343A}" destId="{4A4E7CDB-C62B-F84C-A095-88DBF39C0240}" srcOrd="1" destOrd="0" presId="urn:microsoft.com/office/officeart/2008/layout/PictureStrips"/>
    <dgm:cxn modelId="{FAFC7967-86C4-4442-B3F8-54088F87ABCB}" type="presParOf" srcId="{65AFA3B2-13C7-364F-AADD-4886FEF7343A}" destId="{4CAD2BDF-07AF-9448-AA9D-F1EF4DFD0809}" srcOrd="2" destOrd="0" presId="urn:microsoft.com/office/officeart/2008/layout/PictureStrips"/>
    <dgm:cxn modelId="{CF1B0E2D-FE15-A544-9B2D-425B74C32423}" type="presParOf" srcId="{4CAD2BDF-07AF-9448-AA9D-F1EF4DFD0809}" destId="{9DEE1D92-43AF-5C49-9CD3-696D3957095E}" srcOrd="0" destOrd="0" presId="urn:microsoft.com/office/officeart/2008/layout/PictureStrips"/>
    <dgm:cxn modelId="{38C3ADED-9B4D-334A-9425-59267C2FF646}" type="presParOf" srcId="{4CAD2BDF-07AF-9448-AA9D-F1EF4DFD0809}" destId="{A76E2BF9-4F76-2446-966E-E49E9D9AB06A}" srcOrd="1" destOrd="0" presId="urn:microsoft.com/office/officeart/2008/layout/PictureStrips"/>
    <dgm:cxn modelId="{CE72EE4D-FE36-0243-A47B-5F5CE3B9252E}" type="presParOf" srcId="{65AFA3B2-13C7-364F-AADD-4886FEF7343A}" destId="{1EC2272C-2122-8E4B-8AE0-4E12CF5A2340}" srcOrd="3" destOrd="0" presId="urn:microsoft.com/office/officeart/2008/layout/PictureStrips"/>
    <dgm:cxn modelId="{7206649C-7132-1943-94D7-34DEFDEC674B}" type="presParOf" srcId="{65AFA3B2-13C7-364F-AADD-4886FEF7343A}" destId="{379D4943-6208-4843-989D-5DB5F6FB6993}" srcOrd="4" destOrd="0" presId="urn:microsoft.com/office/officeart/2008/layout/PictureStrips"/>
    <dgm:cxn modelId="{EBB6037D-983C-8940-B9C3-C4F3221B9F7C}" type="presParOf" srcId="{379D4943-6208-4843-989D-5DB5F6FB6993}" destId="{A3C1082C-2636-1448-BE65-51CDB3FC2140}" srcOrd="0" destOrd="0" presId="urn:microsoft.com/office/officeart/2008/layout/PictureStrips"/>
    <dgm:cxn modelId="{277D600E-3752-264F-B2FF-4E4AF82A2E23}" type="presParOf" srcId="{379D4943-6208-4843-989D-5DB5F6FB6993}" destId="{22FFBD28-F6E8-EC4F-A0B0-4CAB29154813}" srcOrd="1" destOrd="0" presId="urn:microsoft.com/office/officeart/2008/layout/PictureStrips"/>
    <dgm:cxn modelId="{963E73D6-94D7-0745-8456-92139E249040}" type="presParOf" srcId="{65AFA3B2-13C7-364F-AADD-4886FEF7343A}" destId="{53B0B135-2FAB-9247-93ED-DEF31F95BAEF}" srcOrd="5" destOrd="0" presId="urn:microsoft.com/office/officeart/2008/layout/PictureStrips"/>
    <dgm:cxn modelId="{3F19C688-12B6-D24D-94D2-2063380EFBD7}" type="presParOf" srcId="{65AFA3B2-13C7-364F-AADD-4886FEF7343A}" destId="{8DB84A42-E71C-4C44-A89A-01761DA3F20E}" srcOrd="6" destOrd="0" presId="urn:microsoft.com/office/officeart/2008/layout/PictureStrips"/>
    <dgm:cxn modelId="{F8566B78-E4D3-0D45-BC69-14D57F82C23E}" type="presParOf" srcId="{8DB84A42-E71C-4C44-A89A-01761DA3F20E}" destId="{5F9D1BCB-9A1F-7D43-A9FD-CEF612AC1BF9}" srcOrd="0" destOrd="0" presId="urn:microsoft.com/office/officeart/2008/layout/PictureStrips"/>
    <dgm:cxn modelId="{4C9DF2B8-EF6C-9147-BF9D-EBB313A4E3F7}" type="presParOf" srcId="{8DB84A42-E71C-4C44-A89A-01761DA3F20E}" destId="{472BEFC1-2AC2-E64D-BB92-3EE4CD1A3150}" srcOrd="1" destOrd="0" presId="urn:microsoft.com/office/officeart/2008/layout/PictureStrips"/>
    <dgm:cxn modelId="{39504E47-4DE0-B645-B14A-A1443BCB9493}" type="presParOf" srcId="{65AFA3B2-13C7-364F-AADD-4886FEF7343A}" destId="{266C380B-EF15-954A-98FF-82ABC9D6E07D}" srcOrd="7" destOrd="0" presId="urn:microsoft.com/office/officeart/2008/layout/PictureStrips"/>
    <dgm:cxn modelId="{AF157C2B-29AE-1149-89E4-82DB0244D05D}" type="presParOf" srcId="{65AFA3B2-13C7-364F-AADD-4886FEF7343A}" destId="{C6C98D53-C362-8C42-B8CE-5FA56471012C}" srcOrd="8" destOrd="0" presId="urn:microsoft.com/office/officeart/2008/layout/PictureStrips"/>
    <dgm:cxn modelId="{8D7EA0E3-DE51-2E4A-B949-E5D6E8A3F4A0}" type="presParOf" srcId="{C6C98D53-C362-8C42-B8CE-5FA56471012C}" destId="{35F9CA1A-4B7D-8B4E-9BE9-D7FFB85D6991}" srcOrd="0" destOrd="0" presId="urn:microsoft.com/office/officeart/2008/layout/PictureStrips"/>
    <dgm:cxn modelId="{B5F7617E-4519-D14B-A361-71867318E1E1}" type="presParOf" srcId="{C6C98D53-C362-8C42-B8CE-5FA56471012C}" destId="{BF34CF6D-B6CD-F94C-A916-8B4411EA2D1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3E1950-0F25-423D-B920-355B3F9506CB}" type="doc">
      <dgm:prSet loTypeId="urn:microsoft.com/office/officeart/2009/3/layout/PhasedProcess" loCatId="list" qsTypeId="urn:microsoft.com/office/officeart/2005/8/quickstyle/3D7" qsCatId="3D" csTypeId="urn:microsoft.com/office/officeart/2005/8/colors/accent5_1" csCatId="accent5" phldr="1"/>
      <dgm:spPr/>
      <dgm:t>
        <a:bodyPr/>
        <a:lstStyle/>
        <a:p>
          <a:endParaRPr lang="es-ES"/>
        </a:p>
      </dgm:t>
    </dgm:pt>
    <dgm:pt modelId="{BF2346DD-AAF9-41E4-9A98-5857DFAF9C6F}">
      <dgm:prSet phldrT="[Texto]" custT="1"/>
      <dgm:spPr/>
      <dgm:t>
        <a:bodyPr/>
        <a:lstStyle/>
        <a:p>
          <a:r>
            <a:rPr lang="es-ES" sz="3600" b="1" i="1" dirty="0">
              <a:solidFill>
                <a:srgbClr val="C00000"/>
              </a:solidFill>
              <a:latin typeface="+mn-lt"/>
            </a:rPr>
            <a:t>Centro educativo</a:t>
          </a:r>
          <a:r>
            <a:rPr lang="es-ES" sz="2400" b="1" dirty="0">
              <a:solidFill>
                <a:srgbClr val="C00000"/>
              </a:solidFill>
              <a:latin typeface="+mn-lt"/>
            </a:rPr>
            <a:t>: núcleo de referencia básico y los alumnos son el referente último de todas las actuaciones </a:t>
          </a:r>
        </a:p>
      </dgm:t>
    </dgm:pt>
    <dgm:pt modelId="{4EDCE19B-E63F-4CE5-B37E-CACF93B41AED}" type="parTrans" cxnId="{53691167-79D1-46B3-9E70-E50171167FA2}">
      <dgm:prSet/>
      <dgm:spPr/>
      <dgm:t>
        <a:bodyPr/>
        <a:lstStyle/>
        <a:p>
          <a:endParaRPr lang="es-ES"/>
        </a:p>
      </dgm:t>
    </dgm:pt>
    <dgm:pt modelId="{191B84BC-FC1D-4135-8490-B416931F3DDB}" type="sibTrans" cxnId="{53691167-79D1-46B3-9E70-E50171167FA2}">
      <dgm:prSet/>
      <dgm:spPr/>
      <dgm:t>
        <a:bodyPr/>
        <a:lstStyle/>
        <a:p>
          <a:endParaRPr lang="es-ES"/>
        </a:p>
      </dgm:t>
    </dgm:pt>
    <dgm:pt modelId="{C491AF9A-25C7-4B24-AD76-1FEA36437325}">
      <dgm:prSet phldrT="[Texto]" custT="1"/>
      <dgm:spPr>
        <a:solidFill>
          <a:schemeClr val="accent5">
            <a:lumMod val="60000"/>
            <a:lumOff val="40000"/>
            <a:alpha val="50000"/>
          </a:schemeClr>
        </a:solidFill>
      </dgm:spPr>
      <dgm:t>
        <a:bodyPr/>
        <a:lstStyle/>
        <a:p>
          <a:r>
            <a:rPr lang="es-ES" sz="1800" b="1" dirty="0">
              <a:latin typeface="AR JULIAN" panose="02000000000000000000" pitchFamily="2" charset="0"/>
            </a:rPr>
            <a:t>Competencia digital  del alumnado</a:t>
          </a:r>
          <a:endParaRPr lang="es-ES" sz="1800" dirty="0"/>
        </a:p>
      </dgm:t>
    </dgm:pt>
    <dgm:pt modelId="{1C448DA8-5D49-4DC8-B61B-4B17286C6BB5}" type="parTrans" cxnId="{580D852E-7AC7-4DB1-94CE-D3B36706B869}">
      <dgm:prSet/>
      <dgm:spPr/>
      <dgm:t>
        <a:bodyPr/>
        <a:lstStyle/>
        <a:p>
          <a:endParaRPr lang="es-ES"/>
        </a:p>
      </dgm:t>
    </dgm:pt>
    <dgm:pt modelId="{A631B1A0-C94C-496D-AC78-EBC950ABB228}" type="sibTrans" cxnId="{580D852E-7AC7-4DB1-94CE-D3B36706B869}">
      <dgm:prSet/>
      <dgm:spPr/>
      <dgm:t>
        <a:bodyPr/>
        <a:lstStyle/>
        <a:p>
          <a:endParaRPr lang="es-ES"/>
        </a:p>
      </dgm:t>
    </dgm:pt>
    <dgm:pt modelId="{37937C43-BAB4-4578-BB8D-6E0A24FCE37D}">
      <dgm:prSet phldrT="[Texto]" custT="1"/>
      <dgm:spPr/>
      <dgm:t>
        <a:bodyPr/>
        <a:lstStyle/>
        <a:p>
          <a:r>
            <a:rPr lang="es-ES" sz="2200" b="1" dirty="0">
              <a:solidFill>
                <a:schemeClr val="accent6">
                  <a:lumMod val="50000"/>
                </a:schemeClr>
              </a:solidFill>
              <a:latin typeface="+mj-lt"/>
            </a:rPr>
            <a:t>Todas las actuaciones se articulan en torno al centro como </a:t>
          </a:r>
          <a:r>
            <a:rPr lang="es-ES" sz="3600" b="1" i="1" dirty="0">
              <a:solidFill>
                <a:schemeClr val="accent6">
                  <a:lumMod val="50000"/>
                </a:schemeClr>
              </a:solidFill>
              <a:latin typeface="+mj-lt"/>
            </a:rPr>
            <a:t>organización viva e inteligente</a:t>
          </a:r>
        </a:p>
      </dgm:t>
    </dgm:pt>
    <dgm:pt modelId="{A7F5AA16-F707-41DC-BB25-E3BCDE6DC4D6}" type="parTrans" cxnId="{36924D4F-8070-4D2D-ABFE-3DB4DF0FDD0B}">
      <dgm:prSet/>
      <dgm:spPr/>
      <dgm:t>
        <a:bodyPr/>
        <a:lstStyle/>
        <a:p>
          <a:endParaRPr lang="es-ES"/>
        </a:p>
      </dgm:t>
    </dgm:pt>
    <dgm:pt modelId="{DDACA0EE-D0E1-4A86-B223-12A4091CBA42}" type="sibTrans" cxnId="{36924D4F-8070-4D2D-ABFE-3DB4DF0FDD0B}">
      <dgm:prSet/>
      <dgm:spPr/>
      <dgm:t>
        <a:bodyPr/>
        <a:lstStyle/>
        <a:p>
          <a:endParaRPr lang="es-ES"/>
        </a:p>
      </dgm:t>
    </dgm:pt>
    <dgm:pt modelId="{EA0F4169-6AA1-4F7B-AAD9-A5CFD22E99E6}">
      <dgm:prSet phldrT="[Texto]" custT="1"/>
      <dgm:spPr>
        <a:solidFill>
          <a:schemeClr val="accent6">
            <a:lumMod val="60000"/>
            <a:lumOff val="40000"/>
            <a:alpha val="50000"/>
          </a:schemeClr>
        </a:solidFill>
      </dgm:spPr>
      <dgm:t>
        <a:bodyPr/>
        <a:lstStyle/>
        <a:p>
          <a:r>
            <a:rPr lang="es-ES_tradnl" sz="1800" b="1" dirty="0">
              <a:latin typeface="AR JULIAN" panose="02000000000000000000" pitchFamily="2" charset="0"/>
            </a:rPr>
            <a:t>Personas: elemento clave en transformación digital</a:t>
          </a:r>
          <a:endParaRPr lang="es-ES" sz="1800" dirty="0">
            <a:latin typeface="AR JULIAN" panose="02000000000000000000" pitchFamily="2" charset="0"/>
          </a:endParaRPr>
        </a:p>
      </dgm:t>
    </dgm:pt>
    <dgm:pt modelId="{21817AA6-2CE9-4318-A101-748B0AC08434}" type="parTrans" cxnId="{0C3F3AF4-98DF-44A9-9E8B-546F9D2832A3}">
      <dgm:prSet/>
      <dgm:spPr/>
      <dgm:t>
        <a:bodyPr/>
        <a:lstStyle/>
        <a:p>
          <a:endParaRPr lang="es-ES"/>
        </a:p>
      </dgm:t>
    </dgm:pt>
    <dgm:pt modelId="{826FB7BE-2AAD-4B55-8C86-FA76DE0DAF52}" type="sibTrans" cxnId="{0C3F3AF4-98DF-44A9-9E8B-546F9D2832A3}">
      <dgm:prSet/>
      <dgm:spPr/>
      <dgm:t>
        <a:bodyPr/>
        <a:lstStyle/>
        <a:p>
          <a:endParaRPr lang="es-ES"/>
        </a:p>
      </dgm:t>
    </dgm:pt>
    <dgm:pt modelId="{0B2617F2-262F-4245-A20D-A8397F56083E}">
      <dgm:prSet phldrT="[Texto]" custT="1"/>
      <dgm:spPr>
        <a:solidFill>
          <a:schemeClr val="accent3">
            <a:lumMod val="60000"/>
            <a:lumOff val="40000"/>
            <a:alpha val="50000"/>
          </a:schemeClr>
        </a:solidFill>
      </dgm:spPr>
      <dgm:t>
        <a:bodyPr/>
        <a:lstStyle/>
        <a:p>
          <a:r>
            <a:rPr lang="es-ES" sz="1800" b="1" dirty="0">
              <a:latin typeface="AR JULIAN" panose="02000000000000000000" pitchFamily="2" charset="0"/>
            </a:rPr>
            <a:t>Integración de las TIC en los procesos educativos</a:t>
          </a:r>
          <a:endParaRPr lang="es-ES" sz="1800" b="1" dirty="0"/>
        </a:p>
      </dgm:t>
    </dgm:pt>
    <dgm:pt modelId="{8BF93DCB-8013-4E0E-AC24-6F3CC87C2324}" type="parTrans" cxnId="{B7CD05C1-548E-4955-8B86-EB86892736D2}">
      <dgm:prSet/>
      <dgm:spPr/>
      <dgm:t>
        <a:bodyPr/>
        <a:lstStyle/>
        <a:p>
          <a:endParaRPr lang="es-ES"/>
        </a:p>
      </dgm:t>
    </dgm:pt>
    <dgm:pt modelId="{B806289C-3B11-418D-9138-00736A354733}" type="sibTrans" cxnId="{B7CD05C1-548E-4955-8B86-EB86892736D2}">
      <dgm:prSet/>
      <dgm:spPr/>
      <dgm:t>
        <a:bodyPr/>
        <a:lstStyle/>
        <a:p>
          <a:endParaRPr lang="es-ES"/>
        </a:p>
      </dgm:t>
    </dgm:pt>
    <dgm:pt modelId="{23AF75B0-68F0-4ACC-A06F-5ABFBEA45A28}">
      <dgm:prSet phldrT="[Texto]" custT="1"/>
      <dgm:spPr>
        <a:solidFill>
          <a:schemeClr val="bg2">
            <a:lumMod val="90000"/>
            <a:alpha val="50000"/>
          </a:schemeClr>
        </a:solidFill>
      </dgm:spPr>
      <dgm:t>
        <a:bodyPr/>
        <a:lstStyle/>
        <a:p>
          <a:r>
            <a:rPr lang="es-ES" sz="1800" b="1" dirty="0">
              <a:latin typeface="AR JULIAN" panose="02000000000000000000" pitchFamily="2" charset="0"/>
            </a:rPr>
            <a:t>Formación específica para el profesorado</a:t>
          </a:r>
          <a:r>
            <a:rPr lang="es-ES" sz="1800" dirty="0">
              <a:latin typeface="AR JULIAN" panose="02000000000000000000" pitchFamily="2" charset="0"/>
            </a:rPr>
            <a:t>.</a:t>
          </a:r>
          <a:endParaRPr lang="es-ES" sz="1800" dirty="0"/>
        </a:p>
      </dgm:t>
    </dgm:pt>
    <dgm:pt modelId="{1A90535B-FC12-4D2E-9E40-8ECDF8D60F8F}" type="parTrans" cxnId="{8E82CF5A-6671-4426-A0C4-83987673B050}">
      <dgm:prSet/>
      <dgm:spPr/>
      <dgm:t>
        <a:bodyPr/>
        <a:lstStyle/>
        <a:p>
          <a:endParaRPr lang="es-ES"/>
        </a:p>
      </dgm:t>
    </dgm:pt>
    <dgm:pt modelId="{A4A1FE4E-2189-428A-BFBF-AB97CBF03E5A}" type="sibTrans" cxnId="{8E82CF5A-6671-4426-A0C4-83987673B050}">
      <dgm:prSet/>
      <dgm:spPr/>
      <dgm:t>
        <a:bodyPr/>
        <a:lstStyle/>
        <a:p>
          <a:endParaRPr lang="es-ES"/>
        </a:p>
      </dgm:t>
    </dgm:pt>
    <dgm:pt modelId="{B2A77B0C-F6D7-FA45-ABD7-660B006697A3}" type="pres">
      <dgm:prSet presAssocID="{813E1950-0F25-423D-B920-355B3F9506CB}" presName="Name0" presStyleCnt="0">
        <dgm:presLayoutVars>
          <dgm:chMax val="3"/>
          <dgm:chPref val="3"/>
          <dgm:bulletEnabled val="1"/>
          <dgm:dir/>
          <dgm:animLvl val="lvl"/>
        </dgm:presLayoutVars>
      </dgm:prSet>
      <dgm:spPr/>
      <dgm:t>
        <a:bodyPr/>
        <a:lstStyle/>
        <a:p>
          <a:endParaRPr lang="es-ES_tradnl"/>
        </a:p>
      </dgm:t>
    </dgm:pt>
    <dgm:pt modelId="{011586E5-33EE-A846-95F9-DFD1F417A24A}" type="pres">
      <dgm:prSet presAssocID="{813E1950-0F25-423D-B920-355B3F9506CB}" presName="arc1" presStyleLbl="node1" presStyleIdx="0" presStyleCnt="2" custAng="10800000" custLinFactNeighborX="-4409" custLinFactNeighborY="5113"/>
      <dgm:spPr>
        <a:solidFill>
          <a:srgbClr val="002060"/>
        </a:solidFill>
      </dgm:spPr>
    </dgm:pt>
    <dgm:pt modelId="{2AA26977-1776-DA46-BB20-CE49DD34B6C8}" type="pres">
      <dgm:prSet presAssocID="{813E1950-0F25-423D-B920-355B3F9506CB}" presName="arc3" presStyleLbl="node1" presStyleIdx="1" presStyleCnt="2" custAng="10800000" custLinFactNeighborX="-4596" custLinFactNeighborY="-5932"/>
      <dgm:spPr>
        <a:solidFill>
          <a:srgbClr val="002060"/>
        </a:solidFill>
      </dgm:spPr>
    </dgm:pt>
    <dgm:pt modelId="{DB2B7C05-6EA0-2748-9E89-8C51F1D8AD69}" type="pres">
      <dgm:prSet presAssocID="{813E1950-0F25-423D-B920-355B3F9506CB}" presName="parentText2" presStyleLbl="revTx" presStyleIdx="0" presStyleCnt="2" custScaleX="119443">
        <dgm:presLayoutVars>
          <dgm:chMax val="4"/>
          <dgm:chPref val="3"/>
          <dgm:bulletEnabled val="1"/>
        </dgm:presLayoutVars>
      </dgm:prSet>
      <dgm:spPr/>
      <dgm:t>
        <a:bodyPr/>
        <a:lstStyle/>
        <a:p>
          <a:endParaRPr lang="es-ES_tradnl"/>
        </a:p>
      </dgm:t>
    </dgm:pt>
    <dgm:pt modelId="{88C2303B-1A61-6549-94C1-81887BB336C3}" type="pres">
      <dgm:prSet presAssocID="{813E1950-0F25-423D-B920-355B3F9506CB}" presName="middleComposite" presStyleCnt="0"/>
      <dgm:spPr/>
    </dgm:pt>
    <dgm:pt modelId="{B40BB4EB-42C6-1C4C-AD77-1170274AA164}" type="pres">
      <dgm:prSet presAssocID="{813E1950-0F25-423D-B920-355B3F9506CB}" presName="leftComposite" presStyleCnt="0"/>
      <dgm:spPr/>
    </dgm:pt>
    <dgm:pt modelId="{1C4F5D15-EA52-DF4A-A9C4-68E38FA1170D}" type="pres">
      <dgm:prSet presAssocID="{EA0F4169-6AA1-4F7B-AAD9-A5CFD22E99E6}" presName="childText1_1" presStyleLbl="vennNode1" presStyleIdx="0" presStyleCnt="9" custScaleX="281643" custLinFactNeighborX="77322" custLinFactNeighborY="56061">
        <dgm:presLayoutVars>
          <dgm:chMax val="0"/>
          <dgm:chPref val="0"/>
        </dgm:presLayoutVars>
      </dgm:prSet>
      <dgm:spPr/>
      <dgm:t>
        <a:bodyPr/>
        <a:lstStyle/>
        <a:p>
          <a:endParaRPr lang="es-ES_tradnl"/>
        </a:p>
      </dgm:t>
    </dgm:pt>
    <dgm:pt modelId="{DE534FB3-A696-CE4A-BC6C-186B6CCB1232}" type="pres">
      <dgm:prSet presAssocID="{EA0F4169-6AA1-4F7B-AAD9-A5CFD22E99E6}" presName="ellipse1" presStyleLbl="vennNode1" presStyleIdx="1" presStyleCnt="9" custLinFactX="300000" custLinFactY="92423" custLinFactNeighborX="357181" custLinFactNeighborY="100000"/>
      <dgm:spPr>
        <a:solidFill>
          <a:schemeClr val="tx2">
            <a:lumMod val="40000"/>
            <a:lumOff val="60000"/>
            <a:alpha val="50000"/>
          </a:schemeClr>
        </a:solidFill>
      </dgm:spPr>
    </dgm:pt>
    <dgm:pt modelId="{55B38053-8507-594D-B8D2-8B6BB723664F}" type="pres">
      <dgm:prSet presAssocID="{EA0F4169-6AA1-4F7B-AAD9-A5CFD22E99E6}" presName="ellipse2" presStyleLbl="vennNode1" presStyleIdx="2" presStyleCnt="9" custLinFactX="-259584" custLinFactY="100000" custLinFactNeighborX="-300000" custLinFactNeighborY="115519"/>
      <dgm:spPr>
        <a:solidFill>
          <a:schemeClr val="tx2">
            <a:lumMod val="40000"/>
            <a:lumOff val="60000"/>
            <a:alpha val="50000"/>
          </a:schemeClr>
        </a:solidFill>
      </dgm:spPr>
    </dgm:pt>
    <dgm:pt modelId="{35CF850B-9571-1644-BF0A-241B3F50A4A9}" type="pres">
      <dgm:prSet presAssocID="{C491AF9A-25C7-4B24-AD76-1FEA36437325}" presName="childText1_2" presStyleLbl="vennNode1" presStyleIdx="3" presStyleCnt="9" custScaleX="218621" custLinFactX="100000" custLinFactNeighborX="125659" custLinFactNeighborY="-74876">
        <dgm:presLayoutVars>
          <dgm:chMax val="0"/>
          <dgm:chPref val="0"/>
        </dgm:presLayoutVars>
      </dgm:prSet>
      <dgm:spPr/>
      <dgm:t>
        <a:bodyPr/>
        <a:lstStyle/>
        <a:p>
          <a:endParaRPr lang="es-ES_tradnl"/>
        </a:p>
      </dgm:t>
    </dgm:pt>
    <dgm:pt modelId="{AA5F29D6-3E9A-D74A-8707-DFB826CC40FB}" type="pres">
      <dgm:prSet presAssocID="{C491AF9A-25C7-4B24-AD76-1FEA36437325}" presName="ellipse3" presStyleLbl="vennNode1" presStyleIdx="4" presStyleCnt="9" custLinFactX="422582" custLinFactY="-124616" custLinFactNeighborX="500000" custLinFactNeighborY="-200000"/>
      <dgm:spPr>
        <a:solidFill>
          <a:schemeClr val="tx2">
            <a:lumMod val="40000"/>
            <a:lumOff val="60000"/>
            <a:alpha val="50000"/>
          </a:schemeClr>
        </a:solidFill>
      </dgm:spPr>
    </dgm:pt>
    <dgm:pt modelId="{15926855-81E1-624D-BEDF-4BC083D4392A}" type="pres">
      <dgm:prSet presAssocID="{0B2617F2-262F-4245-A20D-A8397F56083E}" presName="childText1_3" presStyleLbl="vennNode1" presStyleIdx="5" presStyleCnt="9" custScaleX="239268" custLinFactNeighborX="85337" custLinFactNeighborY="59579">
        <dgm:presLayoutVars>
          <dgm:chMax val="0"/>
          <dgm:chPref val="0"/>
        </dgm:presLayoutVars>
      </dgm:prSet>
      <dgm:spPr/>
      <dgm:t>
        <a:bodyPr/>
        <a:lstStyle/>
        <a:p>
          <a:endParaRPr lang="es-ES_tradnl"/>
        </a:p>
      </dgm:t>
    </dgm:pt>
    <dgm:pt modelId="{539054A6-D0FD-384A-85EB-84CFBFFC9BF0}" type="pres">
      <dgm:prSet presAssocID="{23AF75B0-68F0-4ACC-A06F-5ABFBEA45A28}" presName="childText1_4" presStyleLbl="vennNode1" presStyleIdx="6" presStyleCnt="9" custScaleX="262724" custLinFactX="100000" custLinFactNeighborX="134585" custLinFactNeighborY="-30501">
        <dgm:presLayoutVars>
          <dgm:chMax val="0"/>
          <dgm:chPref val="0"/>
        </dgm:presLayoutVars>
      </dgm:prSet>
      <dgm:spPr/>
      <dgm:t>
        <a:bodyPr/>
        <a:lstStyle/>
        <a:p>
          <a:endParaRPr lang="es-ES_tradnl"/>
        </a:p>
      </dgm:t>
    </dgm:pt>
    <dgm:pt modelId="{18E9440E-7C88-234A-9195-7AC184359011}" type="pres">
      <dgm:prSet presAssocID="{23AF75B0-68F0-4ACC-A06F-5ABFBEA45A28}" presName="ellipse4" presStyleLbl="vennNode1" presStyleIdx="7" presStyleCnt="9" custLinFactX="400000" custLinFactNeighborX="407964" custLinFactNeighborY="43624"/>
      <dgm:spPr>
        <a:solidFill>
          <a:schemeClr val="tx2">
            <a:lumMod val="40000"/>
            <a:lumOff val="60000"/>
            <a:alpha val="50000"/>
          </a:schemeClr>
        </a:solidFill>
      </dgm:spPr>
    </dgm:pt>
    <dgm:pt modelId="{8BA542F4-7BFE-0341-924B-BE06C0F46EB1}" type="pres">
      <dgm:prSet presAssocID="{23AF75B0-68F0-4ACC-A06F-5ABFBEA45A28}" presName="ellipse5" presStyleLbl="vennNode1" presStyleIdx="8" presStyleCnt="9"/>
      <dgm:spPr>
        <a:solidFill>
          <a:schemeClr val="tx2">
            <a:lumMod val="40000"/>
            <a:lumOff val="60000"/>
            <a:alpha val="50000"/>
          </a:schemeClr>
        </a:solidFill>
      </dgm:spPr>
    </dgm:pt>
    <dgm:pt modelId="{1061BD4F-65FF-D94D-A556-FBD9ED27400B}" type="pres">
      <dgm:prSet presAssocID="{813E1950-0F25-423D-B920-355B3F9506CB}" presName="parentText1" presStyleLbl="revTx" presStyleIdx="1" presStyleCnt="2" custScaleX="129842" custScaleY="116988" custLinFactY="-200000" custLinFactNeighborX="-8918" custLinFactNeighborY="-280827">
        <dgm:presLayoutVars>
          <dgm:chMax val="4"/>
          <dgm:chPref val="3"/>
          <dgm:bulletEnabled val="1"/>
        </dgm:presLayoutVars>
      </dgm:prSet>
      <dgm:spPr/>
      <dgm:t>
        <a:bodyPr/>
        <a:lstStyle/>
        <a:p>
          <a:endParaRPr lang="es-ES_tradnl"/>
        </a:p>
      </dgm:t>
    </dgm:pt>
  </dgm:ptLst>
  <dgm:cxnLst>
    <dgm:cxn modelId="{69E759E5-4522-F04B-8F33-CD7A15703B86}" type="presOf" srcId="{23AF75B0-68F0-4ACC-A06F-5ABFBEA45A28}" destId="{539054A6-D0FD-384A-85EB-84CFBFFC9BF0}" srcOrd="0" destOrd="0" presId="urn:microsoft.com/office/officeart/2009/3/layout/PhasedProcess"/>
    <dgm:cxn modelId="{8E82CF5A-6671-4426-A0C4-83987673B050}" srcId="{BF2346DD-AAF9-41E4-9A98-5857DFAF9C6F}" destId="{23AF75B0-68F0-4ACC-A06F-5ABFBEA45A28}" srcOrd="3" destOrd="0" parTransId="{1A90535B-FC12-4D2E-9E40-8ECDF8D60F8F}" sibTransId="{A4A1FE4E-2189-428A-BFBF-AB97CBF03E5A}"/>
    <dgm:cxn modelId="{B7CD05C1-548E-4955-8B86-EB86892736D2}" srcId="{BF2346DD-AAF9-41E4-9A98-5857DFAF9C6F}" destId="{0B2617F2-262F-4245-A20D-A8397F56083E}" srcOrd="2" destOrd="0" parTransId="{8BF93DCB-8013-4E0E-AC24-6F3CC87C2324}" sibTransId="{B806289C-3B11-418D-9138-00736A354733}"/>
    <dgm:cxn modelId="{ED548F35-F4E9-C548-AA3D-69A369E5788F}" type="presOf" srcId="{813E1950-0F25-423D-B920-355B3F9506CB}" destId="{B2A77B0C-F6D7-FA45-ABD7-660B006697A3}" srcOrd="0" destOrd="0" presId="urn:microsoft.com/office/officeart/2009/3/layout/PhasedProcess"/>
    <dgm:cxn modelId="{6026C5A3-042C-AD45-8FE5-74EAEB5A4CD9}" type="presOf" srcId="{37937C43-BAB4-4578-BB8D-6E0A24FCE37D}" destId="{DB2B7C05-6EA0-2748-9E89-8C51F1D8AD69}" srcOrd="0" destOrd="0" presId="urn:microsoft.com/office/officeart/2009/3/layout/PhasedProcess"/>
    <dgm:cxn modelId="{7BAFDD09-2B17-364B-A46E-3ED22E669884}" type="presOf" srcId="{0B2617F2-262F-4245-A20D-A8397F56083E}" destId="{15926855-81E1-624D-BEDF-4BC083D4392A}" srcOrd="0" destOrd="0" presId="urn:microsoft.com/office/officeart/2009/3/layout/PhasedProcess"/>
    <dgm:cxn modelId="{91C409C2-544E-4248-A4F9-611289B0D0DD}" type="presOf" srcId="{BF2346DD-AAF9-41E4-9A98-5857DFAF9C6F}" destId="{1061BD4F-65FF-D94D-A556-FBD9ED27400B}" srcOrd="0" destOrd="0" presId="urn:microsoft.com/office/officeart/2009/3/layout/PhasedProcess"/>
    <dgm:cxn modelId="{0C3F3AF4-98DF-44A9-9E8B-546F9D2832A3}" srcId="{BF2346DD-AAF9-41E4-9A98-5857DFAF9C6F}" destId="{EA0F4169-6AA1-4F7B-AAD9-A5CFD22E99E6}" srcOrd="0" destOrd="0" parTransId="{21817AA6-2CE9-4318-A101-748B0AC08434}" sibTransId="{826FB7BE-2AAD-4B55-8C86-FA76DE0DAF52}"/>
    <dgm:cxn modelId="{01961322-8010-654E-9598-CF001692261A}" type="presOf" srcId="{C491AF9A-25C7-4B24-AD76-1FEA36437325}" destId="{35CF850B-9571-1644-BF0A-241B3F50A4A9}" srcOrd="0" destOrd="0" presId="urn:microsoft.com/office/officeart/2009/3/layout/PhasedProcess"/>
    <dgm:cxn modelId="{580D852E-7AC7-4DB1-94CE-D3B36706B869}" srcId="{BF2346DD-AAF9-41E4-9A98-5857DFAF9C6F}" destId="{C491AF9A-25C7-4B24-AD76-1FEA36437325}" srcOrd="1" destOrd="0" parTransId="{1C448DA8-5D49-4DC8-B61B-4B17286C6BB5}" sibTransId="{A631B1A0-C94C-496D-AC78-EBC950ABB228}"/>
    <dgm:cxn modelId="{1A0F3BA9-8530-7E44-A97B-BF1E16F46B45}" type="presOf" srcId="{EA0F4169-6AA1-4F7B-AAD9-A5CFD22E99E6}" destId="{1C4F5D15-EA52-DF4A-A9C4-68E38FA1170D}" srcOrd="0" destOrd="0" presId="urn:microsoft.com/office/officeart/2009/3/layout/PhasedProcess"/>
    <dgm:cxn modelId="{36924D4F-8070-4D2D-ABFE-3DB4DF0FDD0B}" srcId="{813E1950-0F25-423D-B920-355B3F9506CB}" destId="{37937C43-BAB4-4578-BB8D-6E0A24FCE37D}" srcOrd="1" destOrd="0" parTransId="{A7F5AA16-F707-41DC-BB25-E3BCDE6DC4D6}" sibTransId="{DDACA0EE-D0E1-4A86-B223-12A4091CBA42}"/>
    <dgm:cxn modelId="{53691167-79D1-46B3-9E70-E50171167FA2}" srcId="{813E1950-0F25-423D-B920-355B3F9506CB}" destId="{BF2346DD-AAF9-41E4-9A98-5857DFAF9C6F}" srcOrd="0" destOrd="0" parTransId="{4EDCE19B-E63F-4CE5-B37E-CACF93B41AED}" sibTransId="{191B84BC-FC1D-4135-8490-B416931F3DDB}"/>
    <dgm:cxn modelId="{B63B8E73-C6D0-9644-8F82-F9ECBAD02BAB}" type="presParOf" srcId="{B2A77B0C-F6D7-FA45-ABD7-660B006697A3}" destId="{011586E5-33EE-A846-95F9-DFD1F417A24A}" srcOrd="0" destOrd="0" presId="urn:microsoft.com/office/officeart/2009/3/layout/PhasedProcess"/>
    <dgm:cxn modelId="{0D9ED487-FD3D-6A4E-B5D2-E86A09778F3C}" type="presParOf" srcId="{B2A77B0C-F6D7-FA45-ABD7-660B006697A3}" destId="{2AA26977-1776-DA46-BB20-CE49DD34B6C8}" srcOrd="1" destOrd="0" presId="urn:microsoft.com/office/officeart/2009/3/layout/PhasedProcess"/>
    <dgm:cxn modelId="{F80173CF-79E4-6341-8B95-549FADB68582}" type="presParOf" srcId="{B2A77B0C-F6D7-FA45-ABD7-660B006697A3}" destId="{DB2B7C05-6EA0-2748-9E89-8C51F1D8AD69}" srcOrd="2" destOrd="0" presId="urn:microsoft.com/office/officeart/2009/3/layout/PhasedProcess"/>
    <dgm:cxn modelId="{E366F669-5962-324A-A1E1-6EBF73FE1A6B}" type="presParOf" srcId="{B2A77B0C-F6D7-FA45-ABD7-660B006697A3}" destId="{88C2303B-1A61-6549-94C1-81887BB336C3}" srcOrd="3" destOrd="0" presId="urn:microsoft.com/office/officeart/2009/3/layout/PhasedProcess"/>
    <dgm:cxn modelId="{F15F1EB0-309D-7647-B534-9021E3E6EF83}" type="presParOf" srcId="{B2A77B0C-F6D7-FA45-ABD7-660B006697A3}" destId="{B40BB4EB-42C6-1C4C-AD77-1170274AA164}" srcOrd="4" destOrd="0" presId="urn:microsoft.com/office/officeart/2009/3/layout/PhasedProcess"/>
    <dgm:cxn modelId="{CFB33093-ADF3-8A4B-84CC-7FB331E7A310}" type="presParOf" srcId="{B40BB4EB-42C6-1C4C-AD77-1170274AA164}" destId="{1C4F5D15-EA52-DF4A-A9C4-68E38FA1170D}" srcOrd="0" destOrd="0" presId="urn:microsoft.com/office/officeart/2009/3/layout/PhasedProcess"/>
    <dgm:cxn modelId="{EFDCD49A-3044-B84E-9618-82C080819581}" type="presParOf" srcId="{B40BB4EB-42C6-1C4C-AD77-1170274AA164}" destId="{DE534FB3-A696-CE4A-BC6C-186B6CCB1232}" srcOrd="1" destOrd="0" presId="urn:microsoft.com/office/officeart/2009/3/layout/PhasedProcess"/>
    <dgm:cxn modelId="{644E6AFF-08F9-684D-86A3-D44C048D4D70}" type="presParOf" srcId="{B40BB4EB-42C6-1C4C-AD77-1170274AA164}" destId="{55B38053-8507-594D-B8D2-8B6BB723664F}" srcOrd="2" destOrd="0" presId="urn:microsoft.com/office/officeart/2009/3/layout/PhasedProcess"/>
    <dgm:cxn modelId="{6DEDC74C-0CC5-A342-839F-E08DE66622F7}" type="presParOf" srcId="{B40BB4EB-42C6-1C4C-AD77-1170274AA164}" destId="{35CF850B-9571-1644-BF0A-241B3F50A4A9}" srcOrd="3" destOrd="0" presId="urn:microsoft.com/office/officeart/2009/3/layout/PhasedProcess"/>
    <dgm:cxn modelId="{40588D0F-60E4-7046-9C9D-C66D14B56226}" type="presParOf" srcId="{B40BB4EB-42C6-1C4C-AD77-1170274AA164}" destId="{AA5F29D6-3E9A-D74A-8707-DFB826CC40FB}" srcOrd="4" destOrd="0" presId="urn:microsoft.com/office/officeart/2009/3/layout/PhasedProcess"/>
    <dgm:cxn modelId="{97F642AF-AE5C-864A-AD62-15A107B4A3C8}" type="presParOf" srcId="{B40BB4EB-42C6-1C4C-AD77-1170274AA164}" destId="{15926855-81E1-624D-BEDF-4BC083D4392A}" srcOrd="5" destOrd="0" presId="urn:microsoft.com/office/officeart/2009/3/layout/PhasedProcess"/>
    <dgm:cxn modelId="{30C88EDB-5131-9C40-99BD-3FB53AD29AFC}" type="presParOf" srcId="{B40BB4EB-42C6-1C4C-AD77-1170274AA164}" destId="{539054A6-D0FD-384A-85EB-84CFBFFC9BF0}" srcOrd="6" destOrd="0" presId="urn:microsoft.com/office/officeart/2009/3/layout/PhasedProcess"/>
    <dgm:cxn modelId="{EDAE0E10-05A3-D142-856D-75D4ADD68532}" type="presParOf" srcId="{B40BB4EB-42C6-1C4C-AD77-1170274AA164}" destId="{18E9440E-7C88-234A-9195-7AC184359011}" srcOrd="7" destOrd="0" presId="urn:microsoft.com/office/officeart/2009/3/layout/PhasedProcess"/>
    <dgm:cxn modelId="{46E58927-6C6B-D44E-82D1-3121A3BC2801}" type="presParOf" srcId="{B40BB4EB-42C6-1C4C-AD77-1170274AA164}" destId="{8BA542F4-7BFE-0341-924B-BE06C0F46EB1}" srcOrd="8" destOrd="0" presId="urn:microsoft.com/office/officeart/2009/3/layout/PhasedProcess"/>
    <dgm:cxn modelId="{6277E22B-E9DB-664A-9991-AA08B402F917}" type="presParOf" srcId="{B2A77B0C-F6D7-FA45-ABD7-660B006697A3}" destId="{1061BD4F-65FF-D94D-A556-FBD9ED27400B}" srcOrd="5" destOrd="0" presId="urn:microsoft.com/office/officeart/2009/3/layout/Phased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A5325A-6D6B-45CA-9ABB-6B4E7ADB88DC}" type="doc">
      <dgm:prSet loTypeId="urn:microsoft.com/office/officeart/2008/layout/AccentedPicture" loCatId="picture" qsTypeId="urn:microsoft.com/office/officeart/2005/8/quickstyle/3d7" qsCatId="3D" csTypeId="urn:microsoft.com/office/officeart/2005/8/colors/accent0_1" csCatId="mainScheme" phldr="1"/>
      <dgm:spPr/>
      <dgm:t>
        <a:bodyPr/>
        <a:lstStyle/>
        <a:p>
          <a:endParaRPr lang="es-ES"/>
        </a:p>
      </dgm:t>
    </dgm:pt>
    <dgm:pt modelId="{80EA0E95-4271-4DAB-B7A8-2ABCF5527FD3}">
      <dgm:prSet phldrT="[Texto]" custT="1"/>
      <dgm:spPr/>
      <dgm:t>
        <a:bodyPr/>
        <a:lstStyle/>
        <a:p>
          <a:pPr algn="ctr"/>
          <a:r>
            <a:rPr lang="es-ES" sz="2800" b="1" dirty="0">
              <a:latin typeface="+mn-lt"/>
            </a:rPr>
            <a:t>Dimensión organizativa</a:t>
          </a:r>
        </a:p>
      </dgm:t>
    </dgm:pt>
    <dgm:pt modelId="{BF41DEA2-F782-4369-B17E-FBE9A492345A}" type="parTrans" cxnId="{B7FA591A-83C4-4A15-ADCC-702D772B088E}">
      <dgm:prSet/>
      <dgm:spPr/>
      <dgm:t>
        <a:bodyPr/>
        <a:lstStyle/>
        <a:p>
          <a:endParaRPr lang="es-ES"/>
        </a:p>
      </dgm:t>
    </dgm:pt>
    <dgm:pt modelId="{DD020C24-5681-472C-85ED-C6C9111F26A7}" type="sibTrans" cxnId="{B7FA591A-83C4-4A15-ADCC-702D772B088E}">
      <dgm:prSet/>
      <dgm:spPr/>
      <dgm:t>
        <a:bodyPr/>
        <a:lstStyle/>
        <a:p>
          <a:endParaRPr lang="es-ES"/>
        </a:p>
      </dgm:t>
    </dgm:pt>
    <dgm:pt modelId="{CB1DB906-61AD-403D-BE6E-275E89D94F34}">
      <dgm:prSet phldrT="[Texto]" custT="1"/>
      <dgm:spPr/>
      <dgm:t>
        <a:bodyPr/>
        <a:lstStyle/>
        <a:p>
          <a:pPr algn="ctr"/>
          <a:r>
            <a:rPr lang="es-ES" sz="2800" b="1" dirty="0">
              <a:latin typeface="+mn-lt"/>
            </a:rPr>
            <a:t>Dimensión pedagógica</a:t>
          </a:r>
        </a:p>
      </dgm:t>
    </dgm:pt>
    <dgm:pt modelId="{E37C7AA9-E795-4092-8AE8-977C66AC6DF9}" type="parTrans" cxnId="{C681616A-BFAE-4461-9496-71CC90D95A56}">
      <dgm:prSet/>
      <dgm:spPr/>
      <dgm:t>
        <a:bodyPr/>
        <a:lstStyle/>
        <a:p>
          <a:endParaRPr lang="es-ES"/>
        </a:p>
      </dgm:t>
    </dgm:pt>
    <dgm:pt modelId="{4C16376D-DDE3-4AF0-A812-B443603AD121}" type="sibTrans" cxnId="{C681616A-BFAE-4461-9496-71CC90D95A56}">
      <dgm:prSet/>
      <dgm:spPr/>
      <dgm:t>
        <a:bodyPr/>
        <a:lstStyle/>
        <a:p>
          <a:endParaRPr lang="es-ES"/>
        </a:p>
      </dgm:t>
    </dgm:pt>
    <dgm:pt modelId="{0ACADEF1-0C5E-4BD1-B96E-CD9557723ECF}">
      <dgm:prSet phldrT="[Texto]" custT="1"/>
      <dgm:spPr/>
      <dgm:t>
        <a:bodyPr/>
        <a:lstStyle/>
        <a:p>
          <a:pPr algn="ctr"/>
          <a:r>
            <a:rPr lang="es-ES" sz="5400" b="1">
              <a:latin typeface="+mn-lt"/>
            </a:rPr>
            <a:t>CoDiCe TIC</a:t>
          </a:r>
          <a:endParaRPr lang="es-ES" sz="5400" b="1" dirty="0">
            <a:latin typeface="+mn-lt"/>
          </a:endParaRPr>
        </a:p>
      </dgm:t>
    </dgm:pt>
    <dgm:pt modelId="{DAA4B72B-0862-4414-9578-E0CC895ABD53}" type="parTrans" cxnId="{AC54FB19-2EFD-4E27-AD3A-6560F74413F3}">
      <dgm:prSet/>
      <dgm:spPr/>
      <dgm:t>
        <a:bodyPr/>
        <a:lstStyle/>
        <a:p>
          <a:endParaRPr lang="es-ES"/>
        </a:p>
      </dgm:t>
    </dgm:pt>
    <dgm:pt modelId="{46AA6F54-9795-45C4-9152-636E2FD088AD}" type="sibTrans" cxnId="{AC54FB19-2EFD-4E27-AD3A-6560F74413F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t>
        <a:bodyPr/>
        <a:lstStyle/>
        <a:p>
          <a:endParaRPr lang="es-ES"/>
        </a:p>
      </dgm:t>
    </dgm:pt>
    <dgm:pt modelId="{6F4B3D65-50F4-4144-8D84-9E84B278219A}">
      <dgm:prSet phldrT="[Texto]" custT="1"/>
      <dgm:spPr/>
      <dgm:t>
        <a:bodyPr/>
        <a:lstStyle/>
        <a:p>
          <a:pPr algn="ctr"/>
          <a:r>
            <a:rPr lang="es-ES" sz="2800" b="1">
              <a:latin typeface="+mn-lt"/>
            </a:rPr>
            <a:t>Dimensión tecnológica</a:t>
          </a:r>
          <a:endParaRPr lang="es-ES" sz="2800" b="1" dirty="0">
            <a:latin typeface="+mn-lt"/>
          </a:endParaRPr>
        </a:p>
      </dgm:t>
    </dgm:pt>
    <dgm:pt modelId="{9484FC2D-0FC1-425F-98EF-3F43BABFBF07}" type="parTrans" cxnId="{0C5C0CE2-84CB-43B6-9DDC-E1304CC61BE9}">
      <dgm:prSet/>
      <dgm:spPr/>
      <dgm:t>
        <a:bodyPr/>
        <a:lstStyle/>
        <a:p>
          <a:endParaRPr lang="es-ES"/>
        </a:p>
      </dgm:t>
    </dgm:pt>
    <dgm:pt modelId="{23A96B09-46FF-462F-B484-7C9CDA508A54}" type="sibTrans" cxnId="{0C5C0CE2-84CB-43B6-9DDC-E1304CC61BE9}">
      <dgm:prSet/>
      <dgm:spPr/>
      <dgm:t>
        <a:bodyPr/>
        <a:lstStyle/>
        <a:p>
          <a:endParaRPr lang="es-ES"/>
        </a:p>
      </dgm:t>
    </dgm:pt>
    <dgm:pt modelId="{FC70BA87-58F6-4045-BBEE-F5536D0CA0DC}" type="pres">
      <dgm:prSet presAssocID="{5CA5325A-6D6B-45CA-9ABB-6B4E7ADB88DC}" presName="Name0" presStyleCnt="0">
        <dgm:presLayoutVars>
          <dgm:dir/>
        </dgm:presLayoutVars>
      </dgm:prSet>
      <dgm:spPr/>
      <dgm:t>
        <a:bodyPr/>
        <a:lstStyle/>
        <a:p>
          <a:endParaRPr lang="es-ES_tradnl"/>
        </a:p>
      </dgm:t>
    </dgm:pt>
    <dgm:pt modelId="{2225AFBB-02C2-425D-9EFA-21F8949FBF8C}" type="pres">
      <dgm:prSet presAssocID="{46AA6F54-9795-45C4-9152-636E2FD088AD}" presName="picture_1" presStyleLbl="bgImgPlace1" presStyleIdx="0" presStyleCnt="1" custScaleX="78871" custScaleY="81477"/>
      <dgm:spPr/>
      <dgm:t>
        <a:bodyPr/>
        <a:lstStyle/>
        <a:p>
          <a:endParaRPr lang="es-ES_tradnl"/>
        </a:p>
      </dgm:t>
    </dgm:pt>
    <dgm:pt modelId="{176AAEFC-F14C-49EC-8723-98160848375E}" type="pres">
      <dgm:prSet presAssocID="{0ACADEF1-0C5E-4BD1-B96E-CD9557723ECF}" presName="text_1" presStyleLbl="node1" presStyleIdx="0" presStyleCnt="0" custLinFactNeighborX="8526" custLinFactNeighborY="-25558">
        <dgm:presLayoutVars>
          <dgm:bulletEnabled val="1"/>
        </dgm:presLayoutVars>
      </dgm:prSet>
      <dgm:spPr/>
      <dgm:t>
        <a:bodyPr/>
        <a:lstStyle/>
        <a:p>
          <a:endParaRPr lang="es-ES_tradnl"/>
        </a:p>
      </dgm:t>
    </dgm:pt>
    <dgm:pt modelId="{462A32DA-C958-4E8D-98A1-246D08AE0A6D}" type="pres">
      <dgm:prSet presAssocID="{5CA5325A-6D6B-45CA-9ABB-6B4E7ADB88DC}" presName="linV" presStyleCnt="0"/>
      <dgm:spPr/>
    </dgm:pt>
    <dgm:pt modelId="{E837E8C0-2FA2-43F7-8EB7-544D8078E55A}" type="pres">
      <dgm:prSet presAssocID="{80EA0E95-4271-4DAB-B7A8-2ABCF5527FD3}" presName="pair" presStyleCnt="0"/>
      <dgm:spPr/>
    </dgm:pt>
    <dgm:pt modelId="{19CE826C-EC2B-41C5-9CBF-33A3440740E9}" type="pres">
      <dgm:prSet presAssocID="{80EA0E95-4271-4DAB-B7A8-2ABCF5527FD3}" presName="spaceH" presStyleLbl="node1" presStyleIdx="0" presStyleCnt="0"/>
      <dgm:spPr/>
    </dgm:pt>
    <dgm:pt modelId="{06D5BBA9-01F0-4FAC-BCA6-97262C8CA270}" type="pres">
      <dgm:prSet presAssocID="{80EA0E95-4271-4DAB-B7A8-2ABCF5527FD3}" presName="desPictures" presStyleLbl="alignImgPlace1" presStyleIdx="0"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24FB0D77-03D0-4FAE-9BC7-06CA51AB088D}" type="pres">
      <dgm:prSet presAssocID="{80EA0E95-4271-4DAB-B7A8-2ABCF5527FD3}" presName="desTextWrapper" presStyleCnt="0"/>
      <dgm:spPr/>
    </dgm:pt>
    <dgm:pt modelId="{3E72A487-5C8C-4A77-9704-2CC0D0E58D94}" type="pres">
      <dgm:prSet presAssocID="{80EA0E95-4271-4DAB-B7A8-2ABCF5527FD3}" presName="desText" presStyleLbl="revTx" presStyleIdx="0" presStyleCnt="3" custScaleX="156937">
        <dgm:presLayoutVars>
          <dgm:bulletEnabled val="1"/>
        </dgm:presLayoutVars>
      </dgm:prSet>
      <dgm:spPr/>
      <dgm:t>
        <a:bodyPr/>
        <a:lstStyle/>
        <a:p>
          <a:endParaRPr lang="es-ES_tradnl"/>
        </a:p>
      </dgm:t>
    </dgm:pt>
    <dgm:pt modelId="{DDB6E5C1-8250-40F3-A22B-59DBB9CC211F}" type="pres">
      <dgm:prSet presAssocID="{DD020C24-5681-472C-85ED-C6C9111F26A7}" presName="spaceV" presStyleCnt="0"/>
      <dgm:spPr/>
    </dgm:pt>
    <dgm:pt modelId="{F2D20079-3E59-40B4-8655-1D7715D202AB}" type="pres">
      <dgm:prSet presAssocID="{CB1DB906-61AD-403D-BE6E-275E89D94F34}" presName="pair" presStyleCnt="0"/>
      <dgm:spPr/>
    </dgm:pt>
    <dgm:pt modelId="{CE577102-8259-4D2A-B513-98EB25640458}" type="pres">
      <dgm:prSet presAssocID="{CB1DB906-61AD-403D-BE6E-275E89D94F34}" presName="spaceH" presStyleLbl="node1" presStyleIdx="0" presStyleCnt="0"/>
      <dgm:spPr/>
    </dgm:pt>
    <dgm:pt modelId="{5E3394DF-615D-422B-B9A6-03F9D9FE8FE7}" type="pres">
      <dgm:prSet presAssocID="{CB1DB906-61AD-403D-BE6E-275E89D94F34}" presName="desPictures" presStyleLbl="align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C0B89149-A53C-4929-BBA7-7D0DE086B9E9}" type="pres">
      <dgm:prSet presAssocID="{CB1DB906-61AD-403D-BE6E-275E89D94F34}" presName="desTextWrapper" presStyleCnt="0"/>
      <dgm:spPr/>
    </dgm:pt>
    <dgm:pt modelId="{CAAC46BD-2922-428A-B0AD-725432C11FD0}" type="pres">
      <dgm:prSet presAssocID="{CB1DB906-61AD-403D-BE6E-275E89D94F34}" presName="desText" presStyleLbl="revTx" presStyleIdx="1" presStyleCnt="3" custScaleX="156937">
        <dgm:presLayoutVars>
          <dgm:bulletEnabled val="1"/>
        </dgm:presLayoutVars>
      </dgm:prSet>
      <dgm:spPr/>
      <dgm:t>
        <a:bodyPr/>
        <a:lstStyle/>
        <a:p>
          <a:endParaRPr lang="es-ES_tradnl"/>
        </a:p>
      </dgm:t>
    </dgm:pt>
    <dgm:pt modelId="{7DD1DD29-6EEF-4546-8794-5E87E4474581}" type="pres">
      <dgm:prSet presAssocID="{4C16376D-DDE3-4AF0-A812-B443603AD121}" presName="spaceV" presStyleCnt="0"/>
      <dgm:spPr/>
    </dgm:pt>
    <dgm:pt modelId="{07E0EEF1-FE38-49CD-8FE0-1FCA0DF0B001}" type="pres">
      <dgm:prSet presAssocID="{6F4B3D65-50F4-4144-8D84-9E84B278219A}" presName="pair" presStyleCnt="0"/>
      <dgm:spPr/>
    </dgm:pt>
    <dgm:pt modelId="{CCE56123-8BF5-4607-BB43-D361740EA519}" type="pres">
      <dgm:prSet presAssocID="{6F4B3D65-50F4-4144-8D84-9E84B278219A}" presName="spaceH" presStyleLbl="node1" presStyleIdx="0" presStyleCnt="0"/>
      <dgm:spPr/>
    </dgm:pt>
    <dgm:pt modelId="{1271C8A7-BE4E-4580-B049-448B411A9214}" type="pres">
      <dgm:prSet presAssocID="{6F4B3D65-50F4-4144-8D84-9E84B278219A}" presName="desPictures"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s-ES_tradnl"/>
        </a:p>
      </dgm:t>
    </dgm:pt>
    <dgm:pt modelId="{79A8B8E7-04BC-4FE7-B079-019811344203}" type="pres">
      <dgm:prSet presAssocID="{6F4B3D65-50F4-4144-8D84-9E84B278219A}" presName="desTextWrapper" presStyleCnt="0"/>
      <dgm:spPr/>
    </dgm:pt>
    <dgm:pt modelId="{7BD7464A-3FFC-446C-9318-84AE067BD9F5}" type="pres">
      <dgm:prSet presAssocID="{6F4B3D65-50F4-4144-8D84-9E84B278219A}" presName="desText" presStyleLbl="revTx" presStyleIdx="2" presStyleCnt="3" custScaleX="156937">
        <dgm:presLayoutVars>
          <dgm:bulletEnabled val="1"/>
        </dgm:presLayoutVars>
      </dgm:prSet>
      <dgm:spPr/>
      <dgm:t>
        <a:bodyPr/>
        <a:lstStyle/>
        <a:p>
          <a:endParaRPr lang="es-ES_tradnl"/>
        </a:p>
      </dgm:t>
    </dgm:pt>
    <dgm:pt modelId="{86747177-1A84-4A72-86E3-5FFD4966378D}" type="pres">
      <dgm:prSet presAssocID="{5CA5325A-6D6B-45CA-9ABB-6B4E7ADB88DC}" presName="maxNode" presStyleCnt="0"/>
      <dgm:spPr/>
    </dgm:pt>
    <dgm:pt modelId="{166C8196-1648-4A5E-91CA-2E20A826E4E1}" type="pres">
      <dgm:prSet presAssocID="{5CA5325A-6D6B-45CA-9ABB-6B4E7ADB88DC}" presName="Name33" presStyleCnt="0"/>
      <dgm:spPr/>
    </dgm:pt>
  </dgm:ptLst>
  <dgm:cxnLst>
    <dgm:cxn modelId="{0C5C0CE2-84CB-43B6-9DDC-E1304CC61BE9}" srcId="{5CA5325A-6D6B-45CA-9ABB-6B4E7ADB88DC}" destId="{6F4B3D65-50F4-4144-8D84-9E84B278219A}" srcOrd="3" destOrd="0" parTransId="{9484FC2D-0FC1-425F-98EF-3F43BABFBF07}" sibTransId="{23A96B09-46FF-462F-B484-7C9CDA508A54}"/>
    <dgm:cxn modelId="{206EC933-5892-40EA-AD81-8F254B7F423A}" type="presOf" srcId="{5CA5325A-6D6B-45CA-9ABB-6B4E7ADB88DC}" destId="{FC70BA87-58F6-4045-BBEE-F5536D0CA0DC}" srcOrd="0" destOrd="0" presId="urn:microsoft.com/office/officeart/2008/layout/AccentedPicture"/>
    <dgm:cxn modelId="{C681616A-BFAE-4461-9496-71CC90D95A56}" srcId="{5CA5325A-6D6B-45CA-9ABB-6B4E7ADB88DC}" destId="{CB1DB906-61AD-403D-BE6E-275E89D94F34}" srcOrd="2" destOrd="0" parTransId="{E37C7AA9-E795-4092-8AE8-977C66AC6DF9}" sibTransId="{4C16376D-DDE3-4AF0-A812-B443603AD121}"/>
    <dgm:cxn modelId="{CB2C048E-2F91-4C88-B41D-D6D262F35882}" type="presOf" srcId="{46AA6F54-9795-45C4-9152-636E2FD088AD}" destId="{2225AFBB-02C2-425D-9EFA-21F8949FBF8C}" srcOrd="0" destOrd="0" presId="urn:microsoft.com/office/officeart/2008/layout/AccentedPicture"/>
    <dgm:cxn modelId="{3DC891B2-19B7-4604-B211-8E965E8B9E65}" type="presOf" srcId="{80EA0E95-4271-4DAB-B7A8-2ABCF5527FD3}" destId="{3E72A487-5C8C-4A77-9704-2CC0D0E58D94}" srcOrd="0" destOrd="0" presId="urn:microsoft.com/office/officeart/2008/layout/AccentedPicture"/>
    <dgm:cxn modelId="{B7FA591A-83C4-4A15-ADCC-702D772B088E}" srcId="{5CA5325A-6D6B-45CA-9ABB-6B4E7ADB88DC}" destId="{80EA0E95-4271-4DAB-B7A8-2ABCF5527FD3}" srcOrd="1" destOrd="0" parTransId="{BF41DEA2-F782-4369-B17E-FBE9A492345A}" sibTransId="{DD020C24-5681-472C-85ED-C6C9111F26A7}"/>
    <dgm:cxn modelId="{E4398454-6BF0-4803-89ED-9D26864BDC16}" type="presOf" srcId="{6F4B3D65-50F4-4144-8D84-9E84B278219A}" destId="{7BD7464A-3FFC-446C-9318-84AE067BD9F5}" srcOrd="0" destOrd="0" presId="urn:microsoft.com/office/officeart/2008/layout/AccentedPicture"/>
    <dgm:cxn modelId="{AC54FB19-2EFD-4E27-AD3A-6560F74413F3}" srcId="{5CA5325A-6D6B-45CA-9ABB-6B4E7ADB88DC}" destId="{0ACADEF1-0C5E-4BD1-B96E-CD9557723ECF}" srcOrd="0" destOrd="0" parTransId="{DAA4B72B-0862-4414-9578-E0CC895ABD53}" sibTransId="{46AA6F54-9795-45C4-9152-636E2FD088AD}"/>
    <dgm:cxn modelId="{8C03BB37-3048-46E8-BB6B-D9FFA87412BC}" type="presOf" srcId="{0ACADEF1-0C5E-4BD1-B96E-CD9557723ECF}" destId="{176AAEFC-F14C-49EC-8723-98160848375E}" srcOrd="0" destOrd="0" presId="urn:microsoft.com/office/officeart/2008/layout/AccentedPicture"/>
    <dgm:cxn modelId="{D5C4DF73-4BED-47F2-87BD-8E718F62D1CB}" type="presOf" srcId="{CB1DB906-61AD-403D-BE6E-275E89D94F34}" destId="{CAAC46BD-2922-428A-B0AD-725432C11FD0}" srcOrd="0" destOrd="0" presId="urn:microsoft.com/office/officeart/2008/layout/AccentedPicture"/>
    <dgm:cxn modelId="{E6DC7BE1-CDBC-4B15-98F1-3008820258CC}" type="presParOf" srcId="{FC70BA87-58F6-4045-BBEE-F5536D0CA0DC}" destId="{2225AFBB-02C2-425D-9EFA-21F8949FBF8C}" srcOrd="0" destOrd="0" presId="urn:microsoft.com/office/officeart/2008/layout/AccentedPicture"/>
    <dgm:cxn modelId="{8211EE6D-4DAA-469C-9904-E0765A7BB545}" type="presParOf" srcId="{FC70BA87-58F6-4045-BBEE-F5536D0CA0DC}" destId="{176AAEFC-F14C-49EC-8723-98160848375E}" srcOrd="1" destOrd="0" presId="urn:microsoft.com/office/officeart/2008/layout/AccentedPicture"/>
    <dgm:cxn modelId="{2999AD95-46C0-4177-91C0-2F6547AD1A22}" type="presParOf" srcId="{FC70BA87-58F6-4045-BBEE-F5536D0CA0DC}" destId="{462A32DA-C958-4E8D-98A1-246D08AE0A6D}" srcOrd="2" destOrd="0" presId="urn:microsoft.com/office/officeart/2008/layout/AccentedPicture"/>
    <dgm:cxn modelId="{F3F0DD72-C777-4920-845C-C2605612E24A}" type="presParOf" srcId="{462A32DA-C958-4E8D-98A1-246D08AE0A6D}" destId="{E837E8C0-2FA2-43F7-8EB7-544D8078E55A}" srcOrd="0" destOrd="0" presId="urn:microsoft.com/office/officeart/2008/layout/AccentedPicture"/>
    <dgm:cxn modelId="{EC2B1560-5952-4294-B143-C31ADF104315}" type="presParOf" srcId="{E837E8C0-2FA2-43F7-8EB7-544D8078E55A}" destId="{19CE826C-EC2B-41C5-9CBF-33A3440740E9}" srcOrd="0" destOrd="0" presId="urn:microsoft.com/office/officeart/2008/layout/AccentedPicture"/>
    <dgm:cxn modelId="{C19E5552-C2A5-4986-BF95-70B74DF453FC}" type="presParOf" srcId="{E837E8C0-2FA2-43F7-8EB7-544D8078E55A}" destId="{06D5BBA9-01F0-4FAC-BCA6-97262C8CA270}" srcOrd="1" destOrd="0" presId="urn:microsoft.com/office/officeart/2008/layout/AccentedPicture"/>
    <dgm:cxn modelId="{850FC8D6-2D99-4186-967F-6BCB2B4DF7E5}" type="presParOf" srcId="{E837E8C0-2FA2-43F7-8EB7-544D8078E55A}" destId="{24FB0D77-03D0-4FAE-9BC7-06CA51AB088D}" srcOrd="2" destOrd="0" presId="urn:microsoft.com/office/officeart/2008/layout/AccentedPicture"/>
    <dgm:cxn modelId="{0BF43D3F-4652-44D0-B67C-D69F8A7BDBF7}" type="presParOf" srcId="{24FB0D77-03D0-4FAE-9BC7-06CA51AB088D}" destId="{3E72A487-5C8C-4A77-9704-2CC0D0E58D94}" srcOrd="0" destOrd="0" presId="urn:microsoft.com/office/officeart/2008/layout/AccentedPicture"/>
    <dgm:cxn modelId="{D88DC9C8-40E3-4C3B-A1B7-AF29EFFC7A1E}" type="presParOf" srcId="{462A32DA-C958-4E8D-98A1-246D08AE0A6D}" destId="{DDB6E5C1-8250-40F3-A22B-59DBB9CC211F}" srcOrd="1" destOrd="0" presId="urn:microsoft.com/office/officeart/2008/layout/AccentedPicture"/>
    <dgm:cxn modelId="{5528BD80-2E5C-4056-8169-3B1A056F5295}" type="presParOf" srcId="{462A32DA-C958-4E8D-98A1-246D08AE0A6D}" destId="{F2D20079-3E59-40B4-8655-1D7715D202AB}" srcOrd="2" destOrd="0" presId="urn:microsoft.com/office/officeart/2008/layout/AccentedPicture"/>
    <dgm:cxn modelId="{4C85D091-7CFE-447D-AB86-3CCB7C6B307D}" type="presParOf" srcId="{F2D20079-3E59-40B4-8655-1D7715D202AB}" destId="{CE577102-8259-4D2A-B513-98EB25640458}" srcOrd="0" destOrd="0" presId="urn:microsoft.com/office/officeart/2008/layout/AccentedPicture"/>
    <dgm:cxn modelId="{B3958D8A-7E19-4903-B9CD-EA5DFC204994}" type="presParOf" srcId="{F2D20079-3E59-40B4-8655-1D7715D202AB}" destId="{5E3394DF-615D-422B-B9A6-03F9D9FE8FE7}" srcOrd="1" destOrd="0" presId="urn:microsoft.com/office/officeart/2008/layout/AccentedPicture"/>
    <dgm:cxn modelId="{41D36074-C873-4555-BC23-45A0B5801B5A}" type="presParOf" srcId="{F2D20079-3E59-40B4-8655-1D7715D202AB}" destId="{C0B89149-A53C-4929-BBA7-7D0DE086B9E9}" srcOrd="2" destOrd="0" presId="urn:microsoft.com/office/officeart/2008/layout/AccentedPicture"/>
    <dgm:cxn modelId="{46C6DEED-7703-4C55-982E-97B426CE8C2C}" type="presParOf" srcId="{C0B89149-A53C-4929-BBA7-7D0DE086B9E9}" destId="{CAAC46BD-2922-428A-B0AD-725432C11FD0}" srcOrd="0" destOrd="0" presId="urn:microsoft.com/office/officeart/2008/layout/AccentedPicture"/>
    <dgm:cxn modelId="{B02DFB95-E255-494E-B869-5AC565D08618}" type="presParOf" srcId="{462A32DA-C958-4E8D-98A1-246D08AE0A6D}" destId="{7DD1DD29-6EEF-4546-8794-5E87E4474581}" srcOrd="3" destOrd="0" presId="urn:microsoft.com/office/officeart/2008/layout/AccentedPicture"/>
    <dgm:cxn modelId="{6083458E-9C0F-43D8-ACDA-33C12E3A433F}" type="presParOf" srcId="{462A32DA-C958-4E8D-98A1-246D08AE0A6D}" destId="{07E0EEF1-FE38-49CD-8FE0-1FCA0DF0B001}" srcOrd="4" destOrd="0" presId="urn:microsoft.com/office/officeart/2008/layout/AccentedPicture"/>
    <dgm:cxn modelId="{F5C41EA5-948C-44E9-83CF-0470F844AC06}" type="presParOf" srcId="{07E0EEF1-FE38-49CD-8FE0-1FCA0DF0B001}" destId="{CCE56123-8BF5-4607-BB43-D361740EA519}" srcOrd="0" destOrd="0" presId="urn:microsoft.com/office/officeart/2008/layout/AccentedPicture"/>
    <dgm:cxn modelId="{D7F881FE-20FA-4F03-B0AC-CD45CD5B8340}" type="presParOf" srcId="{07E0EEF1-FE38-49CD-8FE0-1FCA0DF0B001}" destId="{1271C8A7-BE4E-4580-B049-448B411A9214}" srcOrd="1" destOrd="0" presId="urn:microsoft.com/office/officeart/2008/layout/AccentedPicture"/>
    <dgm:cxn modelId="{4BE7E4BB-19FC-4FD4-AC3A-34B62C771585}" type="presParOf" srcId="{07E0EEF1-FE38-49CD-8FE0-1FCA0DF0B001}" destId="{79A8B8E7-04BC-4FE7-B079-019811344203}" srcOrd="2" destOrd="0" presId="urn:microsoft.com/office/officeart/2008/layout/AccentedPicture"/>
    <dgm:cxn modelId="{1E510C94-1455-4105-9498-7935B1E3D1D8}" type="presParOf" srcId="{79A8B8E7-04BC-4FE7-B079-019811344203}" destId="{7BD7464A-3FFC-446C-9318-84AE067BD9F5}" srcOrd="0" destOrd="0" presId="urn:microsoft.com/office/officeart/2008/layout/AccentedPicture"/>
    <dgm:cxn modelId="{918BCBC9-7B1B-498E-BC36-F0EE528D5D29}" type="presParOf" srcId="{FC70BA87-58F6-4045-BBEE-F5536D0CA0DC}" destId="{86747177-1A84-4A72-86E3-5FFD4966378D}" srcOrd="3" destOrd="0" presId="urn:microsoft.com/office/officeart/2008/layout/AccentedPicture"/>
    <dgm:cxn modelId="{6ADDD745-30FB-4522-8410-E32E9DB94E6B}" type="presParOf" srcId="{86747177-1A84-4A72-86E3-5FFD4966378D}" destId="{166C8196-1648-4A5E-91CA-2E20A826E4E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8462E-C4CD-2743-94FE-593204ADA495}">
      <dsp:nvSpPr>
        <dsp:cNvPr id="0" name=""/>
        <dsp:cNvSpPr/>
      </dsp:nvSpPr>
      <dsp:spPr>
        <a:xfrm>
          <a:off x="-162736" y="66157"/>
          <a:ext cx="3465107" cy="369589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9CFD88F-1AE3-CC42-9234-E48ABA2179B1}">
      <dsp:nvSpPr>
        <dsp:cNvPr id="0" name=""/>
        <dsp:cNvSpPr/>
      </dsp:nvSpPr>
      <dsp:spPr>
        <a:xfrm>
          <a:off x="233118" y="706230"/>
          <a:ext cx="2387940" cy="2063919"/>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b" anchorCtr="0">
          <a:noAutofit/>
        </a:bodyPr>
        <a:lstStyle/>
        <a:p>
          <a:pPr lvl="0" algn="ctr" defTabSz="2133600">
            <a:lnSpc>
              <a:spcPct val="90000"/>
            </a:lnSpc>
            <a:spcBef>
              <a:spcPct val="0"/>
            </a:spcBef>
            <a:spcAft>
              <a:spcPct val="35000"/>
            </a:spcAft>
          </a:pPr>
          <a:r>
            <a:rPr lang="es-ES" sz="4800" b="1" kern="1200" cap="none" spc="0" dirty="0" err="1">
              <a:ln w="6600">
                <a:prstDash val="solid"/>
              </a:ln>
              <a:effectLst>
                <a:outerShdw dist="38100" dir="2700000" algn="tl" rotWithShape="0">
                  <a:schemeClr val="accent2"/>
                </a:outerShdw>
              </a:effectLst>
              <a:latin typeface="Calibri"/>
              <a:cs typeface="Calibri"/>
            </a:rPr>
            <a:t>CoDiCe</a:t>
          </a:r>
          <a:r>
            <a:rPr lang="es-ES" sz="4800" b="1" kern="1200" cap="none" spc="0" dirty="0">
              <a:ln w="6600">
                <a:prstDash val="solid"/>
              </a:ln>
              <a:effectLst>
                <a:outerShdw dist="38100" dir="2700000" algn="tl" rotWithShape="0">
                  <a:schemeClr val="accent2"/>
                </a:outerShdw>
              </a:effectLst>
              <a:latin typeface="Calibri"/>
              <a:cs typeface="Calibri"/>
            </a:rPr>
            <a:t> TIC</a:t>
          </a:r>
        </a:p>
      </dsp:txBody>
      <dsp:txXfrm>
        <a:off x="233118" y="706230"/>
        <a:ext cx="2387940" cy="2063919"/>
      </dsp:txXfrm>
    </dsp:sp>
    <dsp:sp modelId="{76DB4480-FB5A-1E41-B255-9844C1F2C0D4}">
      <dsp:nvSpPr>
        <dsp:cNvPr id="0" name=""/>
        <dsp:cNvSpPr/>
      </dsp:nvSpPr>
      <dsp:spPr>
        <a:xfrm>
          <a:off x="2693061" y="490201"/>
          <a:ext cx="1519504" cy="120377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5FA5D0B-B3BB-B94A-BA35-9488EAC38352}">
      <dsp:nvSpPr>
        <dsp:cNvPr id="0" name=""/>
        <dsp:cNvSpPr/>
      </dsp:nvSpPr>
      <dsp:spPr>
        <a:xfrm>
          <a:off x="3382626" y="1800204"/>
          <a:ext cx="5268566" cy="92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68580" rIns="137160" bIns="68580" numCol="1" spcCol="1270" anchor="ctr" anchorCtr="0">
          <a:noAutofit/>
          <a:scene3d>
            <a:camera prst="orthographicFront"/>
            <a:lightRig rig="harsh" dir="t"/>
          </a:scene3d>
          <a:sp3d extrusionH="57150" prstMaterial="matte">
            <a:bevelT w="63500" h="12700" prst="angle"/>
            <a:contourClr>
              <a:schemeClr val="bg1">
                <a:lumMod val="65000"/>
              </a:schemeClr>
            </a:contourClr>
          </a:sp3d>
        </a:bodyPr>
        <a:lstStyle/>
        <a:p>
          <a:pPr lvl="0" algn="ctr" defTabSz="2400300">
            <a:lnSpc>
              <a:spcPct val="90000"/>
            </a:lnSpc>
            <a:spcBef>
              <a:spcPct val="0"/>
            </a:spcBef>
            <a:spcAft>
              <a:spcPct val="35000"/>
            </a:spcAft>
          </a:pPr>
          <a:r>
            <a:rPr lang="es-ES" sz="5400" b="1" i="1" kern="1200" cap="none" spc="0" dirty="0">
              <a:ln/>
              <a:solidFill>
                <a:srgbClr val="005000"/>
              </a:solidFill>
              <a:effectLst/>
              <a:latin typeface="Calibri"/>
              <a:cs typeface="Calibri"/>
            </a:rPr>
            <a:t>Hacia una competencia digital de centro</a:t>
          </a:r>
        </a:p>
      </dsp:txBody>
      <dsp:txXfrm>
        <a:off x="3382626" y="1800204"/>
        <a:ext cx="5268566" cy="928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45659" cy="498056"/>
          </a:xfrm>
          <a:prstGeom prst="rect">
            <a:avLst/>
          </a:prstGeom>
        </p:spPr>
        <p:txBody>
          <a:bodyPr vert="horz" lIns="90708" tIns="45354" rIns="90708" bIns="45354" rtlCol="0"/>
          <a:lstStyle>
            <a:lvl1pPr algn="l">
              <a:defRPr sz="1200"/>
            </a:lvl1pPr>
          </a:lstStyle>
          <a:p>
            <a:endParaRPr lang="es-ES"/>
          </a:p>
        </p:txBody>
      </p:sp>
      <p:sp>
        <p:nvSpPr>
          <p:cNvPr id="3" name="Marcador de fecha 2"/>
          <p:cNvSpPr>
            <a:spLocks noGrp="1"/>
          </p:cNvSpPr>
          <p:nvPr>
            <p:ph type="dt" sz="quarter" idx="1"/>
          </p:nvPr>
        </p:nvSpPr>
        <p:spPr>
          <a:xfrm>
            <a:off x="3850445" y="0"/>
            <a:ext cx="2945659" cy="498056"/>
          </a:xfrm>
          <a:prstGeom prst="rect">
            <a:avLst/>
          </a:prstGeom>
        </p:spPr>
        <p:txBody>
          <a:bodyPr vert="horz" lIns="90708" tIns="45354" rIns="90708" bIns="45354" rtlCol="0"/>
          <a:lstStyle>
            <a:lvl1pPr algn="r">
              <a:defRPr sz="1200"/>
            </a:lvl1pPr>
          </a:lstStyle>
          <a:p>
            <a:fld id="{7F7C8A7A-E7FF-45B7-A3E6-E9C0BAE96BBD}" type="datetimeFigureOut">
              <a:rPr lang="es-ES" smtClean="0"/>
              <a:t>12/11/2018</a:t>
            </a:fld>
            <a:endParaRPr lang="es-ES"/>
          </a:p>
        </p:txBody>
      </p:sp>
      <p:sp>
        <p:nvSpPr>
          <p:cNvPr id="4" name="Marcador de pie de página 3"/>
          <p:cNvSpPr>
            <a:spLocks noGrp="1"/>
          </p:cNvSpPr>
          <p:nvPr>
            <p:ph type="ftr" sz="quarter" idx="2"/>
          </p:nvPr>
        </p:nvSpPr>
        <p:spPr>
          <a:xfrm>
            <a:off x="2" y="9428586"/>
            <a:ext cx="2945659" cy="498055"/>
          </a:xfrm>
          <a:prstGeom prst="rect">
            <a:avLst/>
          </a:prstGeom>
        </p:spPr>
        <p:txBody>
          <a:bodyPr vert="horz" lIns="90708" tIns="45354" rIns="90708" bIns="45354"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5" y="9428586"/>
            <a:ext cx="2945659" cy="498055"/>
          </a:xfrm>
          <a:prstGeom prst="rect">
            <a:avLst/>
          </a:prstGeom>
        </p:spPr>
        <p:txBody>
          <a:bodyPr vert="horz" lIns="90708" tIns="45354" rIns="90708" bIns="45354" rtlCol="0" anchor="b"/>
          <a:lstStyle>
            <a:lvl1pPr algn="r">
              <a:defRPr sz="1200"/>
            </a:lvl1pPr>
          </a:lstStyle>
          <a:p>
            <a:fld id="{C48314C8-6876-4507-8EED-0D7BFC9EE97D}" type="slidenum">
              <a:rPr lang="es-ES" smtClean="0"/>
              <a:t>‹Nº›</a:t>
            </a:fld>
            <a:endParaRPr lang="es-ES"/>
          </a:p>
        </p:txBody>
      </p:sp>
    </p:spTree>
    <p:extLst>
      <p:ext uri="{BB962C8B-B14F-4D97-AF65-F5344CB8AC3E}">
        <p14:creationId xmlns:p14="http://schemas.microsoft.com/office/powerpoint/2010/main" val="191797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0"/>
            <a:ext cx="2945659" cy="498056"/>
          </a:xfrm>
          <a:prstGeom prst="rect">
            <a:avLst/>
          </a:prstGeom>
        </p:spPr>
        <p:txBody>
          <a:bodyPr vert="horz" lIns="90708" tIns="45354" rIns="90708" bIns="45354" rtlCol="0"/>
          <a:lstStyle>
            <a:lvl1pPr algn="l">
              <a:defRPr sz="1200"/>
            </a:lvl1pPr>
          </a:lstStyle>
          <a:p>
            <a:endParaRPr lang="es-ES"/>
          </a:p>
        </p:txBody>
      </p:sp>
      <p:sp>
        <p:nvSpPr>
          <p:cNvPr id="3" name="Marcador de fecha 2"/>
          <p:cNvSpPr>
            <a:spLocks noGrp="1"/>
          </p:cNvSpPr>
          <p:nvPr>
            <p:ph type="dt" idx="1"/>
          </p:nvPr>
        </p:nvSpPr>
        <p:spPr>
          <a:xfrm>
            <a:off x="3850445" y="0"/>
            <a:ext cx="2945659" cy="498056"/>
          </a:xfrm>
          <a:prstGeom prst="rect">
            <a:avLst/>
          </a:prstGeom>
        </p:spPr>
        <p:txBody>
          <a:bodyPr vert="horz" lIns="90708" tIns="45354" rIns="90708" bIns="45354" rtlCol="0"/>
          <a:lstStyle>
            <a:lvl1pPr algn="r">
              <a:defRPr sz="1200"/>
            </a:lvl1pPr>
          </a:lstStyle>
          <a:p>
            <a:fld id="{E3E8FDD5-0390-4AEF-B2FA-5BF83FE3500B}" type="datetimeFigureOut">
              <a:rPr lang="es-ES" smtClean="0"/>
              <a:t>12/11/2018</a:t>
            </a:fld>
            <a:endParaRPr lang="es-ES"/>
          </a:p>
        </p:txBody>
      </p:sp>
      <p:sp>
        <p:nvSpPr>
          <p:cNvPr id="4" name="Marcador de imagen d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0708" tIns="45354" rIns="90708" bIns="45354"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0708" tIns="45354" rIns="90708" bIns="45354"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2" y="9428586"/>
            <a:ext cx="2945659" cy="498055"/>
          </a:xfrm>
          <a:prstGeom prst="rect">
            <a:avLst/>
          </a:prstGeom>
        </p:spPr>
        <p:txBody>
          <a:bodyPr vert="horz" lIns="90708" tIns="45354" rIns="90708" bIns="45354"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5" y="9428586"/>
            <a:ext cx="2945659" cy="498055"/>
          </a:xfrm>
          <a:prstGeom prst="rect">
            <a:avLst/>
          </a:prstGeom>
        </p:spPr>
        <p:txBody>
          <a:bodyPr vert="horz" lIns="90708" tIns="45354" rIns="90708" bIns="45354" rtlCol="0" anchor="b"/>
          <a:lstStyle>
            <a:lvl1pPr algn="r">
              <a:defRPr sz="1200"/>
            </a:lvl1pPr>
          </a:lstStyle>
          <a:p>
            <a:fld id="{701CFACA-F329-40A8-A5EE-B530B7FC724A}" type="slidenum">
              <a:rPr lang="es-ES" smtClean="0"/>
              <a:t>‹Nº›</a:t>
            </a:fld>
            <a:endParaRPr lang="es-ES"/>
          </a:p>
        </p:txBody>
      </p:sp>
    </p:spTree>
    <p:extLst>
      <p:ext uri="{BB962C8B-B14F-4D97-AF65-F5344CB8AC3E}">
        <p14:creationId xmlns:p14="http://schemas.microsoft.com/office/powerpoint/2010/main" val="307792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s.wikipedia.org/wiki/Crist%C3%B3bal_Cobo#cite_note-6" TargetMode="External"/><Relationship Id="rId13" Type="http://schemas.openxmlformats.org/officeDocument/2006/relationships/hyperlink" Target="https://es.wikipedia.org/wiki/Crist%C3%B3bal_Cobo#cite_note-11" TargetMode="External"/><Relationship Id="rId3" Type="http://schemas.openxmlformats.org/officeDocument/2006/relationships/hyperlink" Target="https://es.wikipedia.org/wiki/Crist%C3%B3bal_Cobo#cite_note-2" TargetMode="External"/><Relationship Id="rId7" Type="http://schemas.openxmlformats.org/officeDocument/2006/relationships/hyperlink" Target="https://es.wikipedia.org/wiki/Crist%C3%B3bal_Cobo#cite_note-5" TargetMode="External"/><Relationship Id="rId12" Type="http://schemas.openxmlformats.org/officeDocument/2006/relationships/hyperlink" Target="https://es.wikipedia.org/wiki/Crist%C3%B3bal_Cobo#cite_note-10"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s.wikipedia.org/wiki/Universidad_de_Oxford" TargetMode="External"/><Relationship Id="rId11" Type="http://schemas.openxmlformats.org/officeDocument/2006/relationships/hyperlink" Target="https://es.wikipedia.org/wiki/Crist%C3%B3bal_Cobo#cite_note-9" TargetMode="External"/><Relationship Id="rId5" Type="http://schemas.openxmlformats.org/officeDocument/2006/relationships/hyperlink" Target="https://es.wikipedia.org/wiki/Crist%C3%B3bal_Cobo#cite_note-4" TargetMode="External"/><Relationship Id="rId10" Type="http://schemas.openxmlformats.org/officeDocument/2006/relationships/hyperlink" Target="https://es.wikipedia.org/wiki/Crist%C3%B3bal_Cobo#cite_note-8" TargetMode="External"/><Relationship Id="rId4" Type="http://schemas.openxmlformats.org/officeDocument/2006/relationships/hyperlink" Target="https://es.wikipedia.org/wiki/Crist%C3%B3bal_Cobo#cite_note-3" TargetMode="External"/><Relationship Id="rId9" Type="http://schemas.openxmlformats.org/officeDocument/2006/relationships/hyperlink" Target="https://es.wikipedia.org/wiki/Crist%C3%B3bal_Cobo#cite_note-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a:t>
            </a:fld>
            <a:endParaRPr lang="es-ES"/>
          </a:p>
        </p:txBody>
      </p:sp>
    </p:spTree>
    <p:extLst>
      <p:ext uri="{BB962C8B-B14F-4D97-AF65-F5344CB8AC3E}">
        <p14:creationId xmlns:p14="http://schemas.microsoft.com/office/powerpoint/2010/main" val="152480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_tradnl" sz="1000" dirty="0"/>
              <a:t>Profesor e investigador en tecnologías nuevas y educacionales, que ha trabajado en proyectos en Sudamérica, Norteamérica y Europa. Actualmente es un académico e investigador asociado en el Instituto de Internet de Oxford,</a:t>
            </a:r>
            <a:r>
              <a:rPr lang="es-ES_tradnl" sz="1000" baseline="30000" dirty="0">
                <a:hlinkClick r:id="rId3"/>
              </a:rPr>
              <a:t>2</a:t>
            </a:r>
            <a:r>
              <a:rPr lang="es-ES_tradnl" sz="1000" dirty="0"/>
              <a:t>​</a:t>
            </a:r>
            <a:r>
              <a:rPr lang="es-ES_tradnl" sz="1000" baseline="30000" dirty="0">
                <a:hlinkClick r:id="rId4"/>
              </a:rPr>
              <a:t>3</a:t>
            </a:r>
            <a:r>
              <a:rPr lang="es-ES_tradnl" sz="1000" dirty="0"/>
              <a:t>​ además asociado en el Centro de Habilidades, Conocimientos y Desempeño Organizacional,</a:t>
            </a:r>
            <a:r>
              <a:rPr lang="es-ES_tradnl" sz="1000" baseline="30000" dirty="0">
                <a:hlinkClick r:id="rId5"/>
              </a:rPr>
              <a:t>4</a:t>
            </a:r>
            <a:r>
              <a:rPr lang="es-ES_tradnl" sz="1000" dirty="0"/>
              <a:t>​ parte de la </a:t>
            </a:r>
            <a:r>
              <a:rPr lang="es-ES_tradnl" sz="1000" dirty="0">
                <a:hlinkClick r:id="rId6" tooltip="Universidad de Oxford"/>
              </a:rPr>
              <a:t>Universidad de Oxford</a:t>
            </a:r>
            <a:r>
              <a:rPr lang="es-ES_tradnl" sz="1000" dirty="0"/>
              <a:t>. </a:t>
            </a:r>
          </a:p>
          <a:p>
            <a:r>
              <a:rPr lang="es-ES_tradnl" sz="1000" dirty="0"/>
              <a:t>Su principal aportación teórica es el concepto de "aprendizaje invisible", promoviendo la idea de que el aprendizaje debe ser el resultado de la acción y la interacción, en lugar de a través de la instrucción. El trabajo de Cobo en defensa de la publicación científica de acceso abierto ha sido destacado en Europa</a:t>
            </a:r>
            <a:r>
              <a:rPr lang="es-ES_tradnl" sz="1000" baseline="30000" dirty="0">
                <a:hlinkClick r:id="rId7"/>
              </a:rPr>
              <a:t>5</a:t>
            </a:r>
            <a:r>
              <a:rPr lang="es-ES_tradnl" sz="1000" dirty="0"/>
              <a:t>​</a:t>
            </a:r>
            <a:r>
              <a:rPr lang="es-ES_tradnl" sz="1000" baseline="30000" dirty="0">
                <a:hlinkClick r:id="rId8"/>
              </a:rPr>
              <a:t>6</a:t>
            </a:r>
            <a:r>
              <a:rPr lang="es-ES_tradnl" sz="1000" dirty="0"/>
              <a:t>​ y también en América Latina.</a:t>
            </a:r>
            <a:r>
              <a:rPr lang="es-ES_tradnl" sz="1000" baseline="30000" dirty="0">
                <a:hlinkClick r:id="rId9"/>
              </a:rPr>
              <a:t>7</a:t>
            </a:r>
            <a:r>
              <a:rPr lang="es-ES_tradnl" sz="1000" dirty="0"/>
              <a:t>​</a:t>
            </a:r>
            <a:r>
              <a:rPr lang="es-ES_tradnl" sz="1000" baseline="30000" dirty="0">
                <a:hlinkClick r:id="rId10"/>
              </a:rPr>
              <a:t>8</a:t>
            </a:r>
            <a:r>
              <a:rPr lang="es-ES_tradnl" sz="1000" dirty="0"/>
              <a:t>​</a:t>
            </a:r>
            <a:r>
              <a:rPr lang="es-ES_tradnl" sz="1000" baseline="30000" dirty="0">
                <a:hlinkClick r:id="rId11"/>
              </a:rPr>
              <a:t>9</a:t>
            </a:r>
            <a:r>
              <a:rPr lang="es-ES_tradnl" sz="1000" dirty="0"/>
              <a:t>​</a:t>
            </a:r>
            <a:r>
              <a:rPr lang="es-ES_tradnl" sz="1000" baseline="30000" dirty="0">
                <a:hlinkClick r:id="rId12"/>
              </a:rPr>
              <a:t>10</a:t>
            </a:r>
            <a:r>
              <a:rPr lang="es-ES_tradnl" sz="1000" dirty="0"/>
              <a:t>​</a:t>
            </a:r>
            <a:r>
              <a:rPr lang="es-ES_tradnl" sz="1000" baseline="30000" dirty="0">
                <a:hlinkClick r:id="rId13"/>
              </a:rPr>
              <a:t>11</a:t>
            </a:r>
            <a:r>
              <a:rPr lang="es-ES_tradnl" sz="1000" dirty="0"/>
              <a:t>​</a:t>
            </a:r>
            <a:endParaRPr lang="es-ES" sz="100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10</a:t>
            </a:fld>
            <a:endParaRPr lang="es-ES"/>
          </a:p>
        </p:txBody>
      </p:sp>
    </p:spTree>
    <p:extLst>
      <p:ext uri="{BB962C8B-B14F-4D97-AF65-F5344CB8AC3E}">
        <p14:creationId xmlns:p14="http://schemas.microsoft.com/office/powerpoint/2010/main" val="406607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sz="1000" dirty="0"/>
              <a:t>Ninguna tecnología tiene un impacto en el aprendizaje en sí mismo; impacto depende de cómo se utiliza. </a:t>
            </a:r>
          </a:p>
          <a:p>
            <a:r>
              <a:rPr lang="es-ES" sz="1000" dirty="0"/>
              <a:t>El objetivo social asociado a cualquier tecnología educativa (el lápiz, el libro de texto y el portátil) no es el éxito de la mencionada tecnología sino la mejora del proceso y del entorno en el que tienen lugar la enseñanza y el aprendizaje. (Los modelos 1:1 en educación. Prácticas internacionales, evidencia comparada e implicaciones política. Óscar Valiente González. REVISTA IBEROAMERICANA DE EDUCACIÓN. N.º 56 (2011), pp. 113-134 (ISSN: 1022-6508)</a:t>
            </a:r>
          </a:p>
          <a:p>
            <a:endParaRPr lang="es-ES" sz="1000" dirty="0"/>
          </a:p>
          <a:p>
            <a:pPr marL="170078" indent="-170078" algn="just">
              <a:buFont typeface="Arial" panose="020B0604020202020204" pitchFamily="34" charset="0"/>
              <a:buChar char="•"/>
            </a:pPr>
            <a:r>
              <a:rPr lang="es-ES" sz="1000" dirty="0"/>
              <a:t>Ya no es posible pensar una escuela sin tecnología. No parece viable encarar un proceso de transformación sin tener en cuenta las tecnologías. Pero digitalizar la educación no pasa por tecnificar las aulas sino por escolarizar las tecnologías. La historia, como hemos visto, está llena de ejemplos que han querido transformar la educación tecnificando las aulas. La historia también nos ha mostrado que el cambio solo será posible si es al mismo tiempo un cambio organizacional, pedagógico y tecnológico. </a:t>
            </a:r>
          </a:p>
          <a:p>
            <a:pPr marL="170078" indent="-170078" algn="just">
              <a:buFont typeface="Arial" panose="020B0604020202020204" pitchFamily="34" charset="0"/>
              <a:buChar char="•"/>
            </a:pPr>
            <a:r>
              <a:rPr lang="es-ES" sz="1000" dirty="0"/>
              <a:t>Las tecnologías tienen una enorme capacidad de transformación educativa. Su utilización y su éxito en esta transformación requerirá una acertada combinación de tecnología, capacitación y estrategia. El desafío que tenemos y que tienen también los sistemas educativos y nuestros representantes (personas y estructuras) es el de ser capaces de escalar esta capacidad, hacerla universal (igual que el acceso a la educación), al tiempo de ser capaces de sacar el máximo provecho de sus potencialidad para la comunicación y la personalización.  Las tecnologías son un poderoso instrumento para el desarrollo individual pero también para la construcción de comunidades. </a:t>
            </a:r>
          </a:p>
          <a:p>
            <a:pPr algn="just"/>
            <a:r>
              <a:rPr lang="es-ES" sz="1000" dirty="0"/>
              <a:t>@</a:t>
            </a:r>
            <a:r>
              <a:rPr lang="es-ES" sz="1000" dirty="0" err="1"/>
              <a:t>c_magro</a:t>
            </a:r>
            <a:r>
              <a:rPr lang="es-ES" sz="1000" dirty="0"/>
              <a:t> </a:t>
            </a:r>
          </a:p>
          <a:p>
            <a:endParaRPr lang="es-ES" dirty="0"/>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11</a:t>
            </a:fld>
            <a:endParaRPr lang="es-ES"/>
          </a:p>
        </p:txBody>
      </p:sp>
    </p:spTree>
    <p:extLst>
      <p:ext uri="{BB962C8B-B14F-4D97-AF65-F5344CB8AC3E}">
        <p14:creationId xmlns:p14="http://schemas.microsoft.com/office/powerpoint/2010/main" val="62467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_tradnl" sz="1000" dirty="0"/>
              <a:t>Buenas palancas para el cambio:</a:t>
            </a:r>
          </a:p>
          <a:p>
            <a:pPr marL="170078" indent="-170078">
              <a:buFont typeface="Arial" panose="020B0604020202020204" pitchFamily="34" charset="0"/>
              <a:buChar char="•"/>
            </a:pPr>
            <a:r>
              <a:rPr lang="es-ES_tradnl" sz="1000" dirty="0"/>
              <a:t>La tecnología será un gran acelerador del cambio siempre que pongamos el aprendizaje como motor impulsado por un colectivo de docentes y alumnos capacitados y motivados.</a:t>
            </a:r>
          </a:p>
          <a:p>
            <a:pPr marL="170078" indent="-170078">
              <a:buFont typeface="Arial" panose="020B0604020202020204" pitchFamily="34" charset="0"/>
              <a:buChar char="•"/>
            </a:pPr>
            <a:r>
              <a:rPr lang="es-ES_tradnl" sz="1000" dirty="0"/>
              <a:t>Una vez que empiece a funcionar los alumnos tirarán de los maestros y a la inversa los maestros impulsarán a los alumnos. Éste parece el impulso necesario para revertir la tendencia tradicional a poner la tecnología por delante de la pedagogía.</a:t>
            </a:r>
          </a:p>
          <a:p>
            <a:pPr marL="170078" indent="-170078">
              <a:buFont typeface="Arial" panose="020B0604020202020204" pitchFamily="34" charset="0"/>
              <a:buChar char="•"/>
            </a:pPr>
            <a:r>
              <a:rPr lang="es-ES_tradnl" sz="1000" dirty="0"/>
              <a:t>Los procesos de enseñanza y aprendizaje serán los motores del cambio que nos permitirán dominar el cambio tecnológico y no como hasta ahora estar dominados por la tecnología.</a:t>
            </a:r>
            <a:endParaRPr lang="es-ES" sz="1000" dirty="0"/>
          </a:p>
          <a:p>
            <a:endParaRPr lang="es-ES" sz="1000" dirty="0"/>
          </a:p>
          <a:p>
            <a:pPr marL="170078" indent="-170078">
              <a:buFont typeface="Arial" panose="020B0604020202020204" pitchFamily="34" charset="0"/>
              <a:buChar char="•"/>
            </a:pPr>
            <a:r>
              <a:rPr lang="es-ES_tradnl" sz="1000" dirty="0"/>
              <a:t>En primer lugar debemos asumir que el centro de la acción debe ser los procesos de aprendizaje-enseñanza. Debe haber un desarrollo continuo de la capacitación. Vinculado debe estar el compromiso de subir la calidad de todos los estudiantes, buscando un sistema más igualitario.</a:t>
            </a:r>
          </a:p>
          <a:p>
            <a:pPr marL="170078" indent="-170078">
              <a:buFont typeface="Arial" panose="020B0604020202020204" pitchFamily="34" charset="0"/>
              <a:buChar char="•"/>
            </a:pPr>
            <a:r>
              <a:rPr lang="es-ES_tradnl" sz="1000" dirty="0"/>
              <a:t>En segundo lugar, hay que construir comunidades que apoyen una cultura del aprendizaje. Hay que encarar el proceso del desarrollo profesional de los docentes como algo colectivo, lo que requiere construir culturas colaborativas dentro de cada centro educativo y entre</a:t>
            </a:r>
          </a:p>
          <a:p>
            <a:pPr marL="170078" indent="-170078">
              <a:buFont typeface="Arial" panose="020B0604020202020204" pitchFamily="34" charset="0"/>
              <a:buChar char="•"/>
            </a:pPr>
            <a:r>
              <a:rPr lang="es-ES_tradnl" sz="1000" dirty="0"/>
              <a:t>En tercer lugar, debemos aumentar la innovación pedagógica con la tecnología.</a:t>
            </a:r>
          </a:p>
          <a:p>
            <a:pPr marL="170078" indent="-170078">
              <a:buFont typeface="Arial" panose="020B0604020202020204" pitchFamily="34" charset="0"/>
              <a:buChar char="•"/>
            </a:pPr>
            <a:r>
              <a:rPr lang="es-ES_tradnl" sz="1000" dirty="0"/>
              <a:t>En cuarto lugar estas palancas deben trabajarse de manera holística.</a:t>
            </a:r>
            <a:endParaRPr lang="es-ES" sz="100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12</a:t>
            </a:fld>
            <a:endParaRPr lang="es-ES"/>
          </a:p>
        </p:txBody>
      </p:sp>
    </p:spTree>
    <p:extLst>
      <p:ext uri="{BB962C8B-B14F-4D97-AF65-F5344CB8AC3E}">
        <p14:creationId xmlns:p14="http://schemas.microsoft.com/office/powerpoint/2010/main" val="360514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defTabSz="907085">
              <a:defRPr/>
            </a:pPr>
            <a:r>
              <a:rPr lang="es-ES" sz="1000" dirty="0"/>
              <a:t>Modelo para que los centros educativos hagan sus propias reflexiones sobre su progreso en la integración y uso eficaz de tecnologías de aprendizaje digital, como elemento facilitador de su  misión y de su visión esenciales para una educación de calidad. Desde esta perspectiva, la integración progresiva y el uso eficaz de tecnologías digitales puede tener el carácter de una innovación educativa, y esto implica un proceso de planificación de cambios a lo largo de tres dimensiones básicas: pedagógica, tecnológica y organizativa. </a:t>
            </a:r>
          </a:p>
          <a:p>
            <a:pPr defTabSz="907085">
              <a:defRPr/>
            </a:pPr>
            <a:r>
              <a:rPr lang="es-ES" sz="1000" b="1" dirty="0"/>
              <a:t> </a:t>
            </a:r>
          </a:p>
          <a:p>
            <a:pPr defTabSz="907085">
              <a:defRPr/>
            </a:pPr>
            <a:endParaRPr lang="es-ES_tradnl" sz="1000" dirty="0">
              <a:latin typeface="Calibri" panose="020F0502020204030204" pitchFamily="34" charset="0"/>
              <a:ea typeface="Times New Roman" panose="02020603050405020304" pitchFamily="18" charset="0"/>
              <a:cs typeface="Arial" panose="020B0604020202020204" pitchFamily="34" charset="0"/>
            </a:endParaRPr>
          </a:p>
          <a:p>
            <a:pPr defTabSz="907085">
              <a:defRPr/>
            </a:pPr>
            <a:r>
              <a:rPr lang="es-ES_tradnl" sz="1000" b="1" dirty="0" err="1">
                <a:latin typeface="Calibri" panose="020F0502020204030204" pitchFamily="34" charset="0"/>
                <a:ea typeface="Times New Roman" panose="02020603050405020304" pitchFamily="18" charset="0"/>
                <a:cs typeface="Arial" panose="020B0604020202020204" pitchFamily="34" charset="0"/>
              </a:rPr>
              <a:t>CoDiCe</a:t>
            </a:r>
            <a:r>
              <a:rPr lang="es-ES_tradnl" sz="1000" b="1" dirty="0">
                <a:latin typeface="Calibri" panose="020F0502020204030204" pitchFamily="34" charset="0"/>
                <a:ea typeface="Times New Roman" panose="02020603050405020304" pitchFamily="18" charset="0"/>
                <a:cs typeface="Arial" panose="020B0604020202020204" pitchFamily="34" charset="0"/>
              </a:rPr>
              <a:t>  TIC </a:t>
            </a:r>
            <a:r>
              <a:rPr lang="es-ES_tradnl" sz="1000" dirty="0">
                <a:latin typeface="Calibri" panose="020F0502020204030204" pitchFamily="34" charset="0"/>
                <a:ea typeface="Times New Roman" panose="02020603050405020304" pitchFamily="18" charset="0"/>
                <a:cs typeface="Arial" panose="020B0604020202020204" pitchFamily="34" charset="0"/>
              </a:rPr>
              <a:t>quiere prestar apoyo a las organizaciones educativas para la </a:t>
            </a:r>
            <a:r>
              <a:rPr lang="es-ES_tradnl" sz="1000" b="1" dirty="0">
                <a:latin typeface="Calibri" panose="020F0502020204030204" pitchFamily="34" charset="0"/>
                <a:ea typeface="Times New Roman" panose="02020603050405020304" pitchFamily="18" charset="0"/>
                <a:cs typeface="Arial" panose="020B0604020202020204" pitchFamily="34" charset="0"/>
              </a:rPr>
              <a:t>adquisición y mejora de la competencia digital de una forma sistemática y estratégica,</a:t>
            </a:r>
            <a:r>
              <a:rPr lang="es-ES_tradnl" sz="1000" dirty="0">
                <a:latin typeface="Calibri" panose="020F0502020204030204" pitchFamily="34" charset="0"/>
                <a:ea typeface="Times New Roman" panose="02020603050405020304" pitchFamily="18" charset="0"/>
                <a:cs typeface="Arial" panose="020B0604020202020204" pitchFamily="34" charset="0"/>
              </a:rPr>
              <a:t> contribuyendo a la integración y el uso eficaz de tecnologías de aprendizaje digital en tres dimensiones complementarias entre sí: </a:t>
            </a:r>
          </a:p>
          <a:p>
            <a:pPr marL="170078" indent="-170078" defTabSz="907085">
              <a:buFont typeface="Arial" panose="020B0604020202020204" pitchFamily="34" charset="0"/>
              <a:buChar char="•"/>
              <a:defRPr/>
            </a:pPr>
            <a:r>
              <a:rPr lang="es-ES_tradnl" sz="1000" dirty="0">
                <a:latin typeface="Calibri" panose="020F0502020204030204" pitchFamily="34" charset="0"/>
                <a:ea typeface="Times New Roman" panose="02020603050405020304" pitchFamily="18" charset="0"/>
                <a:cs typeface="Arial" panose="020B0604020202020204" pitchFamily="34" charset="0"/>
              </a:rPr>
              <a:t>la dimensión organizativa (que incluye gestión y organización del centro educativo, prácticas de liderazgo y gobernanza, el desarrollo profesional y la colaboración, trabajo en red e interacción social) </a:t>
            </a:r>
          </a:p>
          <a:p>
            <a:pPr marL="170078" indent="-170078" defTabSz="907085">
              <a:buFont typeface="Arial" panose="020B0604020202020204" pitchFamily="34" charset="0"/>
              <a:buChar char="•"/>
              <a:defRPr/>
            </a:pPr>
            <a:r>
              <a:rPr lang="es-ES_tradnl" sz="1000" dirty="0">
                <a:latin typeface="Calibri" panose="020F0502020204030204" pitchFamily="34" charset="0"/>
                <a:ea typeface="Times New Roman" panose="02020603050405020304" pitchFamily="18" charset="0"/>
                <a:cs typeface="Arial" panose="020B0604020202020204" pitchFamily="34" charset="0"/>
              </a:rPr>
              <a:t>la dimensión pedagógica (que incluye procesos de enseñanza y aprendizaje, contenido y currículos, y los procesos de evaluación), </a:t>
            </a:r>
          </a:p>
          <a:p>
            <a:pPr marL="170078" indent="-170078" defTabSz="907085">
              <a:buFont typeface="Arial" panose="020B0604020202020204" pitchFamily="34" charset="0"/>
              <a:buChar char="•"/>
              <a:defRPr/>
            </a:pPr>
            <a:r>
              <a:rPr lang="es-ES_tradnl" sz="1000" dirty="0">
                <a:latin typeface="Calibri" panose="020F0502020204030204" pitchFamily="34" charset="0"/>
                <a:ea typeface="Times New Roman" panose="02020603050405020304" pitchFamily="18" charset="0"/>
                <a:cs typeface="Arial" panose="020B0604020202020204" pitchFamily="34" charset="0"/>
              </a:rPr>
              <a:t>y la dimensión tecnológica (que se centra en dos elementos clave, las infraestructuras, tanto físicas como digitales de los centros, y todos los aspectos relacionados con la seguridad y confianza digital). </a:t>
            </a:r>
            <a:endParaRPr lang="es-ES" sz="1000" dirty="0">
              <a:latin typeface="Calibri" panose="020F0502020204030204" pitchFamily="34" charset="0"/>
              <a:ea typeface="Times New Roman" panose="02020603050405020304" pitchFamily="18" charset="0"/>
              <a:cs typeface="Times New Roman" panose="02020603050405020304" pitchFamily="18" charset="0"/>
            </a:endParaRPr>
          </a:p>
          <a:p>
            <a:pPr defTabSz="907085">
              <a:defRPr/>
            </a:pPr>
            <a:endParaRPr lang="es-ES" sz="1000" b="1" dirty="0"/>
          </a:p>
          <a:p>
            <a:pPr defTabSz="907085">
              <a:defRPr/>
            </a:pPr>
            <a:r>
              <a:rPr lang="es-ES" sz="1000" b="1" dirty="0"/>
              <a:t>La solución está en actuar simultáneamente desde el cambio pedagógico, el cambio tecnológico y la gestión del cambio organizacional. (</a:t>
            </a:r>
            <a:r>
              <a:rPr lang="es-ES" sz="1000" dirty="0"/>
              <a:t>Michael </a:t>
            </a:r>
            <a:r>
              <a:rPr lang="es-ES" sz="1000" dirty="0" err="1"/>
              <a:t>Fullan</a:t>
            </a:r>
            <a:r>
              <a:rPr lang="es-ES" sz="1000" dirty="0"/>
              <a:t>. </a:t>
            </a:r>
            <a:r>
              <a:rPr lang="es-ES" sz="1000" dirty="0" err="1"/>
              <a:t>Stratosphere</a:t>
            </a:r>
            <a:r>
              <a:rPr lang="es-ES" sz="1000" dirty="0"/>
              <a:t>. </a:t>
            </a:r>
            <a:r>
              <a:rPr lang="es-ES" sz="1000" dirty="0" err="1"/>
              <a:t>Integrating</a:t>
            </a:r>
            <a:r>
              <a:rPr lang="es-ES" sz="1000" dirty="0"/>
              <a:t> </a:t>
            </a:r>
            <a:r>
              <a:rPr lang="es-ES" sz="1000" dirty="0" err="1"/>
              <a:t>Technology</a:t>
            </a:r>
            <a:r>
              <a:rPr lang="es-ES" sz="1000" dirty="0"/>
              <a:t>, </a:t>
            </a:r>
            <a:r>
              <a:rPr lang="es-ES" sz="1000" dirty="0" err="1"/>
              <a:t>Pedagogy</a:t>
            </a:r>
            <a:r>
              <a:rPr lang="es-ES" sz="1000" dirty="0"/>
              <a:t> and </a:t>
            </a:r>
            <a:r>
              <a:rPr lang="es-ES" sz="1000" dirty="0" err="1"/>
              <a:t>Change</a:t>
            </a:r>
            <a:r>
              <a:rPr lang="es-ES" sz="1000" dirty="0"/>
              <a:t> </a:t>
            </a:r>
            <a:r>
              <a:rPr lang="es-ES" sz="1000" dirty="0" err="1"/>
              <a:t>Knowledge</a:t>
            </a:r>
            <a:r>
              <a:rPr lang="es-ES" sz="1000" dirty="0"/>
              <a:t>)</a:t>
            </a:r>
            <a:r>
              <a:rPr lang="es-ES_tradnl" sz="1000" dirty="0">
                <a:latin typeface="Calibri" panose="020F0502020204030204" pitchFamily="34" charset="0"/>
                <a:cs typeface="Arial" panose="020B0604020202020204" pitchFamily="34" charset="0"/>
              </a:rPr>
              <a:t> </a:t>
            </a:r>
            <a:r>
              <a:rPr lang="es-ES" sz="1000" dirty="0">
                <a:latin typeface="Calibri" panose="020F0502020204030204" pitchFamily="34" charset="0"/>
                <a:ea typeface="Times New Roman" panose="02020603050405020304" pitchFamily="18" charset="0"/>
                <a:cs typeface="Arial" panose="020B0604020202020204" pitchFamily="34" charset="0"/>
              </a:rPr>
              <a:t>Esto va de: 1. Aprendizaje y pedagogía. 2. Integración de la tecnología 3. Involucrar a toda la organización en el cambio </a:t>
            </a:r>
          </a:p>
          <a:p>
            <a:endParaRPr lang="es-ES" sz="1000" dirty="0"/>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13</a:t>
            </a:fld>
            <a:endParaRPr lang="es-ES"/>
          </a:p>
        </p:txBody>
      </p:sp>
    </p:spTree>
    <p:extLst>
      <p:ext uri="{BB962C8B-B14F-4D97-AF65-F5344CB8AC3E}">
        <p14:creationId xmlns:p14="http://schemas.microsoft.com/office/powerpoint/2010/main" val="278106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Papel del equipo directivo en la integración y uso eficaz de las tecnologías digitales por toda la organización con respecto a su misión y a sus actividades de enseñanza/aprendizaje</a:t>
            </a:r>
          </a:p>
          <a:p>
            <a:pPr marL="623621" lvl="1" indent="-170078" algn="just" defTabSz="907085">
              <a:buFont typeface="Arial" panose="020B0604020202020204" pitchFamily="34" charset="0"/>
              <a:buChar char="•"/>
              <a:defRPr/>
            </a:pPr>
            <a:r>
              <a:rPr lang="es-ES" sz="1000" dirty="0"/>
              <a:t>Actuaciones relacionadas con las estructuras organizativas, de gestión, de administración y coordinación relativas a la integración y uso eficaz de las tecnologías en el proceso de enseñanza y aprendizaje.</a:t>
            </a:r>
          </a:p>
          <a:p>
            <a:pPr marL="170078" indent="-170078" algn="just" defTabSz="907085">
              <a:buFont typeface="Arial" panose="020B0604020202020204" pitchFamily="34" charset="0"/>
              <a:buChar char="•"/>
              <a:defRPr/>
            </a:pPr>
            <a:r>
              <a:rPr lang="es-ES" sz="1000" dirty="0"/>
              <a:t>Formación para la adquisición y mejora de la competencia digital de sus docentes, la adaptación a entornos digitales, la colaboración y participación profesional en la integración y uso eficaz de las tecnologías en el proceso de enseñanza y aprendizaje. Las TIC aportan retos y posibilidades para el desarrollo profesional de las instituciones educativas, y desde una doble vertiente de influencia por parte de la tecnología: </a:t>
            </a:r>
          </a:p>
          <a:p>
            <a:pPr marL="623621" lvl="1" indent="-170078" algn="just" defTabSz="907085">
              <a:buFont typeface="Arial" panose="020B0604020202020204" pitchFamily="34" charset="0"/>
              <a:buChar char="•"/>
              <a:defRPr/>
            </a:pPr>
            <a:r>
              <a:rPr lang="es-ES" sz="1000" dirty="0"/>
              <a:t>Uno de los pilares básicos para conseguir que nuestra organización sea más digitalmente competente, es que sus miembros sean más competentes digitalmente a todos los niveles, y para ello es fundamental su desarrollo profesional. </a:t>
            </a:r>
          </a:p>
          <a:p>
            <a:pPr marL="623621" lvl="1" indent="-170078" algn="just" defTabSz="907085">
              <a:buFont typeface="Arial" panose="020B0604020202020204" pitchFamily="34" charset="0"/>
              <a:buChar char="•"/>
              <a:defRPr/>
            </a:pPr>
            <a:r>
              <a:rPr lang="es-ES" sz="1000" dirty="0"/>
              <a:t>La tecnología también aporta y ayuda al desarrollo profesional de las instituciones, de las escuelas que aprenden a través del desarrollo de sus ecologías de aprendizaje, materializadas en sus Entornos Personales de Aprendizaje (PLE) y sus Entornos Organizacionales de Aprendizaje (OLE). </a:t>
            </a:r>
          </a:p>
          <a:p>
            <a:pPr marL="170078" indent="-170078" algn="just" defTabSz="907085">
              <a:buFont typeface="Arial" panose="020B0604020202020204" pitchFamily="34" charset="0"/>
              <a:buChar char="•"/>
              <a:defRPr/>
            </a:pPr>
            <a:r>
              <a:rPr lang="es-ES" sz="1000" dirty="0"/>
              <a:t>La competencia digital promueve y se basa en la construcción de conocimiento común dentro de la organización y la apertura a las aportaciones que otros agentes externos pueden hacer a la competencia de la institución educativa. </a:t>
            </a:r>
          </a:p>
          <a:p>
            <a:pPr marL="623621" lvl="1" indent="-170078" algn="just" defTabSz="907085">
              <a:buFont typeface="Arial" panose="020B0604020202020204" pitchFamily="34" charset="0"/>
              <a:buChar char="•"/>
              <a:defRPr/>
            </a:pPr>
            <a:r>
              <a:rPr lang="es-ES" sz="1000" dirty="0"/>
              <a:t>Actuaciones relacionadas con los servicios, redes y entornos colaborativos para la comunicación, la gestión e interacción social de la comunidad educativa orientadas a la integración y uso eficaz de las TIC en el proceso de enseñanza y aprendizaje.</a:t>
            </a:r>
          </a:p>
          <a:p>
            <a:pPr marL="170078" indent="-170078" algn="just" defTabSz="907085">
              <a:buFont typeface="Arial" panose="020B0604020202020204" pitchFamily="34" charset="0"/>
              <a:buChar char="•"/>
              <a:defRPr/>
            </a:pPr>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14</a:t>
            </a:fld>
            <a:endParaRPr lang="es-ES"/>
          </a:p>
        </p:txBody>
      </p:sp>
    </p:spTree>
    <p:extLst>
      <p:ext uri="{BB962C8B-B14F-4D97-AF65-F5344CB8AC3E}">
        <p14:creationId xmlns:p14="http://schemas.microsoft.com/office/powerpoint/2010/main" val="113599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Papel del equipo directivo en la integración y uso eficaz de las tecnologías digitales por toda la organización con respecto a su misión y a sus actividades de enseñanza/aprendizaje</a:t>
            </a:r>
          </a:p>
          <a:p>
            <a:pPr marL="170078" indent="-170078" algn="just" defTabSz="907085">
              <a:buFont typeface="Arial" panose="020B0604020202020204" pitchFamily="34" charset="0"/>
              <a:buChar char="•"/>
              <a:defRPr/>
            </a:pPr>
            <a:r>
              <a:rPr lang="es-ES" sz="1000" dirty="0"/>
              <a:t>Actuaciones relacionadas con las estructuras organizativas, de gestión, de administración y coordinación relativas a la integración y uso eficaz de las tecnologías en el proceso de enseñanza y aprendizaje.</a:t>
            </a:r>
          </a:p>
          <a:p>
            <a:pPr marL="226771" indent="-226771">
              <a:buAutoNum type="arabicPeriod"/>
            </a:pPr>
            <a:r>
              <a:rPr lang="es-ES" sz="1000" dirty="0"/>
              <a:t>El centro tiene definida una estrategia digital y en sus documentos y planes institucionales considera el papel de las TIC:</a:t>
            </a:r>
          </a:p>
          <a:p>
            <a:pPr marL="680314" lvl="1" indent="-226771">
              <a:buFont typeface="Arial" panose="020B0604020202020204" pitchFamily="34" charset="0"/>
              <a:buChar char="•"/>
            </a:pPr>
            <a:r>
              <a:rPr lang="es-ES" sz="1000" dirty="0"/>
              <a:t>desde las perspectivas del aprendizaje (como objeto, como medio de acceso y como entorno).</a:t>
            </a:r>
          </a:p>
          <a:p>
            <a:pPr marL="680314" lvl="1" indent="-226771">
              <a:buFont typeface="Arial" panose="020B0604020202020204" pitchFamily="34" charset="0"/>
              <a:buChar char="•"/>
            </a:pPr>
            <a:r>
              <a:rPr lang="es-ES" sz="1000" dirty="0"/>
              <a:t>desde la perspectiva de la gestión-administración y la intercomunicación.</a:t>
            </a:r>
          </a:p>
          <a:p>
            <a:pPr marL="226771" indent="-226771">
              <a:buFont typeface="+mj-lt"/>
              <a:buAutoNum type="arabicPeriod"/>
            </a:pPr>
            <a:r>
              <a:rPr lang="es-ES" sz="1000" dirty="0"/>
              <a:t>La organización general del centro tiene definido su contexto tecnológico escolar y ámbito de utilización.</a:t>
            </a:r>
          </a:p>
          <a:p>
            <a:pPr marL="680314" lvl="1" indent="-226771">
              <a:buFont typeface="Arial" panose="020B0604020202020204" pitchFamily="34" charset="0"/>
              <a:buChar char="•"/>
            </a:pPr>
            <a:r>
              <a:rPr lang="es-ES" sz="1000" dirty="0"/>
              <a:t>Especificadas las estructuras organizativas (comisiones, responsables,…) para la planificación, funcionamiento, diagnóstico y evaluación del contexto tecnológico-didáctico del centro y se coordina con los órganos personales y colegiados del centro.</a:t>
            </a:r>
          </a:p>
          <a:p>
            <a:pPr marL="680314" lvl="1" indent="-226771">
              <a:buFont typeface="Arial" panose="020B0604020202020204" pitchFamily="34" charset="0"/>
              <a:buChar char="•"/>
            </a:pPr>
            <a:r>
              <a:rPr lang="es-ES" sz="1000" dirty="0"/>
              <a:t>Definición de funciones, tareas y temporalización.</a:t>
            </a:r>
          </a:p>
          <a:p>
            <a:pPr marL="680314" lvl="1" indent="-226771">
              <a:buFont typeface="Arial" panose="020B0604020202020204" pitchFamily="34" charset="0"/>
              <a:buChar char="•"/>
            </a:pPr>
            <a:r>
              <a:rPr lang="es-ES" sz="1000" dirty="0"/>
              <a:t>Sistemas de apoyo a la integración y adaptación del toda la comunidad educativa al contexto tecnológico-didáctico escolar.</a:t>
            </a:r>
          </a:p>
          <a:p>
            <a:pPr marL="226771" indent="-226771">
              <a:buFont typeface="+mj-lt"/>
              <a:buAutoNum type="arabicPeriod"/>
            </a:pPr>
            <a:r>
              <a:rPr lang="es-ES" sz="1000" dirty="0"/>
              <a:t>Existe un plan estratégico de diagnóstico y evaluación de los procesos y se revisan los resultados, la calidad y el impacto.</a:t>
            </a:r>
          </a:p>
          <a:p>
            <a:pPr algn="just" defTabSz="907085">
              <a:defRPr/>
            </a:pPr>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15</a:t>
            </a:fld>
            <a:endParaRPr lang="es-ES"/>
          </a:p>
        </p:txBody>
      </p:sp>
    </p:spTree>
    <p:extLst>
      <p:ext uri="{BB962C8B-B14F-4D97-AF65-F5344CB8AC3E}">
        <p14:creationId xmlns:p14="http://schemas.microsoft.com/office/powerpoint/2010/main" val="342512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Papel del equipo directivo en la integración y uso eficaz de las tecnologías digitales por toda la organización con respecto a su misión y a sus actividades de enseñanza/aprendizaje</a:t>
            </a:r>
          </a:p>
          <a:p>
            <a:pPr marL="170078" indent="-170078" algn="just" defTabSz="907085">
              <a:buFont typeface="Arial" panose="020B0604020202020204" pitchFamily="34" charset="0"/>
              <a:buChar char="•"/>
              <a:defRPr/>
            </a:pPr>
            <a:r>
              <a:rPr lang="es-ES" sz="1000" dirty="0"/>
              <a:t>Actuaciones relacionadas con las estructuras organizativas, de gestión, de administración y coordinación relativas a la integración y uso eficaz de las tecnologías en el proceso de enseñanza y aprendizaje.</a:t>
            </a:r>
          </a:p>
          <a:p>
            <a:pPr marL="226771" indent="-226771">
              <a:buAutoNum type="arabicPeriod"/>
            </a:pPr>
            <a:r>
              <a:rPr lang="es-ES" sz="1000" dirty="0"/>
              <a:t>El centro tiene definida una estrategia digital y en sus documentos y planes institucionales considera el papel de las TIC:</a:t>
            </a:r>
          </a:p>
          <a:p>
            <a:pPr marL="680314" lvl="1" indent="-226771">
              <a:buFont typeface="Arial" panose="020B0604020202020204" pitchFamily="34" charset="0"/>
              <a:buChar char="•"/>
            </a:pPr>
            <a:r>
              <a:rPr lang="es-ES" sz="1000" dirty="0"/>
              <a:t>desde las perspectivas del aprendizaje (como objeto, como medio de acceso y como entorno).</a:t>
            </a:r>
          </a:p>
          <a:p>
            <a:pPr marL="680314" lvl="1" indent="-226771">
              <a:buFont typeface="Arial" panose="020B0604020202020204" pitchFamily="34" charset="0"/>
              <a:buChar char="•"/>
            </a:pPr>
            <a:r>
              <a:rPr lang="es-ES" sz="1000" dirty="0"/>
              <a:t>desde la perspectiva de la gestión-administración y la intercomunicación.</a:t>
            </a:r>
          </a:p>
          <a:p>
            <a:pPr marL="226771" indent="-226771">
              <a:buFont typeface="+mj-lt"/>
              <a:buAutoNum type="arabicPeriod"/>
            </a:pPr>
            <a:r>
              <a:rPr lang="es-ES" sz="1000" dirty="0"/>
              <a:t>La organización general del centro tiene definido su contexto tecnológico escolar y ámbito de utilización.</a:t>
            </a:r>
          </a:p>
          <a:p>
            <a:pPr marL="680314" lvl="1" indent="-226771">
              <a:buFont typeface="Arial" panose="020B0604020202020204" pitchFamily="34" charset="0"/>
              <a:buChar char="•"/>
            </a:pPr>
            <a:r>
              <a:rPr lang="es-ES" sz="1000" dirty="0"/>
              <a:t>Especificadas las estructuras organizativas (comisiones, responsables,…) para la planificación, funcionamiento, diagnóstico y evaluación del contexto tecnológico-didáctico del centro y se coordina con los órganos personales y colegiados del centro.</a:t>
            </a:r>
          </a:p>
          <a:p>
            <a:pPr marL="680314" lvl="1" indent="-226771">
              <a:buFont typeface="Arial" panose="020B0604020202020204" pitchFamily="34" charset="0"/>
              <a:buChar char="•"/>
            </a:pPr>
            <a:r>
              <a:rPr lang="es-ES" sz="1000" dirty="0"/>
              <a:t>Definición de funciones, tareas y temporalización.</a:t>
            </a:r>
          </a:p>
          <a:p>
            <a:pPr marL="680314" lvl="1" indent="-226771">
              <a:buFont typeface="Arial" panose="020B0604020202020204" pitchFamily="34" charset="0"/>
              <a:buChar char="•"/>
            </a:pPr>
            <a:r>
              <a:rPr lang="es-ES" sz="1000" dirty="0"/>
              <a:t>Sistemas de apoyo a la integración y adaptación del toda la comunidad educativa al contexto tecnológico-didáctico escolar.</a:t>
            </a:r>
          </a:p>
          <a:p>
            <a:pPr marL="226771" indent="-226771">
              <a:buFont typeface="+mj-lt"/>
              <a:buAutoNum type="arabicPeriod"/>
            </a:pPr>
            <a:r>
              <a:rPr lang="es-ES" sz="1000" dirty="0"/>
              <a:t>Existe un plan estratégico de diagnóstico y evaluación de los procesos y se revisan los resultados, la calidad y el impacto.</a:t>
            </a:r>
          </a:p>
          <a:p>
            <a:pPr lvl="0"/>
            <a:r>
              <a:rPr lang="es-ES" sz="1000" i="1" dirty="0"/>
              <a:t>Desde la perspectiva de los centros:</a:t>
            </a:r>
            <a:endParaRPr lang="es-ES_tradnl" sz="1000" dirty="0"/>
          </a:p>
          <a:p>
            <a:pPr marL="623621" lvl="1" indent="-170078">
              <a:buFont typeface="Arial" panose="020B0604020202020204" pitchFamily="34" charset="0"/>
              <a:buChar char="•"/>
            </a:pPr>
            <a:r>
              <a:rPr lang="es-ES" sz="1000" dirty="0"/>
              <a:t>Detección de necesidades y factores críticos que precisan innovación, o análisis de los recursos materiales y humanos disponibles que permiten establecer un determinado plan de innovación metodológica y TIC.</a:t>
            </a:r>
            <a:endParaRPr lang="es-ES_tradnl" sz="1000" dirty="0"/>
          </a:p>
          <a:p>
            <a:pPr marL="623621" lvl="1" indent="-170078">
              <a:buFont typeface="Arial" panose="020B0604020202020204" pitchFamily="34" charset="0"/>
              <a:buChar char="•"/>
            </a:pPr>
            <a:r>
              <a:rPr lang="es-ES" sz="1000" dirty="0"/>
              <a:t>Establecimiento de mecanismos de seguimiento del plan, coordinados por la Comisión de Coordinación Pedagógica y liderados por el Responsable de innovación y TIC y con el apoyo de evaluadores externos, que permitan conocer no solo el grado de satisfacción de los docentes y los resultados académicos, sino también la percepción de los estudiantes y familias.</a:t>
            </a:r>
            <a:endParaRPr lang="es-ES_tradnl" sz="1000" dirty="0"/>
          </a:p>
          <a:p>
            <a:pPr marL="623621" lvl="1" indent="-170078">
              <a:buFont typeface="Arial" panose="020B0604020202020204" pitchFamily="34" charset="0"/>
              <a:buChar char="•"/>
            </a:pPr>
            <a:r>
              <a:rPr lang="es-ES" sz="1000" dirty="0"/>
              <a:t>Evaluación de resultados y toma de decisiones, una vez concluido el plan.</a:t>
            </a:r>
            <a:endParaRPr lang="es-ES_tradnl" sz="1000" dirty="0"/>
          </a:p>
          <a:p>
            <a:pPr algn="just" defTabSz="907085">
              <a:defRPr/>
            </a:pPr>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16</a:t>
            </a:fld>
            <a:endParaRPr lang="es-ES"/>
          </a:p>
        </p:txBody>
      </p:sp>
    </p:spTree>
    <p:extLst>
      <p:ext uri="{BB962C8B-B14F-4D97-AF65-F5344CB8AC3E}">
        <p14:creationId xmlns:p14="http://schemas.microsoft.com/office/powerpoint/2010/main" val="246395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Formación para la adquisición y mejora de la competencia digital de sus docentes, la adaptación a entornos digitales, la colaboración y participación profesional en la integración y uso eficaz de las tecnologías en el proceso de enseñanza y aprendizaje. Las TIC aportan retos y posibilidades para el desarrollo profesional de las instituciones educativas, y desde una doble vertiente de influencia por parte de la tecnología: </a:t>
            </a:r>
          </a:p>
          <a:p>
            <a:pPr marL="623621" lvl="1" indent="-170078" algn="just" defTabSz="907085">
              <a:buFont typeface="Arial" panose="020B0604020202020204" pitchFamily="34" charset="0"/>
              <a:buChar char="•"/>
              <a:defRPr/>
            </a:pPr>
            <a:r>
              <a:rPr lang="es-ES" sz="1000" dirty="0"/>
              <a:t>Uno de los pilares básicos para conseguir que nuestra organización sea más digitalmente competente, es que sus miembros sean más competentes digitalmente a todos los niveles, y para ello es fundamental su desarrollo profesional. </a:t>
            </a:r>
          </a:p>
          <a:p>
            <a:pPr marL="623621" lvl="1" indent="-170078" algn="just" defTabSz="907085">
              <a:buFont typeface="Arial" panose="020B0604020202020204" pitchFamily="34" charset="0"/>
              <a:buChar char="•"/>
              <a:defRPr/>
            </a:pPr>
            <a:r>
              <a:rPr lang="es-ES" sz="1000" dirty="0"/>
              <a:t>La tecnología también aporta y ayuda al desarrollo profesional de las instituciones, de las escuelas que aprenden a través del desarrollo de sus ecologías de aprendizaje, materializadas en sus Entornos Personales de Aprendizaje (PLE) y sus Entornos Organizacionales de Aprendizaje (OLE). </a:t>
            </a:r>
          </a:p>
          <a:p>
            <a:pPr marL="226771" indent="-226771">
              <a:buAutoNum type="arabicPeriod"/>
            </a:pPr>
            <a:r>
              <a:rPr lang="es-ES" sz="1000" dirty="0"/>
              <a:t>El profesorado del centro desarrolla procesos de autoevaluación de su competencia digital</a:t>
            </a:r>
          </a:p>
          <a:p>
            <a:pPr marL="226771" indent="-226771">
              <a:buAutoNum type="arabicPeriod"/>
            </a:pPr>
            <a:r>
              <a:rPr lang="es-ES" sz="1000" dirty="0"/>
              <a:t>Formación contextualizada y dirigida al desarrollo de modelos metodológicos y de estrategias de utilización de las TIC.</a:t>
            </a:r>
          </a:p>
          <a:p>
            <a:pPr marL="226771" indent="-226771">
              <a:buAutoNum type="arabicPeriod"/>
            </a:pPr>
            <a:r>
              <a:rPr lang="es-ES" sz="1000" dirty="0"/>
              <a:t>Plan de detección de necesidades e itinerarios formativos según niveles competenciales</a:t>
            </a:r>
          </a:p>
          <a:p>
            <a:pPr marL="226771" indent="-226771">
              <a:buAutoNum type="arabicPeriod"/>
            </a:pPr>
            <a:r>
              <a:rPr lang="es-ES" sz="1000" dirty="0"/>
              <a:t>Estrategias organizativas coordinadas para dinamizar y motivar las acciones formativas relativas a las TIC</a:t>
            </a:r>
          </a:p>
          <a:p>
            <a:pPr algn="just" defTabSz="907085">
              <a:defRPr/>
            </a:pPr>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17</a:t>
            </a:fld>
            <a:endParaRPr lang="es-ES"/>
          </a:p>
        </p:txBody>
      </p:sp>
    </p:spTree>
    <p:extLst>
      <p:ext uri="{BB962C8B-B14F-4D97-AF65-F5344CB8AC3E}">
        <p14:creationId xmlns:p14="http://schemas.microsoft.com/office/powerpoint/2010/main" val="1226029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Formación para la adquisición y mejora de la competencia digital de sus docentes, la adaptación a entornos digitales, la colaboración y participación profesional en la integración y uso eficaz de las tecnologías en el proceso de enseñanza y aprendizaje. Las TIC aportan retos y posibilidades para el desarrollo profesional de las instituciones educativas, y desde una doble vertiente de influencia por parte de la tecnología: </a:t>
            </a:r>
          </a:p>
          <a:p>
            <a:pPr marL="623621" lvl="1" indent="-170078" algn="just" defTabSz="907085">
              <a:buFont typeface="Arial" panose="020B0604020202020204" pitchFamily="34" charset="0"/>
              <a:buChar char="•"/>
              <a:defRPr/>
            </a:pPr>
            <a:r>
              <a:rPr lang="es-ES" sz="1000" dirty="0"/>
              <a:t>Uno de los pilares básicos para conseguir que nuestra organización sea más digitalmente competente, es que sus miembros sean más competentes digitalmente a todos los niveles, y para ello es fundamental su desarrollo profesional. </a:t>
            </a:r>
          </a:p>
          <a:p>
            <a:pPr marL="623621" lvl="1" indent="-170078" algn="just" defTabSz="907085">
              <a:buFont typeface="Arial" panose="020B0604020202020204" pitchFamily="34" charset="0"/>
              <a:buChar char="•"/>
              <a:defRPr/>
            </a:pPr>
            <a:r>
              <a:rPr lang="es-ES" sz="1000" dirty="0"/>
              <a:t>La tecnología también aporta y ayuda al desarrollo profesional de las instituciones, de las escuelas que aprenden a través del desarrollo de sus ecologías de aprendizaje, materializadas en sus Entornos Personales de Aprendizaje (PLE) y sus Entornos Organizacionales de Aprendizaje (OLE). </a:t>
            </a:r>
          </a:p>
          <a:p>
            <a:pPr marL="226771" indent="-226771">
              <a:buAutoNum type="arabicPeriod"/>
            </a:pPr>
            <a:r>
              <a:rPr lang="es-ES" sz="1000" dirty="0"/>
              <a:t>El profesorado del centro desarrolla procesos de autoevaluación de su competencia digital</a:t>
            </a:r>
          </a:p>
          <a:p>
            <a:pPr marL="226771" indent="-226771">
              <a:buAutoNum type="arabicPeriod"/>
            </a:pPr>
            <a:r>
              <a:rPr lang="es-ES" sz="1000" dirty="0"/>
              <a:t>Formación contextualizada y dirigida al desarrollo de modelos metodológicos y de estrategias de utilización de las TIC.</a:t>
            </a:r>
          </a:p>
          <a:p>
            <a:pPr marL="226771" indent="-226771">
              <a:buAutoNum type="arabicPeriod"/>
            </a:pPr>
            <a:r>
              <a:rPr lang="es-ES" sz="1000" dirty="0"/>
              <a:t>Plan de detección de necesidades e itinerarios formativos según niveles competenciales</a:t>
            </a:r>
          </a:p>
          <a:p>
            <a:pPr marL="226771" indent="-226771">
              <a:buAutoNum type="arabicPeriod"/>
            </a:pPr>
            <a:r>
              <a:rPr lang="es-ES" sz="1000" dirty="0"/>
              <a:t>Estrategias organizativas coordinadas para dinamizar y motivar las acciones formativas relativas a las TIC</a:t>
            </a:r>
          </a:p>
          <a:p>
            <a:pPr algn="just" defTabSz="907085">
              <a:defRPr/>
            </a:pPr>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18</a:t>
            </a:fld>
            <a:endParaRPr lang="es-ES"/>
          </a:p>
        </p:txBody>
      </p:sp>
    </p:spTree>
    <p:extLst>
      <p:ext uri="{BB962C8B-B14F-4D97-AF65-F5344CB8AC3E}">
        <p14:creationId xmlns:p14="http://schemas.microsoft.com/office/powerpoint/2010/main" val="2934929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La organización apoya una cultura de colaboración y comunicación y tiene establecidos procesos y políticas para permitir que el personal y los estudiantes se impliquen con partes interesadas internas y externas, compartan experiencias y aprendan de forma eficaz dentro y más allá de los límites organizativos. </a:t>
            </a:r>
          </a:p>
          <a:p>
            <a:pPr marL="170078" indent="-170078" algn="just" defTabSz="907085">
              <a:buFont typeface="Arial" panose="020B0604020202020204" pitchFamily="34" charset="0"/>
              <a:buChar char="•"/>
              <a:defRPr/>
            </a:pPr>
            <a:r>
              <a:rPr lang="es-ES" sz="1000" dirty="0"/>
              <a:t>La competencia digital promueve y se basa en la construcción de conocimiento común dentro de la organización y la apertura a las aportaciones que otros agentes externos pueden hacer a la competencia de la institución educativa. </a:t>
            </a:r>
          </a:p>
          <a:p>
            <a:pPr marL="623621" lvl="1" indent="-170078" algn="just" defTabSz="907085">
              <a:buFont typeface="Arial" panose="020B0604020202020204" pitchFamily="34" charset="0"/>
              <a:buChar char="•"/>
              <a:defRPr/>
            </a:pPr>
            <a:r>
              <a:rPr lang="es-ES" sz="1000" dirty="0"/>
              <a:t>Actuaciones relacionadas con los servicios, redes y entornos colaborativos para la comunicación, la gestión e interacción social de la comunidad educativa orientadas a la integración y uso eficaz de las TIC en el proceso de enseñanza y aprendizaje.</a:t>
            </a:r>
          </a:p>
          <a:p>
            <a:pPr marL="170078" indent="-170078" algn="just" defTabSz="907085">
              <a:buFont typeface="Arial" panose="020B0604020202020204" pitchFamily="34" charset="0"/>
              <a:buChar char="•"/>
              <a:defRPr/>
            </a:pPr>
            <a:endParaRPr lang="es-ES" sz="1000" dirty="0"/>
          </a:p>
          <a:p>
            <a:pPr marL="226771" indent="-226771">
              <a:buAutoNum type="arabicPeriod"/>
            </a:pPr>
            <a:r>
              <a:rPr lang="es-ES" sz="1000" dirty="0"/>
              <a:t>El centro dispone de un entorno para la utilización de servicios de red para la interacción entre el profesorado y los alumnos/as (en todos los procesos)</a:t>
            </a:r>
          </a:p>
          <a:p>
            <a:pPr marL="226771" indent="-226771">
              <a:buAutoNum type="arabicPeriod"/>
            </a:pPr>
            <a:r>
              <a:rPr lang="es-ES" sz="1000" dirty="0"/>
              <a:t>El centro tiene definida la estructura tecnológica, organizativa y de servicios en red para la información, intercomunicación y coordinación del profesorado, familias, servicios administrativos, otros usuarios, … de forma eficiente.</a:t>
            </a:r>
          </a:p>
          <a:p>
            <a:pPr marL="226771" indent="-226771">
              <a:buAutoNum type="arabicPeriod"/>
            </a:pPr>
            <a:r>
              <a:rPr lang="es-ES" sz="1000" dirty="0"/>
              <a:t>El centro ofrece y dinamiza canales de participación interactiva y social de la comunidad educativas y asociaciones con centros o instituciones (programas europeos, proyectos </a:t>
            </a:r>
            <a:r>
              <a:rPr lang="es-ES" sz="1000" dirty="0" err="1"/>
              <a:t>intercentros</a:t>
            </a:r>
            <a:r>
              <a:rPr lang="es-ES" sz="1000" dirty="0"/>
              <a:t> e institucionales,…) y tiene presencia en las redes globales y difunde sus logros a través de canales reconocidos, cuidando su identidad digital.</a:t>
            </a:r>
          </a:p>
          <a:p>
            <a:pPr marL="226771" indent="-226771">
              <a:buAutoNum type="arabicPeriod"/>
            </a:pPr>
            <a:r>
              <a:rPr lang="es-ES" sz="1000" dirty="0"/>
              <a:t>El centro evalúa la eficiencia y eficacia de los entornos y servicios en red de colaboración e interacción para el desarrollo de los objetivos educativos, comunicación, participación y gestión de la comunidad educativa.</a:t>
            </a:r>
          </a:p>
          <a:p>
            <a:pPr marL="170078" indent="-170078" algn="just" defTabSz="907085">
              <a:buFont typeface="Arial" panose="020B0604020202020204" pitchFamily="34" charset="0"/>
              <a:buChar char="•"/>
              <a:defRPr/>
            </a:pPr>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19</a:t>
            </a:fld>
            <a:endParaRPr lang="es-ES"/>
          </a:p>
        </p:txBody>
      </p:sp>
    </p:spTree>
    <p:extLst>
      <p:ext uri="{BB962C8B-B14F-4D97-AF65-F5344CB8AC3E}">
        <p14:creationId xmlns:p14="http://schemas.microsoft.com/office/powerpoint/2010/main" val="202855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a:t>
            </a:fld>
            <a:endParaRPr lang="es-ES"/>
          </a:p>
        </p:txBody>
      </p:sp>
    </p:spTree>
    <p:extLst>
      <p:ext uri="{BB962C8B-B14F-4D97-AF65-F5344CB8AC3E}">
        <p14:creationId xmlns:p14="http://schemas.microsoft.com/office/powerpoint/2010/main" val="1495105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La organización apoya una cultura de colaboración y comunicación y tiene establecidos procesos y políticas para permitir que el personal y los estudiantes se impliquen con partes interesadas internas y externas, compartan experiencias y aprendan de forma eficaz dentro y más allá de los límites organizativos. </a:t>
            </a:r>
          </a:p>
          <a:p>
            <a:pPr marL="170078" indent="-170078" algn="just" defTabSz="907085">
              <a:buFont typeface="Arial" panose="020B0604020202020204" pitchFamily="34" charset="0"/>
              <a:buChar char="•"/>
              <a:defRPr/>
            </a:pPr>
            <a:r>
              <a:rPr lang="es-ES" sz="1000" dirty="0"/>
              <a:t>La competencia digital promueve y se basa en la construcción de conocimiento común dentro de la organización y la apertura a las aportaciones que otros agentes externos pueden hacer a la competencia de la institución educativa. </a:t>
            </a:r>
          </a:p>
          <a:p>
            <a:pPr marL="623621" lvl="1" indent="-170078" algn="just" defTabSz="907085">
              <a:buFont typeface="Arial" panose="020B0604020202020204" pitchFamily="34" charset="0"/>
              <a:buChar char="•"/>
              <a:defRPr/>
            </a:pPr>
            <a:r>
              <a:rPr lang="es-ES" sz="1000" dirty="0"/>
              <a:t>Actuaciones relacionadas con los servicios, redes y entornos colaborativos para la comunicación, la gestión e interacción social de la comunidad educativa orientadas a la integración y uso eficaz de las TIC en el proceso de enseñanza y aprendizaje.</a:t>
            </a:r>
          </a:p>
          <a:p>
            <a:pPr marL="170078" indent="-170078" algn="just" defTabSz="907085">
              <a:buFont typeface="Arial" panose="020B0604020202020204" pitchFamily="34" charset="0"/>
              <a:buChar char="•"/>
              <a:defRPr/>
            </a:pPr>
            <a:endParaRPr lang="es-ES" sz="1000" dirty="0"/>
          </a:p>
          <a:p>
            <a:pPr marL="226771" indent="-226771">
              <a:buAutoNum type="arabicPeriod"/>
            </a:pPr>
            <a:r>
              <a:rPr lang="es-ES" sz="1000" dirty="0"/>
              <a:t>El centro dispone de un entorno para la utilización de servicios de red para la interacción entre el profesorado y los alumnos/as (en todos los procesos)</a:t>
            </a:r>
          </a:p>
          <a:p>
            <a:pPr marL="226771" indent="-226771">
              <a:buAutoNum type="arabicPeriod"/>
            </a:pPr>
            <a:r>
              <a:rPr lang="es-ES" sz="1000" dirty="0"/>
              <a:t>El centro tiene definida la estructura tecnológica, organizativa y de servicios en red para la información, intercomunicación y coordinación del profesorado, familias, servicios administrativos, otros usuarios, … de forma eficiente.</a:t>
            </a:r>
          </a:p>
          <a:p>
            <a:pPr marL="226771" indent="-226771">
              <a:buAutoNum type="arabicPeriod"/>
            </a:pPr>
            <a:r>
              <a:rPr lang="es-ES" sz="1000" dirty="0"/>
              <a:t>El centro ofrece y dinamiza canales de participación interactiva y social de la comunidad educativas y asociaciones con centros o instituciones (programas europeos, proyectos </a:t>
            </a:r>
            <a:r>
              <a:rPr lang="es-ES" sz="1000" dirty="0" err="1"/>
              <a:t>intercentros</a:t>
            </a:r>
            <a:r>
              <a:rPr lang="es-ES" sz="1000" dirty="0"/>
              <a:t> e institucionales,…) y tiene presencia en las redes globales y difunde sus logros a través de canales reconocidos, cuidando su identidad digital.</a:t>
            </a:r>
          </a:p>
          <a:p>
            <a:pPr marL="226771" indent="-226771">
              <a:buAutoNum type="arabicPeriod"/>
            </a:pPr>
            <a:r>
              <a:rPr lang="es-ES" sz="1000" dirty="0"/>
              <a:t>El centro evalúa la eficiencia y eficacia de los entornos y servicios en red de colaboración e interacción para el desarrollo de los objetivos educativos, comunicación, participación y gestión de la comunidad educativa.</a:t>
            </a:r>
          </a:p>
          <a:p>
            <a:pPr marL="170078" indent="-170078" algn="just" defTabSz="907085">
              <a:buFont typeface="Arial" panose="020B0604020202020204" pitchFamily="34" charset="0"/>
              <a:buChar char="•"/>
              <a:defRPr/>
            </a:pPr>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20</a:t>
            </a:fld>
            <a:endParaRPr lang="es-ES"/>
          </a:p>
        </p:txBody>
      </p:sp>
    </p:spTree>
    <p:extLst>
      <p:ext uri="{BB962C8B-B14F-4D97-AF65-F5344CB8AC3E}">
        <p14:creationId xmlns:p14="http://schemas.microsoft.com/office/powerpoint/2010/main" val="499211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defTabSz="907085">
              <a:buFont typeface="Arial" panose="020B0604020202020204" pitchFamily="34" charset="0"/>
              <a:buChar char="•"/>
              <a:defRPr/>
            </a:pPr>
            <a:r>
              <a:rPr lang="es-ES" sz="900" dirty="0"/>
              <a:t>Si una organización educativa quiere ser competente en el mundo digital que nos rodea, es imprescindible que se replantee de forma institucional las prácticas para enseñar y aprender que tienen cabida en esa institución. Como en casi todos los aspectos organizativos, la tecnología referida a las prácticas de enseñanza-aprendizaje asume fundamentalmente dos roles importantes que afectan a las prácticas de las personas que enseñan y aprenden en nuestras instituciones educativas:</a:t>
            </a:r>
          </a:p>
          <a:p>
            <a:pPr marL="623621" lvl="1" indent="-170078" defTabSz="907085">
              <a:buFont typeface="Arial" panose="020B0604020202020204" pitchFamily="34" charset="0"/>
              <a:buChar char="•"/>
              <a:defRPr/>
            </a:pPr>
            <a:r>
              <a:rPr lang="es-ES" sz="900" dirty="0"/>
              <a:t>Son parte de las herramientas y el entorno tecnológico del que deberían aprovecharse los miembros de nuestra comunidad. </a:t>
            </a:r>
          </a:p>
          <a:p>
            <a:pPr marL="623621" lvl="1" indent="-170078" defTabSz="907085">
              <a:buFont typeface="Arial" panose="020B0604020202020204" pitchFamily="34" charset="0"/>
              <a:buChar char="•"/>
              <a:defRPr/>
            </a:pPr>
            <a:r>
              <a:rPr lang="es-ES" sz="900" dirty="0"/>
              <a:t>Ayudan a expandir las posibilidades de las estrategias didácticas que ponemos en marcha. </a:t>
            </a:r>
          </a:p>
          <a:p>
            <a:pPr marL="623621" lvl="1" indent="-170078" defTabSz="907085">
              <a:buFont typeface="Arial" panose="020B0604020202020204" pitchFamily="34" charset="0"/>
              <a:buChar char="•"/>
              <a:defRPr/>
            </a:pPr>
            <a:r>
              <a:rPr lang="es-ES" sz="900" dirty="0"/>
              <a:t>Actuaciones relacionadas con criterios comunes para la elaboración de las programaciones didácticas, selección de recursos digitales, en la estructuración del contexto tecnológico, en las metodologías colaborativas, creativas e inclusivas para el desarrollo de las competencias en el proceso de enseñanza y aprendizaje.</a:t>
            </a:r>
          </a:p>
          <a:p>
            <a:pPr marL="170078" indent="-170078" defTabSz="907085">
              <a:buFont typeface="Arial" panose="020B0604020202020204" pitchFamily="34" charset="0"/>
              <a:buChar char="•"/>
              <a:defRPr/>
            </a:pPr>
            <a:r>
              <a:rPr lang="es-ES" sz="900" dirty="0"/>
              <a:t>Una institución digitalmente competente tiene que articular dinámicas y mecanismos que incluyan la producción y utilización de contenidos en red, preferiblemente abiertos; la creación de espacios para visualizar esos contenidos, acciones para promover su uso y la acción de compartirlos dentro y fuera del centro. Se trata de poner en valor los productos desarrollados en el centro educativo, tanto los analógicos (por ejemplo, murales) como los digitales que hacen uso de las nuevas herramientas y competencias tecnológicas. </a:t>
            </a:r>
          </a:p>
          <a:p>
            <a:pPr marL="623621" lvl="1" indent="-170078" defTabSz="907085">
              <a:buFont typeface="Arial" panose="020B0604020202020204" pitchFamily="34" charset="0"/>
              <a:buChar char="•"/>
              <a:defRPr/>
            </a:pPr>
            <a:r>
              <a:rPr lang="es-ES" sz="900" dirty="0"/>
              <a:t>Actuaciones relacionadas con la estructuración, secuenciación, estándares de aprendizaje, competencias y contextualización de los contenidos curriculares relativos a la competencia digital, a los recursos didácticos  y a la organización en la integración y uso eficaz de las tecnologías de la información en el proceso de enseñanza y aprendizaje.</a:t>
            </a:r>
          </a:p>
          <a:p>
            <a:pPr marL="170078" indent="-170078" defTabSz="907085">
              <a:buFont typeface="Arial" panose="020B0604020202020204" pitchFamily="34" charset="0"/>
              <a:buChar char="•"/>
              <a:defRPr/>
            </a:pPr>
            <a:r>
              <a:rPr lang="es-ES" sz="900" dirty="0"/>
              <a:t>En lo que se refiere a cómo la tecnología afecta institucionalmente a la evaluación, tendremos que hablar de tres niveles principales: </a:t>
            </a:r>
          </a:p>
          <a:p>
            <a:pPr marL="623621" lvl="1" indent="-170078" defTabSz="907085">
              <a:buFont typeface="Arial" panose="020B0604020202020204" pitchFamily="34" charset="0"/>
              <a:buChar char="•"/>
              <a:defRPr/>
            </a:pPr>
            <a:r>
              <a:rPr lang="es-ES" sz="900" dirty="0"/>
              <a:t>La evaluación de los aprendizajes de los estudiantes. </a:t>
            </a:r>
          </a:p>
          <a:p>
            <a:pPr marL="623621" lvl="1" indent="-170078" defTabSz="907085">
              <a:buFont typeface="Arial" panose="020B0604020202020204" pitchFamily="34" charset="0"/>
              <a:buChar char="•"/>
              <a:defRPr/>
            </a:pPr>
            <a:r>
              <a:rPr lang="es-ES" sz="900" dirty="0"/>
              <a:t>La certificación de los aprendizajes de los estudiantes. </a:t>
            </a:r>
          </a:p>
          <a:p>
            <a:pPr marL="623621" lvl="1" indent="-170078" defTabSz="907085">
              <a:buFont typeface="Arial" panose="020B0604020202020204" pitchFamily="34" charset="0"/>
              <a:buChar char="•"/>
              <a:defRPr/>
            </a:pPr>
            <a:r>
              <a:rPr lang="es-ES" sz="900" dirty="0"/>
              <a:t>La evaluación de los programas y procesos de enseñanza que llevamos a cabo dentro de las instituciones a través de analíticas de aprendizaje. </a:t>
            </a:r>
          </a:p>
          <a:p>
            <a:pPr marL="170078" indent="-170078" defTabSz="907085">
              <a:buFont typeface="Arial" panose="020B0604020202020204" pitchFamily="34" charset="0"/>
              <a:buChar char="•"/>
              <a:defRPr/>
            </a:pPr>
            <a:r>
              <a:rPr lang="es-ES" sz="900" dirty="0"/>
              <a:t>Actuaciones relacionadas con criterios, indicadores, procesos de evaluación, entornos de aprendizaje, uso de herramientas tecnológicas para la evaluación y resultados de los procesos , la eficacia y la eficiencia de la aplicación de estos procesos y el uso del entorno tecnológico-didáctico en la integración y uso eficaz de las tecnologías en el proceso de enseñanza y aprendizaje.</a:t>
            </a:r>
            <a:endParaRPr lang="es-ES_tradnl" sz="900"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21</a:t>
            </a:fld>
            <a:endParaRPr lang="es-ES"/>
          </a:p>
        </p:txBody>
      </p:sp>
    </p:spTree>
    <p:extLst>
      <p:ext uri="{BB962C8B-B14F-4D97-AF65-F5344CB8AC3E}">
        <p14:creationId xmlns:p14="http://schemas.microsoft.com/office/powerpoint/2010/main" val="2937917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defTabSz="907085">
              <a:buFont typeface="Arial" panose="020B0604020202020204" pitchFamily="34" charset="0"/>
              <a:buChar char="•"/>
              <a:defRPr/>
            </a:pPr>
            <a:r>
              <a:rPr lang="es-ES" sz="900" dirty="0"/>
              <a:t>Si una organización educativa quiere ser competente en el mundo digital que nos rodea, es imprescindible que se replantee de forma institucional las prácticas para enseñar y aprender que tienen cabida en esa institución. Como en casi todos los aspectos organizativos, la tecnología referida a las prácticas de enseñanza-aprendizaje asume fundamentalmente dos roles importantes que afectan a las prácticas de las personas que enseñan y aprenden en nuestras instituciones educativas:</a:t>
            </a:r>
          </a:p>
          <a:p>
            <a:pPr marL="623621" lvl="1" indent="-170078" defTabSz="907085">
              <a:buFont typeface="Arial" panose="020B0604020202020204" pitchFamily="34" charset="0"/>
              <a:buChar char="•"/>
              <a:defRPr/>
            </a:pPr>
            <a:r>
              <a:rPr lang="es-ES" sz="900" dirty="0"/>
              <a:t>Son parte de las herramientas y el entorno tecnológico del que deberían aprovecharse los miembros de nuestra comunidad. </a:t>
            </a:r>
          </a:p>
          <a:p>
            <a:pPr marL="623621" lvl="1" indent="-170078" defTabSz="907085">
              <a:buFont typeface="Arial" panose="020B0604020202020204" pitchFamily="34" charset="0"/>
              <a:buChar char="•"/>
              <a:defRPr/>
            </a:pPr>
            <a:r>
              <a:rPr lang="es-ES" sz="900" dirty="0"/>
              <a:t>Ayudan a expandir las posibilidades de las estrategias didácticas que ponemos en marcha. </a:t>
            </a:r>
          </a:p>
          <a:p>
            <a:pPr marL="170078" indent="-170078" defTabSz="907085">
              <a:buFont typeface="Arial" panose="020B0604020202020204" pitchFamily="34" charset="0"/>
              <a:buChar char="•"/>
              <a:defRPr/>
            </a:pPr>
            <a:endParaRPr lang="es-ES" sz="900" dirty="0"/>
          </a:p>
          <a:p>
            <a:pPr marL="170078" indent="-170078" defTabSz="907085">
              <a:buFont typeface="Arial" panose="020B0604020202020204" pitchFamily="34" charset="0"/>
              <a:buChar char="•"/>
              <a:defRPr/>
            </a:pPr>
            <a:r>
              <a:rPr lang="es-ES" sz="900" dirty="0"/>
              <a:t>Actuaciones relacionadas con criterios comunes para la elaboración de las programaciones didácticas, selección de recursos digitales, en la estructuración del contexto tecnológico, en las metodologías colaborativas, creativas e inclusivas para el desarrollo de las competencias en el proceso de enseñanza y aprendizaje.</a:t>
            </a:r>
          </a:p>
          <a:p>
            <a:pPr marL="226771" indent="-226771">
              <a:buAutoNum type="arabicPeriod"/>
            </a:pPr>
            <a:r>
              <a:rPr lang="es-ES" sz="900" dirty="0"/>
              <a:t>El centro tiene establecidos criterios comunes para la elaboración de las programaciones didácticas en los objetivos, en las metodologías y en los procesos para la adquisición de las competencias digitales desde la perspectiva de todas las áreas y niveles, así como en los planes de acción educativa (planes de convivencia, acción tutorial,…).</a:t>
            </a:r>
          </a:p>
          <a:p>
            <a:pPr marL="226771" indent="-226771">
              <a:buAutoNum type="arabicPeriod"/>
            </a:pPr>
            <a:r>
              <a:rPr lang="es-ES" sz="900" dirty="0"/>
              <a:t>El centro aplica la integración de los dispositivos tecnológicos y aplicaciones didácticas en los procesos de personalización, individualización del aprendizaje, la inclusión educativa y el aprendizaje adaptativo.</a:t>
            </a:r>
          </a:p>
          <a:p>
            <a:pPr marL="226771" indent="-226771">
              <a:buAutoNum type="arabicPeriod"/>
            </a:pPr>
            <a:r>
              <a:rPr lang="es-ES" sz="900" dirty="0"/>
              <a:t>El centro dispone de un contexto tecnológico estructurado de acuerdo al modelo didáctico del centro y las metodologías. </a:t>
            </a:r>
          </a:p>
          <a:p>
            <a:pPr marL="226771" indent="-226771">
              <a:buAutoNum type="arabicPeriod"/>
            </a:pPr>
            <a:r>
              <a:rPr lang="es-ES" sz="900" dirty="0"/>
              <a:t>Los docentes utilizan las TIC como herramientas facilitadoras para la implantación y el desarrollo de metodologías activas e innovadoras.</a:t>
            </a:r>
          </a:p>
          <a:p>
            <a:pPr marL="226771" indent="-226771">
              <a:buAutoNum type="arabicPeriod"/>
            </a:pPr>
            <a:r>
              <a:rPr lang="es-ES" sz="900" dirty="0"/>
              <a:t>Dentro del proceso de enseñanza/aprendizaje se recogen evidencias para la comprobación de la competencia digital de los alumnos.</a:t>
            </a:r>
          </a:p>
          <a:p>
            <a:pPr marL="226771" indent="-226771">
              <a:buAutoNum type="arabicPeriod"/>
            </a:pPr>
            <a:r>
              <a:rPr lang="es-ES" sz="900" dirty="0"/>
              <a:t>El centro integra objetivos y procesos de aprendizaje sobre el uso seguro de las tecnologías en el currículo escolar.</a:t>
            </a:r>
          </a:p>
          <a:p>
            <a:pPr marL="453542" lvl="1" defTabSz="907085">
              <a:defRPr/>
            </a:pPr>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22</a:t>
            </a:fld>
            <a:endParaRPr lang="es-ES"/>
          </a:p>
        </p:txBody>
      </p:sp>
    </p:spTree>
    <p:extLst>
      <p:ext uri="{BB962C8B-B14F-4D97-AF65-F5344CB8AC3E}">
        <p14:creationId xmlns:p14="http://schemas.microsoft.com/office/powerpoint/2010/main" val="1247864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defTabSz="907085">
              <a:buFont typeface="Arial" panose="020B0604020202020204" pitchFamily="34" charset="0"/>
              <a:buChar char="•"/>
              <a:defRPr/>
            </a:pPr>
            <a:r>
              <a:rPr lang="es-ES" sz="800" dirty="0"/>
              <a:t>Si una organización educativa quiere ser competente en el mundo digital que nos rodea, es imprescindible que se replantee de forma institucional las prácticas para enseñar y aprender que tienen cabida en esa institución. Como en casi todos los aspectos organizativos, la tecnología referida a las prácticas de enseñanza-aprendizaje asume fundamentalmente dos roles importantes que afectan a las prácticas de las personas que enseñan y aprenden en nuestras instituciones educativas:</a:t>
            </a:r>
          </a:p>
          <a:p>
            <a:pPr marL="623621" lvl="1" indent="-170078" defTabSz="907085">
              <a:buFont typeface="Arial" panose="020B0604020202020204" pitchFamily="34" charset="0"/>
              <a:buChar char="•"/>
              <a:defRPr/>
            </a:pPr>
            <a:r>
              <a:rPr lang="es-ES" sz="800" dirty="0"/>
              <a:t>Son parte de las herramientas y el entorno tecnológico del que deberían aprovecharse los miembros de nuestra comunidad. </a:t>
            </a:r>
          </a:p>
          <a:p>
            <a:pPr marL="623621" lvl="1" indent="-170078" defTabSz="907085">
              <a:buFont typeface="Arial" panose="020B0604020202020204" pitchFamily="34" charset="0"/>
              <a:buChar char="•"/>
              <a:defRPr/>
            </a:pPr>
            <a:r>
              <a:rPr lang="es-ES" sz="800" dirty="0"/>
              <a:t>Ayudan a expandir las posibilidades de las estrategias didácticas que ponemos en marcha. </a:t>
            </a:r>
          </a:p>
          <a:p>
            <a:r>
              <a:rPr lang="es-ES" sz="800" dirty="0"/>
              <a:t>Claves para el aprendizaje en tiempos de redes </a:t>
            </a:r>
          </a:p>
          <a:p>
            <a:pPr marL="737006" lvl="1" indent="-283464">
              <a:buFont typeface="Arial" panose="020B0604020202020204" pitchFamily="34" charset="0"/>
              <a:buChar char="•"/>
            </a:pPr>
            <a:r>
              <a:rPr lang="es-ES" sz="800" dirty="0"/>
              <a:t>Personalización del aprendizaje </a:t>
            </a:r>
          </a:p>
          <a:p>
            <a:pPr marL="737006" lvl="1" indent="-283464">
              <a:buFont typeface="Arial" panose="020B0604020202020204" pitchFamily="34" charset="0"/>
              <a:buChar char="•"/>
            </a:pPr>
            <a:r>
              <a:rPr lang="es-ES" sz="800" dirty="0"/>
              <a:t>Aprendizaje por competencias, por proyectos, aprender haciendo </a:t>
            </a:r>
          </a:p>
          <a:p>
            <a:pPr marL="737006" lvl="1" indent="-283464">
              <a:buFont typeface="Arial" panose="020B0604020202020204" pitchFamily="34" charset="0"/>
              <a:buChar char="•"/>
            </a:pPr>
            <a:r>
              <a:rPr lang="es-ES" sz="800" dirty="0"/>
              <a:t>Aprendizaje relevante y situado </a:t>
            </a:r>
          </a:p>
          <a:p>
            <a:pPr marL="737006" lvl="1" indent="-283464">
              <a:buFont typeface="Arial" panose="020B0604020202020204" pitchFamily="34" charset="0"/>
              <a:buChar char="•"/>
            </a:pPr>
            <a:r>
              <a:rPr lang="es-ES" sz="800" dirty="0"/>
              <a:t>Aprendizaje creativo, basado en juegos,  </a:t>
            </a:r>
          </a:p>
          <a:p>
            <a:pPr marL="737006" lvl="1" indent="-283464">
              <a:buFont typeface="Arial" panose="020B0604020202020204" pitchFamily="34" charset="0"/>
              <a:buChar char="•"/>
            </a:pPr>
            <a:r>
              <a:rPr lang="es-ES" sz="800" dirty="0"/>
              <a:t>Rol del profesor </a:t>
            </a:r>
          </a:p>
          <a:p>
            <a:pPr marL="737006" lvl="1" indent="-283464">
              <a:buFont typeface="Arial" panose="020B0604020202020204" pitchFamily="34" charset="0"/>
              <a:buChar char="•"/>
            </a:pPr>
            <a:r>
              <a:rPr lang="es-ES" sz="800" dirty="0"/>
              <a:t>Alfabetizaciones múltiples </a:t>
            </a:r>
          </a:p>
          <a:p>
            <a:pPr marL="737006" lvl="1" indent="-283464">
              <a:buFont typeface="Arial" panose="020B0604020202020204" pitchFamily="34" charset="0"/>
              <a:buChar char="•"/>
            </a:pPr>
            <a:r>
              <a:rPr lang="es-ES" sz="800" dirty="0"/>
              <a:t>Aprendizaje autónomo </a:t>
            </a:r>
          </a:p>
          <a:p>
            <a:pPr marL="737006" lvl="1" indent="-283464">
              <a:buFont typeface="Arial" panose="020B0604020202020204" pitchFamily="34" charset="0"/>
              <a:buChar char="•"/>
            </a:pPr>
            <a:r>
              <a:rPr lang="es-ES" sz="800" dirty="0"/>
              <a:t>Nuevos espacios para el aprendizaje</a:t>
            </a:r>
          </a:p>
          <a:p>
            <a:pPr marL="737006" lvl="1" indent="-283464">
              <a:buFont typeface="Arial" panose="020B0604020202020204" pitchFamily="34" charset="0"/>
              <a:buChar char="•"/>
            </a:pPr>
            <a:r>
              <a:rPr lang="es-ES" sz="800" dirty="0"/>
              <a:t> Aprendizaje centrado en el alumno </a:t>
            </a:r>
          </a:p>
          <a:p>
            <a:pPr marL="170078" indent="-170078" defTabSz="907085">
              <a:buFont typeface="Arial" panose="020B0604020202020204" pitchFamily="34" charset="0"/>
              <a:buChar char="•"/>
              <a:defRPr/>
            </a:pPr>
            <a:endParaRPr lang="es-ES" sz="800" dirty="0"/>
          </a:p>
          <a:p>
            <a:pPr marL="170078" indent="-170078" defTabSz="907085">
              <a:buFont typeface="Arial" panose="020B0604020202020204" pitchFamily="34" charset="0"/>
              <a:buChar char="•"/>
              <a:defRPr/>
            </a:pPr>
            <a:r>
              <a:rPr lang="es-ES" sz="800" dirty="0"/>
              <a:t>Actuaciones relacionadas con criterios comunes para la elaboración de las programaciones didácticas, selección de recursos digitales, en la estructuración del contexto tecnológico, en las metodologías colaborativas, creativas e inclusivas para el desarrollo de las competencias en el proceso de enseñanza y aprendizaje.</a:t>
            </a:r>
          </a:p>
          <a:p>
            <a:pPr marL="226771" indent="-226771">
              <a:buAutoNum type="arabicPeriod"/>
            </a:pPr>
            <a:r>
              <a:rPr lang="es-ES" sz="800" dirty="0"/>
              <a:t>El centro tiene establecidos criterios comunes para la elaboración de las programaciones didácticas en los objetivos, en las metodologías y en los procesos para la adquisición de las competencias digitales desde la perspectiva de todas las áreas y niveles, así como en los planes de acción educativa (planes de convivencia, acción tutorial,…).</a:t>
            </a:r>
          </a:p>
          <a:p>
            <a:pPr marL="226771" indent="-226771">
              <a:buAutoNum type="arabicPeriod"/>
            </a:pPr>
            <a:r>
              <a:rPr lang="es-ES" sz="800" dirty="0"/>
              <a:t>El centro aplica la integración de los dispositivos tecnológicos y aplicaciones didácticas en los procesos de personalización, individualización del aprendizaje, la inclusión educativa y el aprendizaje adaptativo.</a:t>
            </a:r>
          </a:p>
          <a:p>
            <a:pPr marL="226771" indent="-226771">
              <a:buAutoNum type="arabicPeriod"/>
            </a:pPr>
            <a:r>
              <a:rPr lang="es-ES" sz="800" dirty="0"/>
              <a:t>El centro dispone de un contexto tecnológico estructurado de acuerdo al modelo didáctico del centro y las metodologías. </a:t>
            </a:r>
          </a:p>
          <a:p>
            <a:pPr marL="226771" indent="-226771">
              <a:buAutoNum type="arabicPeriod"/>
            </a:pPr>
            <a:r>
              <a:rPr lang="es-ES" sz="800" dirty="0"/>
              <a:t>Los docentes utilizan las TIC como herramientas facilitadoras para la implantación y el desarrollo de metodologías activas e innovadoras.</a:t>
            </a:r>
          </a:p>
          <a:p>
            <a:pPr marL="226771" indent="-226771">
              <a:buAutoNum type="arabicPeriod"/>
            </a:pPr>
            <a:r>
              <a:rPr lang="es-ES" sz="800" dirty="0"/>
              <a:t>Dentro del proceso de enseñanza/aprendizaje se recogen evidencias para la comprobación de la competencia digital de los alumnos.</a:t>
            </a:r>
          </a:p>
          <a:p>
            <a:pPr marL="226771" indent="-226771">
              <a:buAutoNum type="arabicPeriod"/>
            </a:pPr>
            <a:r>
              <a:rPr lang="es-ES" sz="800" dirty="0"/>
              <a:t>El centro integra objetivos y procesos de aprendizaje sobre el uso seguro de las tecnologías en el currículo escolar.</a:t>
            </a:r>
          </a:p>
          <a:p>
            <a:pPr marL="453542" lvl="1" defTabSz="907085">
              <a:defRPr/>
            </a:pPr>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23</a:t>
            </a:fld>
            <a:endParaRPr lang="es-ES"/>
          </a:p>
        </p:txBody>
      </p:sp>
    </p:spTree>
    <p:extLst>
      <p:ext uri="{BB962C8B-B14F-4D97-AF65-F5344CB8AC3E}">
        <p14:creationId xmlns:p14="http://schemas.microsoft.com/office/powerpoint/2010/main" val="1369192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defTabSz="907085">
              <a:buFont typeface="Arial" panose="020B0604020202020204" pitchFamily="34" charset="0"/>
              <a:buChar char="•"/>
              <a:defRPr/>
            </a:pPr>
            <a:r>
              <a:rPr lang="es-ES" sz="1000" dirty="0"/>
              <a:t>Una institución digitalmente competente tiene que articular dinámicas y mecanismos que incluyan la producción y utilización de contenidos en red, preferiblemente abiertos; la creación de espacios para visualizar esos contenidos, acciones para promover su uso y la acción de compartirlos dentro y fuera del centro. Se trata de poner en valor los productos desarrollados en el centro educativo, tanto los analógicos (por ejemplo, murales) como los digitales que hacen uso de las nuevas herramientas y competencias tecnológicas. </a:t>
            </a:r>
          </a:p>
          <a:p>
            <a:pPr marL="623621" lvl="1" indent="-170078" defTabSz="907085">
              <a:buFont typeface="Arial" panose="020B0604020202020204" pitchFamily="34" charset="0"/>
              <a:buChar char="•"/>
              <a:defRPr/>
            </a:pPr>
            <a:endParaRPr lang="es-ES" sz="1000" dirty="0"/>
          </a:p>
          <a:p>
            <a:pPr marL="623621" lvl="1" indent="-170078" defTabSz="907085">
              <a:buFont typeface="Arial" panose="020B0604020202020204" pitchFamily="34" charset="0"/>
              <a:buChar char="•"/>
              <a:defRPr/>
            </a:pPr>
            <a:r>
              <a:rPr lang="es-ES" sz="1000" dirty="0"/>
              <a:t>Actuaciones relacionadas con la estructuración, secuenciación, estándares de aprendizaje, competencias y contextualización de los contenidos curriculares relativos a la competencia digital, a los recursos didácticos  y a la organización en la integración y uso eficaz de las tecnologías de la información en el proceso de enseñanza y aprendizaje.</a:t>
            </a:r>
          </a:p>
          <a:p>
            <a:pPr marL="623621" lvl="1" indent="-170078" defTabSz="907085">
              <a:buFont typeface="Arial" panose="020B0604020202020204" pitchFamily="34" charset="0"/>
              <a:buChar char="•"/>
              <a:defRPr/>
            </a:pPr>
            <a:endParaRPr lang="es-ES" sz="1000" dirty="0"/>
          </a:p>
          <a:p>
            <a:pPr marL="226771" indent="-226771">
              <a:buAutoNum type="arabicPeriod"/>
            </a:pPr>
            <a:r>
              <a:rPr lang="es-ES" sz="1000" dirty="0"/>
              <a:t>Estrategias de flexibilización de espacios y horarios para desarrollos de las competencia clave en contextos basados en las tecnologías de la información y comunicación.</a:t>
            </a:r>
          </a:p>
          <a:p>
            <a:pPr marL="226771" indent="-226771">
              <a:buAutoNum type="arabicPeriod"/>
            </a:pPr>
            <a:r>
              <a:rPr lang="es-ES" sz="1000" dirty="0"/>
              <a:t>Acuerdos sobre los indicadores de consecución de los estándares para el logro de la competencia digital, teniendo en cuenta el carácter transversal y secuenciado de la competencia digital.</a:t>
            </a:r>
            <a:endParaRPr lang="es-ES_tradnl" sz="1000" dirty="0"/>
          </a:p>
          <a:p>
            <a:pPr marL="226771" indent="-226771" defTabSz="907085">
              <a:buFontTx/>
              <a:buAutoNum type="arabicPeriod"/>
              <a:defRPr/>
            </a:pPr>
            <a:r>
              <a:rPr lang="es-ES" sz="1000" dirty="0"/>
              <a:t>Estrategias organizadas para la adaptación y creación de recursos educativos en función de los procesos de aprendizaje y enseñanza, y de forma crítica y segura.</a:t>
            </a:r>
            <a:endParaRPr lang="es-ES_tradnl" sz="1000" dirty="0"/>
          </a:p>
          <a:p>
            <a:pPr marL="226771" indent="-226771" defTabSz="907085">
              <a:buFontTx/>
              <a:buAutoNum type="arabicPeriod"/>
              <a:defRPr/>
            </a:pPr>
            <a:r>
              <a:rPr lang="es-ES" sz="1000" dirty="0"/>
              <a:t>Establecimiento de un contexto tecnológico-didáctico de acceso a los contenidos por parte del alumno de forma autónoma en situaciones tanto presencial, como no presenciales.</a:t>
            </a:r>
            <a:endParaRPr lang="es-ES_tradnl" sz="1000" dirty="0"/>
          </a:p>
          <a:p>
            <a:pPr marL="226771" indent="-226771">
              <a:buAutoNum type="arabicPeriod"/>
            </a:pPr>
            <a:r>
              <a:rPr lang="es-ES" sz="1000" dirty="0"/>
              <a:t>Estrategias de difusión, coordinación y acceso a repositorios de contenidos (institucionales, aulas virtuales, sistemas de gestión de contenidos, CROL,…) de forma amplia y eficaz.</a:t>
            </a:r>
            <a:endParaRPr lang="es-ES_tradnl" sz="1000" dirty="0"/>
          </a:p>
          <a:p>
            <a:pPr marL="453542" lvl="1" defTabSz="907085">
              <a:defRPr/>
            </a:pPr>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24</a:t>
            </a:fld>
            <a:endParaRPr lang="es-ES"/>
          </a:p>
        </p:txBody>
      </p:sp>
    </p:spTree>
    <p:extLst>
      <p:ext uri="{BB962C8B-B14F-4D97-AF65-F5344CB8AC3E}">
        <p14:creationId xmlns:p14="http://schemas.microsoft.com/office/powerpoint/2010/main" val="1332363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defTabSz="907085">
              <a:buFont typeface="Arial" panose="020B0604020202020204" pitchFamily="34" charset="0"/>
              <a:buChar char="•"/>
              <a:defRPr/>
            </a:pPr>
            <a:r>
              <a:rPr lang="es-ES" sz="1000" dirty="0"/>
              <a:t>Una institución digitalmente competente tiene que articular dinámicas y mecanismos que incluyan la producción y utilización de contenidos en red, preferiblemente abiertos; la creación de espacios para visualizar esos contenidos, acciones para promover su uso y la acción de compartirlos dentro y fuera del centro. Se trata de poner en valor los productos desarrollados en el centro educativo, tanto los analógicos (por ejemplo, murales) como los digitales que hacen uso de las nuevas herramientas y competencias tecnológicas. </a:t>
            </a:r>
          </a:p>
          <a:p>
            <a:pPr marL="623621" lvl="1" indent="-170078" defTabSz="907085">
              <a:buFont typeface="Arial" panose="020B0604020202020204" pitchFamily="34" charset="0"/>
              <a:buChar char="•"/>
              <a:defRPr/>
            </a:pPr>
            <a:endParaRPr lang="es-ES" sz="1000" dirty="0"/>
          </a:p>
          <a:p>
            <a:pPr marL="623621" lvl="1" indent="-170078" defTabSz="907085">
              <a:buFont typeface="Arial" panose="020B0604020202020204" pitchFamily="34" charset="0"/>
              <a:buChar char="•"/>
              <a:defRPr/>
            </a:pPr>
            <a:r>
              <a:rPr lang="es-ES" sz="1000" dirty="0"/>
              <a:t>Actuaciones relacionadas con la estructuración, secuenciación, estándares de aprendizaje, competencias y contextualización de los contenidos curriculares relativos a la competencia digital, a los recursos didácticos  y a la organización en la integración y uso eficaz de las tecnologías de la información en el proceso de enseñanza y aprendizaje.</a:t>
            </a:r>
          </a:p>
          <a:p>
            <a:pPr marL="623621" lvl="1" indent="-170078" defTabSz="907085">
              <a:buFont typeface="Arial" panose="020B0604020202020204" pitchFamily="34" charset="0"/>
              <a:buChar char="•"/>
              <a:defRPr/>
            </a:pPr>
            <a:endParaRPr lang="es-ES" sz="1000" dirty="0"/>
          </a:p>
          <a:p>
            <a:pPr marL="226771" indent="-226771">
              <a:buAutoNum type="arabicPeriod"/>
            </a:pPr>
            <a:r>
              <a:rPr lang="es-ES" sz="1000" dirty="0"/>
              <a:t>Estrategias de flexibilización de espacios y horarios para desarrollos de las competencia clave en contextos basados en las tecnologías de la información y comunicación.</a:t>
            </a:r>
          </a:p>
          <a:p>
            <a:pPr marL="226771" indent="-226771">
              <a:buAutoNum type="arabicPeriod"/>
            </a:pPr>
            <a:r>
              <a:rPr lang="es-ES" sz="1000" dirty="0"/>
              <a:t>Acuerdos sobre los indicadores de consecución de los estándares para el logro de la competencia digital, teniendo en cuenta el carácter transversal y secuenciado de la competencia digital.</a:t>
            </a:r>
            <a:endParaRPr lang="es-ES_tradnl" sz="1000" dirty="0"/>
          </a:p>
          <a:p>
            <a:pPr marL="226771" indent="-226771" defTabSz="907085">
              <a:buFontTx/>
              <a:buAutoNum type="arabicPeriod"/>
              <a:defRPr/>
            </a:pPr>
            <a:r>
              <a:rPr lang="es-ES" sz="1000" dirty="0"/>
              <a:t>Estrategias organizadas para la adaptación y creación de recursos educativos en función de los procesos de aprendizaje y enseñanza, y de forma crítica y segura.</a:t>
            </a:r>
            <a:endParaRPr lang="es-ES_tradnl" sz="1000" dirty="0"/>
          </a:p>
          <a:p>
            <a:pPr marL="226771" indent="-226771" defTabSz="907085">
              <a:buFontTx/>
              <a:buAutoNum type="arabicPeriod"/>
              <a:defRPr/>
            </a:pPr>
            <a:r>
              <a:rPr lang="es-ES" sz="1000" dirty="0"/>
              <a:t>Establecimiento de un contexto tecnológico-didáctico de acceso a los contenidos por parte del alumno de forma autónoma en situaciones tanto presencial, como no presenciales.</a:t>
            </a:r>
            <a:endParaRPr lang="es-ES_tradnl" sz="1000" dirty="0"/>
          </a:p>
          <a:p>
            <a:pPr marL="226771" indent="-226771">
              <a:buAutoNum type="arabicPeriod"/>
            </a:pPr>
            <a:r>
              <a:rPr lang="es-ES" sz="1000" dirty="0"/>
              <a:t>Estrategias de difusión, coordinación y acceso a repositorios de contenidos (institucionales, aulas virtuales, sistemas de gestión de contenidos, CROL,…) de forma amplia y eficaz.</a:t>
            </a:r>
            <a:endParaRPr lang="es-ES_tradnl" sz="1000" dirty="0"/>
          </a:p>
          <a:p>
            <a:pPr marL="453542" lvl="1" defTabSz="907085">
              <a:defRPr/>
            </a:pPr>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25</a:t>
            </a:fld>
            <a:endParaRPr lang="es-ES"/>
          </a:p>
        </p:txBody>
      </p:sp>
    </p:spTree>
    <p:extLst>
      <p:ext uri="{BB962C8B-B14F-4D97-AF65-F5344CB8AC3E}">
        <p14:creationId xmlns:p14="http://schemas.microsoft.com/office/powerpoint/2010/main" val="2832976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defTabSz="907085">
              <a:buFont typeface="Arial" panose="020B0604020202020204" pitchFamily="34" charset="0"/>
              <a:buChar char="•"/>
              <a:defRPr/>
            </a:pPr>
            <a:r>
              <a:rPr lang="es-ES" sz="900" dirty="0"/>
              <a:t>En lo que se refiere a cómo la tecnología afecta institucionalmente a la evaluación, tendremos que hablar de tres niveles principales: </a:t>
            </a:r>
          </a:p>
          <a:p>
            <a:pPr marL="623621" lvl="1" indent="-170078" defTabSz="907085">
              <a:buFont typeface="Arial" panose="020B0604020202020204" pitchFamily="34" charset="0"/>
              <a:buChar char="•"/>
              <a:defRPr/>
            </a:pPr>
            <a:r>
              <a:rPr lang="es-ES" sz="900" dirty="0"/>
              <a:t>La evaluación de los aprendizajes de los estudiantes. </a:t>
            </a:r>
          </a:p>
          <a:p>
            <a:pPr marL="623621" lvl="1" indent="-170078" defTabSz="907085">
              <a:buFont typeface="Arial" panose="020B0604020202020204" pitchFamily="34" charset="0"/>
              <a:buChar char="•"/>
              <a:defRPr/>
            </a:pPr>
            <a:r>
              <a:rPr lang="es-ES" sz="900" dirty="0"/>
              <a:t>La certificación de los aprendizajes de los estudiantes. </a:t>
            </a:r>
          </a:p>
          <a:p>
            <a:pPr marL="623621" lvl="1" indent="-170078" defTabSz="907085">
              <a:buFont typeface="Arial" panose="020B0604020202020204" pitchFamily="34" charset="0"/>
              <a:buChar char="•"/>
              <a:defRPr/>
            </a:pPr>
            <a:r>
              <a:rPr lang="es-ES" sz="900" dirty="0"/>
              <a:t>La evaluación de los programas y procesos de enseñanza que llevamos a cabo dentro de las instituciones a través de analíticas de aprendizaje. </a:t>
            </a:r>
          </a:p>
          <a:p>
            <a:endParaRPr lang="es-ES_tradnl" sz="900" dirty="0"/>
          </a:p>
          <a:p>
            <a:pPr lvl="0"/>
            <a:r>
              <a:rPr lang="es-ES" sz="900" i="1" dirty="0"/>
              <a:t>Desde la perspectiva de los docentes:</a:t>
            </a:r>
            <a:endParaRPr lang="es-ES_tradnl" sz="900" dirty="0"/>
          </a:p>
          <a:p>
            <a:pPr lvl="1"/>
            <a:r>
              <a:rPr lang="es-ES" sz="900" dirty="0"/>
              <a:t>Evaluación de las programaciones didácticas y de aula.</a:t>
            </a:r>
            <a:endParaRPr lang="es-ES_tradnl" sz="900" dirty="0"/>
          </a:p>
          <a:p>
            <a:pPr lvl="1"/>
            <a:r>
              <a:rPr lang="es-ES" sz="900" dirty="0"/>
              <a:t>Evaluación de resultados académicos.</a:t>
            </a:r>
            <a:endParaRPr lang="es-ES_tradnl" sz="900" dirty="0"/>
          </a:p>
          <a:p>
            <a:pPr lvl="1"/>
            <a:r>
              <a:rPr lang="es-ES" sz="900" dirty="0"/>
              <a:t>Evaluación de las dinámicas de colaboración y de las metodologías empleadas.</a:t>
            </a:r>
            <a:endParaRPr lang="es-ES_tradnl" sz="900" dirty="0"/>
          </a:p>
          <a:p>
            <a:pPr marL="170078" indent="-170078" defTabSz="907085">
              <a:buFont typeface="Arial" panose="020B0604020202020204" pitchFamily="34" charset="0"/>
              <a:buChar char="•"/>
              <a:defRPr/>
            </a:pPr>
            <a:endParaRPr lang="es-ES" sz="900" dirty="0"/>
          </a:p>
          <a:p>
            <a:pPr marL="170078" indent="-170078" defTabSz="907085">
              <a:buFont typeface="Arial" panose="020B0604020202020204" pitchFamily="34" charset="0"/>
              <a:buChar char="•"/>
              <a:defRPr/>
            </a:pPr>
            <a:r>
              <a:rPr lang="es-ES" sz="900" dirty="0"/>
              <a:t>Actuaciones relacionadas con criterios, indicadores, procesos de evaluación, entornos de aprendizaje, uso de herramientas tecnológicas para la evaluación y resultados de los procesos , la eficacia y la eficiencia de la aplicación de estos procesos y el uso del entorno tecnológico-didáctico en la integración y uso eficaz de las tecnologías en el proceso de enseñanza y aprendizaje.</a:t>
            </a:r>
          </a:p>
          <a:p>
            <a:pPr marL="226771" indent="-226771">
              <a:buAutoNum type="arabicPeriod"/>
            </a:pPr>
            <a:r>
              <a:rPr lang="es-ES" sz="900" dirty="0"/>
              <a:t>Planificación de estrategias diversas de utilización de las TIC para la evaluación a los aprendizajes.</a:t>
            </a:r>
          </a:p>
          <a:p>
            <a:pPr marL="226771" indent="-226771" defTabSz="907085">
              <a:buFontTx/>
              <a:buAutoNum type="arabicPeriod"/>
              <a:defRPr/>
            </a:pPr>
            <a:r>
              <a:rPr lang="es-ES" sz="900" dirty="0"/>
              <a:t>Criterios compartidos para evaluar los aprendizajes (presenciales, no presenciales, formales y no formales) en entornos digitales a través de herramientas digitales (e-portfolio, tutorías inteligentes, simulaciones,…) y con metodologías para la coevaluación y autoevaluación.</a:t>
            </a:r>
            <a:endParaRPr lang="es-ES_tradnl" sz="900" dirty="0"/>
          </a:p>
          <a:p>
            <a:pPr marL="226771" indent="-226771">
              <a:buAutoNum type="arabicPeriod"/>
            </a:pPr>
            <a:r>
              <a:rPr lang="es-ES" sz="900" dirty="0"/>
              <a:t>El centro coordina y define el proceso de evaluación de la adquisición de la competencia digital del alumnado en todas las etapas.</a:t>
            </a:r>
            <a:endParaRPr lang="es-ES_tradnl" sz="900" dirty="0"/>
          </a:p>
          <a:p>
            <a:pPr marL="226771" indent="-226771">
              <a:buAutoNum type="arabicPeriod"/>
            </a:pPr>
            <a:r>
              <a:rPr lang="es-ES" sz="900" dirty="0"/>
              <a:t>El centro considera estrategias de evaluación sobre la eficiencia y eficacia del contexto tecnológico para el aprendizaje.</a:t>
            </a:r>
            <a:endParaRPr lang="es-ES_tradnl" sz="900" dirty="0"/>
          </a:p>
          <a:p>
            <a:pPr defTabSz="907085">
              <a:defRPr/>
            </a:pPr>
            <a:endParaRPr lang="es-ES_tradnl" sz="900"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26</a:t>
            </a:fld>
            <a:endParaRPr lang="es-ES"/>
          </a:p>
        </p:txBody>
      </p:sp>
    </p:spTree>
    <p:extLst>
      <p:ext uri="{BB962C8B-B14F-4D97-AF65-F5344CB8AC3E}">
        <p14:creationId xmlns:p14="http://schemas.microsoft.com/office/powerpoint/2010/main" val="357690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defTabSz="907085">
              <a:buFont typeface="Arial" panose="020B0604020202020204" pitchFamily="34" charset="0"/>
              <a:buChar char="•"/>
              <a:defRPr/>
            </a:pPr>
            <a:r>
              <a:rPr lang="es-ES" sz="1000" dirty="0"/>
              <a:t>En lo que se refiere a cómo la tecnología afecta institucionalmente a la evaluación, tendremos que hablar de tres niveles principales: </a:t>
            </a:r>
          </a:p>
          <a:p>
            <a:pPr marL="623621" lvl="1" indent="-170078" defTabSz="907085">
              <a:buFont typeface="Arial" panose="020B0604020202020204" pitchFamily="34" charset="0"/>
              <a:buChar char="•"/>
              <a:defRPr/>
            </a:pPr>
            <a:r>
              <a:rPr lang="es-ES" sz="1000" dirty="0"/>
              <a:t>La evaluación de los aprendizajes de los estudiantes. </a:t>
            </a:r>
          </a:p>
          <a:p>
            <a:pPr marL="623621" lvl="1" indent="-170078" defTabSz="907085">
              <a:buFont typeface="Arial" panose="020B0604020202020204" pitchFamily="34" charset="0"/>
              <a:buChar char="•"/>
              <a:defRPr/>
            </a:pPr>
            <a:r>
              <a:rPr lang="es-ES" sz="1000" dirty="0"/>
              <a:t>La certificación de los aprendizajes de los estudiantes. </a:t>
            </a:r>
          </a:p>
          <a:p>
            <a:pPr marL="623621" lvl="1" indent="-170078" defTabSz="907085">
              <a:buFont typeface="Arial" panose="020B0604020202020204" pitchFamily="34" charset="0"/>
              <a:buChar char="•"/>
              <a:defRPr/>
            </a:pPr>
            <a:r>
              <a:rPr lang="es-ES" sz="1000" dirty="0"/>
              <a:t>La evaluación de los programas y procesos de enseñanza que llevamos a cabo dentro de las instituciones a través de analíticas de aprendizaje. </a:t>
            </a:r>
          </a:p>
          <a:p>
            <a:pPr marL="170078" indent="-170078" defTabSz="907085">
              <a:buFont typeface="Arial" panose="020B0604020202020204" pitchFamily="34" charset="0"/>
              <a:buChar char="•"/>
              <a:defRPr/>
            </a:pPr>
            <a:endParaRPr lang="es-ES" sz="1000" dirty="0"/>
          </a:p>
          <a:p>
            <a:pPr marL="170078" indent="-170078" defTabSz="907085">
              <a:buFont typeface="Arial" panose="020B0604020202020204" pitchFamily="34" charset="0"/>
              <a:buChar char="•"/>
              <a:defRPr/>
            </a:pPr>
            <a:r>
              <a:rPr lang="es-ES" sz="1000" dirty="0"/>
              <a:t>Actuaciones relacionadas con criterios, indicadores, procesos de evaluación, entornos de aprendizaje, uso de herramientas tecnológicas para la evaluación y resultados de los procesos , la eficacia y la eficiencia de la aplicación de estos procesos y el uso del entorno tecnológico-didáctico en la integración y uso eficaz de las tecnologías en el proceso de enseñanza y aprendizaje.</a:t>
            </a:r>
          </a:p>
          <a:p>
            <a:pPr marL="226771" indent="-226771">
              <a:buAutoNum type="arabicPeriod"/>
            </a:pPr>
            <a:r>
              <a:rPr lang="es-ES" sz="1000" dirty="0"/>
              <a:t>Planificación de estrategias diversas de utilización de las TIC para la evaluación a los aprendizajes.</a:t>
            </a:r>
          </a:p>
          <a:p>
            <a:pPr marL="226771" indent="-226771" defTabSz="907085">
              <a:buFontTx/>
              <a:buAutoNum type="arabicPeriod"/>
              <a:defRPr/>
            </a:pPr>
            <a:r>
              <a:rPr lang="es-ES" sz="1000" dirty="0"/>
              <a:t>Criterios compartidos para evaluar los aprendizajes (presenciales, no presenciales, formales y no formales) en entornos digitales a través de herramientas digitales (e-portfolio, tutorías inteligentes, simulaciones,…) y con metodologías para la coevaluación y autoevaluación.</a:t>
            </a:r>
            <a:endParaRPr lang="es-ES_tradnl" sz="1000" dirty="0"/>
          </a:p>
          <a:p>
            <a:pPr marL="226771" indent="-226771">
              <a:buAutoNum type="arabicPeriod"/>
            </a:pPr>
            <a:r>
              <a:rPr lang="es-ES" sz="1000" dirty="0"/>
              <a:t>El centro coordina y define el proceso de evaluación de la adquisición de la competencia digital del alumnado en todas las etapas.</a:t>
            </a:r>
            <a:endParaRPr lang="es-ES_tradnl" sz="1000" dirty="0"/>
          </a:p>
          <a:p>
            <a:pPr marL="226771" indent="-226771">
              <a:buAutoNum type="arabicPeriod"/>
            </a:pPr>
            <a:r>
              <a:rPr lang="es-ES" sz="1000" dirty="0"/>
              <a:t>El centro considera estrategias de evaluación sobre la eficiencia y eficacia del contexto tecnológico para el aprendizaje.</a:t>
            </a:r>
            <a:endParaRPr lang="es-ES_tradnl" sz="1000" dirty="0"/>
          </a:p>
          <a:p>
            <a:pPr defTabSz="907085">
              <a:defRPr/>
            </a:pPr>
            <a:endParaRPr lang="es-ES_tradnl"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27</a:t>
            </a:fld>
            <a:endParaRPr lang="es-ES"/>
          </a:p>
        </p:txBody>
      </p:sp>
    </p:spTree>
    <p:extLst>
      <p:ext uri="{BB962C8B-B14F-4D97-AF65-F5344CB8AC3E}">
        <p14:creationId xmlns:p14="http://schemas.microsoft.com/office/powerpoint/2010/main" val="21714930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defTabSz="907085">
              <a:buFont typeface="Arial" panose="020B0604020202020204" pitchFamily="34" charset="0"/>
              <a:buChar char="•"/>
              <a:defRPr/>
            </a:pPr>
            <a:r>
              <a:rPr lang="es-ES" sz="1000" dirty="0"/>
              <a:t>La infraestructura tecnológica ha de ser definida de manera coherente con el marco pedagógico y el proyecto educativo del centro. </a:t>
            </a:r>
          </a:p>
          <a:p>
            <a:pPr marL="170078" indent="-170078" algn="just" defTabSz="907085">
              <a:buFont typeface="Arial" panose="020B0604020202020204" pitchFamily="34" charset="0"/>
              <a:buChar char="•"/>
              <a:defRPr/>
            </a:pPr>
            <a:r>
              <a:rPr lang="es-ES" sz="1000" dirty="0"/>
              <a:t>Solo esta subordinación de la tecnología a la pedagogía garantiza una integración sostenible que promueva el aprendizaje. </a:t>
            </a:r>
          </a:p>
          <a:p>
            <a:pPr marL="170078" indent="-170078" algn="just" defTabSz="907085">
              <a:buFont typeface="Arial" panose="020B0604020202020204" pitchFamily="34" charset="0"/>
              <a:buChar char="•"/>
              <a:defRPr/>
            </a:pPr>
            <a:r>
              <a:rPr lang="es-ES" sz="1000" dirty="0"/>
              <a:t>Pero no debemos olvidar que, para que la tecnología pueda contribuir a potenciar la enseñanza y el aprendizaje es necesario que la infraestructura digital esté operativa y sea fiable y segura, además de escalable, a lo largo del proceso de desarrollo. </a:t>
            </a:r>
          </a:p>
          <a:p>
            <a:pPr marL="170078" indent="-170078" algn="just" defTabSz="907085">
              <a:buFont typeface="Arial" panose="020B0604020202020204" pitchFamily="34" charset="0"/>
              <a:buChar char="•"/>
              <a:defRPr/>
            </a:pPr>
            <a:r>
              <a:rPr lang="es-ES" sz="1000" dirty="0"/>
              <a:t>Sin esto no será posible su integración, y en su ausencia o sus limitaciones encontramos uno de los problemas más previsibles y, sin embargo, comunes en el proceso de integración. </a:t>
            </a:r>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28</a:t>
            </a:fld>
            <a:endParaRPr lang="es-ES"/>
          </a:p>
        </p:txBody>
      </p:sp>
    </p:spTree>
    <p:extLst>
      <p:ext uri="{BB962C8B-B14F-4D97-AF65-F5344CB8AC3E}">
        <p14:creationId xmlns:p14="http://schemas.microsoft.com/office/powerpoint/2010/main" val="1193175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defTabSz="907085">
              <a:defRPr/>
            </a:pPr>
            <a:r>
              <a:rPr lang="es-ES" sz="1000" dirty="0"/>
              <a:t>Actuaciones relacionadas con el acceso, la adquisición y el mantenimiento de los recursos tecnológicos para el desarrollo de las tareas educativas, administrativas y de comunicación en la integración y uso eficaz de las tecnologías en el proceso de enseñanza y aprendizaje.</a:t>
            </a:r>
          </a:p>
          <a:p>
            <a:endParaRPr lang="es-ES" sz="1000" dirty="0"/>
          </a:p>
          <a:p>
            <a:pPr marL="226771" indent="-226771">
              <a:buAutoNum type="arabicPeriod"/>
            </a:pPr>
            <a:r>
              <a:rPr lang="es-ES" sz="1000" dirty="0"/>
              <a:t>Servicios digitales de red del centro y aula estructurados y regulados: organizar todos los recursos y su acceso</a:t>
            </a:r>
          </a:p>
          <a:p>
            <a:pPr marL="226771" indent="-226771">
              <a:buAutoNum type="arabicPeriod"/>
            </a:pPr>
            <a:r>
              <a:rPr lang="es-ES" sz="1000" dirty="0"/>
              <a:t>Espacios de aprendizaje virtuales para la comunicación e interacción entre la comunidad educativa: LMS, web, blog, </a:t>
            </a:r>
          </a:p>
          <a:p>
            <a:pPr marL="226771" indent="-226771">
              <a:buAutoNum type="arabicPeriod"/>
            </a:pPr>
            <a:r>
              <a:rPr lang="es-ES" sz="1000" dirty="0"/>
              <a:t>Estrategias organizativas de los recursos tecnológicos en las aulas: modelo y tipo aula, política de dispositivos</a:t>
            </a:r>
          </a:p>
          <a:p>
            <a:pPr marL="226771" indent="-226771">
              <a:buAutoNum type="arabicPeriod"/>
            </a:pPr>
            <a:r>
              <a:rPr lang="es-ES" sz="1000" dirty="0"/>
              <a:t>Recursos y dispositivos para alumnado y profesorado con configuraciones de acceso individualizado y personalizado.</a:t>
            </a:r>
          </a:p>
          <a:p>
            <a:pPr marL="226771" indent="-226771">
              <a:buAutoNum type="arabicPeriod"/>
            </a:pPr>
            <a:r>
              <a:rPr lang="es-ES" sz="1000" dirty="0"/>
              <a:t>Planificación de mantenimiento, reciclado, reactualización, mejora o innovación.</a:t>
            </a:r>
          </a:p>
          <a:p>
            <a:pPr marL="226771" indent="-226771" defTabSz="907085">
              <a:buFontTx/>
              <a:buAutoNum type="arabicPeriod"/>
              <a:defRPr/>
            </a:pPr>
            <a:r>
              <a:rPr lang="es-ES" sz="1000" dirty="0"/>
              <a:t>Posibilidades de  acceso a escenarios de aprendizaje flexible: espacios, tiempos, redes, equipamiento, agrupamientos, </a:t>
            </a:r>
          </a:p>
          <a:p>
            <a:pPr marL="226771" indent="-226771">
              <a:buAutoNum type="arabicPeriod"/>
            </a:pPr>
            <a:r>
              <a:rPr lang="es-ES" sz="1000" dirty="0"/>
              <a:t>Actuaciones de compensación tecnológica relacionados con la inclusión digital de los alumnos.</a:t>
            </a:r>
          </a:p>
          <a:p>
            <a:endParaRPr lang="es-ES" sz="100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29</a:t>
            </a:fld>
            <a:endParaRPr lang="es-ES"/>
          </a:p>
        </p:txBody>
      </p:sp>
    </p:spTree>
    <p:extLst>
      <p:ext uri="{BB962C8B-B14F-4D97-AF65-F5344CB8AC3E}">
        <p14:creationId xmlns:p14="http://schemas.microsoft.com/office/powerpoint/2010/main" val="173154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dirty="0"/>
              <a:t>Ideas y personas, no máquinas y tecnología: estas aportan la</a:t>
            </a:r>
            <a:r>
              <a:rPr lang="es-ES" baseline="0" dirty="0"/>
              <a:t> fuerza, el movimiento, pero el sentido, orientación y significado lo dan las ideas y personas</a:t>
            </a:r>
            <a:endParaRPr lang="es-ES" dirty="0"/>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a:t>
            </a:fld>
            <a:endParaRPr lang="es-ES"/>
          </a:p>
        </p:txBody>
      </p:sp>
    </p:spTree>
    <p:extLst>
      <p:ext uri="{BB962C8B-B14F-4D97-AF65-F5344CB8AC3E}">
        <p14:creationId xmlns:p14="http://schemas.microsoft.com/office/powerpoint/2010/main" val="867564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sz="1000" dirty="0"/>
              <a:t>Actuaciones relacionadas con el acceso, la adquisición y el mantenimiento de los recursos tecnológicos para el desarrollo de las tareas educativas, administrativas y de comunicación en la integración y uso eficaz de las tecnologías en el proceso de enseñanza y aprendizaje.</a:t>
            </a:r>
          </a:p>
          <a:p>
            <a:pPr marL="226771" indent="-226771">
              <a:buAutoNum type="arabicPeriod"/>
            </a:pPr>
            <a:r>
              <a:rPr lang="es-ES" sz="1000" dirty="0"/>
              <a:t>Servicios digitales de red del centro y aula estructurados y regulados: organizar todos los recursos y su acceso</a:t>
            </a:r>
          </a:p>
          <a:p>
            <a:pPr marL="226771" indent="-226771">
              <a:buAutoNum type="arabicPeriod"/>
            </a:pPr>
            <a:r>
              <a:rPr lang="es-ES" sz="1000" dirty="0"/>
              <a:t>Espacios de aprendizaje virtuales para la comunicación e interacción entre la comunidad educativa: LMS, web, blog, </a:t>
            </a:r>
          </a:p>
          <a:p>
            <a:pPr marL="226771" indent="-226771">
              <a:buAutoNum type="arabicPeriod"/>
            </a:pPr>
            <a:r>
              <a:rPr lang="es-ES" sz="1000" dirty="0"/>
              <a:t>Estrategias organizativas de los recursos tecnológicos en las aulas: modelo y tipo aula, política de dispositivos</a:t>
            </a:r>
          </a:p>
          <a:p>
            <a:pPr marL="226771" indent="-226771">
              <a:buAutoNum type="arabicPeriod"/>
            </a:pPr>
            <a:r>
              <a:rPr lang="es-ES" sz="1000" dirty="0"/>
              <a:t>Recursos y dispositivos para alumnado y profesorado con configuraciones de acceso individualizado y personalizado.</a:t>
            </a:r>
          </a:p>
          <a:p>
            <a:pPr marL="226771" indent="-226771">
              <a:buAutoNum type="arabicPeriod"/>
            </a:pPr>
            <a:r>
              <a:rPr lang="es-ES" sz="1000" dirty="0"/>
              <a:t>Planificación de mantenimiento, reciclado, reactualización, mejora o innovación.</a:t>
            </a:r>
          </a:p>
          <a:p>
            <a:pPr marL="226771" indent="-226771" defTabSz="907085">
              <a:buFontTx/>
              <a:buAutoNum type="arabicPeriod"/>
              <a:defRPr/>
            </a:pPr>
            <a:r>
              <a:rPr lang="es-ES" sz="1000" dirty="0"/>
              <a:t>Posibilidades de  acceso a escenarios de aprendizaje flexible: espacios, tiempos, redes, equipamiento, agrupamientos, </a:t>
            </a:r>
          </a:p>
          <a:p>
            <a:pPr marL="226771" indent="-226771">
              <a:buAutoNum type="arabicPeriod"/>
            </a:pPr>
            <a:r>
              <a:rPr lang="es-ES" sz="1000" dirty="0"/>
              <a:t>Actuaciones de compensación tecnológica relacionados con la inclusión digital de los alumnos.</a:t>
            </a:r>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30</a:t>
            </a:fld>
            <a:endParaRPr lang="es-ES"/>
          </a:p>
        </p:txBody>
      </p:sp>
    </p:spTree>
    <p:extLst>
      <p:ext uri="{BB962C8B-B14F-4D97-AF65-F5344CB8AC3E}">
        <p14:creationId xmlns:p14="http://schemas.microsoft.com/office/powerpoint/2010/main" val="866310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sz="1000" dirty="0"/>
              <a:t>Actuaciones relacionadas con la protección, seguridad y confianza digital en la integración y uso eficaz de las tecnologías en el proceso de enseñanza y aprendizaje.</a:t>
            </a:r>
          </a:p>
          <a:p>
            <a:pPr marL="226771" indent="-226771">
              <a:buAutoNum type="arabicPeriod"/>
            </a:pPr>
            <a:r>
              <a:rPr lang="es-ES" sz="1000" dirty="0"/>
              <a:t>Políticas, procedimientos y salvaguardas</a:t>
            </a:r>
            <a:r>
              <a:rPr lang="es-ES" sz="1000" b="1" dirty="0"/>
              <a:t> </a:t>
            </a:r>
            <a:r>
              <a:rPr lang="es-ES" sz="1000" dirty="0"/>
              <a:t>del contexto tecnológico (prevenir accesos no autorizados, difusión no permitida, alteración de datos, accesos a entornos inapropiados, prevención de actos antisociales y alteraciones del servicio)</a:t>
            </a:r>
          </a:p>
          <a:p>
            <a:pPr marL="226771" indent="-226771">
              <a:buAutoNum type="arabicPeriod"/>
            </a:pPr>
            <a:r>
              <a:rPr lang="es-ES" sz="1000" dirty="0"/>
              <a:t>Estructura organizativa de responsables, sistemas de control y documentación (almacenamiento, custodia y seguridad de datos, documentos, recursos, según la normativa vigente).</a:t>
            </a:r>
          </a:p>
          <a:p>
            <a:pPr marL="226771" indent="-226771">
              <a:buAutoNum type="arabicPeriod"/>
            </a:pPr>
            <a:r>
              <a:rPr lang="es-ES" sz="1000" dirty="0"/>
              <a:t>Categorización de riesgos e incidencias y actuaciones a aplicar en el caso de uso inadecuado.</a:t>
            </a:r>
          </a:p>
          <a:p>
            <a:pPr marL="226771" indent="-226771">
              <a:buAutoNum type="arabicPeriod"/>
            </a:pPr>
            <a:r>
              <a:rPr lang="es-ES" sz="1000" dirty="0"/>
              <a:t>Procesos de evaluación y de auditoría que afectan a la seguridad.</a:t>
            </a:r>
          </a:p>
          <a:p>
            <a:pPr marL="226771" indent="-226771">
              <a:buAutoNum type="arabicPeriod"/>
            </a:pPr>
            <a:r>
              <a:rPr lang="es-ES" sz="1000" dirty="0"/>
              <a:t>Políticas de información, formación y concienciación sobre el uso seguro y responsable de equipos, redes y servicios de internet.</a:t>
            </a:r>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31</a:t>
            </a:fld>
            <a:endParaRPr lang="es-ES"/>
          </a:p>
        </p:txBody>
      </p:sp>
    </p:spTree>
    <p:extLst>
      <p:ext uri="{BB962C8B-B14F-4D97-AF65-F5344CB8AC3E}">
        <p14:creationId xmlns:p14="http://schemas.microsoft.com/office/powerpoint/2010/main" val="314618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sz="1000" dirty="0"/>
              <a:t>Actuaciones relacionadas con la protección, seguridad y confianza digital en la integración y uso eficaz de las tecnologías en el proceso de enseñanza y aprendizaje.</a:t>
            </a:r>
          </a:p>
          <a:p>
            <a:pPr marL="226771" indent="-226771">
              <a:buAutoNum type="arabicPeriod"/>
            </a:pPr>
            <a:r>
              <a:rPr lang="es-ES" sz="1000" dirty="0"/>
              <a:t>Políticas, procedimientos y salvaguardas</a:t>
            </a:r>
            <a:r>
              <a:rPr lang="es-ES" sz="1000" b="1" dirty="0"/>
              <a:t> </a:t>
            </a:r>
            <a:r>
              <a:rPr lang="es-ES" sz="1000" dirty="0"/>
              <a:t>del contexto tecnológico (prevenir accesos no autorizados, difusión no permitida, alteración de datos, accesos a entornos inapropiados, prevención de actos antisociales y alteraciones del servicio)</a:t>
            </a:r>
          </a:p>
          <a:p>
            <a:pPr marL="226771" indent="-226771">
              <a:buAutoNum type="arabicPeriod"/>
            </a:pPr>
            <a:r>
              <a:rPr lang="es-ES" sz="1000" dirty="0"/>
              <a:t>Estructura organizativa de responsables, sistemas de control y documentación (almacenamiento, custodia y seguridad de datos, documentos, recursos, según la normativa vigente).</a:t>
            </a:r>
          </a:p>
          <a:p>
            <a:pPr marL="226771" indent="-226771">
              <a:buAutoNum type="arabicPeriod"/>
            </a:pPr>
            <a:r>
              <a:rPr lang="es-ES" sz="1000" dirty="0"/>
              <a:t>Categorización de riesgos e incidencias y actuaciones a aplicar en el caso de uso inadecuado.</a:t>
            </a:r>
          </a:p>
          <a:p>
            <a:pPr marL="226771" indent="-226771">
              <a:buAutoNum type="arabicPeriod"/>
            </a:pPr>
            <a:r>
              <a:rPr lang="es-ES" sz="1000" dirty="0"/>
              <a:t>Procesos de evaluación y de auditoría que afectan a la seguridad.</a:t>
            </a:r>
          </a:p>
          <a:p>
            <a:pPr marL="226771" indent="-226771">
              <a:buAutoNum type="arabicPeriod"/>
            </a:pPr>
            <a:r>
              <a:rPr lang="es-ES" sz="1000" dirty="0"/>
              <a:t>Políticas de información, formación y concienciación sobre el uso seguro y responsable de equipos, redes y servicios de internet.</a:t>
            </a:r>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32</a:t>
            </a:fld>
            <a:endParaRPr lang="es-ES"/>
          </a:p>
        </p:txBody>
      </p:sp>
    </p:spTree>
    <p:extLst>
      <p:ext uri="{BB962C8B-B14F-4D97-AF65-F5344CB8AC3E}">
        <p14:creationId xmlns:p14="http://schemas.microsoft.com/office/powerpoint/2010/main" val="227224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33</a:t>
            </a:fld>
            <a:endParaRPr lang="es-ES"/>
          </a:p>
        </p:txBody>
      </p:sp>
    </p:spTree>
    <p:extLst>
      <p:ext uri="{BB962C8B-B14F-4D97-AF65-F5344CB8AC3E}">
        <p14:creationId xmlns:p14="http://schemas.microsoft.com/office/powerpoint/2010/main" val="2594367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34</a:t>
            </a:fld>
            <a:endParaRPr lang="es-ES"/>
          </a:p>
        </p:txBody>
      </p:sp>
    </p:spTree>
    <p:extLst>
      <p:ext uri="{BB962C8B-B14F-4D97-AF65-F5344CB8AC3E}">
        <p14:creationId xmlns:p14="http://schemas.microsoft.com/office/powerpoint/2010/main" val="3410330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35</a:t>
            </a:fld>
            <a:endParaRPr lang="es-ES"/>
          </a:p>
        </p:txBody>
      </p:sp>
    </p:spTree>
    <p:extLst>
      <p:ext uri="{BB962C8B-B14F-4D97-AF65-F5344CB8AC3E}">
        <p14:creationId xmlns:p14="http://schemas.microsoft.com/office/powerpoint/2010/main" val="200569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36</a:t>
            </a:fld>
            <a:endParaRPr lang="es-ES"/>
          </a:p>
        </p:txBody>
      </p:sp>
    </p:spTree>
    <p:extLst>
      <p:ext uri="{BB962C8B-B14F-4D97-AF65-F5344CB8AC3E}">
        <p14:creationId xmlns:p14="http://schemas.microsoft.com/office/powerpoint/2010/main" val="1446988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37</a:t>
            </a:fld>
            <a:endParaRPr lang="es-ES"/>
          </a:p>
        </p:txBody>
      </p:sp>
    </p:spTree>
    <p:extLst>
      <p:ext uri="{BB962C8B-B14F-4D97-AF65-F5344CB8AC3E}">
        <p14:creationId xmlns:p14="http://schemas.microsoft.com/office/powerpoint/2010/main" val="832889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b="0"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38</a:t>
            </a:fld>
            <a:endParaRPr lang="es-ES"/>
          </a:p>
        </p:txBody>
      </p:sp>
    </p:spTree>
    <p:extLst>
      <p:ext uri="{BB962C8B-B14F-4D97-AF65-F5344CB8AC3E}">
        <p14:creationId xmlns:p14="http://schemas.microsoft.com/office/powerpoint/2010/main" val="256426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sz="1000" dirty="0"/>
              <a:t>Colaboración, no individualismo</a:t>
            </a:r>
          </a:p>
          <a:p>
            <a:r>
              <a:rPr lang="es-ES" sz="1000" dirty="0"/>
              <a:t>Equipos humanos, creación de conocimiento</a:t>
            </a:r>
          </a:p>
          <a:p>
            <a:endParaRPr lang="es-ES" sz="1000" dirty="0"/>
          </a:p>
          <a:p>
            <a:pPr lvl="0" algn="l"/>
            <a:r>
              <a:rPr kumimoji="1" lang="es-ES" sz="1000" b="1" dirty="0">
                <a:latin typeface="Calibri" pitchFamily="34" charset="0"/>
              </a:rPr>
              <a:t>El desafío de la transformación implica también tres movimientos:</a:t>
            </a:r>
            <a:endParaRPr lang="es-ES" sz="1000" b="1" dirty="0"/>
          </a:p>
          <a:p>
            <a:pPr marL="170078" indent="-170078">
              <a:buFont typeface="Arial" panose="020B0604020202020204" pitchFamily="34" charset="0"/>
              <a:buChar char="•"/>
            </a:pPr>
            <a:r>
              <a:rPr kumimoji="1" lang="es-ES" sz="1000" dirty="0">
                <a:latin typeface="Calibri" pitchFamily="34" charset="0"/>
              </a:rPr>
              <a:t>Del conocimiento personal e implícito  al </a:t>
            </a:r>
            <a:r>
              <a:rPr kumimoji="1" lang="es-ES" sz="1000" b="1" dirty="0">
                <a:latin typeface="Calibri" pitchFamily="34" charset="0"/>
              </a:rPr>
              <a:t>conocimiento colectivo y explícito.</a:t>
            </a:r>
          </a:p>
          <a:p>
            <a:pPr marL="170078" indent="-170078">
              <a:buFont typeface="Arial" panose="020B0604020202020204" pitchFamily="34" charset="0"/>
              <a:buChar char="•"/>
            </a:pPr>
            <a:r>
              <a:rPr kumimoji="1" lang="es-ES" sz="1000" dirty="0">
                <a:latin typeface="Calibri" pitchFamily="34" charset="0"/>
              </a:rPr>
              <a:t>De la gestión escolar rutinaria a una  </a:t>
            </a:r>
            <a:r>
              <a:rPr kumimoji="1" lang="es-ES" sz="1000" b="1" dirty="0">
                <a:latin typeface="Calibri" pitchFamily="34" charset="0"/>
              </a:rPr>
              <a:t>gestión integrada e interactiva basada en la generación de conocimiento y aprendizaje.</a:t>
            </a:r>
          </a:p>
          <a:p>
            <a:pPr marL="170078" indent="-170078">
              <a:buFont typeface="Arial" panose="020B0604020202020204" pitchFamily="34" charset="0"/>
              <a:buChar char="•"/>
            </a:pPr>
            <a:r>
              <a:rPr kumimoji="1" lang="es-ES" sz="1000" dirty="0">
                <a:latin typeface="Calibri" pitchFamily="34" charset="0"/>
              </a:rPr>
              <a:t>De la competencia desaprovechada y la incompetencia ignorada a la  </a:t>
            </a:r>
            <a:r>
              <a:rPr kumimoji="1" lang="es-ES" sz="1000" b="1" dirty="0">
                <a:latin typeface="Calibri" pitchFamily="34" charset="0"/>
              </a:rPr>
              <a:t>conformación de equipos de trabajo que gestionen y generen conocimiento mediante la autoevaluación y la mejora continua.</a:t>
            </a:r>
          </a:p>
          <a:p>
            <a:endParaRPr lang="es-ES" sz="1000" dirty="0"/>
          </a:p>
          <a:p>
            <a:pPr lvl="0" algn="just"/>
            <a:r>
              <a:rPr kumimoji="1" lang="es-ES" sz="1000" b="1" dirty="0">
                <a:latin typeface="Calibri" pitchFamily="34" charset="0"/>
              </a:rPr>
              <a:t>El centro educativo: unidad básica de cambio y protagonista directo del mismo.</a:t>
            </a:r>
            <a:endParaRPr lang="es-ES" sz="1000" b="1" dirty="0">
              <a:latin typeface="Calibri" pitchFamily="34" charset="0"/>
            </a:endParaRPr>
          </a:p>
          <a:p>
            <a:pPr lvl="0" algn="just"/>
            <a:r>
              <a:rPr kumimoji="1" lang="es-ES" sz="1000" b="1" dirty="0">
                <a:latin typeface="Calibri" pitchFamily="34" charset="0"/>
              </a:rPr>
              <a:t>La innovación: realizada por individuos, pero desde la institución y en función de los objetivos de la misma.</a:t>
            </a:r>
          </a:p>
          <a:p>
            <a:pPr lvl="0" algn="just"/>
            <a:r>
              <a:rPr kumimoji="1" lang="es-ES" sz="1000" b="1" dirty="0">
                <a:latin typeface="Calibri" pitchFamily="34" charset="0"/>
              </a:rPr>
              <a:t>El contexto organizativo es un elemento clave: el trabajo en grupo facilita la tarea de innovar, dentro de una dinámica participativa.</a:t>
            </a:r>
          </a:p>
          <a:p>
            <a:pPr lvl="0" algn="just"/>
            <a:r>
              <a:rPr kumimoji="1" lang="es-ES" sz="1000" b="1" dirty="0">
                <a:latin typeface="Calibri" pitchFamily="34" charset="0"/>
              </a:rPr>
              <a:t>Son los grupos, los órganos, y no los individuos aislados, los que mejor respuesta pueden dar para atender a las necesidades reales de la institución.</a:t>
            </a:r>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4</a:t>
            </a:fld>
            <a:endParaRPr lang="es-ES"/>
          </a:p>
        </p:txBody>
      </p:sp>
    </p:spTree>
    <p:extLst>
      <p:ext uri="{BB962C8B-B14F-4D97-AF65-F5344CB8AC3E}">
        <p14:creationId xmlns:p14="http://schemas.microsoft.com/office/powerpoint/2010/main" val="168241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dirty="0"/>
              <a:t>Liderazgo</a:t>
            </a:r>
          </a:p>
          <a:p>
            <a:r>
              <a:rPr lang="es-ES" dirty="0"/>
              <a:t>Aprender</a:t>
            </a:r>
            <a:r>
              <a:rPr lang="es-ES" baseline="0" dirty="0"/>
              <a:t> a aprender: innovación, disrupción</a:t>
            </a:r>
          </a:p>
          <a:p>
            <a:endParaRPr lang="es-ES" baseline="0" dirty="0"/>
          </a:p>
          <a:p>
            <a:endParaRPr lang="es-ES" baseline="0" dirty="0"/>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5</a:t>
            </a:fld>
            <a:endParaRPr lang="es-ES"/>
          </a:p>
        </p:txBody>
      </p:sp>
    </p:spTree>
    <p:extLst>
      <p:ext uri="{BB962C8B-B14F-4D97-AF65-F5344CB8AC3E}">
        <p14:creationId xmlns:p14="http://schemas.microsoft.com/office/powerpoint/2010/main" val="1561930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sz="1000" dirty="0"/>
              <a:t>Plan de acción de educación digital de la Comisión Europea:</a:t>
            </a:r>
          </a:p>
          <a:p>
            <a:pPr marL="171450" indent="-171450">
              <a:buFont typeface="Arial" panose="020B0604020202020204" pitchFamily="34" charset="0"/>
              <a:buChar char="•"/>
            </a:pPr>
            <a:r>
              <a:rPr lang="es-ES" sz="1000" dirty="0"/>
              <a:t>Hacer un mejor uso de la tecnología digital para la enseñanza y el aprendizaje</a:t>
            </a:r>
          </a:p>
          <a:p>
            <a:pPr marL="628650" lvl="1" indent="-171450">
              <a:buFont typeface="Arial" panose="020B0604020202020204" pitchFamily="34" charset="0"/>
              <a:buChar char="•"/>
            </a:pPr>
            <a:r>
              <a:rPr lang="es-ES" sz="1000" dirty="0"/>
              <a:t>1.Apoyar la introducción de conectividad de banda ancha en los centros educativos. </a:t>
            </a:r>
          </a:p>
          <a:p>
            <a:pPr marL="628650" lvl="1" indent="-171450">
              <a:buFont typeface="Arial" panose="020B0604020202020204" pitchFamily="34" charset="0"/>
              <a:buChar char="•"/>
            </a:pPr>
            <a:r>
              <a:rPr lang="es-ES" sz="1000" dirty="0"/>
              <a:t>2.Ampliar el uso de SELFIE hasta alcanzar 1.000.000 de docentes. </a:t>
            </a:r>
          </a:p>
          <a:p>
            <a:pPr marL="628650" lvl="1" indent="-171450">
              <a:buFont typeface="Arial" panose="020B0604020202020204" pitchFamily="34" charset="0"/>
              <a:buChar char="•"/>
            </a:pPr>
            <a:r>
              <a:rPr lang="es-ES" sz="1000" dirty="0"/>
              <a:t>3.Avanzar en el marco de las cualificaciones certificadas digitalmente </a:t>
            </a:r>
          </a:p>
          <a:p>
            <a:pPr marL="171450" indent="-171450">
              <a:buFont typeface="Arial" panose="020B0604020202020204" pitchFamily="34" charset="0"/>
              <a:buChar char="•"/>
            </a:pPr>
            <a:r>
              <a:rPr lang="es-ES" sz="1000" dirty="0"/>
              <a:t>Desarrollar competencias y habilidades digitales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dirty="0"/>
              <a:t>4.Crear una plataforma europea para la educación superior digital (aprendizaje online, recursos, campus virtual)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dirty="0"/>
              <a:t>5.Fortalecer el esquema de formación en Ciencias abiertas para educadores, investigadores y alumnos de educación superior.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dirty="0"/>
              <a:t>6.Acercar las clases sobre codificación a todos los centros europeos (</a:t>
            </a:r>
            <a:r>
              <a:rPr lang="es-ES" sz="1000" dirty="0" err="1"/>
              <a:t>Code</a:t>
            </a:r>
            <a:r>
              <a:rPr lang="es-ES" sz="1000" dirty="0"/>
              <a:t> </a:t>
            </a:r>
            <a:r>
              <a:rPr lang="es-ES" sz="1000" dirty="0" err="1"/>
              <a:t>week</a:t>
            </a:r>
            <a:r>
              <a:rPr lang="es-ES" sz="1000" dirty="0"/>
              <a:t>, etc.)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dirty="0"/>
              <a:t>7.Afrontar retos para la transformación digital (campaña por la seguridad online e iniciativa para la </a:t>
            </a:r>
            <a:r>
              <a:rPr lang="es-ES" sz="1000" dirty="0" err="1"/>
              <a:t>ciberseguridad</a:t>
            </a:r>
            <a:r>
              <a:rPr lang="es-ES" sz="1000" dirty="0"/>
              <a:t> en la enseñanza)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000" dirty="0"/>
              <a:t>8.Promover las competencias para el emprendimiento en las alumnas. (% de mujeres dedicadas a puestos de trabajo TIC ha disminuido considerablemente entre 2005 y 2015. </a:t>
            </a:r>
          </a:p>
          <a:p>
            <a:pPr marL="171450" indent="-171450">
              <a:buFont typeface="Arial" panose="020B0604020202020204" pitchFamily="34" charset="0"/>
              <a:buChar char="•"/>
            </a:pPr>
            <a:r>
              <a:rPr lang="es-ES" sz="1000" dirty="0"/>
              <a:t>Mejorar la educación a través de un mejor análisis de datos y predicción</a:t>
            </a:r>
          </a:p>
          <a:p>
            <a:pPr marL="628650" lvl="1" indent="-171450">
              <a:buFont typeface="Arial" panose="020B0604020202020204" pitchFamily="34" charset="0"/>
              <a:buChar char="•"/>
            </a:pPr>
            <a:r>
              <a:rPr lang="es-ES" sz="1000" dirty="0"/>
              <a:t>9.Crear evidencias sobre uso de las TIC y educación digital en los centros educativos (PIAAC). </a:t>
            </a:r>
          </a:p>
          <a:p>
            <a:pPr marL="628650" lvl="1" indent="-171450">
              <a:buFont typeface="Arial" panose="020B0604020202020204" pitchFamily="34" charset="0"/>
              <a:buChar char="•"/>
            </a:pPr>
            <a:r>
              <a:rPr lang="es-ES" sz="1000" dirty="0"/>
              <a:t>10.Lanzar pilotos sobre Inteligencia artificial y </a:t>
            </a:r>
            <a:r>
              <a:rPr lang="es-ES" sz="1000" dirty="0" err="1"/>
              <a:t>Learning</a:t>
            </a:r>
            <a:r>
              <a:rPr lang="es-ES" sz="1000" dirty="0"/>
              <a:t> </a:t>
            </a:r>
            <a:r>
              <a:rPr lang="es-ES" sz="1000" dirty="0" err="1"/>
              <a:t>Analytics</a:t>
            </a:r>
            <a:r>
              <a:rPr lang="es-ES" sz="1000" dirty="0"/>
              <a:t>. </a:t>
            </a:r>
          </a:p>
          <a:p>
            <a:pPr marL="628650" lvl="1" indent="-171450">
              <a:buFont typeface="Arial" panose="020B0604020202020204" pitchFamily="34" charset="0"/>
              <a:buChar char="•"/>
            </a:pPr>
            <a:r>
              <a:rPr lang="es-ES" sz="1000" dirty="0"/>
              <a:t>11.Crear una previsión de tendencias asociadas la transformación digital para promover cambios en los sistemas educativos.</a:t>
            </a:r>
          </a:p>
          <a:p>
            <a:endParaRPr lang="es-ES" baseline="0" dirty="0"/>
          </a:p>
          <a:p>
            <a:endParaRPr lang="es-ES" baseline="0" dirty="0"/>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6</a:t>
            </a:fld>
            <a:endParaRPr lang="es-ES"/>
          </a:p>
        </p:txBody>
      </p:sp>
    </p:spTree>
    <p:extLst>
      <p:ext uri="{BB962C8B-B14F-4D97-AF65-F5344CB8AC3E}">
        <p14:creationId xmlns:p14="http://schemas.microsoft.com/office/powerpoint/2010/main" val="266457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pPr marL="170078" indent="-170078" algn="just">
              <a:buFont typeface="Arial" panose="020B0604020202020204" pitchFamily="34" charset="0"/>
              <a:buChar char="•"/>
            </a:pPr>
            <a:r>
              <a:rPr lang="es-ES_tradnl"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Desarrollar la competencia digital de las personas (alumnado, profesorado y familias) y mejorar la gestión del centro educativo como organización</a:t>
            </a:r>
            <a:endParaRPr lang="es-ES" dirty="0"/>
          </a:p>
          <a:p>
            <a:pPr marL="170078" indent="-170078" algn="just">
              <a:buFont typeface="Arial" panose="020B0604020202020204" pitchFamily="34" charset="0"/>
              <a:buChar char="•"/>
            </a:pPr>
            <a:r>
              <a:rPr lang="es-ES_tradnl"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Facilitar el desarrollo de metodologías de enseñanza-aprendizaje innovadoras con soporte TIC.</a:t>
            </a:r>
          </a:p>
          <a:p>
            <a:pPr marL="170078" indent="-170078" algn="just">
              <a:buFont typeface="Arial" panose="020B0604020202020204" pitchFamily="34" charset="0"/>
              <a:buChar char="•"/>
            </a:pPr>
            <a:r>
              <a:rPr lang="es-ES_tradnl"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Contribuir al mejor desarrollo de las competencias clave del alumnado en la sociedad del siglo XXI.</a:t>
            </a:r>
          </a:p>
          <a:p>
            <a:pPr marL="170078" indent="-170078" algn="just">
              <a:buFont typeface="Arial" panose="020B0604020202020204" pitchFamily="34" charset="0"/>
              <a:buChar char="•"/>
            </a:pPr>
            <a:r>
              <a:rPr lang="es-ES_tradnl"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Eliminar la brecha digital para fomentar la equidad y la calidad de la enseñanza y el aprendizaje</a:t>
            </a:r>
          </a:p>
          <a:p>
            <a:pPr marL="170078" indent="-170078" algn="just">
              <a:buFont typeface="Arial" panose="020B0604020202020204" pitchFamily="34" charset="0"/>
              <a:buChar char="•"/>
            </a:pPr>
            <a:r>
              <a:rPr lang="es-ES_tradnl" dirty="0">
                <a:solidFill>
                  <a:schemeClr val="tx2">
                    <a:lumMod val="75000"/>
                  </a:schemeClr>
                </a:solidFill>
                <a:latin typeface="Calibri" panose="020F0502020204030204" pitchFamily="34" charset="0"/>
                <a:ea typeface="Trebuchet MS" panose="020B0603020202020204" pitchFamily="34" charset="0"/>
                <a:cs typeface="Times New Roman" panose="02020603050405020304" pitchFamily="18" charset="0"/>
              </a:rPr>
              <a:t>Organizar, gestionar y administrar los procesos tecnológicos (uso de las TIC, accesibilidad, seguridad y confidencialidad).</a:t>
            </a:r>
            <a:endParaRPr lang="es-ES" dirty="0">
              <a:solidFill>
                <a:schemeClr val="tx2">
                  <a:lumMod val="75000"/>
                </a:schemeClr>
              </a:solidFill>
              <a:latin typeface="Times New Roman" panose="02020603050405020304" pitchFamily="18" charset="0"/>
              <a:ea typeface="Calibri" panose="020F0502020204030204" pitchFamily="34" charset="0"/>
            </a:endParaRPr>
          </a:p>
          <a:p>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7</a:t>
            </a:fld>
            <a:endParaRPr lang="es-ES"/>
          </a:p>
        </p:txBody>
      </p:sp>
    </p:spTree>
    <p:extLst>
      <p:ext uri="{BB962C8B-B14F-4D97-AF65-F5344CB8AC3E}">
        <p14:creationId xmlns:p14="http://schemas.microsoft.com/office/powerpoint/2010/main" val="123717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r>
              <a:rPr lang="es-ES" dirty="0"/>
              <a:t>Importancia del centro como núcleo</a:t>
            </a:r>
            <a:r>
              <a:rPr lang="es-ES" baseline="0" dirty="0"/>
              <a:t> básico de acción, creación, colaboración, innovación y evaluación</a:t>
            </a:r>
            <a:endParaRPr lang="es-ES" dirty="0"/>
          </a:p>
        </p:txBody>
      </p:sp>
      <p:sp>
        <p:nvSpPr>
          <p:cNvPr id="4" name="Marcador de número de diapositiva 3"/>
          <p:cNvSpPr>
            <a:spLocks noGrp="1"/>
          </p:cNvSpPr>
          <p:nvPr>
            <p:ph type="sldNum" sz="quarter" idx="10"/>
          </p:nvPr>
        </p:nvSpPr>
        <p:spPr/>
        <p:txBody>
          <a:bodyPr/>
          <a:lstStyle/>
          <a:p>
            <a:fld id="{701CFACA-F329-40A8-A5EE-B530B7FC724A}" type="slidenum">
              <a:rPr lang="es-ES" smtClean="0"/>
              <a:t>8</a:t>
            </a:fld>
            <a:endParaRPr lang="es-ES"/>
          </a:p>
        </p:txBody>
      </p:sp>
    </p:spTree>
    <p:extLst>
      <p:ext uri="{BB962C8B-B14F-4D97-AF65-F5344CB8AC3E}">
        <p14:creationId xmlns:p14="http://schemas.microsoft.com/office/powerpoint/2010/main" val="493402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0688" y="1239838"/>
            <a:ext cx="5956300" cy="3351212"/>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701CFACA-F329-40A8-A5EE-B530B7FC724A}" type="slidenum">
              <a:rPr lang="es-ES" smtClean="0"/>
              <a:t>9</a:t>
            </a:fld>
            <a:endParaRPr lang="es-ES"/>
          </a:p>
        </p:txBody>
      </p:sp>
    </p:spTree>
    <p:extLst>
      <p:ext uri="{BB962C8B-B14F-4D97-AF65-F5344CB8AC3E}">
        <p14:creationId xmlns:p14="http://schemas.microsoft.com/office/powerpoint/2010/main" val="2129746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8"/>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F41BC155-D944-4B63-9A84-1A39B39D501D}" type="datetime1">
              <a:rPr lang="es-ES" smtClean="0"/>
              <a:t>12/11/2018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pic>
        <p:nvPicPr>
          <p:cNvPr id="7" name="Picture 8" descr="escudo-jcyl"/>
          <p:cNvPicPr>
            <a:picLocks noChangeAspect="1" noChangeArrowheads="1"/>
          </p:cNvPicPr>
          <p:nvPr userDrawn="1"/>
        </p:nvPicPr>
        <p:blipFill>
          <a:blip r:embed="rId2" cstate="print">
            <a:clrChange>
              <a:clrFrom>
                <a:srgbClr val="FFFFFF"/>
              </a:clrFrom>
              <a:clrTo>
                <a:srgbClr val="FFFFFF">
                  <a:alpha val="0"/>
                </a:srgbClr>
              </a:clrTo>
            </a:clrChange>
          </a:blip>
          <a:srcRect b="30859"/>
          <a:stretch>
            <a:fillRect/>
          </a:stretch>
        </p:blipFill>
        <p:spPr bwMode="auto">
          <a:xfrm>
            <a:off x="474261" y="260651"/>
            <a:ext cx="1354539" cy="6775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E3BF130-2ABC-4A9F-AB3E-0A061E2B4D0E}" type="datetime1">
              <a:rPr lang="es-ES" smtClean="0"/>
              <a:t>12/11/2018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D761E619-B802-4297-8AAD-32A9719276C3}" type="datetime1">
              <a:rPr lang="es-ES" smtClean="0"/>
              <a:t>12/11/2018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Rectangle 2"/>
          <p:cNvSpPr>
            <a:spLocks noChangeArrowheads="1"/>
          </p:cNvSpPr>
          <p:nvPr userDrawn="1"/>
        </p:nvSpPr>
        <p:spPr bwMode="auto">
          <a:xfrm>
            <a:off x="0" y="0"/>
            <a:ext cx="12192000" cy="6858000"/>
          </a:xfrm>
          <a:prstGeom prst="rect">
            <a:avLst/>
          </a:prstGeom>
          <a:solidFill>
            <a:schemeClr val="bg1">
              <a:alpha val="79000"/>
            </a:schemeClr>
          </a:solidFill>
          <a:ln w="9525">
            <a:noFill/>
            <a:miter lim="800000"/>
            <a:headEnd/>
            <a:tailEnd/>
          </a:ln>
          <a:effectLst/>
        </p:spPr>
        <p:txBody>
          <a:bodyPr wrap="none" anchor="ctr"/>
          <a:lstStyle/>
          <a:p>
            <a:pPr algn="ctr"/>
            <a:endParaRPr lang="en-US" sz="1800"/>
          </a:p>
        </p:txBody>
      </p:sp>
      <p:sp>
        <p:nvSpPr>
          <p:cNvPr id="3" name="2 Marcador de contenido"/>
          <p:cNvSpPr>
            <a:spLocks noGrp="1"/>
          </p:cNvSpPr>
          <p:nvPr>
            <p:ph idx="1"/>
          </p:nvPr>
        </p:nvSpPr>
        <p:spPr>
          <a:xfrm>
            <a:off x="609600" y="1214425"/>
            <a:ext cx="10972800" cy="4911741"/>
          </a:xfrm>
        </p:spPr>
        <p:txBody>
          <a:bodyPr/>
          <a:lstStyle>
            <a:lvl1pPr>
              <a:defRPr sz="2400">
                <a:solidFill>
                  <a:srgbClr val="000099"/>
                </a:solidFill>
              </a:defRPr>
            </a:lvl1pPr>
            <a:lvl2pPr>
              <a:defRPr sz="2400">
                <a:solidFill>
                  <a:srgbClr val="000099"/>
                </a:solidFill>
              </a:defRPr>
            </a:lvl2pPr>
            <a:lvl3pPr>
              <a:defRPr>
                <a:solidFill>
                  <a:srgbClr val="000099"/>
                </a:solidFill>
              </a:defRPr>
            </a:lvl3pPr>
            <a:lvl4pPr>
              <a:defRPr>
                <a:solidFill>
                  <a:srgbClr val="000099"/>
                </a:solidFill>
              </a:defRPr>
            </a:lvl4pPr>
            <a:lvl5pPr>
              <a:defRPr>
                <a:solidFill>
                  <a:srgbClr val="000099"/>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B10E8F20-E501-490B-89F4-7B0CFAF4A169}" type="datetime1">
              <a:rPr lang="es-ES" smtClean="0"/>
              <a:t>12/11/2018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sz="1400" b="1"/>
            </a:lvl1pPr>
          </a:lstStyle>
          <a:p>
            <a:fld id="{2D9B759E-6E08-4AFD-8A36-E69951C2F030}" type="slidenum">
              <a:rPr lang="es-ES" smtClean="0"/>
              <a:pPr/>
              <a:t>‹Nº›</a:t>
            </a:fld>
            <a:endParaRPr lang="es-ES" dirty="0"/>
          </a:p>
        </p:txBody>
      </p:sp>
      <p:pic>
        <p:nvPicPr>
          <p:cNvPr id="7" name="Picture 15" descr="tb"/>
          <p:cNvPicPr>
            <a:picLocks noChangeAspect="1" noChangeArrowheads="1"/>
          </p:cNvPicPr>
          <p:nvPr userDrawn="1"/>
        </p:nvPicPr>
        <p:blipFill>
          <a:blip r:embed="rId2" cstate="print"/>
          <a:srcRect/>
          <a:stretch>
            <a:fillRect/>
          </a:stretch>
        </p:blipFill>
        <p:spPr bwMode="auto">
          <a:xfrm flipH="1" flipV="1">
            <a:off x="1714502" y="234935"/>
            <a:ext cx="10477500" cy="495300"/>
          </a:xfrm>
          <a:prstGeom prst="rect">
            <a:avLst/>
          </a:prstGeom>
          <a:ln>
            <a:noFill/>
          </a:ln>
          <a:effectLst>
            <a:softEdge rad="112500"/>
          </a:effectLst>
        </p:spPr>
      </p:pic>
      <p:sp>
        <p:nvSpPr>
          <p:cNvPr id="2" name="1 Título"/>
          <p:cNvSpPr>
            <a:spLocks noGrp="1"/>
          </p:cNvSpPr>
          <p:nvPr>
            <p:ph type="title"/>
          </p:nvPr>
        </p:nvSpPr>
        <p:spPr>
          <a:xfrm>
            <a:off x="1142965" y="142852"/>
            <a:ext cx="8858312" cy="571504"/>
          </a:xfrm>
        </p:spPr>
        <p:txBody>
          <a:bodyPr>
            <a:noAutofit/>
          </a:bodyPr>
          <a:lstStyle>
            <a:lvl1pPr algn="l">
              <a:defRPr sz="3200" b="1">
                <a:ln>
                  <a:noFill/>
                </a:ln>
                <a:solidFill>
                  <a:srgbClr val="C00000"/>
                </a:solidFill>
                <a:effectLst/>
                <a:latin typeface="Arial" pitchFamily="34" charset="0"/>
                <a:cs typeface="Arial" pitchFamily="34" charset="0"/>
              </a:defRPr>
            </a:lvl1pPr>
          </a:lstStyle>
          <a:p>
            <a:r>
              <a:rPr lang="es-ES" dirty="0"/>
              <a:t>Haga clic para modificar el estilo de título del patrón</a:t>
            </a:r>
          </a:p>
        </p:txBody>
      </p:sp>
      <p:pic>
        <p:nvPicPr>
          <p:cNvPr id="9" name="Picture 8" descr="escudo-jcyl"/>
          <p:cNvPicPr>
            <a:picLocks noChangeAspect="1" noChangeArrowheads="1"/>
          </p:cNvPicPr>
          <p:nvPr userDrawn="1"/>
        </p:nvPicPr>
        <p:blipFill>
          <a:blip r:embed="rId3" cstate="print">
            <a:clrChange>
              <a:clrFrom>
                <a:srgbClr val="FFFFFF"/>
              </a:clrFrom>
              <a:clrTo>
                <a:srgbClr val="FFFFFF">
                  <a:alpha val="0"/>
                </a:srgbClr>
              </a:clrTo>
            </a:clrChange>
          </a:blip>
          <a:srcRect b="30859"/>
          <a:stretch>
            <a:fillRect/>
          </a:stretch>
        </p:blipFill>
        <p:spPr bwMode="auto">
          <a:xfrm>
            <a:off x="179981" y="89824"/>
            <a:ext cx="1354539" cy="67756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A3AD218-597D-4109-9952-AA1FD85AFD84}" type="datetime1">
              <a:rPr lang="es-ES" smtClean="0"/>
              <a:t>12/11/2018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06D54C4-018F-4C05-A028-C80686D364DD}" type="datetime1">
              <a:rPr lang="es-ES" smtClean="0"/>
              <a:t>12/11/2018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8D900A1-83B5-4BCA-A8C4-8BA2CBF6F924}" type="datetime1">
              <a:rPr lang="es-ES" smtClean="0"/>
              <a:t>12/11/2018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8E116E8-6A43-4A24-A699-25989D1F5D07}" type="datetime1">
              <a:rPr lang="es-ES" smtClean="0"/>
              <a:t>12/11/2018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2DEE65-6CCC-4568-8B58-9B06989F9B03}" type="datetime1">
              <a:rPr lang="es-ES" smtClean="0"/>
              <a:t>12/11/2018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7720D65-D696-49C8-AABC-C4140D763EAD}" type="datetime1">
              <a:rPr lang="es-ES" smtClean="0"/>
              <a:t>12/11/2018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8F363F1-426E-4812-8C48-DE4B7A2D83F9}" type="datetime1">
              <a:rPr lang="es-ES" smtClean="0"/>
              <a:t>12/11/2018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9B759E-6E08-4AFD-8A36-E69951C2F030}" type="slidenum">
              <a:rPr lang="es-ES" smtClean="0"/>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C3630-5560-49B5-AD84-3FB2AAA8361E}" type="datetime1">
              <a:rPr lang="es-ES" smtClean="0"/>
              <a:t>12/11/2018</a:t>
            </a:fld>
            <a:endParaRPr lang="es-ES"/>
          </a:p>
        </p:txBody>
      </p:sp>
      <p:sp>
        <p:nvSpPr>
          <p:cNvPr id="5" name="4 Marcador de pie de página"/>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B759E-6E08-4AFD-8A36-E69951C2F030}" type="slidenum">
              <a:rPr lang="es-ES" smtClean="0"/>
              <a:pPr/>
              <a:t>‹Nº›</a:t>
            </a:fld>
            <a:endParaRPr lang="es-ES"/>
          </a:p>
        </p:txBody>
      </p:sp>
      <p:pic>
        <p:nvPicPr>
          <p:cNvPr id="7" name="6 Imagen" descr="binary_comms_network_istock_4319108.jpg"/>
          <p:cNvPicPr>
            <a:picLocks noChangeAspect="1"/>
          </p:cNvPicPr>
          <p:nvPr userDrawn="1"/>
        </p:nvPicPr>
        <p:blipFill>
          <a:blip r:embed="rId13" cstate="print"/>
          <a:stretch>
            <a:fillRect/>
          </a:stretch>
        </p:blipFill>
        <p:spPr>
          <a:xfrm>
            <a:off x="-1" y="0"/>
            <a:ext cx="1219200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proverbia.net/citasautor.asp?autor=502" TargetMode="External"/><Relationship Id="rId7" Type="http://schemas.microsoft.com/office/2007/relationships/hdphoto" Target="../media/hdphoto2.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28.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hyperlink" Target="https://www.proverbia.net/citasautor.asp?autor=50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roverbia.net/citasautor.asp?autor=50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overbia.net/citasautor.asp?autor=5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hyperlink" Target="https://www.proverbia.net/citasautor.asp?autor=5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6 Diagrama"/>
          <p:cNvGraphicFramePr/>
          <p:nvPr>
            <p:extLst>
              <p:ext uri="{D42A27DB-BD31-4B8C-83A1-F6EECF244321}">
                <p14:modId xmlns:p14="http://schemas.microsoft.com/office/powerpoint/2010/main" val="3456820125"/>
              </p:ext>
            </p:extLst>
          </p:nvPr>
        </p:nvGraphicFramePr>
        <p:xfrm>
          <a:off x="2063552" y="1340770"/>
          <a:ext cx="8488456" cy="3784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643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7240" y="44625"/>
            <a:ext cx="6840760" cy="1693499"/>
          </a:xfrm>
        </p:spPr>
        <p:txBody>
          <a:bodyPr>
            <a:noAutofit/>
          </a:bodyPr>
          <a:lstStyle/>
          <a:p>
            <a:pPr algn="just"/>
            <a:r>
              <a:rPr lang="es-ES_tradnl" sz="2900" dirty="0">
                <a:solidFill>
                  <a:schemeClr val="tx2">
                    <a:lumMod val="75000"/>
                  </a:schemeClr>
                </a:solidFill>
                <a:effectLst>
                  <a:outerShdw blurRad="38100" dist="38100" dir="2700000" algn="tl">
                    <a:srgbClr val="000000">
                      <a:alpha val="43137"/>
                    </a:srgbClr>
                  </a:outerShdw>
                </a:effectLst>
              </a:rPr>
              <a:t>… y son las </a:t>
            </a:r>
            <a:r>
              <a:rPr lang="es-ES_tradnl" sz="3600" i="1" dirty="0">
                <a:solidFill>
                  <a:srgbClr val="005000"/>
                </a:solidFill>
                <a:effectLst>
                  <a:outerShdw blurRad="38100" dist="38100" dir="2700000" algn="tl">
                    <a:srgbClr val="000000">
                      <a:alpha val="43137"/>
                    </a:srgbClr>
                  </a:outerShdw>
                </a:effectLst>
              </a:rPr>
              <a:t>personas</a:t>
            </a:r>
            <a:r>
              <a:rPr lang="es-ES_tradnl" sz="2900" dirty="0">
                <a:solidFill>
                  <a:srgbClr val="005000"/>
                </a:solidFill>
                <a:effectLst>
                  <a:outerShdw blurRad="38100" dist="38100" dir="2700000" algn="tl">
                    <a:srgbClr val="000000">
                      <a:alpha val="43137"/>
                    </a:srgbClr>
                  </a:outerShdw>
                </a:effectLst>
              </a:rPr>
              <a:t> </a:t>
            </a:r>
            <a:r>
              <a:rPr lang="es-ES_tradnl" sz="2900" dirty="0">
                <a:solidFill>
                  <a:schemeClr val="tx2">
                    <a:lumMod val="75000"/>
                  </a:schemeClr>
                </a:solidFill>
                <a:effectLst>
                  <a:outerShdw blurRad="38100" dist="38100" dir="2700000" algn="tl">
                    <a:srgbClr val="000000">
                      <a:alpha val="43137"/>
                    </a:srgbClr>
                  </a:outerShdw>
                </a:effectLst>
              </a:rPr>
              <a:t>las que debe estar en el centro de atención principal. </a:t>
            </a: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10</a:t>
            </a:fld>
            <a:endParaRPr lang="es-ES"/>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440" y="2216829"/>
            <a:ext cx="7344815" cy="3612235"/>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328" y="4469017"/>
            <a:ext cx="2064937" cy="1401495"/>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562" y="911173"/>
            <a:ext cx="1070421" cy="826953"/>
          </a:xfrm>
          <a:prstGeom prst="ellipse">
            <a:avLst/>
          </a:prstGeom>
          <a:ln>
            <a:noFill/>
          </a:ln>
          <a:effectLst>
            <a:softEdge rad="112500"/>
          </a:effectLst>
        </p:spPr>
      </p:pic>
    </p:spTree>
    <p:extLst>
      <p:ext uri="{BB962C8B-B14F-4D97-AF65-F5344CB8AC3E}">
        <p14:creationId xmlns:p14="http://schemas.microsoft.com/office/powerpoint/2010/main" val="3720840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3879" y="167593"/>
            <a:ext cx="6643735" cy="571504"/>
          </a:xfrm>
        </p:spPr>
        <p:txBody>
          <a:bodyPr>
            <a:normAutofit fontScale="90000"/>
          </a:bodyPr>
          <a:lstStyle/>
          <a:p>
            <a:pPr algn="just"/>
            <a:r>
              <a:rPr lang="es-VE" dirty="0"/>
              <a:t> </a:t>
            </a:r>
            <a:r>
              <a:rPr lang="es-VE" dirty="0">
                <a:solidFill>
                  <a:schemeClr val="tx2">
                    <a:lumMod val="75000"/>
                  </a:schemeClr>
                </a:solidFill>
                <a:effectLst>
                  <a:outerShdw blurRad="38100" dist="38100" dir="2700000" algn="tl">
                    <a:srgbClr val="000000">
                      <a:alpha val="43137"/>
                    </a:srgbClr>
                  </a:outerShdw>
                </a:effectLst>
              </a:rPr>
              <a:t>y tener en cuenta que </a:t>
            </a:r>
            <a:r>
              <a:rPr lang="mr-IN" dirty="0">
                <a:solidFill>
                  <a:schemeClr val="tx2">
                    <a:lumMod val="75000"/>
                  </a:schemeClr>
                </a:solidFill>
                <a:effectLst>
                  <a:outerShdw blurRad="38100" dist="38100" dir="2700000" algn="tl">
                    <a:srgbClr val="000000">
                      <a:alpha val="43137"/>
                    </a:srgbClr>
                  </a:outerShdw>
                </a:effectLst>
              </a:rPr>
              <a:t>…</a:t>
            </a:r>
            <a:r>
              <a:rPr lang="es-VE" dirty="0">
                <a:solidFill>
                  <a:schemeClr val="tx2">
                    <a:lumMod val="75000"/>
                  </a:schemeClr>
                </a:solidFill>
                <a:effectLst>
                  <a:outerShdw blurRad="38100" dist="38100" dir="2700000" algn="tl">
                    <a:srgbClr val="000000">
                      <a:alpha val="43137"/>
                    </a:srgbClr>
                  </a:outerShdw>
                </a:effectLst>
              </a:rPr>
              <a:t> </a:t>
            </a:r>
            <a:endParaRPr lang="es-ES" dirty="0">
              <a:solidFill>
                <a:schemeClr val="tx2">
                  <a:lumMod val="75000"/>
                </a:schemeClr>
              </a:solidFill>
              <a:effectLst>
                <a:outerShdw blurRad="38100" dist="38100" dir="2700000" algn="tl">
                  <a:srgbClr val="000000">
                    <a:alpha val="43137"/>
                  </a:srgbClr>
                </a:outerShdw>
              </a:effectLst>
            </a:endParaRPr>
          </a:p>
        </p:txBody>
      </p:sp>
      <p:sp>
        <p:nvSpPr>
          <p:cNvPr id="7" name="Marcador de número de diapositiva 6"/>
          <p:cNvSpPr>
            <a:spLocks noGrp="1"/>
          </p:cNvSpPr>
          <p:nvPr>
            <p:ph type="sldNum" sz="quarter" idx="12"/>
          </p:nvPr>
        </p:nvSpPr>
        <p:spPr/>
        <p:txBody>
          <a:bodyPr/>
          <a:lstStyle/>
          <a:p>
            <a:fld id="{2D9B759E-6E08-4AFD-8A36-E69951C2F030}" type="slidenum">
              <a:rPr lang="es-ES" smtClean="0"/>
              <a:pPr/>
              <a:t>11</a:t>
            </a:fld>
            <a:endParaRPr lang="es-ES"/>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76" y="842354"/>
            <a:ext cx="7768411" cy="5724511"/>
          </a:xfrm>
          <a:prstGeom prst="rect">
            <a:avLst/>
          </a:prstGeom>
        </p:spPr>
      </p:pic>
      <p:sp>
        <p:nvSpPr>
          <p:cNvPr id="3" name="Rectángulo 2"/>
          <p:cNvSpPr/>
          <p:nvPr/>
        </p:nvSpPr>
        <p:spPr>
          <a:xfrm>
            <a:off x="5059007" y="6274839"/>
            <a:ext cx="5266303" cy="246221"/>
          </a:xfrm>
          <a:prstGeom prst="rect">
            <a:avLst/>
          </a:prstGeom>
        </p:spPr>
        <p:txBody>
          <a:bodyPr wrap="square">
            <a:spAutoFit/>
          </a:bodyPr>
          <a:lstStyle/>
          <a:p>
            <a:pPr algn="ctr"/>
            <a:r>
              <a:rPr lang="es-ES" sz="1000" i="1" dirty="0">
                <a:solidFill>
                  <a:srgbClr val="FF0000"/>
                </a:solidFill>
              </a:rPr>
              <a:t>https://www.slideshare.net/carlosmagro/educacin-y-tecnologa-ms-dudas-que-certezas?</a:t>
            </a:r>
          </a:p>
        </p:txBody>
      </p:sp>
      <p:sp>
        <p:nvSpPr>
          <p:cNvPr id="5" name="Rectángulo redondeado 4"/>
          <p:cNvSpPr/>
          <p:nvPr/>
        </p:nvSpPr>
        <p:spPr>
          <a:xfrm>
            <a:off x="2639616" y="980728"/>
            <a:ext cx="6984776" cy="108012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634" y="5557026"/>
            <a:ext cx="1070421" cy="826953"/>
          </a:xfrm>
          <a:prstGeom prst="ellipse">
            <a:avLst/>
          </a:prstGeom>
          <a:ln>
            <a:noFill/>
          </a:ln>
          <a:effectLst>
            <a:softEdge rad="112500"/>
          </a:effectLst>
        </p:spPr>
      </p:pic>
    </p:spTree>
    <p:extLst>
      <p:ext uri="{BB962C8B-B14F-4D97-AF65-F5344CB8AC3E}">
        <p14:creationId xmlns:p14="http://schemas.microsoft.com/office/powerpoint/2010/main" val="2735995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3879" y="167593"/>
            <a:ext cx="6643735" cy="571504"/>
          </a:xfrm>
        </p:spPr>
        <p:txBody>
          <a:bodyPr>
            <a:normAutofit fontScale="90000"/>
          </a:bodyPr>
          <a:lstStyle/>
          <a:p>
            <a:pPr algn="just"/>
            <a:r>
              <a:rPr lang="es-VE" dirty="0"/>
              <a:t> </a:t>
            </a:r>
            <a:r>
              <a:rPr lang="es-VE" dirty="0">
                <a:solidFill>
                  <a:schemeClr val="tx2">
                    <a:lumMod val="75000"/>
                  </a:schemeClr>
                </a:solidFill>
                <a:effectLst>
                  <a:outerShdw blurRad="38100" dist="38100" dir="2700000" algn="tl">
                    <a:srgbClr val="000000">
                      <a:alpha val="43137"/>
                    </a:srgbClr>
                  </a:outerShdw>
                </a:effectLst>
              </a:rPr>
              <a:t>y también </a:t>
            </a:r>
            <a:r>
              <a:rPr lang="mr-IN" dirty="0">
                <a:solidFill>
                  <a:schemeClr val="tx2">
                    <a:lumMod val="75000"/>
                  </a:schemeClr>
                </a:solidFill>
                <a:effectLst>
                  <a:outerShdw blurRad="38100" dist="38100" dir="2700000" algn="tl">
                    <a:srgbClr val="000000">
                      <a:alpha val="43137"/>
                    </a:srgbClr>
                  </a:outerShdw>
                </a:effectLst>
              </a:rPr>
              <a:t>…</a:t>
            </a:r>
            <a:r>
              <a:rPr lang="es-VE" dirty="0">
                <a:solidFill>
                  <a:schemeClr val="tx2">
                    <a:lumMod val="75000"/>
                  </a:schemeClr>
                </a:solidFill>
                <a:effectLst>
                  <a:outerShdw blurRad="38100" dist="38100" dir="2700000" algn="tl">
                    <a:srgbClr val="000000">
                      <a:alpha val="43137"/>
                    </a:srgbClr>
                  </a:outerShdw>
                </a:effectLst>
              </a:rPr>
              <a:t> </a:t>
            </a:r>
            <a:endParaRPr lang="es-ES" dirty="0">
              <a:solidFill>
                <a:schemeClr val="tx2">
                  <a:lumMod val="75000"/>
                </a:schemeClr>
              </a:solidFill>
              <a:effectLst>
                <a:outerShdw blurRad="38100" dist="38100" dir="2700000" algn="tl">
                  <a:srgbClr val="000000">
                    <a:alpha val="43137"/>
                  </a:srgbClr>
                </a:outerShdw>
              </a:effectLst>
            </a:endParaRPr>
          </a:p>
        </p:txBody>
      </p:sp>
      <p:sp>
        <p:nvSpPr>
          <p:cNvPr id="7" name="Marcador de número de diapositiva 6"/>
          <p:cNvSpPr>
            <a:spLocks noGrp="1"/>
          </p:cNvSpPr>
          <p:nvPr>
            <p:ph type="sldNum" sz="quarter" idx="12"/>
          </p:nvPr>
        </p:nvSpPr>
        <p:spPr/>
        <p:txBody>
          <a:bodyPr/>
          <a:lstStyle/>
          <a:p>
            <a:fld id="{2D9B759E-6E08-4AFD-8A36-E69951C2F030}" type="slidenum">
              <a:rPr lang="es-ES" smtClean="0"/>
              <a:pPr/>
              <a:t>12</a:t>
            </a:fld>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916643"/>
            <a:ext cx="7383464" cy="5622271"/>
          </a:xfrm>
          <a:prstGeom prst="rect">
            <a:avLst/>
          </a:prstGeom>
        </p:spPr>
      </p:pic>
      <p:sp>
        <p:nvSpPr>
          <p:cNvPr id="3" name="Rectángulo 2"/>
          <p:cNvSpPr/>
          <p:nvPr/>
        </p:nvSpPr>
        <p:spPr>
          <a:xfrm>
            <a:off x="4727849" y="6383973"/>
            <a:ext cx="5266303" cy="246221"/>
          </a:xfrm>
          <a:prstGeom prst="rect">
            <a:avLst/>
          </a:prstGeom>
        </p:spPr>
        <p:txBody>
          <a:bodyPr wrap="square">
            <a:spAutoFit/>
          </a:bodyPr>
          <a:lstStyle/>
          <a:p>
            <a:pPr algn="ctr"/>
            <a:r>
              <a:rPr lang="es-ES" sz="1000" i="1" dirty="0">
                <a:solidFill>
                  <a:srgbClr val="FF0000"/>
                </a:solidFill>
              </a:rPr>
              <a:t>https://www.slideshare.net/carlosmagro/ </a:t>
            </a:r>
            <a:r>
              <a:rPr lang="es-ES" sz="1000" i="1" dirty="0" err="1">
                <a:solidFill>
                  <a:srgbClr val="FF0000"/>
                </a:solidFill>
              </a:rPr>
              <a:t>innovaciontecnologicaseminariocmdef</a:t>
            </a:r>
            <a:r>
              <a:rPr lang="es-ES" sz="1000" i="1" dirty="0">
                <a:solidFill>
                  <a:srgbClr val="FF0000"/>
                </a:solidFill>
              </a:rPr>
              <a:t>-</a:t>
            </a: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562" y="4941170"/>
            <a:ext cx="1070421" cy="826953"/>
          </a:xfrm>
          <a:prstGeom prst="ellipse">
            <a:avLst/>
          </a:prstGeom>
          <a:ln>
            <a:noFill/>
          </a:ln>
          <a:effectLst>
            <a:softEdge rad="112500"/>
          </a:effectLst>
        </p:spPr>
      </p:pic>
    </p:spTree>
    <p:extLst>
      <p:ext uri="{BB962C8B-B14F-4D97-AF65-F5344CB8AC3E}">
        <p14:creationId xmlns:p14="http://schemas.microsoft.com/office/powerpoint/2010/main" val="2993660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7688" y="188640"/>
            <a:ext cx="6768752" cy="936104"/>
          </a:xfrm>
        </p:spPr>
        <p:txBody>
          <a:bodyPr vert="horz" lIns="91440" tIns="45720" rIns="91440" bIns="45720" rtlCol="0" anchor="ctr">
            <a:normAutofit fontScale="90000"/>
          </a:bodyPr>
          <a:lstStyle/>
          <a:p>
            <a:r>
              <a:rPr lang="es-VE" dirty="0">
                <a:solidFill>
                  <a:schemeClr val="tx2">
                    <a:lumMod val="75000"/>
                  </a:schemeClr>
                </a:solidFill>
                <a:effectLst>
                  <a:outerShdw blurRad="38100" dist="38100" dir="2700000" algn="tl">
                    <a:srgbClr val="000000">
                      <a:alpha val="43137"/>
                    </a:srgbClr>
                  </a:outerShdw>
                </a:effectLst>
              </a:rPr>
              <a:t>  y tres dimensiones para un modelo de centro digitalmente competente</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13</a:t>
            </a:fld>
            <a:endParaRPr lang="es-ES"/>
          </a:p>
        </p:txBody>
      </p:sp>
      <p:graphicFrame>
        <p:nvGraphicFramePr>
          <p:cNvPr id="7" name="Diagrama 6"/>
          <p:cNvGraphicFramePr/>
          <p:nvPr>
            <p:extLst>
              <p:ext uri="{D42A27DB-BD31-4B8C-83A1-F6EECF244321}">
                <p14:modId xmlns:p14="http://schemas.microsoft.com/office/powerpoint/2010/main" val="3394047531"/>
              </p:ext>
            </p:extLst>
          </p:nvPr>
        </p:nvGraphicFramePr>
        <p:xfrm>
          <a:off x="623392" y="1268762"/>
          <a:ext cx="10058400" cy="5087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416" y="5157192"/>
            <a:ext cx="1359595" cy="1359595"/>
          </a:xfrm>
          <a:prstGeom prst="ellipse">
            <a:avLst/>
          </a:prstGeom>
          <a:ln>
            <a:noFill/>
          </a:ln>
          <a:effectLst>
            <a:softEdge rad="112500"/>
          </a:effectLst>
        </p:spPr>
      </p:pic>
    </p:spTree>
    <p:extLst>
      <p:ext uri="{BB962C8B-B14F-4D97-AF65-F5344CB8AC3E}">
        <p14:creationId xmlns:p14="http://schemas.microsoft.com/office/powerpoint/2010/main" val="2765900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organizativa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14</a:t>
            </a:fld>
            <a:endParaRPr lang="es-ES"/>
          </a:p>
        </p:txBody>
      </p:sp>
      <p:sp>
        <p:nvSpPr>
          <p:cNvPr id="6" name="1 Título"/>
          <p:cNvSpPr txBox="1">
            <a:spLocks/>
          </p:cNvSpPr>
          <p:nvPr/>
        </p:nvSpPr>
        <p:spPr>
          <a:xfrm>
            <a:off x="7221045" y="1371319"/>
            <a:ext cx="2989756" cy="12241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r>
              <a:rPr lang="es-VE" sz="4800" dirty="0">
                <a:solidFill>
                  <a:schemeClr val="accent2">
                    <a:lumMod val="50000"/>
                  </a:schemeClr>
                </a:solidFill>
                <a:latin typeface="+mn-lt"/>
              </a:rPr>
              <a:t> </a:t>
            </a:r>
            <a:endParaRPr lang="es-ES" altLang="es-ES" sz="4800" b="0" dirty="0">
              <a:solidFill>
                <a:srgbClr val="002060"/>
              </a:solidFill>
              <a:latin typeface="+mn-lt"/>
            </a:endParaRPr>
          </a:p>
          <a:p>
            <a:pPr algn="just" fontAlgn="base">
              <a:spcAft>
                <a:spcPct val="0"/>
              </a:spcAft>
            </a:pPr>
            <a:r>
              <a:rPr lang="es-ES" altLang="es-ES" sz="4800" b="0" dirty="0">
                <a:solidFill>
                  <a:srgbClr val="005000"/>
                </a:solidFill>
                <a:latin typeface="+mn-lt"/>
                <a:ea typeface="+mn-ea"/>
                <a:cs typeface="+mn-cs"/>
              </a:rPr>
              <a:t>Liderazgo</a:t>
            </a:r>
            <a:endParaRPr lang="es-ES" altLang="es-ES" sz="4800" b="0" dirty="0">
              <a:solidFill>
                <a:srgbClr val="002060"/>
              </a:solidFill>
              <a:latin typeface="+mn-lt"/>
              <a:ea typeface="+mn-ea"/>
              <a:cs typeface="+mn-cs"/>
            </a:endParaRPr>
          </a:p>
          <a:p>
            <a:pPr lvl="0" algn="r" eaLnBrk="0" fontAlgn="base" hangingPunct="0">
              <a:spcAft>
                <a:spcPct val="0"/>
              </a:spcAft>
            </a:pPr>
            <a:endParaRPr lang="es-ES" altLang="es-ES" sz="4800" b="0" dirty="0">
              <a:solidFill>
                <a:srgbClr val="1155CC"/>
              </a:solidFill>
              <a:latin typeface="+mn-lt"/>
              <a:hlinkClick r:id="rId3" tooltip="Frases de Victor Hugo"/>
            </a:endParaRPr>
          </a:p>
        </p:txBody>
      </p:sp>
      <p:sp>
        <p:nvSpPr>
          <p:cNvPr id="9" name="1 Título"/>
          <p:cNvSpPr txBox="1">
            <a:spLocks/>
          </p:cNvSpPr>
          <p:nvPr/>
        </p:nvSpPr>
        <p:spPr>
          <a:xfrm>
            <a:off x="1996168" y="5412427"/>
            <a:ext cx="5035936" cy="8176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pPr fontAlgn="base">
              <a:spcAft>
                <a:spcPct val="0"/>
              </a:spcAft>
            </a:pPr>
            <a:r>
              <a:rPr lang="es-ES" altLang="es-ES" sz="4800" b="0" dirty="0">
                <a:solidFill>
                  <a:srgbClr val="005000"/>
                </a:solidFill>
                <a:latin typeface="+mn-lt"/>
                <a:ea typeface="+mn-ea"/>
                <a:cs typeface="+mn-cs"/>
              </a:rPr>
              <a:t>Interacción social</a:t>
            </a:r>
            <a:endParaRPr lang="es-ES" altLang="es-ES" sz="4800" b="0" dirty="0">
              <a:solidFill>
                <a:srgbClr val="002060"/>
              </a:solidFill>
              <a:latin typeface="+mn-lt"/>
              <a:ea typeface="+mn-ea"/>
              <a:cs typeface="+mn-cs"/>
            </a:endParaRPr>
          </a:p>
        </p:txBody>
      </p:sp>
      <p:sp>
        <p:nvSpPr>
          <p:cNvPr id="11" name="1 Título"/>
          <p:cNvSpPr txBox="1">
            <a:spLocks/>
          </p:cNvSpPr>
          <p:nvPr/>
        </p:nvSpPr>
        <p:spPr>
          <a:xfrm>
            <a:off x="1524000" y="3163951"/>
            <a:ext cx="8892480" cy="11379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pPr fontAlgn="base">
              <a:spcAft>
                <a:spcPct val="0"/>
              </a:spcAft>
            </a:pPr>
            <a:r>
              <a:rPr lang="es-ES" altLang="es-ES" sz="4800" b="0" dirty="0">
                <a:solidFill>
                  <a:srgbClr val="005000"/>
                </a:solidFill>
                <a:latin typeface="+mn-lt"/>
                <a:ea typeface="+mn-ea"/>
                <a:cs typeface="+mn-cs"/>
              </a:rPr>
              <a:t>Desarrollo </a:t>
            </a:r>
          </a:p>
          <a:p>
            <a:pPr algn="r" fontAlgn="base">
              <a:spcAft>
                <a:spcPct val="0"/>
              </a:spcAft>
            </a:pPr>
            <a:r>
              <a:rPr lang="es-ES" altLang="es-ES" sz="4800" b="0" dirty="0">
                <a:solidFill>
                  <a:srgbClr val="005000"/>
                </a:solidFill>
                <a:latin typeface="+mn-lt"/>
                <a:ea typeface="+mn-ea"/>
                <a:cs typeface="+mn-cs"/>
              </a:rPr>
              <a:t>profesional</a:t>
            </a:r>
            <a:endParaRPr lang="es-ES" altLang="es-ES" sz="4800" b="0" dirty="0">
              <a:solidFill>
                <a:srgbClr val="002060"/>
              </a:solidFill>
              <a:latin typeface="+mn-lt"/>
              <a:ea typeface="+mn-ea"/>
              <a:cs typeface="+mn-cs"/>
            </a:endParaRPr>
          </a:p>
        </p:txBody>
      </p:sp>
      <p:pic>
        <p:nvPicPr>
          <p:cNvPr id="7" name="Imagen 6"/>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4295802" y="986302"/>
            <a:ext cx="2143125" cy="2143125"/>
          </a:xfrm>
          <a:prstGeom prst="ellipse">
            <a:avLst/>
          </a:prstGeom>
          <a:ln>
            <a:noFill/>
          </a:ln>
          <a:effectLst>
            <a:softEdge rad="112500"/>
          </a:effectLst>
        </p:spPr>
      </p:pic>
      <p:pic>
        <p:nvPicPr>
          <p:cNvPr id="8" name="Imagen 7"/>
          <p:cNvPicPr>
            <a:picLocks noChangeAspect="1"/>
          </p:cNvPicPr>
          <p:nvPr/>
        </p:nvPicPr>
        <p:blipFill>
          <a:blip r:embed="rId6">
            <a:extLst>
              <a:ext uri="{BEBA8EAE-BF5A-486C-A8C5-ECC9F3942E4B}">
                <a14:imgProps xmlns:a14="http://schemas.microsoft.com/office/drawing/2010/main">
                  <a14:imgLayer r:embed="rId7">
                    <a14:imgEffect>
                      <a14:artisticFilmGrain/>
                    </a14:imgEffect>
                  </a14:imgLayer>
                </a14:imgProps>
              </a:ext>
              <a:ext uri="{28A0092B-C50C-407E-A947-70E740481C1C}">
                <a14:useLocalDpi xmlns:a14="http://schemas.microsoft.com/office/drawing/2010/main" val="0"/>
              </a:ext>
            </a:extLst>
          </a:blip>
          <a:stretch>
            <a:fillRect/>
          </a:stretch>
        </p:blipFill>
        <p:spPr>
          <a:xfrm>
            <a:off x="4281304" y="3129427"/>
            <a:ext cx="3143251" cy="1457325"/>
          </a:xfrm>
          <a:prstGeom prst="ellipse">
            <a:avLst/>
          </a:prstGeom>
          <a:ln>
            <a:noFill/>
          </a:ln>
          <a:effectLst>
            <a:softEdge rad="112500"/>
          </a:effectLst>
        </p:spPr>
      </p:pic>
      <p:pic>
        <p:nvPicPr>
          <p:cNvPr id="12" name="Imagen 11"/>
          <p:cNvPicPr>
            <a:picLocks noChangeAspect="1"/>
          </p:cNvPicPr>
          <p:nvPr/>
        </p:nvPicPr>
        <p:blipFill>
          <a:blip r:embed="rId8" cstate="print">
            <a:extLst>
              <a:ext uri="{BEBA8EAE-BF5A-486C-A8C5-ECC9F3942E4B}">
                <a14:imgProps xmlns:a14="http://schemas.microsoft.com/office/drawing/2010/main">
                  <a14:imgLayer r:embed="rId9">
                    <a14:imgEffect>
                      <a14:artisticFilmGrain/>
                    </a14:imgEffect>
                  </a14:imgLayer>
                </a14:imgProps>
              </a:ext>
              <a:ext uri="{28A0092B-C50C-407E-A947-70E740481C1C}">
                <a14:useLocalDpi xmlns:a14="http://schemas.microsoft.com/office/drawing/2010/main" val="0"/>
              </a:ext>
            </a:extLst>
          </a:blip>
          <a:stretch>
            <a:fillRect/>
          </a:stretch>
        </p:blipFill>
        <p:spPr>
          <a:xfrm>
            <a:off x="6816081" y="4989795"/>
            <a:ext cx="1899843" cy="1899843"/>
          </a:xfrm>
          <a:prstGeom prst="ellipse">
            <a:avLst/>
          </a:prstGeom>
          <a:ln>
            <a:noFill/>
          </a:ln>
          <a:effectLst>
            <a:softEdge rad="112500"/>
          </a:effectLst>
        </p:spPr>
      </p:pic>
    </p:spTree>
    <p:extLst>
      <p:ext uri="{BB962C8B-B14F-4D97-AF65-F5344CB8AC3E}">
        <p14:creationId xmlns:p14="http://schemas.microsoft.com/office/powerpoint/2010/main" val="105229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organizativa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15</a:t>
            </a:fld>
            <a:endParaRPr lang="es-ES"/>
          </a:p>
        </p:txBody>
      </p:sp>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8223131" y="4872426"/>
            <a:ext cx="1786988" cy="1786988"/>
          </a:xfrm>
          <a:prstGeom prst="ellipse">
            <a:avLst/>
          </a:prstGeom>
          <a:ln>
            <a:noFill/>
          </a:ln>
          <a:effectLst>
            <a:softEdge rad="112500"/>
          </a:effectLst>
        </p:spPr>
      </p:pic>
      <p:sp>
        <p:nvSpPr>
          <p:cNvPr id="13" name="Rectángulo 12"/>
          <p:cNvSpPr/>
          <p:nvPr/>
        </p:nvSpPr>
        <p:spPr>
          <a:xfrm>
            <a:off x="1055441" y="1247054"/>
            <a:ext cx="9361042" cy="3077766"/>
          </a:xfrm>
          <a:prstGeom prst="rect">
            <a:avLst/>
          </a:prstGeom>
        </p:spPr>
        <p:txBody>
          <a:bodyPr wrap="square">
            <a:spAutoFit/>
          </a:bodyPr>
          <a:lstStyle/>
          <a:p>
            <a:pPr algn="just"/>
            <a:r>
              <a:rPr lang="es-ES" altLang="es-ES" sz="3600" b="1" dirty="0">
                <a:solidFill>
                  <a:srgbClr val="004C00"/>
                </a:solidFill>
              </a:rPr>
              <a:t>Liderazgo …</a:t>
            </a:r>
          </a:p>
          <a:p>
            <a:pPr algn="just"/>
            <a:endParaRPr lang="es-ES" dirty="0">
              <a:latin typeface="Arial" panose="020B0604020202020204" pitchFamily="34" charset="0"/>
              <a:ea typeface="Times New Roman" panose="02020603050405020304" pitchFamily="18" charset="0"/>
            </a:endParaRPr>
          </a:p>
          <a:p>
            <a:pPr algn="just">
              <a:defRPr/>
            </a:pPr>
            <a:r>
              <a:rPr lang="es-ES" sz="2800" dirty="0">
                <a:ea typeface="Times New Roman" panose="02020603050405020304" pitchFamily="18" charset="0"/>
              </a:rPr>
              <a:t>del equipo directivo en la </a:t>
            </a:r>
            <a:r>
              <a:rPr lang="es-ES" sz="2800" b="1" i="1" dirty="0">
                <a:solidFill>
                  <a:srgbClr val="005000"/>
                </a:solidFill>
                <a:ea typeface="Times New Roman" panose="02020603050405020304" pitchFamily="18" charset="0"/>
              </a:rPr>
              <a:t>integración y uso eficaz </a:t>
            </a:r>
            <a:r>
              <a:rPr lang="es-ES" sz="2800" dirty="0">
                <a:ea typeface="Times New Roman" panose="02020603050405020304" pitchFamily="18" charset="0"/>
              </a:rPr>
              <a:t>de las tecnologías digitales por toda la organización educativa.</a:t>
            </a:r>
          </a:p>
          <a:p>
            <a:pPr algn="just">
              <a:defRPr/>
            </a:pPr>
            <a:r>
              <a:rPr lang="es-ES" sz="2800" dirty="0">
                <a:ea typeface="Times New Roman" panose="02020603050405020304" pitchFamily="18" charset="0"/>
              </a:rPr>
              <a:t>Se definirán las actuaciones relacionadas con las estructuras </a:t>
            </a:r>
            <a:r>
              <a:rPr lang="es-ES" sz="2800" b="1" i="1" dirty="0">
                <a:solidFill>
                  <a:srgbClr val="005000"/>
                </a:solidFill>
                <a:ea typeface="Times New Roman" panose="02020603050405020304" pitchFamily="18" charset="0"/>
              </a:rPr>
              <a:t>organizativas, de gestión, de administración y coordinación y de integración </a:t>
            </a:r>
            <a:r>
              <a:rPr lang="es-ES" sz="2800" dirty="0">
                <a:ea typeface="Times New Roman" panose="02020603050405020304" pitchFamily="18" charset="0"/>
              </a:rPr>
              <a:t>en el proceso de enseñanza y aprendizaje.</a:t>
            </a:r>
          </a:p>
        </p:txBody>
      </p:sp>
    </p:spTree>
    <p:extLst>
      <p:ext uri="{BB962C8B-B14F-4D97-AF65-F5344CB8AC3E}">
        <p14:creationId xmlns:p14="http://schemas.microsoft.com/office/powerpoint/2010/main" val="2327939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organizativa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16</a:t>
            </a:fld>
            <a:endParaRPr lang="es-ES"/>
          </a:p>
        </p:txBody>
      </p:sp>
      <p:pic>
        <p:nvPicPr>
          <p:cNvPr id="7" name="Imagen 6"/>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9077740" y="557984"/>
            <a:ext cx="1286197" cy="1286197"/>
          </a:xfrm>
          <a:prstGeom prst="ellipse">
            <a:avLst/>
          </a:prstGeom>
          <a:ln>
            <a:noFill/>
          </a:ln>
          <a:effectLst>
            <a:softEdge rad="112500"/>
          </a:effectLst>
        </p:spPr>
      </p:pic>
      <p:sp>
        <p:nvSpPr>
          <p:cNvPr id="13" name="Rectángulo 12"/>
          <p:cNvSpPr/>
          <p:nvPr/>
        </p:nvSpPr>
        <p:spPr>
          <a:xfrm>
            <a:off x="1933505" y="1005207"/>
            <a:ext cx="8430433" cy="646331"/>
          </a:xfrm>
          <a:prstGeom prst="rect">
            <a:avLst/>
          </a:prstGeom>
        </p:spPr>
        <p:txBody>
          <a:bodyPr wrap="square">
            <a:spAutoFit/>
          </a:bodyPr>
          <a:lstStyle/>
          <a:p>
            <a:pPr algn="just"/>
            <a:r>
              <a:rPr lang="es-ES" altLang="es-ES" sz="3600" b="1" dirty="0">
                <a:solidFill>
                  <a:srgbClr val="004C00"/>
                </a:solidFill>
              </a:rPr>
              <a:t>Liderazgo …</a:t>
            </a:r>
          </a:p>
        </p:txBody>
      </p:sp>
      <p:sp>
        <p:nvSpPr>
          <p:cNvPr id="14" name="Rectángulo 13"/>
          <p:cNvSpPr/>
          <p:nvPr/>
        </p:nvSpPr>
        <p:spPr>
          <a:xfrm>
            <a:off x="1933505" y="1841933"/>
            <a:ext cx="8277297" cy="4801314"/>
          </a:xfrm>
          <a:prstGeom prst="rect">
            <a:avLst/>
          </a:prstGeom>
        </p:spPr>
        <p:txBody>
          <a:bodyPr wrap="square">
            <a:spAutoFit/>
          </a:bodyPr>
          <a:lstStyle/>
          <a:p>
            <a:pPr marL="342891" indent="-342891" algn="just">
              <a:lnSpc>
                <a:spcPct val="150000"/>
              </a:lnSpc>
              <a:buFont typeface="Webdings" panose="05030102010509060703" pitchFamily="18" charset="2"/>
              <a:buChar char=""/>
            </a:pPr>
            <a:r>
              <a:rPr lang="es-ES_tradnl" sz="2400" b="1" dirty="0">
                <a:solidFill>
                  <a:srgbClr val="000099"/>
                </a:solidFill>
              </a:rPr>
              <a:t> Planificación institucional: </a:t>
            </a:r>
          </a:p>
          <a:p>
            <a:pPr marL="800080" lvl="1" indent="-342891" algn="just">
              <a:lnSpc>
                <a:spcPct val="150000"/>
              </a:lnSpc>
              <a:buFont typeface="Wingdings" panose="05000000000000000000" pitchFamily="2" charset="2"/>
              <a:buChar char="§"/>
            </a:pPr>
            <a:r>
              <a:rPr lang="es-ES_tradnl" dirty="0">
                <a:solidFill>
                  <a:srgbClr val="000099"/>
                </a:solidFill>
              </a:rPr>
              <a:t>Estrategia digital recogida en sus documentos institucionales como aprendizaje y como herramienta de gestión y comunicación</a:t>
            </a:r>
          </a:p>
          <a:p>
            <a:pPr marL="342891" indent="-342891" algn="just">
              <a:lnSpc>
                <a:spcPct val="150000"/>
              </a:lnSpc>
              <a:buFont typeface="Webdings" panose="05030102010509060703" pitchFamily="18" charset="2"/>
              <a:buChar char=""/>
            </a:pPr>
            <a:r>
              <a:rPr lang="es-ES_tradnl" sz="2400" b="1" dirty="0">
                <a:solidFill>
                  <a:srgbClr val="000099"/>
                </a:solidFill>
              </a:rPr>
              <a:t> Definición de contexto tecnológico - didáctico</a:t>
            </a:r>
          </a:p>
          <a:p>
            <a:pPr marL="800080" lvl="1" indent="-342891" algn="just">
              <a:lnSpc>
                <a:spcPct val="150000"/>
              </a:lnSpc>
              <a:buFont typeface="Wingdings" panose="05000000000000000000" pitchFamily="2" charset="2"/>
              <a:buChar char="§"/>
            </a:pPr>
            <a:r>
              <a:rPr lang="es-ES_tradnl" dirty="0">
                <a:solidFill>
                  <a:srgbClr val="000099"/>
                </a:solidFill>
              </a:rPr>
              <a:t>Estructuras organizativas y responsables</a:t>
            </a:r>
          </a:p>
          <a:p>
            <a:pPr marL="800080" lvl="1" indent="-342891" algn="just">
              <a:lnSpc>
                <a:spcPct val="150000"/>
              </a:lnSpc>
              <a:buFont typeface="Wingdings" panose="05000000000000000000" pitchFamily="2" charset="2"/>
              <a:buChar char="§"/>
            </a:pPr>
            <a:r>
              <a:rPr lang="es-ES_tradnl" dirty="0">
                <a:solidFill>
                  <a:srgbClr val="000099"/>
                </a:solidFill>
              </a:rPr>
              <a:t>Espacios, tiempos y recursos</a:t>
            </a:r>
          </a:p>
          <a:p>
            <a:pPr marL="342891" indent="-342891" algn="just">
              <a:lnSpc>
                <a:spcPct val="150000"/>
              </a:lnSpc>
              <a:buFont typeface="Webdings" panose="05030102010509060703" pitchFamily="18" charset="2"/>
              <a:buChar char=""/>
            </a:pPr>
            <a:r>
              <a:rPr lang="es-ES_tradnl" sz="2400" b="1" dirty="0">
                <a:solidFill>
                  <a:srgbClr val="000099"/>
                </a:solidFill>
              </a:rPr>
              <a:t>Diagnóstico y evaluación de impacto</a:t>
            </a:r>
          </a:p>
          <a:p>
            <a:pPr marL="800080" lvl="1" indent="-342891" algn="just">
              <a:lnSpc>
                <a:spcPct val="150000"/>
              </a:lnSpc>
              <a:buFont typeface="Wingdings" panose="05000000000000000000" pitchFamily="2" charset="2"/>
              <a:buChar char="§"/>
            </a:pPr>
            <a:r>
              <a:rPr lang="es-ES_tradnl" dirty="0">
                <a:solidFill>
                  <a:srgbClr val="000099"/>
                </a:solidFill>
              </a:rPr>
              <a:t>Protocolos y auditorías definidos </a:t>
            </a:r>
          </a:p>
          <a:p>
            <a:pPr marL="800080" lvl="1" indent="-342891" algn="just">
              <a:lnSpc>
                <a:spcPct val="150000"/>
              </a:lnSpc>
              <a:buFont typeface="Wingdings" panose="05000000000000000000" pitchFamily="2" charset="2"/>
              <a:buChar char="§"/>
            </a:pPr>
            <a:r>
              <a:rPr lang="es-ES_tradnl" dirty="0">
                <a:solidFill>
                  <a:srgbClr val="000099"/>
                </a:solidFill>
              </a:rPr>
              <a:t>Medición de resultados e impacto</a:t>
            </a:r>
          </a:p>
          <a:p>
            <a:pPr marL="800080" lvl="1" indent="-342891" algn="just">
              <a:lnSpc>
                <a:spcPct val="150000"/>
              </a:lnSpc>
              <a:buFont typeface="Webdings" panose="05030102010509060703" pitchFamily="18" charset="2"/>
              <a:buChar char=""/>
            </a:pPr>
            <a:endParaRPr lang="es-ES_tradnl" sz="2400" b="1" dirty="0">
              <a:solidFill>
                <a:srgbClr val="000099"/>
              </a:solidFill>
            </a:endParaRPr>
          </a:p>
        </p:txBody>
      </p:sp>
    </p:spTree>
    <p:extLst>
      <p:ext uri="{BB962C8B-B14F-4D97-AF65-F5344CB8AC3E}">
        <p14:creationId xmlns:p14="http://schemas.microsoft.com/office/powerpoint/2010/main" val="3964330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organizativa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17</a:t>
            </a:fld>
            <a:endParaRPr lang="es-ES"/>
          </a:p>
        </p:txBody>
      </p:sp>
      <p:sp>
        <p:nvSpPr>
          <p:cNvPr id="13" name="Rectángulo 12"/>
          <p:cNvSpPr/>
          <p:nvPr/>
        </p:nvSpPr>
        <p:spPr>
          <a:xfrm>
            <a:off x="1998649" y="1427659"/>
            <a:ext cx="8430433" cy="3077766"/>
          </a:xfrm>
          <a:prstGeom prst="rect">
            <a:avLst/>
          </a:prstGeom>
        </p:spPr>
        <p:txBody>
          <a:bodyPr wrap="square">
            <a:spAutoFit/>
          </a:bodyPr>
          <a:lstStyle/>
          <a:p>
            <a:pPr algn="just"/>
            <a:r>
              <a:rPr lang="es-ES" altLang="es-ES" sz="3600" b="1" dirty="0">
                <a:solidFill>
                  <a:srgbClr val="004C00"/>
                </a:solidFill>
              </a:rPr>
              <a:t>Desarrollo profesional…</a:t>
            </a:r>
          </a:p>
          <a:p>
            <a:pPr algn="just"/>
            <a:endParaRPr lang="es-ES" dirty="0">
              <a:latin typeface="Arial" panose="020B0604020202020204" pitchFamily="34" charset="0"/>
              <a:ea typeface="Times New Roman" panose="02020603050405020304" pitchFamily="18" charset="0"/>
            </a:endParaRPr>
          </a:p>
          <a:p>
            <a:pPr algn="just">
              <a:defRPr/>
            </a:pPr>
            <a:r>
              <a:rPr lang="es-ES" sz="2800" dirty="0">
                <a:ea typeface="Calibri" panose="020F0502020204030204" pitchFamily="34" charset="0"/>
              </a:rPr>
              <a:t>con acciones formativas para la </a:t>
            </a:r>
            <a:r>
              <a:rPr lang="es-ES" sz="2800" b="1" i="1" dirty="0">
                <a:solidFill>
                  <a:srgbClr val="005000"/>
                </a:solidFill>
                <a:ea typeface="Times New Roman" panose="02020603050405020304" pitchFamily="18" charset="0"/>
              </a:rPr>
              <a:t>adquisición y mejora </a:t>
            </a:r>
            <a:r>
              <a:rPr lang="es-ES" sz="2800" dirty="0">
                <a:ea typeface="Calibri" panose="020F0502020204030204" pitchFamily="34" charset="0"/>
              </a:rPr>
              <a:t>de la competencia digital de los docentes, la adaptación a entornos digitales, la </a:t>
            </a:r>
            <a:r>
              <a:rPr lang="es-ES" sz="2800" b="1" i="1" dirty="0">
                <a:solidFill>
                  <a:srgbClr val="005000"/>
                </a:solidFill>
                <a:ea typeface="Times New Roman" panose="02020603050405020304" pitchFamily="18" charset="0"/>
              </a:rPr>
              <a:t>colaboración y participación profesional </a:t>
            </a:r>
            <a:r>
              <a:rPr lang="es-ES" sz="2800" dirty="0">
                <a:ea typeface="Times New Roman" panose="02020603050405020304" pitchFamily="18" charset="0"/>
              </a:rPr>
              <a:t>en</a:t>
            </a:r>
            <a:r>
              <a:rPr lang="es-ES" sz="2800" dirty="0">
                <a:ea typeface="Calibri" panose="020F0502020204030204" pitchFamily="34" charset="0"/>
              </a:rPr>
              <a:t> la integración y uso eficaz de las tecnologías.</a:t>
            </a:r>
            <a:endParaRPr lang="es-ES" sz="2800" dirty="0">
              <a:ea typeface="Times New Roman" panose="02020603050405020304" pitchFamily="18" charset="0"/>
            </a:endParaRPr>
          </a:p>
        </p:txBody>
      </p:sp>
      <p:pic>
        <p:nvPicPr>
          <p:cNvPr id="9" name="Imagen 8"/>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8055886" y="4987421"/>
            <a:ext cx="2590097" cy="1200863"/>
          </a:xfrm>
          <a:prstGeom prst="ellipse">
            <a:avLst/>
          </a:prstGeom>
          <a:ln>
            <a:noFill/>
          </a:ln>
          <a:effectLst>
            <a:softEdge rad="112500"/>
          </a:effectLst>
        </p:spPr>
      </p:pic>
    </p:spTree>
    <p:extLst>
      <p:ext uri="{BB962C8B-B14F-4D97-AF65-F5344CB8AC3E}">
        <p14:creationId xmlns:p14="http://schemas.microsoft.com/office/powerpoint/2010/main" val="17506863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organizativa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18</a:t>
            </a:fld>
            <a:endParaRPr lang="es-ES"/>
          </a:p>
        </p:txBody>
      </p:sp>
      <p:sp>
        <p:nvSpPr>
          <p:cNvPr id="13" name="Rectángulo 12"/>
          <p:cNvSpPr/>
          <p:nvPr/>
        </p:nvSpPr>
        <p:spPr>
          <a:xfrm>
            <a:off x="1882153" y="1097751"/>
            <a:ext cx="8430433" cy="646331"/>
          </a:xfrm>
          <a:prstGeom prst="rect">
            <a:avLst/>
          </a:prstGeom>
        </p:spPr>
        <p:txBody>
          <a:bodyPr wrap="square">
            <a:spAutoFit/>
          </a:bodyPr>
          <a:lstStyle/>
          <a:p>
            <a:pPr algn="just"/>
            <a:r>
              <a:rPr lang="es-ES" altLang="es-ES" sz="3600" b="1" dirty="0">
                <a:solidFill>
                  <a:srgbClr val="004C00"/>
                </a:solidFill>
              </a:rPr>
              <a:t>Desarrollo profesional…</a:t>
            </a:r>
          </a:p>
        </p:txBody>
      </p:sp>
      <p:sp>
        <p:nvSpPr>
          <p:cNvPr id="14" name="Rectángulo 13"/>
          <p:cNvSpPr/>
          <p:nvPr/>
        </p:nvSpPr>
        <p:spPr>
          <a:xfrm>
            <a:off x="1559496" y="1899549"/>
            <a:ext cx="9394152" cy="4385816"/>
          </a:xfrm>
          <a:prstGeom prst="rect">
            <a:avLst/>
          </a:prstGeom>
        </p:spPr>
        <p:txBody>
          <a:bodyPr wrap="square">
            <a:spAutoFit/>
          </a:bodyPr>
          <a:lstStyle/>
          <a:p>
            <a:pPr marL="342891" indent="-342891">
              <a:lnSpc>
                <a:spcPct val="150000"/>
              </a:lnSpc>
              <a:buFont typeface="Wingdings" panose="05000000000000000000" pitchFamily="2" charset="2"/>
              <a:buChar char=""/>
            </a:pPr>
            <a:r>
              <a:rPr lang="es-ES_tradnl" sz="2400" b="1" dirty="0">
                <a:solidFill>
                  <a:schemeClr val="accent4">
                    <a:lumMod val="50000"/>
                  </a:schemeClr>
                </a:solidFill>
              </a:rPr>
              <a:t> Autoevaluación de la competencia digital</a:t>
            </a:r>
          </a:p>
          <a:p>
            <a:pPr marL="800080" lvl="1" indent="-342891">
              <a:lnSpc>
                <a:spcPct val="150000"/>
              </a:lnSpc>
              <a:buFont typeface="Wingdings" panose="05000000000000000000" pitchFamily="2" charset="2"/>
              <a:buChar char="§"/>
            </a:pPr>
            <a:r>
              <a:rPr lang="es-ES_tradnl" dirty="0">
                <a:solidFill>
                  <a:schemeClr val="accent4">
                    <a:lumMod val="50000"/>
                  </a:schemeClr>
                </a:solidFill>
              </a:rPr>
              <a:t>Herramientas y propuestas individuales / colectivas</a:t>
            </a:r>
          </a:p>
          <a:p>
            <a:pPr marL="342891" indent="-342891">
              <a:lnSpc>
                <a:spcPct val="150000"/>
              </a:lnSpc>
              <a:buFont typeface="Webdings" panose="05030102010509060703" pitchFamily="18" charset="2"/>
              <a:buChar char=""/>
            </a:pPr>
            <a:r>
              <a:rPr lang="es-ES_tradnl" sz="2400" b="1" dirty="0">
                <a:solidFill>
                  <a:srgbClr val="8064A2">
                    <a:lumMod val="50000"/>
                  </a:srgbClr>
                </a:solidFill>
              </a:rPr>
              <a:t> Detección de necesidades y evaluación de impacto</a:t>
            </a:r>
          </a:p>
          <a:p>
            <a:pPr marL="800080" lvl="1" indent="-342891">
              <a:lnSpc>
                <a:spcPct val="150000"/>
              </a:lnSpc>
              <a:buFont typeface="Wingdings" panose="05000000000000000000" pitchFamily="2" charset="2"/>
              <a:buChar char="§"/>
            </a:pPr>
            <a:r>
              <a:rPr lang="es-ES_tradnl" dirty="0">
                <a:solidFill>
                  <a:schemeClr val="accent4">
                    <a:lumMod val="50000"/>
                  </a:schemeClr>
                </a:solidFill>
              </a:rPr>
              <a:t>Mecanismos y procesos  establecidos para las necesidades individuales y de equipos. </a:t>
            </a:r>
          </a:p>
          <a:p>
            <a:pPr marL="342891" indent="-342891">
              <a:lnSpc>
                <a:spcPct val="150000"/>
              </a:lnSpc>
              <a:buFont typeface="Wingdings 2" panose="05020102010507070707" pitchFamily="18" charset="2"/>
              <a:buChar char=""/>
            </a:pPr>
            <a:r>
              <a:rPr lang="es-ES_tradnl" sz="2400" b="1" dirty="0">
                <a:solidFill>
                  <a:schemeClr val="accent4">
                    <a:lumMod val="50000"/>
                  </a:schemeClr>
                </a:solidFill>
              </a:rPr>
              <a:t>Plan de formación</a:t>
            </a:r>
          </a:p>
          <a:p>
            <a:pPr marL="800080" lvl="1" indent="-342891">
              <a:lnSpc>
                <a:spcPct val="150000"/>
              </a:lnSpc>
              <a:buFont typeface="Wingdings" panose="05000000000000000000" pitchFamily="2" charset="2"/>
              <a:buChar char="§"/>
            </a:pPr>
            <a:r>
              <a:rPr lang="es-ES_tradnl" dirty="0">
                <a:solidFill>
                  <a:schemeClr val="accent4">
                    <a:lumMod val="50000"/>
                  </a:schemeClr>
                </a:solidFill>
              </a:rPr>
              <a:t>Definición de itinerarios personales y profesionales</a:t>
            </a:r>
          </a:p>
          <a:p>
            <a:pPr marL="800080" lvl="1" indent="-342891">
              <a:lnSpc>
                <a:spcPct val="150000"/>
              </a:lnSpc>
              <a:buFont typeface="Wingdings" panose="05000000000000000000" pitchFamily="2" charset="2"/>
              <a:buChar char="§"/>
            </a:pPr>
            <a:r>
              <a:rPr lang="es-ES_tradnl" dirty="0">
                <a:solidFill>
                  <a:schemeClr val="accent4">
                    <a:lumMod val="50000"/>
                  </a:schemeClr>
                </a:solidFill>
              </a:rPr>
              <a:t>Planes específicos de centro</a:t>
            </a:r>
          </a:p>
          <a:p>
            <a:pPr marL="342891" indent="-342891">
              <a:lnSpc>
                <a:spcPct val="150000"/>
              </a:lnSpc>
              <a:buFont typeface="Webdings" panose="05030102010509060703" pitchFamily="18" charset="2"/>
              <a:buChar char=""/>
            </a:pPr>
            <a:r>
              <a:rPr lang="es-ES_tradnl" sz="2400" b="1" dirty="0">
                <a:solidFill>
                  <a:schemeClr val="accent4">
                    <a:lumMod val="50000"/>
                  </a:schemeClr>
                </a:solidFill>
              </a:rPr>
              <a:t> Evaluación de impacto</a:t>
            </a:r>
          </a:p>
          <a:p>
            <a:pPr marL="800080" lvl="1" indent="-342891">
              <a:lnSpc>
                <a:spcPct val="150000"/>
              </a:lnSpc>
              <a:buFont typeface="Wingdings" panose="05000000000000000000" pitchFamily="2" charset="2"/>
              <a:buChar char="§"/>
            </a:pPr>
            <a:r>
              <a:rPr lang="es-ES_tradnl" dirty="0">
                <a:solidFill>
                  <a:schemeClr val="accent4">
                    <a:lumMod val="50000"/>
                  </a:schemeClr>
                </a:solidFill>
              </a:rPr>
              <a:t>Resultados en la adquisición de competencias del profesorado / alumnado</a:t>
            </a:r>
          </a:p>
        </p:txBody>
      </p:sp>
      <p:pic>
        <p:nvPicPr>
          <p:cNvPr id="9" name="Imagen 8"/>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8279229" y="901616"/>
            <a:ext cx="1912092" cy="886515"/>
          </a:xfrm>
          <a:prstGeom prst="ellipse">
            <a:avLst/>
          </a:prstGeom>
          <a:ln>
            <a:noFill/>
          </a:ln>
          <a:effectLst>
            <a:softEdge rad="112500"/>
          </a:effectLst>
        </p:spPr>
      </p:pic>
    </p:spTree>
    <p:extLst>
      <p:ext uri="{BB962C8B-B14F-4D97-AF65-F5344CB8AC3E}">
        <p14:creationId xmlns:p14="http://schemas.microsoft.com/office/powerpoint/2010/main" val="761443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organizativa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19</a:t>
            </a:fld>
            <a:endParaRPr lang="es-ES"/>
          </a:p>
        </p:txBody>
      </p:sp>
      <p:sp>
        <p:nvSpPr>
          <p:cNvPr id="13" name="Rectángulo 12"/>
          <p:cNvSpPr/>
          <p:nvPr/>
        </p:nvSpPr>
        <p:spPr>
          <a:xfrm>
            <a:off x="839417" y="1097750"/>
            <a:ext cx="9473170" cy="3077766"/>
          </a:xfrm>
          <a:prstGeom prst="rect">
            <a:avLst/>
          </a:prstGeom>
        </p:spPr>
        <p:txBody>
          <a:bodyPr wrap="square">
            <a:spAutoFit/>
          </a:bodyPr>
          <a:lstStyle/>
          <a:p>
            <a:pPr algn="just"/>
            <a:r>
              <a:rPr lang="es-ES" altLang="es-ES" sz="3600" b="1" dirty="0">
                <a:solidFill>
                  <a:srgbClr val="004C00"/>
                </a:solidFill>
              </a:rPr>
              <a:t>Interacción social…</a:t>
            </a:r>
          </a:p>
          <a:p>
            <a:pPr algn="just"/>
            <a:endParaRPr lang="es-ES" dirty="0">
              <a:latin typeface="Arial" panose="020B0604020202020204" pitchFamily="34" charset="0"/>
              <a:ea typeface="Times New Roman" panose="02020603050405020304" pitchFamily="18" charset="0"/>
            </a:endParaRPr>
          </a:p>
          <a:p>
            <a:pPr algn="just">
              <a:defRPr/>
            </a:pPr>
            <a:r>
              <a:rPr lang="es-ES" sz="2800" dirty="0">
                <a:ea typeface="Calibri" panose="020F0502020204030204" pitchFamily="34" charset="0"/>
              </a:rPr>
              <a:t>como desarrollo de una cultura de </a:t>
            </a:r>
            <a:r>
              <a:rPr lang="es-ES" sz="2800" b="1" i="1" dirty="0">
                <a:solidFill>
                  <a:srgbClr val="005000"/>
                </a:solidFill>
                <a:ea typeface="Times New Roman" panose="02020603050405020304" pitchFamily="18" charset="0"/>
              </a:rPr>
              <a:t>colaboración y comunicación</a:t>
            </a:r>
            <a:r>
              <a:rPr lang="es-ES" sz="2800" dirty="0">
                <a:ea typeface="Calibri" panose="020F0502020204030204" pitchFamily="34" charset="0"/>
              </a:rPr>
              <a:t>, mediante actuaciones  </a:t>
            </a:r>
            <a:r>
              <a:rPr lang="es-ES" sz="2800" dirty="0"/>
              <a:t>relacionadas con los servicios, redes y entornos colaborativos para la comunicación, la gestión e </a:t>
            </a:r>
            <a:r>
              <a:rPr lang="es-ES" sz="2800" b="1" i="1" dirty="0">
                <a:solidFill>
                  <a:srgbClr val="005000"/>
                </a:solidFill>
                <a:ea typeface="Times New Roman" panose="02020603050405020304" pitchFamily="18" charset="0"/>
              </a:rPr>
              <a:t>interacción social de la comunidad educativa </a:t>
            </a:r>
            <a:r>
              <a:rPr lang="es-ES" sz="2800" dirty="0"/>
              <a:t>orientadas a</a:t>
            </a:r>
            <a:r>
              <a:rPr lang="es-ES" sz="2800" dirty="0">
                <a:ea typeface="Calibri" panose="020F0502020204030204" pitchFamily="34" charset="0"/>
              </a:rPr>
              <a:t> la integración y uso eficaz de las tecnologías.</a:t>
            </a:r>
            <a:endParaRPr lang="es-ES" sz="2800" dirty="0">
              <a:ea typeface="Times New Roman" panose="02020603050405020304" pitchFamily="18" charset="0"/>
            </a:endParaRPr>
          </a:p>
        </p:txBody>
      </p:sp>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8429856" y="4316013"/>
            <a:ext cx="1899843" cy="1899843"/>
          </a:xfrm>
          <a:prstGeom prst="ellipse">
            <a:avLst/>
          </a:prstGeom>
          <a:ln>
            <a:noFill/>
          </a:ln>
          <a:effectLst>
            <a:softEdge rad="112500"/>
          </a:effectLst>
        </p:spPr>
      </p:pic>
    </p:spTree>
    <p:extLst>
      <p:ext uri="{BB962C8B-B14F-4D97-AF65-F5344CB8AC3E}">
        <p14:creationId xmlns:p14="http://schemas.microsoft.com/office/powerpoint/2010/main" val="151020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43672" y="116632"/>
            <a:ext cx="6643735" cy="571504"/>
          </a:xfrm>
        </p:spPr>
        <p:txBody>
          <a:bodyPr>
            <a:normAutofit fontScale="90000"/>
          </a:bodyPr>
          <a:lstStyle/>
          <a:p>
            <a:r>
              <a:rPr lang="es-VE" dirty="0"/>
              <a:t> </a:t>
            </a:r>
            <a:r>
              <a:rPr lang="es-ES" dirty="0">
                <a:solidFill>
                  <a:schemeClr val="tx2">
                    <a:lumMod val="50000"/>
                  </a:schemeClr>
                </a:solidFill>
              </a:rPr>
              <a:t>Índice</a:t>
            </a:r>
          </a:p>
        </p:txBody>
      </p:sp>
      <p:graphicFrame>
        <p:nvGraphicFramePr>
          <p:cNvPr id="10" name="2 Diagrama"/>
          <p:cNvGraphicFramePr/>
          <p:nvPr>
            <p:extLst>
              <p:ext uri="{D42A27DB-BD31-4B8C-83A1-F6EECF244321}">
                <p14:modId xmlns:p14="http://schemas.microsoft.com/office/powerpoint/2010/main" val="1971153156"/>
              </p:ext>
            </p:extLst>
          </p:nvPr>
        </p:nvGraphicFramePr>
        <p:xfrm>
          <a:off x="1847528" y="688136"/>
          <a:ext cx="8639572" cy="631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número de diapositiva 2"/>
          <p:cNvSpPr>
            <a:spLocks noGrp="1"/>
          </p:cNvSpPr>
          <p:nvPr>
            <p:ph type="sldNum" sz="quarter" idx="12"/>
          </p:nvPr>
        </p:nvSpPr>
        <p:spPr/>
        <p:txBody>
          <a:bodyPr/>
          <a:lstStyle/>
          <a:p>
            <a:fld id="{2D9B759E-6E08-4AFD-8A36-E69951C2F030}" type="slidenum">
              <a:rPr lang="es-ES" smtClean="0"/>
              <a:pPr/>
              <a:t>2</a:t>
            </a:fld>
            <a:endParaRPr lang="es-ES"/>
          </a:p>
        </p:txBody>
      </p:sp>
    </p:spTree>
    <p:extLst>
      <p:ext uri="{BB962C8B-B14F-4D97-AF65-F5344CB8AC3E}">
        <p14:creationId xmlns:p14="http://schemas.microsoft.com/office/powerpoint/2010/main" val="3722588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organizativa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20</a:t>
            </a:fld>
            <a:endParaRPr lang="es-ES"/>
          </a:p>
        </p:txBody>
      </p:sp>
      <p:sp>
        <p:nvSpPr>
          <p:cNvPr id="13" name="Rectángulo 12"/>
          <p:cNvSpPr/>
          <p:nvPr/>
        </p:nvSpPr>
        <p:spPr>
          <a:xfrm>
            <a:off x="1882153" y="1097751"/>
            <a:ext cx="8430433" cy="646331"/>
          </a:xfrm>
          <a:prstGeom prst="rect">
            <a:avLst/>
          </a:prstGeom>
        </p:spPr>
        <p:txBody>
          <a:bodyPr wrap="square">
            <a:spAutoFit/>
          </a:bodyPr>
          <a:lstStyle/>
          <a:p>
            <a:pPr algn="just"/>
            <a:r>
              <a:rPr lang="es-ES" altLang="es-ES" sz="3600" b="1" dirty="0">
                <a:solidFill>
                  <a:srgbClr val="004C00"/>
                </a:solidFill>
              </a:rPr>
              <a:t>Interacción social…</a:t>
            </a:r>
          </a:p>
        </p:txBody>
      </p:sp>
      <p:sp>
        <p:nvSpPr>
          <p:cNvPr id="14" name="Rectángulo 13"/>
          <p:cNvSpPr/>
          <p:nvPr/>
        </p:nvSpPr>
        <p:spPr>
          <a:xfrm>
            <a:off x="1631504" y="1988840"/>
            <a:ext cx="9187248" cy="4247317"/>
          </a:xfrm>
          <a:prstGeom prst="rect">
            <a:avLst/>
          </a:prstGeom>
        </p:spPr>
        <p:txBody>
          <a:bodyPr wrap="square">
            <a:spAutoFit/>
          </a:bodyPr>
          <a:lstStyle/>
          <a:p>
            <a:pPr marL="342891" indent="-342891">
              <a:lnSpc>
                <a:spcPct val="150000"/>
              </a:lnSpc>
              <a:buFont typeface="Webdings" panose="05030102010509060703" pitchFamily="18" charset="2"/>
              <a:buChar char=""/>
            </a:pPr>
            <a:r>
              <a:rPr lang="es-ES_tradnl" sz="2400" b="1" dirty="0">
                <a:solidFill>
                  <a:schemeClr val="accent2">
                    <a:lumMod val="75000"/>
                  </a:schemeClr>
                </a:solidFill>
              </a:rPr>
              <a:t> Entorno organizado de servicios en red </a:t>
            </a:r>
          </a:p>
          <a:p>
            <a:pPr marL="800080" lvl="1" indent="-342891">
              <a:lnSpc>
                <a:spcPct val="150000"/>
              </a:lnSpc>
              <a:buFont typeface="Wingdings" panose="05000000000000000000" pitchFamily="2" charset="2"/>
              <a:buChar char="§"/>
            </a:pPr>
            <a:r>
              <a:rPr lang="es-ES_tradnl" dirty="0">
                <a:solidFill>
                  <a:schemeClr val="accent2">
                    <a:lumMod val="75000"/>
                  </a:schemeClr>
                </a:solidFill>
              </a:rPr>
              <a:t>Servicios de internet, intranet, web, LMS, redes sociales</a:t>
            </a:r>
          </a:p>
          <a:p>
            <a:pPr marL="800080" lvl="1" indent="-342891">
              <a:lnSpc>
                <a:spcPct val="150000"/>
              </a:lnSpc>
              <a:buFont typeface="Wingdings" panose="05000000000000000000" pitchFamily="2" charset="2"/>
              <a:buChar char="§"/>
            </a:pPr>
            <a:r>
              <a:rPr lang="es-ES_tradnl" dirty="0">
                <a:solidFill>
                  <a:schemeClr val="accent2">
                    <a:lumMod val="75000"/>
                  </a:schemeClr>
                </a:solidFill>
              </a:rPr>
              <a:t>Procedimientos de uso integrados y acciones de formación</a:t>
            </a:r>
          </a:p>
          <a:p>
            <a:pPr marL="342891" indent="-342891">
              <a:lnSpc>
                <a:spcPct val="150000"/>
              </a:lnSpc>
              <a:buFont typeface="Wingdings" panose="05000000000000000000" pitchFamily="2" charset="2"/>
              <a:buChar char=""/>
            </a:pPr>
            <a:r>
              <a:rPr lang="es-ES_tradnl" sz="2400" b="1" dirty="0">
                <a:solidFill>
                  <a:schemeClr val="accent2">
                    <a:lumMod val="75000"/>
                  </a:schemeClr>
                </a:solidFill>
              </a:rPr>
              <a:t> Plan de comunicación, interacción y presencia en redes</a:t>
            </a:r>
          </a:p>
          <a:p>
            <a:pPr marL="800080" lvl="1" indent="-342891">
              <a:lnSpc>
                <a:spcPct val="150000"/>
              </a:lnSpc>
              <a:buFont typeface="Wingdings" panose="05000000000000000000" pitchFamily="2" charset="2"/>
              <a:buChar char="§"/>
            </a:pPr>
            <a:r>
              <a:rPr lang="es-ES_tradnl" dirty="0">
                <a:solidFill>
                  <a:schemeClr val="accent2">
                    <a:lumMod val="75000"/>
                  </a:schemeClr>
                </a:solidFill>
              </a:rPr>
              <a:t>Definición de una estrategia de comunicación y colaboración</a:t>
            </a:r>
          </a:p>
          <a:p>
            <a:pPr marL="800080" lvl="1" indent="-342891">
              <a:lnSpc>
                <a:spcPct val="150000"/>
              </a:lnSpc>
              <a:buFont typeface="Wingdings" panose="05000000000000000000" pitchFamily="2" charset="2"/>
              <a:buChar char="§"/>
            </a:pPr>
            <a:r>
              <a:rPr lang="es-ES_tradnl" dirty="0">
                <a:solidFill>
                  <a:schemeClr val="accent2">
                    <a:lumMod val="75000"/>
                  </a:schemeClr>
                </a:solidFill>
              </a:rPr>
              <a:t>Política de presencia en RRSS e imagen corporativa</a:t>
            </a:r>
          </a:p>
          <a:p>
            <a:pPr marL="342891" indent="-342891">
              <a:lnSpc>
                <a:spcPct val="150000"/>
              </a:lnSpc>
              <a:buFont typeface="Wingdings" panose="05000000000000000000" pitchFamily="2" charset="2"/>
              <a:buChar char=""/>
            </a:pPr>
            <a:r>
              <a:rPr lang="es-ES_tradnl" sz="2400" b="1" dirty="0">
                <a:solidFill>
                  <a:schemeClr val="accent2">
                    <a:lumMod val="75000"/>
                  </a:schemeClr>
                </a:solidFill>
              </a:rPr>
              <a:t> Sistemas de evaluación e impacto</a:t>
            </a:r>
          </a:p>
          <a:p>
            <a:pPr marL="800080" lvl="1" indent="-342891">
              <a:lnSpc>
                <a:spcPct val="150000"/>
              </a:lnSpc>
              <a:buFont typeface="Wingdings" panose="05000000000000000000" pitchFamily="2" charset="2"/>
              <a:buChar char="§"/>
            </a:pPr>
            <a:r>
              <a:rPr lang="es-ES_tradnl" dirty="0">
                <a:solidFill>
                  <a:schemeClr val="accent2">
                    <a:lumMod val="75000"/>
                  </a:schemeClr>
                </a:solidFill>
              </a:rPr>
              <a:t>Control de identidad digital</a:t>
            </a:r>
          </a:p>
          <a:p>
            <a:pPr marL="800080" lvl="1" indent="-342891">
              <a:lnSpc>
                <a:spcPct val="150000"/>
              </a:lnSpc>
              <a:buFont typeface="Wingdings" panose="05000000000000000000" pitchFamily="2" charset="2"/>
              <a:buChar char="§"/>
            </a:pPr>
            <a:r>
              <a:rPr lang="es-ES_tradnl" dirty="0">
                <a:solidFill>
                  <a:schemeClr val="accent2">
                    <a:lumMod val="75000"/>
                  </a:schemeClr>
                </a:solidFill>
              </a:rPr>
              <a:t>Resultados de comunicación con el entorno e impacto educativo</a:t>
            </a:r>
          </a:p>
        </p:txBody>
      </p:sp>
      <p:pic>
        <p:nvPicPr>
          <p:cNvPr id="8" name="Imagen 7"/>
          <p:cNvPicPr>
            <a:picLocks noChangeAspect="1"/>
          </p:cNvPicPr>
          <p:nvPr/>
        </p:nvPicPr>
        <p:blipFill>
          <a:blip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a:off x="8550881" y="810420"/>
            <a:ext cx="1626729" cy="1626729"/>
          </a:xfrm>
          <a:prstGeom prst="ellipse">
            <a:avLst/>
          </a:prstGeom>
          <a:ln>
            <a:noFill/>
          </a:ln>
          <a:effectLst>
            <a:softEdge rad="112500"/>
          </a:effectLst>
        </p:spPr>
      </p:pic>
    </p:spTree>
    <p:extLst>
      <p:ext uri="{BB962C8B-B14F-4D97-AF65-F5344CB8AC3E}">
        <p14:creationId xmlns:p14="http://schemas.microsoft.com/office/powerpoint/2010/main" val="1116178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pedagógica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21</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6" name="1 Título"/>
          <p:cNvSpPr txBox="1">
            <a:spLocks/>
          </p:cNvSpPr>
          <p:nvPr/>
        </p:nvSpPr>
        <p:spPr>
          <a:xfrm>
            <a:off x="4281305" y="1149053"/>
            <a:ext cx="6302124" cy="12241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r>
              <a:rPr lang="es-VE" sz="4800" dirty="0">
                <a:solidFill>
                  <a:schemeClr val="accent2">
                    <a:lumMod val="50000"/>
                  </a:schemeClr>
                </a:solidFill>
                <a:latin typeface="+mn-lt"/>
              </a:rPr>
              <a:t> </a:t>
            </a:r>
            <a:endParaRPr lang="es-ES" altLang="es-ES" sz="4800" b="0" dirty="0">
              <a:solidFill>
                <a:srgbClr val="002060"/>
              </a:solidFill>
              <a:latin typeface="+mn-lt"/>
            </a:endParaRPr>
          </a:p>
          <a:p>
            <a:pPr algn="just" fontAlgn="base">
              <a:spcAft>
                <a:spcPct val="0"/>
              </a:spcAft>
            </a:pPr>
            <a:r>
              <a:rPr lang="es-ES" altLang="es-ES" sz="4800" b="0" dirty="0">
                <a:solidFill>
                  <a:srgbClr val="005000"/>
                </a:solidFill>
                <a:latin typeface="+mn-lt"/>
                <a:ea typeface="+mn-ea"/>
                <a:cs typeface="+mn-cs"/>
              </a:rPr>
              <a:t>Enseñanza - aprendizaje</a:t>
            </a:r>
          </a:p>
          <a:p>
            <a:pPr lvl="0" algn="r" eaLnBrk="0" fontAlgn="base" hangingPunct="0">
              <a:spcAft>
                <a:spcPct val="0"/>
              </a:spcAft>
            </a:pPr>
            <a:endParaRPr lang="es-ES" altLang="es-ES" sz="4800" b="0" dirty="0">
              <a:solidFill>
                <a:srgbClr val="1155CC"/>
              </a:solidFill>
              <a:latin typeface="+mn-lt"/>
              <a:hlinkClick r:id="rId3" tooltip="Frases de Victor Hugo"/>
            </a:endParaRPr>
          </a:p>
        </p:txBody>
      </p:sp>
      <p:sp>
        <p:nvSpPr>
          <p:cNvPr id="9" name="1 Título"/>
          <p:cNvSpPr txBox="1">
            <a:spLocks/>
          </p:cNvSpPr>
          <p:nvPr/>
        </p:nvSpPr>
        <p:spPr>
          <a:xfrm>
            <a:off x="1731308" y="5301209"/>
            <a:ext cx="5993080" cy="8176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pPr fontAlgn="base">
              <a:spcAft>
                <a:spcPct val="0"/>
              </a:spcAft>
            </a:pPr>
            <a:r>
              <a:rPr lang="es-ES" altLang="es-ES" sz="4800" b="0" dirty="0">
                <a:solidFill>
                  <a:srgbClr val="005000"/>
                </a:solidFill>
                <a:latin typeface="+mn-lt"/>
                <a:ea typeface="+mn-ea"/>
                <a:cs typeface="+mn-cs"/>
              </a:rPr>
              <a:t>Procesos de evaluación</a:t>
            </a:r>
            <a:endParaRPr lang="es-ES" altLang="es-ES" sz="4800" b="0" dirty="0">
              <a:solidFill>
                <a:srgbClr val="002060"/>
              </a:solidFill>
              <a:latin typeface="+mn-lt"/>
              <a:ea typeface="+mn-ea"/>
              <a:cs typeface="+mn-cs"/>
            </a:endParaRPr>
          </a:p>
        </p:txBody>
      </p:sp>
      <p:sp>
        <p:nvSpPr>
          <p:cNvPr id="11" name="1 Título"/>
          <p:cNvSpPr txBox="1">
            <a:spLocks/>
          </p:cNvSpPr>
          <p:nvPr/>
        </p:nvSpPr>
        <p:spPr>
          <a:xfrm>
            <a:off x="1524000" y="3163951"/>
            <a:ext cx="8892480" cy="113796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pPr fontAlgn="base">
              <a:spcAft>
                <a:spcPct val="0"/>
              </a:spcAft>
            </a:pPr>
            <a:r>
              <a:rPr lang="es-ES" altLang="es-ES" sz="4800" b="0" dirty="0">
                <a:solidFill>
                  <a:srgbClr val="005000"/>
                </a:solidFill>
                <a:latin typeface="+mn-lt"/>
                <a:ea typeface="+mn-ea"/>
                <a:cs typeface="+mn-cs"/>
              </a:rPr>
              <a:t>Contenidos                     y currículo</a:t>
            </a:r>
            <a:endParaRPr lang="es-ES" altLang="es-ES" sz="4800" b="0" dirty="0">
              <a:solidFill>
                <a:srgbClr val="002060"/>
              </a:solidFill>
              <a:latin typeface="+mn-lt"/>
              <a:ea typeface="+mn-ea"/>
              <a:cs typeface="+mn-cs"/>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7529" y="1080081"/>
            <a:ext cx="2449507" cy="1516503"/>
          </a:xfrm>
          <a:prstGeom prst="ellipse">
            <a:avLst/>
          </a:prstGeom>
          <a:ln>
            <a:noFill/>
          </a:ln>
          <a:effectLst>
            <a:softEdge rad="112500"/>
          </a:effectLst>
        </p:spPr>
      </p:pic>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9" y="3047659"/>
            <a:ext cx="2388023" cy="1342320"/>
          </a:xfrm>
          <a:prstGeom prst="ellipse">
            <a:avLst/>
          </a:prstGeom>
          <a:ln>
            <a:noFill/>
          </a:ln>
          <a:effectLst>
            <a:softEdge rad="112500"/>
          </a:effectLst>
        </p:spPr>
      </p:pic>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5455" y="4619840"/>
            <a:ext cx="2847975" cy="1609725"/>
          </a:xfrm>
          <a:prstGeom prst="ellipse">
            <a:avLst/>
          </a:prstGeom>
          <a:ln>
            <a:noFill/>
          </a:ln>
          <a:effectLst>
            <a:softEdge rad="112500"/>
          </a:effectLst>
        </p:spPr>
      </p:pic>
    </p:spTree>
    <p:extLst>
      <p:ext uri="{BB962C8B-B14F-4D97-AF65-F5344CB8AC3E}">
        <p14:creationId xmlns:p14="http://schemas.microsoft.com/office/powerpoint/2010/main" val="2892273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pedagógica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22</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3" name="Rectángulo 12"/>
          <p:cNvSpPr/>
          <p:nvPr/>
        </p:nvSpPr>
        <p:spPr>
          <a:xfrm>
            <a:off x="839417" y="1097749"/>
            <a:ext cx="9473170" cy="3170099"/>
          </a:xfrm>
          <a:prstGeom prst="rect">
            <a:avLst/>
          </a:prstGeom>
        </p:spPr>
        <p:txBody>
          <a:bodyPr wrap="square">
            <a:spAutoFit/>
          </a:bodyPr>
          <a:lstStyle/>
          <a:p>
            <a:pPr algn="just"/>
            <a:r>
              <a:rPr lang="es-ES" altLang="es-ES" sz="3600" b="1" dirty="0">
                <a:solidFill>
                  <a:srgbClr val="004C00"/>
                </a:solidFill>
              </a:rPr>
              <a:t>Procesos de enseñanza – aprendizaje…</a:t>
            </a:r>
          </a:p>
          <a:p>
            <a:pPr>
              <a:defRPr/>
            </a:pPr>
            <a:endParaRPr lang="es-ES" sz="2400" dirty="0">
              <a:ea typeface="Calibri" panose="020F0502020204030204" pitchFamily="34" charset="0"/>
            </a:endParaRPr>
          </a:p>
          <a:p>
            <a:pPr algn="just">
              <a:defRPr/>
            </a:pPr>
            <a:r>
              <a:rPr lang="es-ES" sz="2800" dirty="0">
                <a:ea typeface="Calibri" panose="020F0502020204030204" pitchFamily="34" charset="0"/>
              </a:rPr>
              <a:t>con criterios comunes para la elaboración de las </a:t>
            </a:r>
            <a:r>
              <a:rPr lang="es-ES" sz="2800" b="1" i="1" dirty="0">
                <a:solidFill>
                  <a:srgbClr val="005000"/>
                </a:solidFill>
                <a:ea typeface="Times New Roman" panose="02020603050405020304" pitchFamily="18" charset="0"/>
              </a:rPr>
              <a:t>programaciones didácticas</a:t>
            </a:r>
            <a:r>
              <a:rPr lang="es-ES" sz="2800" dirty="0">
                <a:ea typeface="Calibri" panose="020F0502020204030204" pitchFamily="34" charset="0"/>
              </a:rPr>
              <a:t>, selección de recursos digitales, en la estructuración del contexto tecnológico, en las </a:t>
            </a:r>
            <a:r>
              <a:rPr lang="es-ES" sz="2800" b="1" i="1" dirty="0">
                <a:solidFill>
                  <a:srgbClr val="005000"/>
                </a:solidFill>
                <a:ea typeface="Times New Roman" panose="02020603050405020304" pitchFamily="18" charset="0"/>
              </a:rPr>
              <a:t>metodologías colaborativas, creativas e inclusivas </a:t>
            </a:r>
            <a:r>
              <a:rPr lang="es-ES" sz="2800" dirty="0">
                <a:ea typeface="Calibri" panose="020F0502020204030204" pitchFamily="34" charset="0"/>
              </a:rPr>
              <a:t>para el desarrollo de las competencias en el proceso de enseñanza y aprendizaje.</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1295" y="4698735"/>
            <a:ext cx="2449507" cy="1516503"/>
          </a:xfrm>
          <a:prstGeom prst="ellipse">
            <a:avLst/>
          </a:prstGeom>
          <a:ln>
            <a:noFill/>
          </a:ln>
          <a:effectLst>
            <a:softEdge rad="112500"/>
          </a:effectLst>
        </p:spPr>
      </p:pic>
    </p:spTree>
    <p:extLst>
      <p:ext uri="{BB962C8B-B14F-4D97-AF65-F5344CB8AC3E}">
        <p14:creationId xmlns:p14="http://schemas.microsoft.com/office/powerpoint/2010/main" val="1116728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pedagógica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23</a:t>
            </a:fld>
            <a:endParaRPr lang="es-ES" dirty="0"/>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3" name="Rectángulo 12"/>
          <p:cNvSpPr/>
          <p:nvPr/>
        </p:nvSpPr>
        <p:spPr>
          <a:xfrm>
            <a:off x="983432" y="1021705"/>
            <a:ext cx="8430433" cy="646331"/>
          </a:xfrm>
          <a:prstGeom prst="rect">
            <a:avLst/>
          </a:prstGeom>
        </p:spPr>
        <p:txBody>
          <a:bodyPr wrap="square">
            <a:spAutoFit/>
          </a:bodyPr>
          <a:lstStyle/>
          <a:p>
            <a:pPr algn="just"/>
            <a:r>
              <a:rPr lang="es-ES" altLang="es-ES" sz="3600" b="1" dirty="0">
                <a:solidFill>
                  <a:srgbClr val="004C00"/>
                </a:solidFill>
              </a:rPr>
              <a:t>Procesos de enseñanza – aprendizaje…</a:t>
            </a:r>
          </a:p>
        </p:txBody>
      </p:sp>
      <p:sp>
        <p:nvSpPr>
          <p:cNvPr id="14" name="Rectángulo 13"/>
          <p:cNvSpPr/>
          <p:nvPr/>
        </p:nvSpPr>
        <p:spPr>
          <a:xfrm>
            <a:off x="983432" y="1782798"/>
            <a:ext cx="10441160" cy="4662815"/>
          </a:xfrm>
          <a:prstGeom prst="rect">
            <a:avLst/>
          </a:prstGeom>
        </p:spPr>
        <p:txBody>
          <a:bodyPr wrap="square">
            <a:spAutoFit/>
          </a:bodyPr>
          <a:lstStyle/>
          <a:p>
            <a:pPr marL="342891" indent="-342891">
              <a:lnSpc>
                <a:spcPct val="150000"/>
              </a:lnSpc>
              <a:buFont typeface="Wingdings" panose="05000000000000000000" pitchFamily="2" charset="2"/>
              <a:buChar char="1"/>
            </a:pPr>
            <a:r>
              <a:rPr lang="es-ES_tradnl" sz="2400" b="1" dirty="0">
                <a:solidFill>
                  <a:schemeClr val="tx1">
                    <a:lumMod val="75000"/>
                    <a:lumOff val="25000"/>
                  </a:schemeClr>
                </a:solidFill>
              </a:rPr>
              <a:t> Programaciones didácticas y metodología</a:t>
            </a:r>
          </a:p>
          <a:p>
            <a:pPr marL="800080" lvl="1" indent="-342891" algn="just">
              <a:lnSpc>
                <a:spcPct val="150000"/>
              </a:lnSpc>
              <a:buFont typeface="Wingdings" panose="05000000000000000000" pitchFamily="2" charset="2"/>
              <a:buChar char="§"/>
            </a:pPr>
            <a:r>
              <a:rPr lang="es-ES" dirty="0"/>
              <a:t>Criterios comunes en objetivos, metodologías y desarrollo desde todas las áreas y niveles,  y en los planes de acción educativa: competencia transversal e instrumental</a:t>
            </a:r>
            <a:endParaRPr lang="es-ES_tradnl" b="1" dirty="0">
              <a:solidFill>
                <a:schemeClr val="tx1">
                  <a:lumMod val="75000"/>
                  <a:lumOff val="25000"/>
                </a:schemeClr>
              </a:solidFill>
            </a:endParaRPr>
          </a:p>
          <a:p>
            <a:pPr marL="800080" lvl="1" indent="-342891" algn="just">
              <a:lnSpc>
                <a:spcPct val="150000"/>
              </a:lnSpc>
              <a:buFont typeface="Wingdings" panose="05000000000000000000" pitchFamily="2" charset="2"/>
              <a:buChar char="§"/>
            </a:pPr>
            <a:r>
              <a:rPr lang="es-ES_tradnl" dirty="0"/>
              <a:t>Modelo didácticos y metodológicos: </a:t>
            </a:r>
            <a:endParaRPr lang="es-ES" dirty="0"/>
          </a:p>
          <a:p>
            <a:pPr marL="342891" indent="-342891">
              <a:lnSpc>
                <a:spcPct val="150000"/>
              </a:lnSpc>
              <a:buFont typeface="Webdings" panose="05030102010509060703" pitchFamily="18" charset="2"/>
              <a:buChar char=""/>
            </a:pPr>
            <a:r>
              <a:rPr lang="es-ES_tradnl" sz="2400" b="1" dirty="0">
                <a:solidFill>
                  <a:schemeClr val="tx1">
                    <a:lumMod val="75000"/>
                    <a:lumOff val="25000"/>
                  </a:schemeClr>
                </a:solidFill>
              </a:rPr>
              <a:t> TIC: personalización e inclusividad </a:t>
            </a:r>
          </a:p>
          <a:p>
            <a:pPr marL="800080" lvl="1" indent="-342891" algn="just">
              <a:lnSpc>
                <a:spcPct val="150000"/>
              </a:lnSpc>
              <a:buFont typeface="Wingdings" panose="05000000000000000000" pitchFamily="2" charset="2"/>
              <a:buChar char="§"/>
            </a:pPr>
            <a:r>
              <a:rPr lang="es-ES" dirty="0"/>
              <a:t>Integración del contexto tecnológico-educativo en los procesos de personalización, individualización del aprendizaje, la inclusión educativa y el aprendizaje adaptativo.</a:t>
            </a:r>
          </a:p>
          <a:p>
            <a:pPr marL="342891" indent="-342891">
              <a:lnSpc>
                <a:spcPct val="150000"/>
              </a:lnSpc>
              <a:buFont typeface="Wingdings" panose="05000000000000000000" pitchFamily="2" charset="2"/>
              <a:buChar char=""/>
            </a:pPr>
            <a:r>
              <a:rPr lang="es-ES_tradnl" sz="2400" b="1" dirty="0">
                <a:solidFill>
                  <a:schemeClr val="tx1">
                    <a:lumMod val="75000"/>
                    <a:lumOff val="25000"/>
                  </a:schemeClr>
                </a:solidFill>
              </a:rPr>
              <a:t> Contexto tecnológico seguro</a:t>
            </a:r>
          </a:p>
          <a:p>
            <a:pPr marL="800080" lvl="1" indent="-342891" algn="just">
              <a:lnSpc>
                <a:spcPct val="150000"/>
              </a:lnSpc>
              <a:buFont typeface="Wingdings" panose="05000000000000000000" pitchFamily="2" charset="2"/>
              <a:buChar char="§"/>
            </a:pPr>
            <a:r>
              <a:rPr lang="es-ES" dirty="0"/>
              <a:t>Competencia digital de los alumnos integrada en el proceso de aprendizaje de forma segura y confiable.</a:t>
            </a:r>
            <a:endParaRPr lang="es-ES_tradnl" sz="2400" b="1" dirty="0">
              <a:solidFill>
                <a:schemeClr val="tx1">
                  <a:lumMod val="75000"/>
                  <a:lumOff val="25000"/>
                </a:schemeClr>
              </a:solidFill>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8281" y="817683"/>
            <a:ext cx="1703065" cy="1054376"/>
          </a:xfrm>
          <a:prstGeom prst="ellipse">
            <a:avLst/>
          </a:prstGeom>
          <a:ln>
            <a:noFill/>
          </a:ln>
          <a:effectLst>
            <a:softEdge rad="112500"/>
          </a:effectLst>
        </p:spPr>
      </p:pic>
    </p:spTree>
    <p:extLst>
      <p:ext uri="{BB962C8B-B14F-4D97-AF65-F5344CB8AC3E}">
        <p14:creationId xmlns:p14="http://schemas.microsoft.com/office/powerpoint/2010/main" val="21672464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pedagógica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a:xfrm>
            <a:off x="8788400" y="6356352"/>
            <a:ext cx="2844800" cy="365125"/>
          </a:xfrm>
        </p:spPr>
        <p:txBody>
          <a:bodyPr/>
          <a:lstStyle/>
          <a:p>
            <a:fld id="{2D9B759E-6E08-4AFD-8A36-E69951C2F030}" type="slidenum">
              <a:rPr lang="es-ES" smtClean="0"/>
              <a:pPr/>
              <a:t>24</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3" name="Rectángulo 12"/>
          <p:cNvSpPr/>
          <p:nvPr/>
        </p:nvSpPr>
        <p:spPr>
          <a:xfrm>
            <a:off x="983433" y="1097750"/>
            <a:ext cx="9329154" cy="3170099"/>
          </a:xfrm>
          <a:prstGeom prst="rect">
            <a:avLst/>
          </a:prstGeom>
        </p:spPr>
        <p:txBody>
          <a:bodyPr wrap="square">
            <a:spAutoFit/>
          </a:bodyPr>
          <a:lstStyle/>
          <a:p>
            <a:pPr algn="just"/>
            <a:r>
              <a:rPr lang="es-ES" altLang="es-ES" sz="3600" b="1" dirty="0">
                <a:solidFill>
                  <a:srgbClr val="004C00"/>
                </a:solidFill>
              </a:rPr>
              <a:t>Contenidos y currículo…</a:t>
            </a:r>
          </a:p>
          <a:p>
            <a:pPr>
              <a:defRPr/>
            </a:pPr>
            <a:endParaRPr lang="es-ES" sz="2400" dirty="0">
              <a:ea typeface="Calibri" panose="020F0502020204030204" pitchFamily="34" charset="0"/>
            </a:endParaRPr>
          </a:p>
          <a:p>
            <a:pPr algn="just">
              <a:defRPr/>
            </a:pPr>
            <a:r>
              <a:rPr lang="es-ES" sz="2800" dirty="0">
                <a:ea typeface="Calibri" panose="020F0502020204030204" pitchFamily="34" charset="0"/>
              </a:rPr>
              <a:t>mediante </a:t>
            </a:r>
            <a:r>
              <a:rPr lang="es-ES" sz="2800" b="1" i="1" dirty="0">
                <a:solidFill>
                  <a:srgbClr val="005000"/>
                </a:solidFill>
                <a:ea typeface="Calibri" panose="020F0502020204030204" pitchFamily="34" charset="0"/>
              </a:rPr>
              <a:t>d</a:t>
            </a:r>
            <a:r>
              <a:rPr lang="es-ES" sz="2800" b="1" i="1" dirty="0">
                <a:solidFill>
                  <a:srgbClr val="005000"/>
                </a:solidFill>
                <a:ea typeface="Times New Roman" panose="02020603050405020304" pitchFamily="18" charset="0"/>
              </a:rPr>
              <a:t>inámicas </a:t>
            </a:r>
            <a:r>
              <a:rPr lang="es-ES" sz="2800" dirty="0"/>
              <a:t>y mecanismos que incluyan la producción y utilización de </a:t>
            </a:r>
            <a:r>
              <a:rPr lang="es-ES" sz="2800" b="1" i="1" dirty="0">
                <a:solidFill>
                  <a:srgbClr val="005000"/>
                </a:solidFill>
                <a:ea typeface="Calibri" panose="020F0502020204030204" pitchFamily="34" charset="0"/>
              </a:rPr>
              <a:t>contenidos en red</a:t>
            </a:r>
            <a:r>
              <a:rPr lang="es-ES" sz="2800" dirty="0"/>
              <a:t>, la creación de </a:t>
            </a:r>
            <a:r>
              <a:rPr lang="es-ES" sz="2800" b="1" i="1" dirty="0">
                <a:solidFill>
                  <a:srgbClr val="005000"/>
                </a:solidFill>
                <a:ea typeface="Calibri" panose="020F0502020204030204" pitchFamily="34" charset="0"/>
              </a:rPr>
              <a:t>espacios </a:t>
            </a:r>
            <a:r>
              <a:rPr lang="es-ES" sz="2800" dirty="0"/>
              <a:t>para visualizar esos contenidos, </a:t>
            </a:r>
            <a:r>
              <a:rPr lang="es-ES" sz="2800" b="1" i="1" dirty="0">
                <a:solidFill>
                  <a:srgbClr val="005000"/>
                </a:solidFill>
                <a:ea typeface="Calibri" panose="020F0502020204030204" pitchFamily="34" charset="0"/>
              </a:rPr>
              <a:t>acciones </a:t>
            </a:r>
            <a:r>
              <a:rPr lang="es-ES" sz="2800" dirty="0"/>
              <a:t>para promover su uso y </a:t>
            </a:r>
            <a:r>
              <a:rPr lang="es-ES" sz="2800" b="1" i="1" dirty="0">
                <a:solidFill>
                  <a:srgbClr val="005000"/>
                </a:solidFill>
                <a:ea typeface="Calibri" panose="020F0502020204030204" pitchFamily="34" charset="0"/>
              </a:rPr>
              <a:t>compartirlos, </a:t>
            </a:r>
            <a:r>
              <a:rPr lang="es-ES" sz="2800" dirty="0"/>
              <a:t>teniendo en cuneta el carácter transversal y secuenciado de la competencia digital.</a:t>
            </a:r>
            <a:endParaRPr lang="es-ES" sz="2800" dirty="0">
              <a:ea typeface="Calibri" panose="020F0502020204030204" pitchFamily="34"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8458" y="4718344"/>
            <a:ext cx="2388023" cy="1342320"/>
          </a:xfrm>
          <a:prstGeom prst="ellipse">
            <a:avLst/>
          </a:prstGeom>
          <a:ln>
            <a:noFill/>
          </a:ln>
          <a:effectLst>
            <a:softEdge rad="112500"/>
          </a:effectLst>
        </p:spPr>
      </p:pic>
    </p:spTree>
    <p:extLst>
      <p:ext uri="{BB962C8B-B14F-4D97-AF65-F5344CB8AC3E}">
        <p14:creationId xmlns:p14="http://schemas.microsoft.com/office/powerpoint/2010/main" val="1059255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pedagógica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25</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3" name="Rectángulo 12"/>
          <p:cNvSpPr/>
          <p:nvPr/>
        </p:nvSpPr>
        <p:spPr>
          <a:xfrm>
            <a:off x="1882153" y="1097751"/>
            <a:ext cx="8430433" cy="646331"/>
          </a:xfrm>
          <a:prstGeom prst="rect">
            <a:avLst/>
          </a:prstGeom>
        </p:spPr>
        <p:txBody>
          <a:bodyPr wrap="square">
            <a:spAutoFit/>
          </a:bodyPr>
          <a:lstStyle/>
          <a:p>
            <a:pPr algn="just"/>
            <a:r>
              <a:rPr lang="es-ES" altLang="es-ES" sz="3600" b="1" dirty="0">
                <a:solidFill>
                  <a:srgbClr val="004C00"/>
                </a:solidFill>
              </a:rPr>
              <a:t>Contenidos y currículo…</a:t>
            </a:r>
          </a:p>
        </p:txBody>
      </p:sp>
      <p:sp>
        <p:nvSpPr>
          <p:cNvPr id="14" name="Rectángulo 13"/>
          <p:cNvSpPr/>
          <p:nvPr/>
        </p:nvSpPr>
        <p:spPr>
          <a:xfrm>
            <a:off x="1703512" y="2134308"/>
            <a:ext cx="9433048" cy="3831818"/>
          </a:xfrm>
          <a:prstGeom prst="rect">
            <a:avLst/>
          </a:prstGeom>
        </p:spPr>
        <p:txBody>
          <a:bodyPr wrap="square">
            <a:spAutoFit/>
          </a:bodyPr>
          <a:lstStyle/>
          <a:p>
            <a:pPr marL="342891" indent="-342891" algn="just">
              <a:lnSpc>
                <a:spcPct val="150000"/>
              </a:lnSpc>
              <a:buFont typeface="Wingdings" panose="05000000000000000000" pitchFamily="2" charset="2"/>
              <a:buChar char=""/>
            </a:pPr>
            <a:r>
              <a:rPr lang="es-ES_tradnl" sz="2400" b="1" dirty="0">
                <a:solidFill>
                  <a:schemeClr val="accent2">
                    <a:lumMod val="75000"/>
                  </a:schemeClr>
                </a:solidFill>
              </a:rPr>
              <a:t> Contenidos secuenciados y estándares</a:t>
            </a:r>
          </a:p>
          <a:p>
            <a:pPr marL="800080" lvl="1" indent="-342891" algn="just">
              <a:lnSpc>
                <a:spcPct val="150000"/>
              </a:lnSpc>
              <a:buFont typeface="Wingdings" panose="05000000000000000000" pitchFamily="2" charset="2"/>
              <a:buChar char="§"/>
            </a:pPr>
            <a:r>
              <a:rPr lang="es-ES_tradnl" b="1" dirty="0">
                <a:solidFill>
                  <a:schemeClr val="accent2">
                    <a:lumMod val="75000"/>
                  </a:schemeClr>
                </a:solidFill>
              </a:rPr>
              <a:t>Indicadores y estándares secuenciados (transversalidad)</a:t>
            </a:r>
          </a:p>
          <a:p>
            <a:pPr marL="800080" lvl="1" indent="-342891" algn="just">
              <a:lnSpc>
                <a:spcPct val="150000"/>
              </a:lnSpc>
              <a:buFont typeface="Wingdings" panose="05000000000000000000" pitchFamily="2" charset="2"/>
              <a:buChar char="§"/>
            </a:pPr>
            <a:r>
              <a:rPr lang="es-ES_tradnl" b="1" dirty="0">
                <a:solidFill>
                  <a:schemeClr val="accent2">
                    <a:lumMod val="75000"/>
                  </a:schemeClr>
                </a:solidFill>
              </a:rPr>
              <a:t>Contenidos y recursos: características, tipología y modalidades de uso</a:t>
            </a:r>
          </a:p>
          <a:p>
            <a:pPr marL="342891" indent="-342891" algn="just">
              <a:lnSpc>
                <a:spcPct val="150000"/>
              </a:lnSpc>
              <a:buFont typeface="Webdings" panose="05030102010509060703" pitchFamily="18" charset="2"/>
              <a:buChar char=""/>
            </a:pPr>
            <a:r>
              <a:rPr lang="es-ES_tradnl" sz="2400" b="1" dirty="0">
                <a:solidFill>
                  <a:schemeClr val="accent2">
                    <a:lumMod val="75000"/>
                  </a:schemeClr>
                </a:solidFill>
              </a:rPr>
              <a:t> Contexto tecnológico y accesibilidad</a:t>
            </a:r>
          </a:p>
          <a:p>
            <a:pPr marL="800080" lvl="1" indent="-342891" algn="just">
              <a:lnSpc>
                <a:spcPct val="150000"/>
              </a:lnSpc>
              <a:buFont typeface="Wingdings" panose="05000000000000000000" pitchFamily="2" charset="2"/>
              <a:buChar char="§"/>
            </a:pPr>
            <a:r>
              <a:rPr lang="es-ES_tradnl" b="1" dirty="0">
                <a:solidFill>
                  <a:schemeClr val="accent2">
                    <a:lumMod val="75000"/>
                  </a:schemeClr>
                </a:solidFill>
              </a:rPr>
              <a:t>Repositorios y LMS: uso y accesibilidad </a:t>
            </a:r>
            <a:r>
              <a:rPr lang="es-ES_tradnl" b="1" dirty="0" err="1">
                <a:solidFill>
                  <a:schemeClr val="accent2">
                    <a:lumMod val="75000"/>
                  </a:schemeClr>
                </a:solidFill>
              </a:rPr>
              <a:t>on</a:t>
            </a:r>
            <a:r>
              <a:rPr lang="es-ES_tradnl" b="1" dirty="0">
                <a:solidFill>
                  <a:schemeClr val="accent2">
                    <a:lumMod val="75000"/>
                  </a:schemeClr>
                </a:solidFill>
              </a:rPr>
              <a:t> line, off line</a:t>
            </a:r>
          </a:p>
          <a:p>
            <a:pPr marL="342891" indent="-342891" algn="just">
              <a:lnSpc>
                <a:spcPct val="150000"/>
              </a:lnSpc>
              <a:buFont typeface="Webdings" panose="05030102010509060703" pitchFamily="18" charset="2"/>
              <a:buChar char=""/>
            </a:pPr>
            <a:r>
              <a:rPr lang="es-ES_tradnl" sz="2400" b="1" dirty="0">
                <a:solidFill>
                  <a:schemeClr val="accent2">
                    <a:lumMod val="75000"/>
                  </a:schemeClr>
                </a:solidFill>
              </a:rPr>
              <a:t> Estrategias de creación, colaboración y difusión</a:t>
            </a:r>
          </a:p>
          <a:p>
            <a:pPr marL="800080" lvl="1" indent="-342891" algn="just">
              <a:lnSpc>
                <a:spcPct val="150000"/>
              </a:lnSpc>
              <a:buFont typeface="Wingdings" panose="05000000000000000000" pitchFamily="2" charset="2"/>
              <a:buChar char="§"/>
            </a:pPr>
            <a:r>
              <a:rPr lang="es-ES_tradnl" b="1" dirty="0">
                <a:solidFill>
                  <a:schemeClr val="accent2">
                    <a:lumMod val="75000"/>
                  </a:schemeClr>
                </a:solidFill>
              </a:rPr>
              <a:t>Herramientas de creación</a:t>
            </a:r>
          </a:p>
          <a:p>
            <a:pPr marL="800080" lvl="1" indent="-342891" algn="just">
              <a:lnSpc>
                <a:spcPct val="150000"/>
              </a:lnSpc>
              <a:buFont typeface="Wingdings" panose="05000000000000000000" pitchFamily="2" charset="2"/>
              <a:buChar char="§"/>
            </a:pPr>
            <a:r>
              <a:rPr lang="es-ES_tradnl" b="1" dirty="0">
                <a:solidFill>
                  <a:schemeClr val="accent2">
                    <a:lumMod val="75000"/>
                  </a:schemeClr>
                </a:solidFill>
              </a:rPr>
              <a:t>Difusión y acceso a repositorios y portales</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276" y="926208"/>
            <a:ext cx="1677451" cy="942904"/>
          </a:xfrm>
          <a:prstGeom prst="ellipse">
            <a:avLst/>
          </a:prstGeom>
          <a:ln>
            <a:noFill/>
          </a:ln>
          <a:effectLst>
            <a:softEdge rad="112500"/>
          </a:effectLst>
        </p:spPr>
      </p:pic>
    </p:spTree>
    <p:extLst>
      <p:ext uri="{BB962C8B-B14F-4D97-AF65-F5344CB8AC3E}">
        <p14:creationId xmlns:p14="http://schemas.microsoft.com/office/powerpoint/2010/main" val="257952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pedagógica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26</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3" name="Rectángulo 12"/>
          <p:cNvSpPr/>
          <p:nvPr/>
        </p:nvSpPr>
        <p:spPr>
          <a:xfrm>
            <a:off x="983433" y="1097749"/>
            <a:ext cx="9329154" cy="3170099"/>
          </a:xfrm>
          <a:prstGeom prst="rect">
            <a:avLst/>
          </a:prstGeom>
        </p:spPr>
        <p:txBody>
          <a:bodyPr wrap="square">
            <a:spAutoFit/>
          </a:bodyPr>
          <a:lstStyle/>
          <a:p>
            <a:pPr algn="just"/>
            <a:r>
              <a:rPr lang="es-ES" altLang="es-ES" sz="3600" b="1" dirty="0">
                <a:solidFill>
                  <a:srgbClr val="004C00"/>
                </a:solidFill>
              </a:rPr>
              <a:t>Procesos de evaluación…</a:t>
            </a:r>
          </a:p>
          <a:p>
            <a:pPr>
              <a:defRPr/>
            </a:pPr>
            <a:endParaRPr lang="es-ES" sz="2400" dirty="0">
              <a:ea typeface="Calibri" panose="020F0502020204030204" pitchFamily="34" charset="0"/>
            </a:endParaRPr>
          </a:p>
          <a:p>
            <a:pPr algn="just">
              <a:defRPr/>
            </a:pPr>
            <a:r>
              <a:rPr lang="es-ES" sz="2800" dirty="0">
                <a:ea typeface="Calibri" panose="020F0502020204030204" pitchFamily="34" charset="0"/>
              </a:rPr>
              <a:t>relativos a los </a:t>
            </a:r>
            <a:r>
              <a:rPr lang="es-ES" sz="2800" b="1" i="1" dirty="0">
                <a:solidFill>
                  <a:srgbClr val="005000"/>
                </a:solidFill>
                <a:ea typeface="Calibri" panose="020F0502020204030204" pitchFamily="34" charset="0"/>
              </a:rPr>
              <a:t>aprendizajes de los alumnos </a:t>
            </a:r>
            <a:r>
              <a:rPr lang="es-ES" sz="2800" dirty="0">
                <a:ea typeface="Calibri" panose="020F0502020204030204" pitchFamily="34" charset="0"/>
              </a:rPr>
              <a:t>con criterios, indicadores y resultados, mediante dinámicas que utilicen las TIC, así como estrategias de evaluación de la </a:t>
            </a:r>
            <a:r>
              <a:rPr lang="es-ES" sz="2800" b="1" i="1" dirty="0">
                <a:solidFill>
                  <a:srgbClr val="005000"/>
                </a:solidFill>
                <a:ea typeface="Calibri" panose="020F0502020204030204" pitchFamily="34" charset="0"/>
              </a:rPr>
              <a:t>competencia digital </a:t>
            </a:r>
            <a:r>
              <a:rPr lang="es-ES" sz="2800" dirty="0">
                <a:ea typeface="Calibri" panose="020F0502020204030204" pitchFamily="34" charset="0"/>
              </a:rPr>
              <a:t>y </a:t>
            </a:r>
            <a:r>
              <a:rPr lang="es-ES" sz="2800" dirty="0"/>
              <a:t>la eficacia y eficiencia del </a:t>
            </a:r>
            <a:r>
              <a:rPr lang="es-ES" sz="2800" b="1" i="1" dirty="0">
                <a:solidFill>
                  <a:srgbClr val="005000"/>
                </a:solidFill>
                <a:ea typeface="Calibri" panose="020F0502020204030204" pitchFamily="34" charset="0"/>
              </a:rPr>
              <a:t>entorno tecnológico-didáctico </a:t>
            </a:r>
            <a:r>
              <a:rPr lang="es-ES" sz="2800" dirty="0"/>
              <a:t>para los procesos de enseñanza y aprendizaje.</a:t>
            </a:r>
            <a:endParaRPr lang="es-ES_tradnl" sz="2800"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3532" y="4827731"/>
            <a:ext cx="2414469" cy="1364700"/>
          </a:xfrm>
          <a:prstGeom prst="ellipse">
            <a:avLst/>
          </a:prstGeom>
          <a:ln>
            <a:noFill/>
          </a:ln>
          <a:effectLst>
            <a:softEdge rad="112500"/>
          </a:effectLst>
        </p:spPr>
      </p:pic>
    </p:spTree>
    <p:extLst>
      <p:ext uri="{BB962C8B-B14F-4D97-AF65-F5344CB8AC3E}">
        <p14:creationId xmlns:p14="http://schemas.microsoft.com/office/powerpoint/2010/main" val="3912160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956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pedagógica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27</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3" name="Rectángulo 12"/>
          <p:cNvSpPr/>
          <p:nvPr/>
        </p:nvSpPr>
        <p:spPr>
          <a:xfrm>
            <a:off x="1271464" y="943207"/>
            <a:ext cx="8430433" cy="646331"/>
          </a:xfrm>
          <a:prstGeom prst="rect">
            <a:avLst/>
          </a:prstGeom>
        </p:spPr>
        <p:txBody>
          <a:bodyPr wrap="square">
            <a:spAutoFit/>
          </a:bodyPr>
          <a:lstStyle/>
          <a:p>
            <a:pPr algn="just"/>
            <a:r>
              <a:rPr lang="es-ES" altLang="es-ES" sz="3600" b="1" dirty="0">
                <a:solidFill>
                  <a:srgbClr val="004C00"/>
                </a:solidFill>
              </a:rPr>
              <a:t>Procesos de evaluación…</a:t>
            </a:r>
          </a:p>
        </p:txBody>
      </p:sp>
      <p:sp>
        <p:nvSpPr>
          <p:cNvPr id="14" name="Rectángulo 13"/>
          <p:cNvSpPr/>
          <p:nvPr/>
        </p:nvSpPr>
        <p:spPr>
          <a:xfrm>
            <a:off x="1271464" y="1766197"/>
            <a:ext cx="9492841" cy="4247317"/>
          </a:xfrm>
          <a:prstGeom prst="rect">
            <a:avLst/>
          </a:prstGeom>
        </p:spPr>
        <p:txBody>
          <a:bodyPr wrap="square">
            <a:spAutoFit/>
          </a:bodyPr>
          <a:lstStyle/>
          <a:p>
            <a:pPr marL="342891" indent="-342891">
              <a:lnSpc>
                <a:spcPct val="150000"/>
              </a:lnSpc>
              <a:buFont typeface="Webdings" panose="05030102010509060703" pitchFamily="18" charset="2"/>
              <a:buChar char=""/>
            </a:pPr>
            <a:r>
              <a:rPr lang="es-ES_tradnl" sz="2400" b="1" dirty="0">
                <a:solidFill>
                  <a:schemeClr val="accent4">
                    <a:lumMod val="50000"/>
                  </a:schemeClr>
                </a:solidFill>
              </a:rPr>
              <a:t> Estrategias de utilización de las TIC para evaluación de competencias.</a:t>
            </a:r>
          </a:p>
          <a:p>
            <a:pPr marL="800080" lvl="1" indent="-342891" algn="just">
              <a:lnSpc>
                <a:spcPct val="150000"/>
              </a:lnSpc>
              <a:buFont typeface="Wingdings" panose="05000000000000000000" pitchFamily="2" charset="2"/>
              <a:buChar char="§"/>
            </a:pPr>
            <a:r>
              <a:rPr lang="es-ES" dirty="0"/>
              <a:t>Criterios para evaluar los aprendizajes (presenciales, no presenciales, formales y no formales) en entornos digitales a través de herramientas digitales (e-portfolio, tutorías inteligentes, simulaciones,…) y con metodologías para la coevaluación y autoevaluación.</a:t>
            </a:r>
            <a:endParaRPr lang="es-ES_tradnl" dirty="0"/>
          </a:p>
          <a:p>
            <a:pPr marL="342891" indent="-342891">
              <a:lnSpc>
                <a:spcPct val="150000"/>
              </a:lnSpc>
              <a:buFont typeface="Webdings" panose="05030102010509060703" pitchFamily="18" charset="2"/>
              <a:buChar char=""/>
            </a:pPr>
            <a:r>
              <a:rPr lang="es-ES_tradnl" sz="2400" b="1" dirty="0">
                <a:solidFill>
                  <a:schemeClr val="accent4">
                    <a:lumMod val="50000"/>
                  </a:schemeClr>
                </a:solidFill>
              </a:rPr>
              <a:t> Evaluación de la competencia digital</a:t>
            </a:r>
          </a:p>
          <a:p>
            <a:pPr marL="800080" lvl="1" indent="-342891" algn="just">
              <a:lnSpc>
                <a:spcPct val="150000"/>
              </a:lnSpc>
              <a:buFont typeface="Wingdings" panose="05000000000000000000" pitchFamily="2" charset="2"/>
              <a:buChar char="§"/>
            </a:pPr>
            <a:r>
              <a:rPr lang="es-ES_tradnl" dirty="0"/>
              <a:t>Criterios, indicadores y herramientas </a:t>
            </a:r>
          </a:p>
          <a:p>
            <a:pPr marL="342891" indent="-342891">
              <a:lnSpc>
                <a:spcPct val="150000"/>
              </a:lnSpc>
              <a:buFont typeface="Webdings" panose="05030102010509060703" pitchFamily="18" charset="2"/>
              <a:buChar char=""/>
            </a:pPr>
            <a:r>
              <a:rPr lang="es-ES_tradnl" sz="2400" b="1" dirty="0">
                <a:solidFill>
                  <a:schemeClr val="accent4">
                    <a:lumMod val="50000"/>
                  </a:schemeClr>
                </a:solidFill>
              </a:rPr>
              <a:t> Estrategias de evaluación del contexto tecnológico</a:t>
            </a:r>
          </a:p>
          <a:p>
            <a:pPr marL="800080" lvl="1" indent="-342891" algn="just">
              <a:lnSpc>
                <a:spcPct val="150000"/>
              </a:lnSpc>
              <a:buFont typeface="Wingdings" panose="05000000000000000000" pitchFamily="2" charset="2"/>
              <a:buChar char="§"/>
            </a:pPr>
            <a:r>
              <a:rPr lang="es-ES" dirty="0"/>
              <a:t>Criterios y procedimientos de evaluación sobre la eficiencia y eficacia del contexto tecnológico para el aprendizaje</a:t>
            </a:r>
            <a:endParaRPr lang="es-ES_tradnl"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321" y="766548"/>
            <a:ext cx="1729481" cy="977533"/>
          </a:xfrm>
          <a:prstGeom prst="ellipse">
            <a:avLst/>
          </a:prstGeom>
          <a:ln>
            <a:noFill/>
          </a:ln>
          <a:effectLst>
            <a:softEdge rad="112500"/>
          </a:effectLst>
        </p:spPr>
      </p:pic>
    </p:spTree>
    <p:extLst>
      <p:ext uri="{BB962C8B-B14F-4D97-AF65-F5344CB8AC3E}">
        <p14:creationId xmlns:p14="http://schemas.microsoft.com/office/powerpoint/2010/main" val="21085704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7728" y="-61805"/>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tecnológica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28</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6" name="1 Título"/>
          <p:cNvSpPr txBox="1">
            <a:spLocks/>
          </p:cNvSpPr>
          <p:nvPr/>
        </p:nvSpPr>
        <p:spPr>
          <a:xfrm>
            <a:off x="1775520" y="2133613"/>
            <a:ext cx="5065112" cy="122413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r>
              <a:rPr lang="es-VE" sz="5400" dirty="0">
                <a:solidFill>
                  <a:schemeClr val="accent2">
                    <a:lumMod val="50000"/>
                  </a:schemeClr>
                </a:solidFill>
                <a:latin typeface="+mn-lt"/>
              </a:rPr>
              <a:t> </a:t>
            </a:r>
            <a:endParaRPr lang="es-ES" altLang="es-ES" sz="5400" b="0" dirty="0">
              <a:solidFill>
                <a:srgbClr val="002060"/>
              </a:solidFill>
              <a:latin typeface="+mn-lt"/>
            </a:endParaRPr>
          </a:p>
          <a:p>
            <a:pPr algn="just" fontAlgn="base">
              <a:spcAft>
                <a:spcPct val="0"/>
              </a:spcAft>
            </a:pPr>
            <a:r>
              <a:rPr lang="es-ES" altLang="es-ES" sz="5400" b="0" dirty="0">
                <a:solidFill>
                  <a:srgbClr val="005000"/>
                </a:solidFill>
                <a:latin typeface="+mn-lt"/>
                <a:ea typeface="+mn-ea"/>
                <a:cs typeface="+mn-cs"/>
              </a:rPr>
              <a:t>Infraestructuras</a:t>
            </a:r>
          </a:p>
          <a:p>
            <a:pPr algn="just" fontAlgn="base">
              <a:spcAft>
                <a:spcPct val="0"/>
              </a:spcAft>
            </a:pPr>
            <a:endParaRPr lang="es-ES" altLang="es-ES" sz="5400" b="0" dirty="0">
              <a:solidFill>
                <a:srgbClr val="002060"/>
              </a:solidFill>
              <a:latin typeface="+mn-lt"/>
              <a:ea typeface="+mn-ea"/>
              <a:cs typeface="+mn-cs"/>
            </a:endParaRPr>
          </a:p>
          <a:p>
            <a:pPr lvl="0" algn="r" eaLnBrk="0" fontAlgn="base" hangingPunct="0">
              <a:spcAft>
                <a:spcPct val="0"/>
              </a:spcAft>
            </a:pPr>
            <a:endParaRPr lang="es-ES" altLang="es-ES" sz="5400" b="0" dirty="0">
              <a:solidFill>
                <a:srgbClr val="1155CC"/>
              </a:solidFill>
              <a:latin typeface="+mn-lt"/>
              <a:hlinkClick r:id="rId3" tooltip="Frases de Victor Hugo"/>
            </a:endParaRPr>
          </a:p>
        </p:txBody>
      </p:sp>
      <p:sp>
        <p:nvSpPr>
          <p:cNvPr id="9" name="1 Título"/>
          <p:cNvSpPr txBox="1">
            <a:spLocks/>
          </p:cNvSpPr>
          <p:nvPr/>
        </p:nvSpPr>
        <p:spPr>
          <a:xfrm>
            <a:off x="4943872" y="3344447"/>
            <a:ext cx="5544616" cy="205263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pPr algn="r"/>
            <a:r>
              <a:rPr lang="es-VE" sz="5400" dirty="0">
                <a:solidFill>
                  <a:schemeClr val="accent2">
                    <a:lumMod val="50000"/>
                  </a:schemeClr>
                </a:solidFill>
                <a:latin typeface="+mn-lt"/>
              </a:rPr>
              <a:t> </a:t>
            </a:r>
            <a:endParaRPr lang="es-ES" altLang="es-ES" sz="5400" b="0" dirty="0">
              <a:solidFill>
                <a:srgbClr val="002060"/>
              </a:solidFill>
              <a:latin typeface="+mn-lt"/>
            </a:endParaRPr>
          </a:p>
          <a:p>
            <a:pPr algn="r" fontAlgn="base">
              <a:spcAft>
                <a:spcPct val="0"/>
              </a:spcAft>
            </a:pPr>
            <a:r>
              <a:rPr lang="es-ES" altLang="es-ES" sz="5400" b="0" dirty="0">
                <a:solidFill>
                  <a:srgbClr val="005000"/>
                </a:solidFill>
                <a:latin typeface="+mn-lt"/>
                <a:ea typeface="+mn-ea"/>
                <a:cs typeface="+mn-cs"/>
              </a:rPr>
              <a:t>Seguridad y </a:t>
            </a:r>
          </a:p>
          <a:p>
            <a:pPr algn="r" fontAlgn="base">
              <a:spcAft>
                <a:spcPct val="0"/>
              </a:spcAft>
            </a:pPr>
            <a:r>
              <a:rPr lang="es-ES" altLang="es-ES" sz="5400" b="0" dirty="0">
                <a:solidFill>
                  <a:srgbClr val="005000"/>
                </a:solidFill>
                <a:latin typeface="+mn-lt"/>
                <a:ea typeface="+mn-ea"/>
                <a:cs typeface="+mn-cs"/>
              </a:rPr>
              <a:t>confianza digital</a:t>
            </a:r>
            <a:endParaRPr lang="es-ES" altLang="es-ES" sz="5400" b="0" dirty="0">
              <a:solidFill>
                <a:srgbClr val="002060"/>
              </a:solidFill>
              <a:latin typeface="+mn-lt"/>
              <a:ea typeface="+mn-ea"/>
              <a:cs typeface="+mn-cs"/>
            </a:endParaRPr>
          </a:p>
        </p:txBody>
      </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3937" y="4149081"/>
            <a:ext cx="2949371" cy="182597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2106" y="1365119"/>
            <a:ext cx="2661285" cy="1992631"/>
          </a:xfrm>
          <a:prstGeom prst="ellipse">
            <a:avLst/>
          </a:prstGeom>
          <a:ln>
            <a:noFill/>
          </a:ln>
          <a:effectLst>
            <a:softEdge rad="112500"/>
          </a:effectLst>
        </p:spPr>
      </p:pic>
    </p:spTree>
    <p:extLst>
      <p:ext uri="{BB962C8B-B14F-4D97-AF65-F5344CB8AC3E}">
        <p14:creationId xmlns:p14="http://schemas.microsoft.com/office/powerpoint/2010/main" val="1039196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18256"/>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tecnológica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29</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9" name="Rectángulo 8"/>
          <p:cNvSpPr/>
          <p:nvPr/>
        </p:nvSpPr>
        <p:spPr>
          <a:xfrm>
            <a:off x="1487488" y="1340768"/>
            <a:ext cx="9687915" cy="2646878"/>
          </a:xfrm>
          <a:prstGeom prst="rect">
            <a:avLst/>
          </a:prstGeom>
        </p:spPr>
        <p:txBody>
          <a:bodyPr wrap="square">
            <a:spAutoFit/>
          </a:bodyPr>
          <a:lstStyle/>
          <a:p>
            <a:pPr algn="just"/>
            <a:r>
              <a:rPr lang="es-ES" altLang="es-ES" sz="3600" b="1" dirty="0">
                <a:solidFill>
                  <a:srgbClr val="004C00"/>
                </a:solidFill>
              </a:rPr>
              <a:t>Infraestructuras</a:t>
            </a:r>
          </a:p>
          <a:p>
            <a:pPr algn="just"/>
            <a:endParaRPr lang="es-ES" dirty="0">
              <a:latin typeface="Arial" panose="020B0604020202020204" pitchFamily="34" charset="0"/>
              <a:ea typeface="Times New Roman" panose="02020603050405020304" pitchFamily="18" charset="0"/>
            </a:endParaRPr>
          </a:p>
          <a:p>
            <a:pPr algn="just"/>
            <a:r>
              <a:rPr lang="es-ES" sz="2800" dirty="0">
                <a:ea typeface="Times New Roman" panose="02020603050405020304" pitchFamily="18" charset="0"/>
              </a:rPr>
              <a:t>Acceso, adquisición, organización y mantenimiento de los </a:t>
            </a:r>
            <a:r>
              <a:rPr lang="es-ES" sz="2800" b="1" i="1" dirty="0">
                <a:solidFill>
                  <a:srgbClr val="005000"/>
                </a:solidFill>
                <a:ea typeface="Times New Roman" panose="02020603050405020304" pitchFamily="18" charset="0"/>
              </a:rPr>
              <a:t>recursos tecnológicos </a:t>
            </a:r>
            <a:r>
              <a:rPr lang="es-ES" sz="2800" dirty="0">
                <a:ea typeface="Times New Roman" panose="02020603050405020304" pitchFamily="18" charset="0"/>
              </a:rPr>
              <a:t>para el desarrollo de las tareas educativas, administrativas y de comunicación en la integración y uso eficaz de las tecnologías en el proceso de enseñanza y aprendizaje.</a:t>
            </a:r>
            <a:endParaRPr lang="es-ES" sz="2800" dirty="0"/>
          </a:p>
        </p:txBody>
      </p:sp>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4604820"/>
            <a:ext cx="2015227" cy="1459832"/>
          </a:xfrm>
          <a:prstGeom prst="ellipse">
            <a:avLst/>
          </a:prstGeom>
          <a:ln>
            <a:noFill/>
          </a:ln>
          <a:effectLst>
            <a:softEdge rad="112500"/>
          </a:effectLst>
        </p:spPr>
      </p:pic>
    </p:spTree>
    <p:extLst>
      <p:ext uri="{BB962C8B-B14F-4D97-AF65-F5344CB8AC3E}">
        <p14:creationId xmlns:p14="http://schemas.microsoft.com/office/powerpoint/2010/main" val="3064589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3879" y="167593"/>
            <a:ext cx="6643735" cy="571504"/>
          </a:xfrm>
        </p:spPr>
        <p:txBody>
          <a:bodyPr>
            <a:normAutofit fontScale="90000"/>
          </a:bodyPr>
          <a:lstStyle/>
          <a:p>
            <a:r>
              <a:rPr lang="es-VE" dirty="0"/>
              <a:t> </a:t>
            </a:r>
            <a:r>
              <a:rPr lang="es-VE" dirty="0">
                <a:solidFill>
                  <a:schemeClr val="tx2">
                    <a:lumMod val="50000"/>
                  </a:schemeClr>
                </a:solidFill>
              </a:rPr>
              <a:t>tres ideas clave</a:t>
            </a:r>
            <a:r>
              <a:rPr lang="mr-IN" dirty="0">
                <a:solidFill>
                  <a:schemeClr val="tx2">
                    <a:lumMod val="50000"/>
                  </a:schemeClr>
                </a:solidFill>
              </a:rPr>
              <a:t>…</a:t>
            </a:r>
            <a:r>
              <a:rPr lang="es-VE" dirty="0">
                <a:solidFill>
                  <a:schemeClr val="tx2">
                    <a:lumMod val="50000"/>
                  </a:schemeClr>
                </a:solidFill>
              </a:rPr>
              <a:t> </a:t>
            </a:r>
            <a:endParaRPr lang="es-ES" dirty="0">
              <a:solidFill>
                <a:schemeClr val="tx2">
                  <a:lumMod val="50000"/>
                </a:schemeClr>
              </a:solidFill>
            </a:endParaRPr>
          </a:p>
        </p:txBody>
      </p:sp>
      <p:sp>
        <p:nvSpPr>
          <p:cNvPr id="7" name="Marcador de número de diapositiva 6"/>
          <p:cNvSpPr>
            <a:spLocks noGrp="1"/>
          </p:cNvSpPr>
          <p:nvPr>
            <p:ph type="sldNum" sz="quarter" idx="12"/>
          </p:nvPr>
        </p:nvSpPr>
        <p:spPr/>
        <p:txBody>
          <a:bodyPr/>
          <a:lstStyle/>
          <a:p>
            <a:fld id="{2D9B759E-6E08-4AFD-8A36-E69951C2F030}" type="slidenum">
              <a:rPr lang="es-ES" smtClean="0"/>
              <a:pPr/>
              <a:t>3</a:t>
            </a:fld>
            <a:endParaRPr lang="es-ES"/>
          </a:p>
        </p:txBody>
      </p:sp>
      <p:sp>
        <p:nvSpPr>
          <p:cNvPr id="6" name="1 Título"/>
          <p:cNvSpPr txBox="1">
            <a:spLocks/>
          </p:cNvSpPr>
          <p:nvPr/>
        </p:nvSpPr>
        <p:spPr>
          <a:xfrm>
            <a:off x="1943200" y="1220463"/>
            <a:ext cx="7200800" cy="28844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r>
              <a:rPr lang="es-VE" dirty="0"/>
              <a:t> </a:t>
            </a:r>
            <a:r>
              <a:rPr lang="es-ES" dirty="0">
                <a:solidFill>
                  <a:srgbClr val="002060"/>
                </a:solidFill>
                <a:latin typeface="+mn-lt"/>
              </a:rPr>
              <a:t>Primera: </a:t>
            </a:r>
          </a:p>
          <a:p>
            <a:pPr lvl="0" algn="just" eaLnBrk="0" fontAlgn="base" hangingPunct="0">
              <a:spcAft>
                <a:spcPct val="0"/>
              </a:spcAft>
            </a:pPr>
            <a:endParaRPr lang="es-ES" altLang="es-ES" b="0" dirty="0">
              <a:solidFill>
                <a:srgbClr val="002060"/>
              </a:solidFill>
              <a:latin typeface="+mn-lt"/>
            </a:endParaRPr>
          </a:p>
          <a:p>
            <a:pPr lvl="0" algn="just" eaLnBrk="0" fontAlgn="base" hangingPunct="0">
              <a:spcAft>
                <a:spcPct val="0"/>
              </a:spcAft>
            </a:pPr>
            <a:r>
              <a:rPr lang="es-ES" altLang="es-ES" sz="3600" b="0" dirty="0">
                <a:solidFill>
                  <a:srgbClr val="002060"/>
                </a:solidFill>
                <a:latin typeface="+mn-lt"/>
              </a:rPr>
              <a:t>“Las que conducen y arrastran al mundo no son las máquinas, sino las </a:t>
            </a:r>
            <a:r>
              <a:rPr lang="es-ES" altLang="es-ES" sz="4400" dirty="0">
                <a:solidFill>
                  <a:srgbClr val="005000"/>
                </a:solidFill>
                <a:latin typeface="+mn-lt"/>
              </a:rPr>
              <a:t>ideas</a:t>
            </a:r>
            <a:r>
              <a:rPr lang="es-ES" altLang="es-ES" sz="3600" b="0" dirty="0">
                <a:solidFill>
                  <a:srgbClr val="002060"/>
                </a:solidFill>
                <a:latin typeface="+mn-lt"/>
              </a:rPr>
              <a:t>”                        </a:t>
            </a:r>
            <a:r>
              <a:rPr lang="es-ES" altLang="es-ES" sz="1400" b="0" dirty="0">
                <a:solidFill>
                  <a:srgbClr val="1155CC"/>
                </a:solidFill>
                <a:latin typeface="+mn-lt"/>
              </a:rPr>
              <a:t>Victor Hugo</a:t>
            </a:r>
            <a:r>
              <a:rPr lang="es-ES" altLang="es-ES" sz="1400" b="0" dirty="0">
                <a:solidFill>
                  <a:srgbClr val="000000"/>
                </a:solidFill>
                <a:latin typeface="+mn-lt"/>
              </a:rPr>
              <a:t> </a:t>
            </a:r>
            <a:r>
              <a:rPr lang="es-ES" altLang="es-ES" sz="1400" b="0" i="1" dirty="0">
                <a:solidFill>
                  <a:srgbClr val="000000"/>
                </a:solidFill>
                <a:latin typeface="+mn-lt"/>
              </a:rPr>
              <a:t>(1802-1885) Novelista francés.</a:t>
            </a:r>
            <a:endParaRPr lang="es-ES" altLang="es-ES" sz="1400" b="0" dirty="0">
              <a:solidFill>
                <a:schemeClr val="tx1"/>
              </a:solidFill>
              <a:latin typeface="+mn-lt"/>
            </a:endParaRPr>
          </a:p>
          <a:p>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731" y="4063887"/>
            <a:ext cx="4114743" cy="2304256"/>
          </a:xfrm>
          <a:prstGeom prst="rect">
            <a:avLst/>
          </a:prstGeom>
        </p:spPr>
      </p:pic>
      <p:sp>
        <p:nvSpPr>
          <p:cNvPr id="4" name="Rectángulo 3"/>
          <p:cNvSpPr/>
          <p:nvPr/>
        </p:nvSpPr>
        <p:spPr>
          <a:xfrm>
            <a:off x="6152963" y="6080276"/>
            <a:ext cx="3888432" cy="246221"/>
          </a:xfrm>
          <a:prstGeom prst="rect">
            <a:avLst/>
          </a:prstGeom>
        </p:spPr>
        <p:txBody>
          <a:bodyPr wrap="square">
            <a:spAutoFit/>
          </a:bodyPr>
          <a:lstStyle/>
          <a:p>
            <a:r>
              <a:rPr lang="es-ES_tradnl" sz="1000" dirty="0">
                <a:solidFill>
                  <a:srgbClr val="FF0000"/>
                </a:solidFill>
              </a:rPr>
              <a:t>http://img2.rtve.es/v/3501382?w=1600&amp;preview=1456474337703.jpg</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80" y="5331278"/>
            <a:ext cx="1557336" cy="87210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9736" y="-18256"/>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tecnológica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30</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9" name="Rectángulo 8"/>
          <p:cNvSpPr/>
          <p:nvPr/>
        </p:nvSpPr>
        <p:spPr>
          <a:xfrm>
            <a:off x="1559496" y="1100343"/>
            <a:ext cx="8430433" cy="646331"/>
          </a:xfrm>
          <a:prstGeom prst="rect">
            <a:avLst/>
          </a:prstGeom>
        </p:spPr>
        <p:txBody>
          <a:bodyPr wrap="square">
            <a:spAutoFit/>
          </a:bodyPr>
          <a:lstStyle/>
          <a:p>
            <a:pPr algn="just"/>
            <a:r>
              <a:rPr lang="es-ES" altLang="es-ES" sz="3600" b="1" dirty="0">
                <a:solidFill>
                  <a:srgbClr val="004C00"/>
                </a:solidFill>
              </a:rPr>
              <a:t>Infraestructuras</a:t>
            </a:r>
          </a:p>
        </p:txBody>
      </p:sp>
      <p:sp>
        <p:nvSpPr>
          <p:cNvPr id="12" name="Rectángulo 11"/>
          <p:cNvSpPr/>
          <p:nvPr/>
        </p:nvSpPr>
        <p:spPr>
          <a:xfrm>
            <a:off x="1573143" y="1750790"/>
            <a:ext cx="9323078" cy="4862870"/>
          </a:xfrm>
          <a:prstGeom prst="rect">
            <a:avLst/>
          </a:prstGeom>
        </p:spPr>
        <p:txBody>
          <a:bodyPr wrap="square">
            <a:spAutoFit/>
          </a:bodyPr>
          <a:lstStyle/>
          <a:p>
            <a:pPr marL="342891" indent="-342891">
              <a:lnSpc>
                <a:spcPct val="150000"/>
              </a:lnSpc>
              <a:buBlip>
                <a:blip r:embed="rId3"/>
              </a:buBlip>
            </a:pPr>
            <a:r>
              <a:rPr lang="es-ES_tradnl" sz="2400" b="1" dirty="0">
                <a:solidFill>
                  <a:srgbClr val="C00000"/>
                </a:solidFill>
              </a:rPr>
              <a:t>Conectividad y red</a:t>
            </a:r>
          </a:p>
          <a:p>
            <a:pPr marL="800080" lvl="1" indent="-342891">
              <a:lnSpc>
                <a:spcPct val="150000"/>
              </a:lnSpc>
              <a:buFont typeface="Wingdings" panose="05000000000000000000" pitchFamily="2" charset="2"/>
              <a:buChar char="§"/>
            </a:pPr>
            <a:r>
              <a:rPr lang="es-ES_tradnl" dirty="0">
                <a:solidFill>
                  <a:srgbClr val="C00000"/>
                </a:solidFill>
              </a:rPr>
              <a:t>Plan “escuelas conectadas”, intranet, CAU, redes del centro, </a:t>
            </a:r>
          </a:p>
          <a:p>
            <a:pPr marL="285744" indent="-285744">
              <a:lnSpc>
                <a:spcPct val="150000"/>
              </a:lnSpc>
              <a:buFont typeface="Wingdings" panose="05000000000000000000" pitchFamily="2" charset="2"/>
              <a:buChar char=""/>
            </a:pPr>
            <a:r>
              <a:rPr lang="es-ES" sz="2400" b="1" kern="1600" dirty="0">
                <a:solidFill>
                  <a:srgbClr val="C00000"/>
                </a:solidFill>
                <a:ea typeface="Trebuchet MS" panose="020B0603020202020204" pitchFamily="34" charset="0"/>
                <a:cs typeface="Times New Roman" panose="02020603050405020304" pitchFamily="18" charset="0"/>
              </a:rPr>
              <a:t> Equipamiento tecnológico</a:t>
            </a:r>
          </a:p>
          <a:p>
            <a:pPr marL="800080" lvl="1" indent="-342891">
              <a:lnSpc>
                <a:spcPct val="150000"/>
              </a:lnSpc>
              <a:buFont typeface="Wingdings" panose="05000000000000000000" pitchFamily="2" charset="2"/>
              <a:buChar char="§"/>
            </a:pPr>
            <a:r>
              <a:rPr lang="es-ES" dirty="0">
                <a:solidFill>
                  <a:srgbClr val="C00000"/>
                </a:solidFill>
              </a:rPr>
              <a:t>Definición de espacios de aprendizaje y su equipamiento: modelo y tipo</a:t>
            </a:r>
          </a:p>
          <a:p>
            <a:pPr marL="800080" lvl="1" indent="-342891">
              <a:lnSpc>
                <a:spcPct val="150000"/>
              </a:lnSpc>
              <a:buFont typeface="Wingdings" panose="05000000000000000000" pitchFamily="2" charset="2"/>
              <a:buChar char="§"/>
            </a:pPr>
            <a:r>
              <a:rPr lang="es-ES" dirty="0">
                <a:solidFill>
                  <a:srgbClr val="C00000"/>
                </a:solidFill>
              </a:rPr>
              <a:t>Criterios de adquisición y uso de dispositivos</a:t>
            </a:r>
          </a:p>
          <a:p>
            <a:pPr marL="342891" indent="-342891" algn="just">
              <a:spcBef>
                <a:spcPts val="1200"/>
              </a:spcBef>
              <a:spcAft>
                <a:spcPts val="300"/>
              </a:spcAft>
              <a:buFont typeface="Wingdings 2" panose="05020102010507070707" pitchFamily="18" charset="2"/>
              <a:buChar char=""/>
            </a:pPr>
            <a:r>
              <a:rPr lang="es-ES" sz="2400" b="1" kern="1600" dirty="0">
                <a:solidFill>
                  <a:srgbClr val="C00000"/>
                </a:solidFill>
                <a:latin typeface="Calibri" panose="020F0502020204030204" pitchFamily="34" charset="0"/>
                <a:ea typeface="Trebuchet MS" panose="020B0603020202020204" pitchFamily="34" charset="0"/>
                <a:cs typeface="Times New Roman" panose="02020603050405020304" pitchFamily="18" charset="0"/>
              </a:rPr>
              <a:t>Infraestructura lógica</a:t>
            </a:r>
          </a:p>
          <a:p>
            <a:pPr marL="800080" lvl="1" indent="-342891" algn="just">
              <a:spcBef>
                <a:spcPts val="1200"/>
              </a:spcBef>
              <a:spcAft>
                <a:spcPts val="300"/>
              </a:spcAft>
              <a:buFont typeface="Wingdings" panose="05000000000000000000" pitchFamily="2" charset="2"/>
              <a:buChar char="§"/>
            </a:pPr>
            <a:r>
              <a:rPr lang="es-ES" kern="160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Servicios, software y herramientas corporativas</a:t>
            </a:r>
          </a:p>
          <a:p>
            <a:pPr marL="342891" indent="-342891">
              <a:lnSpc>
                <a:spcPct val="150000"/>
              </a:lnSpc>
              <a:buFont typeface="Webdings" panose="05030102010509060703" pitchFamily="18" charset="2"/>
              <a:buChar char=""/>
            </a:pPr>
            <a:r>
              <a:rPr lang="es-ES_tradnl" sz="2400" b="1" dirty="0">
                <a:solidFill>
                  <a:srgbClr val="C00000"/>
                </a:solidFill>
              </a:rPr>
              <a:t>Modelos organizativos</a:t>
            </a:r>
          </a:p>
          <a:p>
            <a:pPr marL="800080" lvl="1" indent="-342891">
              <a:lnSpc>
                <a:spcPct val="150000"/>
              </a:lnSpc>
              <a:buFont typeface="Wingdings" panose="05000000000000000000" pitchFamily="2" charset="2"/>
              <a:buChar char="§"/>
            </a:pPr>
            <a:r>
              <a:rPr lang="es-ES_tradnl" dirty="0">
                <a:solidFill>
                  <a:srgbClr val="C00000"/>
                </a:solidFill>
              </a:rPr>
              <a:t>Políticas de responsables, uso, tiempos, agrupamientos, redes, ..</a:t>
            </a:r>
          </a:p>
          <a:p>
            <a:pPr marL="800080" lvl="1" indent="-342891">
              <a:lnSpc>
                <a:spcPct val="150000"/>
              </a:lnSpc>
              <a:buFont typeface="Wingdings" panose="05000000000000000000" pitchFamily="2" charset="2"/>
              <a:buChar char="§"/>
            </a:pPr>
            <a:r>
              <a:rPr lang="es-ES_tradnl" dirty="0">
                <a:solidFill>
                  <a:srgbClr val="C00000"/>
                </a:solidFill>
              </a:rPr>
              <a:t>Mantenimiento y reciclado</a:t>
            </a:r>
          </a:p>
        </p:txBody>
      </p:sp>
      <p:pic>
        <p:nvPicPr>
          <p:cNvPr id="13" name="Imagen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2265" y="963711"/>
            <a:ext cx="1367155" cy="1169147"/>
          </a:xfrm>
          <a:prstGeom prst="ellipse">
            <a:avLst/>
          </a:prstGeom>
          <a:ln>
            <a:noFill/>
          </a:ln>
          <a:effectLst>
            <a:softEdge rad="112500"/>
          </a:effectLst>
        </p:spPr>
      </p:pic>
    </p:spTree>
    <p:extLst>
      <p:ext uri="{BB962C8B-B14F-4D97-AF65-F5344CB8AC3E}">
        <p14:creationId xmlns:p14="http://schemas.microsoft.com/office/powerpoint/2010/main" val="3075187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99248" y="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tecnológica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31</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AE274B-1025-F747-9A1A-9C5BC0BCB9FC}" type="slidenum">
              <a:rPr lang="es-ES"/>
              <a:pPr/>
              <a:t>31</a:t>
            </a:fld>
            <a:endParaRPr lang="es-ES" dirty="0"/>
          </a:p>
        </p:txBody>
      </p:sp>
      <p:sp>
        <p:nvSpPr>
          <p:cNvPr id="10" name="Rectángulo 9"/>
          <p:cNvSpPr/>
          <p:nvPr/>
        </p:nvSpPr>
        <p:spPr>
          <a:xfrm>
            <a:off x="1410704" y="1461166"/>
            <a:ext cx="9257296" cy="2308324"/>
          </a:xfrm>
          <a:prstGeom prst="rect">
            <a:avLst/>
          </a:prstGeom>
        </p:spPr>
        <p:txBody>
          <a:bodyPr wrap="square">
            <a:spAutoFit/>
          </a:bodyPr>
          <a:lstStyle/>
          <a:p>
            <a:pPr algn="just"/>
            <a:r>
              <a:rPr lang="es-ES" altLang="es-ES" sz="3600" b="1" dirty="0">
                <a:solidFill>
                  <a:srgbClr val="004C00"/>
                </a:solidFill>
              </a:rPr>
              <a:t>Seguridad y confianza digital</a:t>
            </a:r>
          </a:p>
          <a:p>
            <a:pPr algn="just"/>
            <a:endParaRPr lang="es-ES" sz="2400" dirty="0">
              <a:ea typeface="Times New Roman" panose="02020603050405020304" pitchFamily="18" charset="0"/>
            </a:endParaRPr>
          </a:p>
          <a:p>
            <a:pPr algn="just"/>
            <a:r>
              <a:rPr lang="es-ES" sz="2800" dirty="0">
                <a:ea typeface="Times New Roman" panose="02020603050405020304" pitchFamily="18" charset="0"/>
              </a:rPr>
              <a:t>Protección, seguridad y </a:t>
            </a:r>
            <a:r>
              <a:rPr lang="es-ES" sz="2800" b="1" i="1" dirty="0">
                <a:solidFill>
                  <a:srgbClr val="005000"/>
                </a:solidFill>
                <a:ea typeface="Times New Roman" panose="02020603050405020304" pitchFamily="18" charset="0"/>
              </a:rPr>
              <a:t>confianza</a:t>
            </a:r>
            <a:r>
              <a:rPr lang="es-ES" sz="2800" dirty="0">
                <a:ea typeface="Times New Roman" panose="02020603050405020304" pitchFamily="18" charset="0"/>
              </a:rPr>
              <a:t> digital en la </a:t>
            </a:r>
            <a:r>
              <a:rPr lang="es-ES" sz="2800" b="1" i="1" dirty="0">
                <a:solidFill>
                  <a:srgbClr val="005000"/>
                </a:solidFill>
                <a:ea typeface="Times New Roman" panose="02020603050405020304" pitchFamily="18" charset="0"/>
              </a:rPr>
              <a:t>integración y uso </a:t>
            </a:r>
            <a:r>
              <a:rPr lang="es-ES" sz="2800" dirty="0">
                <a:ea typeface="Times New Roman" panose="02020603050405020304" pitchFamily="18" charset="0"/>
              </a:rPr>
              <a:t>eficaz de las tecnologías en el proceso de enseñanza y aprendizaje.</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0178" y="4077074"/>
            <a:ext cx="2687929" cy="166411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9034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99248" y="0"/>
            <a:ext cx="6768752" cy="936104"/>
          </a:xfrm>
        </p:spPr>
        <p:txBody>
          <a:bodyPr vert="horz" lIns="91440" tIns="45720" rIns="91440" bIns="45720" rtlCol="0" anchor="ctr">
            <a:normAutofit/>
          </a:bodyPr>
          <a:lstStyle/>
          <a:p>
            <a:r>
              <a:rPr lang="es-VE" dirty="0">
                <a:solidFill>
                  <a:schemeClr val="tx2">
                    <a:lumMod val="75000"/>
                  </a:schemeClr>
                </a:solidFill>
                <a:effectLst>
                  <a:outerShdw blurRad="38100" dist="38100" dir="2700000" algn="tl">
                    <a:srgbClr val="000000">
                      <a:alpha val="43137"/>
                    </a:srgbClr>
                  </a:outerShdw>
                </a:effectLst>
              </a:rPr>
              <a:t>  dimensión tecnológica</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32</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0" name="Rectángulo 9"/>
          <p:cNvSpPr/>
          <p:nvPr/>
        </p:nvSpPr>
        <p:spPr>
          <a:xfrm>
            <a:off x="1198234" y="1201976"/>
            <a:ext cx="8064896" cy="646331"/>
          </a:xfrm>
          <a:prstGeom prst="rect">
            <a:avLst/>
          </a:prstGeom>
        </p:spPr>
        <p:txBody>
          <a:bodyPr wrap="square">
            <a:spAutoFit/>
          </a:bodyPr>
          <a:lstStyle/>
          <a:p>
            <a:pPr algn="just"/>
            <a:r>
              <a:rPr lang="es-ES" altLang="es-ES" sz="3600" b="1" dirty="0">
                <a:solidFill>
                  <a:srgbClr val="004C00"/>
                </a:solidFill>
              </a:rPr>
              <a:t>Seguridad y confianza digital</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2652" y="999399"/>
            <a:ext cx="1860957" cy="115212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2" name="Rectángulo 11"/>
          <p:cNvSpPr/>
          <p:nvPr/>
        </p:nvSpPr>
        <p:spPr>
          <a:xfrm>
            <a:off x="1055440" y="1970536"/>
            <a:ext cx="9450240" cy="4385816"/>
          </a:xfrm>
          <a:prstGeom prst="rect">
            <a:avLst/>
          </a:prstGeom>
        </p:spPr>
        <p:txBody>
          <a:bodyPr wrap="square">
            <a:spAutoFit/>
          </a:bodyPr>
          <a:lstStyle/>
          <a:p>
            <a:pPr marL="342891" indent="-342891">
              <a:lnSpc>
                <a:spcPct val="150000"/>
              </a:lnSpc>
              <a:buFont typeface="Wingdings" panose="05000000000000000000" pitchFamily="2" charset="2"/>
              <a:buChar char=""/>
            </a:pPr>
            <a:r>
              <a:rPr lang="es-ES_tradnl" sz="2400" b="1" dirty="0">
                <a:solidFill>
                  <a:schemeClr val="accent2">
                    <a:lumMod val="50000"/>
                  </a:schemeClr>
                </a:solidFill>
              </a:rPr>
              <a:t> Políticas y protocolos para la seguridad</a:t>
            </a:r>
          </a:p>
          <a:p>
            <a:pPr marL="800080" lvl="1" indent="-342891">
              <a:lnSpc>
                <a:spcPct val="150000"/>
              </a:lnSpc>
              <a:buFont typeface="Wingdings" panose="05000000000000000000" pitchFamily="2" charset="2"/>
              <a:buChar char="§"/>
            </a:pPr>
            <a:r>
              <a:rPr lang="es-ES_tradnl" dirty="0">
                <a:solidFill>
                  <a:schemeClr val="accent2">
                    <a:lumMod val="50000"/>
                  </a:schemeClr>
                </a:solidFill>
              </a:rPr>
              <a:t>Tipos de accesos, modelos de difusión, medidas preventivas,</a:t>
            </a:r>
          </a:p>
          <a:p>
            <a:pPr marL="342891" indent="-342891">
              <a:lnSpc>
                <a:spcPct val="150000"/>
              </a:lnSpc>
              <a:buFont typeface="Webdings" panose="05030102010509060703" pitchFamily="18" charset="2"/>
              <a:buChar char=""/>
            </a:pPr>
            <a:r>
              <a:rPr lang="es-ES_tradnl" sz="2400" b="1" dirty="0">
                <a:solidFill>
                  <a:schemeClr val="accent2">
                    <a:lumMod val="50000"/>
                  </a:schemeClr>
                </a:solidFill>
              </a:rPr>
              <a:t>Estructura organizativa de responsables</a:t>
            </a:r>
          </a:p>
          <a:p>
            <a:pPr marL="800080" lvl="1" indent="-342891" algn="just">
              <a:lnSpc>
                <a:spcPct val="150000"/>
              </a:lnSpc>
              <a:buFont typeface="Wingdings" panose="05000000000000000000" pitchFamily="2" charset="2"/>
              <a:buChar char="§"/>
            </a:pPr>
            <a:r>
              <a:rPr lang="es-ES" dirty="0">
                <a:solidFill>
                  <a:schemeClr val="accent2">
                    <a:lumMod val="50000"/>
                  </a:schemeClr>
                </a:solidFill>
              </a:rPr>
              <a:t>Responsables, sistemas de control y actuaciones con documentación (almacenamiento, custodia y seguridad de datos, documentos, recursos)</a:t>
            </a:r>
            <a:endParaRPr lang="es-ES_tradnl" dirty="0">
              <a:solidFill>
                <a:schemeClr val="accent2">
                  <a:lumMod val="50000"/>
                </a:schemeClr>
              </a:solidFill>
            </a:endParaRPr>
          </a:p>
          <a:p>
            <a:pPr marL="342891" indent="-342891">
              <a:lnSpc>
                <a:spcPct val="150000"/>
              </a:lnSpc>
              <a:buFont typeface="Webdings" panose="05030102010509060703" pitchFamily="18" charset="2"/>
              <a:buChar char=""/>
            </a:pPr>
            <a:r>
              <a:rPr lang="es-ES" sz="2400" b="1" kern="1600" dirty="0">
                <a:solidFill>
                  <a:schemeClr val="accent2">
                    <a:lumMod val="50000"/>
                  </a:schemeClr>
                </a:solidFill>
                <a:ea typeface="Trebuchet MS" panose="020B0603020202020204" pitchFamily="34" charset="0"/>
                <a:cs typeface="Times New Roman" panose="02020603050405020304" pitchFamily="18" charset="0"/>
              </a:rPr>
              <a:t>Procesos de evaluación y auditoría de sistemas </a:t>
            </a:r>
          </a:p>
          <a:p>
            <a:pPr marL="800080" lvl="1" indent="-342891" algn="just">
              <a:lnSpc>
                <a:spcPct val="150000"/>
              </a:lnSpc>
              <a:buFont typeface="Wingdings" panose="05000000000000000000" pitchFamily="2" charset="2"/>
              <a:buChar char="§"/>
            </a:pPr>
            <a:r>
              <a:rPr lang="es-ES" dirty="0">
                <a:solidFill>
                  <a:schemeClr val="accent2">
                    <a:lumMod val="50000"/>
                  </a:schemeClr>
                </a:solidFill>
              </a:rPr>
              <a:t>Análisis de riesgos e incidencias y actuaciones a aplicar en el caso de uso inadecuado.</a:t>
            </a:r>
          </a:p>
          <a:p>
            <a:pPr marL="342891" indent="-342891">
              <a:lnSpc>
                <a:spcPct val="150000"/>
              </a:lnSpc>
              <a:buFont typeface="Webdings" panose="05030102010509060703" pitchFamily="18" charset="2"/>
              <a:buChar char=""/>
            </a:pPr>
            <a:r>
              <a:rPr lang="es-ES" sz="2400" b="1" kern="1600" dirty="0">
                <a:solidFill>
                  <a:schemeClr val="accent2">
                    <a:lumMod val="50000"/>
                  </a:schemeClr>
                </a:solidFill>
                <a:ea typeface="Trebuchet MS" panose="020B0603020202020204" pitchFamily="34" charset="0"/>
                <a:cs typeface="Times New Roman" panose="02020603050405020304" pitchFamily="18" charset="0"/>
              </a:rPr>
              <a:t>Actuaciones de formación para la comunidad educativa</a:t>
            </a:r>
          </a:p>
          <a:p>
            <a:pPr marL="800080" lvl="1" indent="-342891" algn="just">
              <a:lnSpc>
                <a:spcPct val="150000"/>
              </a:lnSpc>
              <a:buFont typeface="Wingdings" panose="05000000000000000000" pitchFamily="2" charset="2"/>
              <a:buChar char="§"/>
            </a:pPr>
            <a:r>
              <a:rPr lang="es-ES" dirty="0">
                <a:solidFill>
                  <a:schemeClr val="accent2">
                    <a:lumMod val="50000"/>
                  </a:schemeClr>
                </a:solidFill>
              </a:rPr>
              <a:t>Planes de formación y concienciación</a:t>
            </a:r>
          </a:p>
        </p:txBody>
      </p:sp>
    </p:spTree>
    <p:extLst>
      <p:ext uri="{BB962C8B-B14F-4D97-AF65-F5344CB8AC3E}">
        <p14:creationId xmlns:p14="http://schemas.microsoft.com/office/powerpoint/2010/main" val="18206293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7833" y="249847"/>
            <a:ext cx="6768752" cy="936104"/>
          </a:xfrm>
        </p:spPr>
        <p:txBody>
          <a:bodyPr vert="horz" lIns="91440" tIns="45720" rIns="91440" bIns="45720" rtlCol="0" anchor="ctr">
            <a:normAutofit fontScale="90000"/>
          </a:bodyPr>
          <a:lstStyle/>
          <a:p>
            <a:r>
              <a:rPr lang="es-VE" dirty="0">
                <a:solidFill>
                  <a:schemeClr val="tx2">
                    <a:lumMod val="75000"/>
                  </a:schemeClr>
                </a:solidFill>
                <a:effectLst>
                  <a:outerShdw blurRad="38100" dist="38100" dir="2700000" algn="tl">
                    <a:srgbClr val="000000">
                      <a:alpha val="43137"/>
                    </a:srgbClr>
                  </a:outerShdw>
                </a:effectLst>
              </a:rPr>
              <a:t>  y unas sugerencias para el camino</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33</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AE274B-1025-F747-9A1A-9C5BC0BCB9FC}" type="slidenum">
              <a:rPr lang="es-ES"/>
              <a:pPr/>
              <a:t>33</a:t>
            </a:fld>
            <a:endParaRPr lang="es-ES" dirty="0"/>
          </a:p>
        </p:txBody>
      </p:sp>
      <p:sp>
        <p:nvSpPr>
          <p:cNvPr id="10" name="Rectángulo 9"/>
          <p:cNvSpPr/>
          <p:nvPr/>
        </p:nvSpPr>
        <p:spPr>
          <a:xfrm>
            <a:off x="479376" y="1330101"/>
            <a:ext cx="8064896" cy="646331"/>
          </a:xfrm>
          <a:prstGeom prst="rect">
            <a:avLst/>
          </a:prstGeom>
        </p:spPr>
        <p:txBody>
          <a:bodyPr wrap="square">
            <a:spAutoFit/>
          </a:bodyPr>
          <a:lstStyle/>
          <a:p>
            <a:pPr algn="just"/>
            <a:r>
              <a:rPr lang="es-ES" altLang="es-ES" sz="3600" b="1" dirty="0">
                <a:solidFill>
                  <a:srgbClr val="004C00"/>
                </a:solidFill>
              </a:rPr>
              <a:t>una parte ya recorrida</a:t>
            </a: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640" y="1989215"/>
            <a:ext cx="7272808" cy="4732260"/>
          </a:xfrm>
          <a:prstGeom prst="rect">
            <a:avLst/>
          </a:prstGeom>
        </p:spPr>
      </p:pic>
      <p:cxnSp>
        <p:nvCxnSpPr>
          <p:cNvPr id="7" name="Conector recto de flecha 6"/>
          <p:cNvCxnSpPr/>
          <p:nvPr/>
        </p:nvCxnSpPr>
        <p:spPr>
          <a:xfrm>
            <a:off x="4079776" y="3861048"/>
            <a:ext cx="424847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4079776" y="5301208"/>
            <a:ext cx="2592288" cy="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4079776" y="6356351"/>
            <a:ext cx="5256584" cy="0"/>
          </a:xfrm>
          <a:prstGeom prst="straightConnector1">
            <a:avLst/>
          </a:prstGeom>
          <a:ln w="57150">
            <a:solidFill>
              <a:srgbClr val="FF0000"/>
            </a:solidFill>
            <a:prstDash val="lgDash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73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7833" y="249847"/>
            <a:ext cx="6768752" cy="936104"/>
          </a:xfrm>
        </p:spPr>
        <p:txBody>
          <a:bodyPr vert="horz" lIns="91440" tIns="45720" rIns="91440" bIns="45720" rtlCol="0" anchor="ctr">
            <a:normAutofit fontScale="90000"/>
          </a:bodyPr>
          <a:lstStyle/>
          <a:p>
            <a:r>
              <a:rPr lang="es-VE" dirty="0">
                <a:solidFill>
                  <a:schemeClr val="tx2">
                    <a:lumMod val="75000"/>
                  </a:schemeClr>
                </a:solidFill>
                <a:effectLst>
                  <a:outerShdw blurRad="38100" dist="38100" dir="2700000" algn="tl">
                    <a:srgbClr val="000000">
                      <a:alpha val="43137"/>
                    </a:srgbClr>
                  </a:outerShdw>
                </a:effectLst>
              </a:rPr>
              <a:t>  y unas indicaciones para el camino</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34</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0" name="Rectángulo 9"/>
          <p:cNvSpPr/>
          <p:nvPr/>
        </p:nvSpPr>
        <p:spPr>
          <a:xfrm>
            <a:off x="1077856" y="1176581"/>
            <a:ext cx="9410632" cy="1200329"/>
          </a:xfrm>
          <a:prstGeom prst="rect">
            <a:avLst/>
          </a:prstGeom>
        </p:spPr>
        <p:txBody>
          <a:bodyPr wrap="square">
            <a:spAutoFit/>
          </a:bodyPr>
          <a:lstStyle/>
          <a:p>
            <a:pPr algn="just"/>
            <a:r>
              <a:rPr lang="es-ES" altLang="es-ES" sz="2400" dirty="0">
                <a:solidFill>
                  <a:srgbClr val="005000"/>
                </a:solidFill>
              </a:rPr>
              <a:t>Necesitamos personas “</a:t>
            </a:r>
            <a:r>
              <a:rPr lang="es-ES" altLang="es-ES" sz="2400" b="1" i="1" dirty="0" err="1">
                <a:solidFill>
                  <a:srgbClr val="005000"/>
                </a:solidFill>
              </a:rPr>
              <a:t>knowmad</a:t>
            </a:r>
            <a:r>
              <a:rPr lang="es-ES" altLang="es-ES" sz="2400" dirty="0">
                <a:solidFill>
                  <a:srgbClr val="005000"/>
                </a:solidFill>
              </a:rPr>
              <a:t>” (</a:t>
            </a:r>
            <a:r>
              <a:rPr lang="es-ES" altLang="es-ES" sz="2400" dirty="0" err="1">
                <a:solidFill>
                  <a:srgbClr val="005000"/>
                </a:solidFill>
              </a:rPr>
              <a:t>Know</a:t>
            </a:r>
            <a:r>
              <a:rPr lang="es-ES" altLang="es-ES" sz="2400" dirty="0">
                <a:solidFill>
                  <a:srgbClr val="005000"/>
                </a:solidFill>
              </a:rPr>
              <a:t>: conocer, saber y </a:t>
            </a:r>
            <a:r>
              <a:rPr lang="es-ES" altLang="es-ES" sz="2400" dirty="0" err="1">
                <a:solidFill>
                  <a:srgbClr val="005000"/>
                </a:solidFill>
              </a:rPr>
              <a:t>nomad</a:t>
            </a:r>
            <a:r>
              <a:rPr lang="es-ES" altLang="es-ES" sz="2400" dirty="0">
                <a:solidFill>
                  <a:srgbClr val="005000"/>
                </a:solidFill>
              </a:rPr>
              <a:t>: nómada): persona capaz de ser un nómada del conocimiento y la innovación.</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2426914"/>
            <a:ext cx="7848872" cy="4284803"/>
          </a:xfrm>
          <a:prstGeom prst="rect">
            <a:avLst/>
          </a:prstGeom>
        </p:spPr>
      </p:pic>
      <p:sp>
        <p:nvSpPr>
          <p:cNvPr id="5" name="Rectángulo 4"/>
          <p:cNvSpPr/>
          <p:nvPr/>
        </p:nvSpPr>
        <p:spPr>
          <a:xfrm>
            <a:off x="5386811" y="6415803"/>
            <a:ext cx="4320480" cy="246221"/>
          </a:xfrm>
          <a:prstGeom prst="rect">
            <a:avLst/>
          </a:prstGeom>
        </p:spPr>
        <p:txBody>
          <a:bodyPr wrap="square">
            <a:spAutoFit/>
          </a:bodyPr>
          <a:lstStyle/>
          <a:p>
            <a:r>
              <a:rPr lang="es-ES_tradnl" sz="1000" dirty="0">
                <a:solidFill>
                  <a:srgbClr val="FF0000"/>
                </a:solidFill>
              </a:rPr>
              <a:t>https://idiozone14.wordpress.com/2014/03/23/sabes-lo-que-es-un-knowmad/</a:t>
            </a:r>
          </a:p>
        </p:txBody>
      </p:sp>
    </p:spTree>
    <p:extLst>
      <p:ext uri="{BB962C8B-B14F-4D97-AF65-F5344CB8AC3E}">
        <p14:creationId xmlns:p14="http://schemas.microsoft.com/office/powerpoint/2010/main" val="4062409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7833" y="249847"/>
            <a:ext cx="6768752" cy="936104"/>
          </a:xfrm>
        </p:spPr>
        <p:txBody>
          <a:bodyPr vert="horz" lIns="91440" tIns="45720" rIns="91440" bIns="45720" rtlCol="0" anchor="ctr">
            <a:normAutofit fontScale="90000"/>
          </a:bodyPr>
          <a:lstStyle/>
          <a:p>
            <a:r>
              <a:rPr lang="es-VE" dirty="0">
                <a:solidFill>
                  <a:schemeClr val="tx2">
                    <a:lumMod val="75000"/>
                  </a:schemeClr>
                </a:solidFill>
                <a:effectLst>
                  <a:outerShdw blurRad="38100" dist="38100" dir="2700000" algn="tl">
                    <a:srgbClr val="000000">
                      <a:alpha val="43137"/>
                    </a:srgbClr>
                  </a:outerShdw>
                </a:effectLst>
              </a:rPr>
              <a:t>  y unas indicaciones para el camino</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35</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0" name="Rectángulo 9"/>
          <p:cNvSpPr/>
          <p:nvPr/>
        </p:nvSpPr>
        <p:spPr>
          <a:xfrm>
            <a:off x="1127448" y="1208058"/>
            <a:ext cx="8064896" cy="461665"/>
          </a:xfrm>
          <a:prstGeom prst="rect">
            <a:avLst/>
          </a:prstGeom>
        </p:spPr>
        <p:txBody>
          <a:bodyPr wrap="square">
            <a:spAutoFit/>
          </a:bodyPr>
          <a:lstStyle/>
          <a:p>
            <a:pPr algn="just"/>
            <a:r>
              <a:rPr lang="es-ES" altLang="es-ES" sz="2400" dirty="0">
                <a:solidFill>
                  <a:srgbClr val="005000"/>
                </a:solidFill>
              </a:rPr>
              <a:t>Que se guíen por estos </a:t>
            </a:r>
            <a:r>
              <a:rPr lang="es-ES" altLang="es-ES" sz="2400" b="1" i="1" dirty="0">
                <a:solidFill>
                  <a:srgbClr val="005000"/>
                </a:solidFill>
              </a:rPr>
              <a:t>principios</a:t>
            </a:r>
            <a:r>
              <a:rPr lang="es-ES" altLang="es-ES" sz="2400" dirty="0">
                <a:solidFill>
                  <a:srgbClr val="005000"/>
                </a:solidFill>
              </a:rPr>
              <a:t>…</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24" y="1873697"/>
            <a:ext cx="10297144" cy="4482655"/>
          </a:xfrm>
          <a:prstGeom prst="rect">
            <a:avLst/>
          </a:prstGeom>
        </p:spPr>
      </p:pic>
    </p:spTree>
    <p:extLst>
      <p:ext uri="{BB962C8B-B14F-4D97-AF65-F5344CB8AC3E}">
        <p14:creationId xmlns:p14="http://schemas.microsoft.com/office/powerpoint/2010/main" val="2829429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7833" y="249847"/>
            <a:ext cx="6768752" cy="936104"/>
          </a:xfrm>
        </p:spPr>
        <p:txBody>
          <a:bodyPr vert="horz" lIns="91440" tIns="45720" rIns="91440" bIns="45720" rtlCol="0" anchor="ctr">
            <a:normAutofit fontScale="90000"/>
          </a:bodyPr>
          <a:lstStyle/>
          <a:p>
            <a:r>
              <a:rPr lang="es-VE" dirty="0">
                <a:solidFill>
                  <a:schemeClr val="tx2">
                    <a:lumMod val="75000"/>
                  </a:schemeClr>
                </a:solidFill>
                <a:effectLst>
                  <a:outerShdw blurRad="38100" dist="38100" dir="2700000" algn="tl">
                    <a:srgbClr val="000000">
                      <a:alpha val="43137"/>
                    </a:srgbClr>
                  </a:outerShdw>
                </a:effectLst>
              </a:rPr>
              <a:t>  y unas indicaciones para el camino</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36</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10" name="Rectángulo 9"/>
          <p:cNvSpPr/>
          <p:nvPr/>
        </p:nvSpPr>
        <p:spPr>
          <a:xfrm>
            <a:off x="911424" y="1231640"/>
            <a:ext cx="8064896" cy="461665"/>
          </a:xfrm>
          <a:prstGeom prst="rect">
            <a:avLst/>
          </a:prstGeom>
        </p:spPr>
        <p:txBody>
          <a:bodyPr wrap="square">
            <a:spAutoFit/>
          </a:bodyPr>
          <a:lstStyle/>
          <a:p>
            <a:pPr algn="just"/>
            <a:r>
              <a:rPr lang="es-ES" altLang="es-ES" sz="2400" dirty="0">
                <a:solidFill>
                  <a:srgbClr val="005000"/>
                </a:solidFill>
              </a:rPr>
              <a:t>Y sin perder de vista estas </a:t>
            </a:r>
            <a:r>
              <a:rPr lang="es-ES" altLang="es-ES" sz="2400" b="1" i="1" dirty="0">
                <a:solidFill>
                  <a:srgbClr val="005000"/>
                </a:solidFill>
              </a:rPr>
              <a:t>tendencias</a:t>
            </a:r>
            <a:r>
              <a:rPr lang="es-ES" altLang="es-ES" sz="2400" dirty="0">
                <a:solidFill>
                  <a:srgbClr val="005000"/>
                </a:solidFill>
              </a:rPr>
              <a:t>…</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970" y="1885220"/>
            <a:ext cx="7664414" cy="4836257"/>
          </a:xfrm>
          <a:prstGeom prst="rect">
            <a:avLst/>
          </a:prstGeom>
        </p:spPr>
      </p:pic>
    </p:spTree>
    <p:extLst>
      <p:ext uri="{BB962C8B-B14F-4D97-AF65-F5344CB8AC3E}">
        <p14:creationId xmlns:p14="http://schemas.microsoft.com/office/powerpoint/2010/main" val="1356912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17833" y="249847"/>
            <a:ext cx="6768752" cy="936104"/>
          </a:xfrm>
        </p:spPr>
        <p:txBody>
          <a:bodyPr vert="horz" lIns="91440" tIns="45720" rIns="91440" bIns="45720" rtlCol="0" anchor="ctr">
            <a:normAutofit fontScale="90000"/>
          </a:bodyPr>
          <a:lstStyle/>
          <a:p>
            <a:r>
              <a:rPr lang="es-VE" dirty="0">
                <a:solidFill>
                  <a:schemeClr val="tx2">
                    <a:lumMod val="75000"/>
                  </a:schemeClr>
                </a:solidFill>
                <a:effectLst>
                  <a:outerShdw blurRad="38100" dist="38100" dir="2700000" algn="tl">
                    <a:srgbClr val="000000">
                      <a:alpha val="43137"/>
                    </a:srgbClr>
                  </a:outerShdw>
                </a:effectLst>
              </a:rPr>
              <a:t>  y unas indicaciones para el camino</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37</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7" name="Rectángulo 6"/>
          <p:cNvSpPr/>
          <p:nvPr/>
        </p:nvSpPr>
        <p:spPr>
          <a:xfrm>
            <a:off x="695400" y="1924467"/>
            <a:ext cx="9796648" cy="2308324"/>
          </a:xfrm>
          <a:prstGeom prst="rect">
            <a:avLst/>
          </a:prstGeom>
        </p:spPr>
        <p:txBody>
          <a:bodyPr wrap="square">
            <a:spAutoFit/>
          </a:bodyPr>
          <a:lstStyle/>
          <a:p>
            <a:pPr algn="just"/>
            <a:r>
              <a:rPr lang="es-ES_tradnl" sz="2400" i="1" dirty="0">
                <a:solidFill>
                  <a:schemeClr val="bg2">
                    <a:lumMod val="10000"/>
                  </a:schemeClr>
                </a:solidFill>
              </a:rPr>
              <a:t>Una pedagogía digital no es lo mismo que profesores usando herramientas digitales. Más bien, una </a:t>
            </a:r>
            <a:r>
              <a:rPr lang="es-ES_tradnl" sz="2400" b="1" i="1" dirty="0">
                <a:solidFill>
                  <a:srgbClr val="005000"/>
                </a:solidFill>
              </a:rPr>
              <a:t>pedagogía digital </a:t>
            </a:r>
            <a:r>
              <a:rPr lang="es-ES_tradnl" sz="2400" i="1" dirty="0">
                <a:solidFill>
                  <a:schemeClr val="bg2">
                    <a:lumMod val="10000"/>
                  </a:schemeClr>
                </a:solidFill>
              </a:rPr>
              <a:t>nos demanda que </a:t>
            </a:r>
            <a:r>
              <a:rPr lang="es-ES_tradnl" sz="2400" b="1" i="1" dirty="0">
                <a:solidFill>
                  <a:srgbClr val="005000"/>
                </a:solidFill>
              </a:rPr>
              <a:t>pensemos de manera crítica nuestras herramientas </a:t>
            </a:r>
            <a:r>
              <a:rPr lang="es-ES_tradnl" sz="2400" i="1" dirty="0">
                <a:solidFill>
                  <a:schemeClr val="bg2">
                    <a:lumMod val="10000"/>
                  </a:schemeClr>
                </a:solidFill>
              </a:rPr>
              <a:t>y que reflexionemos de manera activa sobre </a:t>
            </a:r>
            <a:r>
              <a:rPr lang="es-ES_tradnl" sz="2400" b="1" i="1" dirty="0">
                <a:solidFill>
                  <a:srgbClr val="005000"/>
                </a:solidFill>
              </a:rPr>
              <a:t>nuestras prácticas</a:t>
            </a:r>
            <a:r>
              <a:rPr lang="es-ES_tradnl" sz="2400" i="1" dirty="0">
                <a:solidFill>
                  <a:schemeClr val="bg2">
                    <a:lumMod val="10000"/>
                  </a:schemeClr>
                </a:solidFill>
              </a:rPr>
              <a:t>. Lo que implica saber cuándo y dónde debemos dejar de lado las herramientas, así como cuando y cómo hacer uso de ellas.</a:t>
            </a:r>
          </a:p>
          <a:p>
            <a:pPr algn="r"/>
            <a:r>
              <a:rPr lang="es-ES_tradnl" sz="1200" i="1" dirty="0"/>
              <a:t>--</a:t>
            </a:r>
            <a:r>
              <a:rPr lang="es-ES_tradnl" sz="1200" i="1" dirty="0" err="1"/>
              <a:t>Jesse</a:t>
            </a:r>
            <a:r>
              <a:rPr lang="es-ES_tradnl" sz="1200" i="1" dirty="0"/>
              <a:t> </a:t>
            </a:r>
            <a:r>
              <a:rPr lang="es-ES_tradnl" sz="1200" i="1" dirty="0" err="1"/>
              <a:t>Stommel</a:t>
            </a:r>
            <a:r>
              <a:rPr lang="es-ES_tradnl" sz="1200" i="1" dirty="0"/>
              <a:t>.</a:t>
            </a:r>
          </a:p>
          <a:p>
            <a:pPr algn="r"/>
            <a:r>
              <a:rPr lang="en-US" sz="1200" i="1" dirty="0"/>
              <a:t>Learning is not a mechanism: </a:t>
            </a:r>
            <a:r>
              <a:rPr lang="en-US" sz="1200" i="1" dirty="0" err="1"/>
              <a:t>Assesment</a:t>
            </a:r>
            <a:r>
              <a:rPr lang="en-US" sz="1200" i="1" dirty="0"/>
              <a:t>, Student Agency, and Digital Spaces</a:t>
            </a: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717" y="4818156"/>
            <a:ext cx="3295691" cy="18551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Rectángulo 10"/>
          <p:cNvSpPr/>
          <p:nvPr/>
        </p:nvSpPr>
        <p:spPr>
          <a:xfrm>
            <a:off x="2014504" y="4818347"/>
            <a:ext cx="4414851" cy="954107"/>
          </a:xfrm>
          <a:prstGeom prst="rect">
            <a:avLst/>
          </a:prstGeom>
          <a:noFill/>
        </p:spPr>
        <p:txBody>
          <a:bodyPr wrap="square" lIns="91440" tIns="45720" rIns="91440" bIns="45720">
            <a:spAutoFit/>
          </a:bodyPr>
          <a:lstStyle/>
          <a:p>
            <a:pPr algn="ctr"/>
            <a:r>
              <a:rPr lang="es-ES" sz="2800" b="1" dirty="0">
                <a:ln w="6600">
                  <a:solidFill>
                    <a:srgbClr val="C00000"/>
                  </a:solidFill>
                  <a:prstDash val="solid"/>
                </a:ln>
                <a:solidFill>
                  <a:schemeClr val="accent2">
                    <a:lumMod val="40000"/>
                    <a:lumOff val="60000"/>
                  </a:schemeClr>
                </a:solidFill>
                <a:effectLst>
                  <a:outerShdw dist="38100" dir="2700000" algn="tl" rotWithShape="0">
                    <a:schemeClr val="accent2"/>
                  </a:outerShdw>
                </a:effectLst>
              </a:rPr>
              <a:t>… porque queremos centros </a:t>
            </a:r>
          </a:p>
          <a:p>
            <a:pPr algn="ctr"/>
            <a:r>
              <a:rPr lang="es-ES" sz="2800" b="1" dirty="0">
                <a:ln w="6600">
                  <a:solidFill>
                    <a:srgbClr val="C00000"/>
                  </a:solidFill>
                  <a:prstDash val="solid"/>
                </a:ln>
                <a:solidFill>
                  <a:schemeClr val="accent2">
                    <a:lumMod val="40000"/>
                    <a:lumOff val="60000"/>
                  </a:schemeClr>
                </a:solidFill>
                <a:effectLst>
                  <a:outerShdw dist="38100" dir="2700000" algn="tl" rotWithShape="0">
                    <a:schemeClr val="accent2"/>
                  </a:outerShdw>
                </a:effectLst>
              </a:rPr>
              <a:t>digitalmente competentes</a:t>
            </a:r>
          </a:p>
        </p:txBody>
      </p:sp>
      <p:sp>
        <p:nvSpPr>
          <p:cNvPr id="12" name="Rectángulo 11"/>
          <p:cNvSpPr/>
          <p:nvPr/>
        </p:nvSpPr>
        <p:spPr>
          <a:xfrm>
            <a:off x="767408" y="1298251"/>
            <a:ext cx="8064896" cy="461665"/>
          </a:xfrm>
          <a:prstGeom prst="rect">
            <a:avLst/>
          </a:prstGeom>
        </p:spPr>
        <p:txBody>
          <a:bodyPr wrap="square">
            <a:spAutoFit/>
          </a:bodyPr>
          <a:lstStyle/>
          <a:p>
            <a:pPr algn="just"/>
            <a:r>
              <a:rPr lang="es-ES" altLang="es-ES" sz="2400" dirty="0">
                <a:solidFill>
                  <a:srgbClr val="005000"/>
                </a:solidFill>
              </a:rPr>
              <a:t>Pero teniendo claro que…</a:t>
            </a:r>
          </a:p>
        </p:txBody>
      </p:sp>
    </p:spTree>
    <p:extLst>
      <p:ext uri="{BB962C8B-B14F-4D97-AF65-F5344CB8AC3E}">
        <p14:creationId xmlns:p14="http://schemas.microsoft.com/office/powerpoint/2010/main" val="753227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2D9B759E-6E08-4AFD-8A36-E69951C2F030}" type="slidenum">
              <a:rPr lang="es-ES" smtClean="0"/>
              <a:pPr/>
              <a:t>38</a:t>
            </a:fld>
            <a:endParaRPr lang="es-ES"/>
          </a:p>
        </p:txBody>
      </p:sp>
      <p:sp>
        <p:nvSpPr>
          <p:cNvPr id="4" name="Marcador de número de diapositiva 1"/>
          <p:cNvSpPr txBox="1">
            <a:spLocks/>
          </p:cNvSpPr>
          <p:nvPr/>
        </p:nvSpPr>
        <p:spPr>
          <a:xfrm>
            <a:off x="8077200" y="6356352"/>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dirty="0"/>
          </a:p>
        </p:txBody>
      </p:sp>
      <p:sp>
        <p:nvSpPr>
          <p:cNvPr id="7" name="Rectángulo 6"/>
          <p:cNvSpPr/>
          <p:nvPr/>
        </p:nvSpPr>
        <p:spPr>
          <a:xfrm>
            <a:off x="2279576" y="5108350"/>
            <a:ext cx="5035712" cy="1200329"/>
          </a:xfrm>
          <a:prstGeom prst="rect">
            <a:avLst/>
          </a:prstGeom>
        </p:spPr>
        <p:txBody>
          <a:bodyPr wrap="square">
            <a:spAutoFit/>
          </a:bodyPr>
          <a:lstStyle/>
          <a:p>
            <a:pPr algn="just"/>
            <a:r>
              <a:rPr lang="es-ES_tradnl" sz="7200" b="1" dirty="0">
                <a:solidFill>
                  <a:srgbClr val="003A00"/>
                </a:solidFill>
              </a:rPr>
              <a:t>gracias</a:t>
            </a:r>
            <a:endParaRPr lang="en-US" sz="7200" b="1" i="1" dirty="0">
              <a:solidFill>
                <a:srgbClr val="003A00"/>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60" y="908722"/>
            <a:ext cx="3408040" cy="4429273"/>
          </a:xfrm>
          <a:prstGeom prst="rect">
            <a:avLst/>
          </a:prstGeom>
        </p:spPr>
      </p:pic>
    </p:spTree>
    <p:extLst>
      <p:ext uri="{BB962C8B-B14F-4D97-AF65-F5344CB8AC3E}">
        <p14:creationId xmlns:p14="http://schemas.microsoft.com/office/powerpoint/2010/main" val="18607301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3879" y="167593"/>
            <a:ext cx="6643735" cy="571504"/>
          </a:xfrm>
        </p:spPr>
        <p:txBody>
          <a:bodyPr>
            <a:normAutofit fontScale="90000"/>
          </a:bodyPr>
          <a:lstStyle/>
          <a:p>
            <a:r>
              <a:rPr lang="es-VE" dirty="0">
                <a:solidFill>
                  <a:schemeClr val="tx2">
                    <a:lumMod val="50000"/>
                  </a:schemeClr>
                </a:solidFill>
              </a:rPr>
              <a:t> tres ideas clave </a:t>
            </a:r>
            <a:r>
              <a:rPr lang="mr-IN" dirty="0">
                <a:solidFill>
                  <a:schemeClr val="tx2">
                    <a:lumMod val="50000"/>
                  </a:schemeClr>
                </a:solidFill>
              </a:rPr>
              <a:t>…</a:t>
            </a:r>
            <a:r>
              <a:rPr lang="es-VE" dirty="0">
                <a:solidFill>
                  <a:schemeClr val="tx2">
                    <a:lumMod val="50000"/>
                  </a:schemeClr>
                </a:solidFill>
              </a:rPr>
              <a:t> </a:t>
            </a:r>
            <a:endParaRPr lang="es-ES" dirty="0">
              <a:solidFill>
                <a:schemeClr val="tx2">
                  <a:lumMod val="50000"/>
                </a:schemeClr>
              </a:solidFill>
            </a:endParaRPr>
          </a:p>
        </p:txBody>
      </p:sp>
      <p:sp>
        <p:nvSpPr>
          <p:cNvPr id="7" name="Marcador de número de diapositiva 6"/>
          <p:cNvSpPr>
            <a:spLocks noGrp="1"/>
          </p:cNvSpPr>
          <p:nvPr>
            <p:ph type="sldNum" sz="quarter" idx="12"/>
          </p:nvPr>
        </p:nvSpPr>
        <p:spPr/>
        <p:txBody>
          <a:bodyPr/>
          <a:lstStyle/>
          <a:p>
            <a:fld id="{2D9B759E-6E08-4AFD-8A36-E69951C2F030}" type="slidenum">
              <a:rPr lang="es-ES" smtClean="0"/>
              <a:pPr/>
              <a:t>4</a:t>
            </a:fld>
            <a:endParaRPr lang="es-ES"/>
          </a:p>
        </p:txBody>
      </p:sp>
      <p:sp>
        <p:nvSpPr>
          <p:cNvPr id="6" name="1 Título"/>
          <p:cNvSpPr txBox="1">
            <a:spLocks/>
          </p:cNvSpPr>
          <p:nvPr/>
        </p:nvSpPr>
        <p:spPr>
          <a:xfrm>
            <a:off x="1271464" y="763965"/>
            <a:ext cx="8620415" cy="41044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r>
              <a:rPr lang="es-VE" dirty="0">
                <a:latin typeface="+mn-lt"/>
              </a:rPr>
              <a:t> </a:t>
            </a:r>
            <a:r>
              <a:rPr lang="es-VE" dirty="0">
                <a:solidFill>
                  <a:srgbClr val="002060"/>
                </a:solidFill>
                <a:latin typeface="+mn-lt"/>
              </a:rPr>
              <a:t>Segunda</a:t>
            </a:r>
            <a:r>
              <a:rPr lang="es-ES" dirty="0">
                <a:solidFill>
                  <a:srgbClr val="002060"/>
                </a:solidFill>
                <a:latin typeface="+mn-lt"/>
              </a:rPr>
              <a:t>: </a:t>
            </a:r>
          </a:p>
          <a:p>
            <a:pPr lvl="0" algn="just" eaLnBrk="0" fontAlgn="base" hangingPunct="0">
              <a:spcAft>
                <a:spcPct val="0"/>
              </a:spcAft>
            </a:pPr>
            <a:endParaRPr lang="es-ES" altLang="es-ES" b="0" dirty="0">
              <a:solidFill>
                <a:srgbClr val="002060"/>
              </a:solidFill>
              <a:latin typeface="+mn-lt"/>
            </a:endParaRPr>
          </a:p>
          <a:p>
            <a:pPr lvl="0" algn="just" eaLnBrk="0" fontAlgn="base" hangingPunct="0">
              <a:spcAft>
                <a:spcPct val="0"/>
              </a:spcAft>
            </a:pPr>
            <a:r>
              <a:rPr lang="es-ES" altLang="es-ES" sz="3600" b="0" dirty="0">
                <a:solidFill>
                  <a:srgbClr val="002060"/>
                </a:solidFill>
                <a:latin typeface="+mn-lt"/>
              </a:rPr>
              <a:t>No existe una mejor prueba del progreso de una civilización que la del progreso de la</a:t>
            </a:r>
            <a:r>
              <a:rPr lang="es-ES" altLang="es-ES" b="0" dirty="0">
                <a:solidFill>
                  <a:srgbClr val="002060"/>
                </a:solidFill>
                <a:latin typeface="+mn-lt"/>
              </a:rPr>
              <a:t> </a:t>
            </a:r>
            <a:r>
              <a:rPr lang="es-ES" altLang="es-ES" sz="4400" dirty="0">
                <a:solidFill>
                  <a:srgbClr val="005000"/>
                </a:solidFill>
                <a:latin typeface="+mn-lt"/>
              </a:rPr>
              <a:t>cooperación</a:t>
            </a:r>
            <a:r>
              <a:rPr lang="es-ES" altLang="es-ES" sz="4400" b="0" dirty="0">
                <a:solidFill>
                  <a:srgbClr val="002060"/>
                </a:solidFill>
                <a:latin typeface="+mn-lt"/>
              </a:rPr>
              <a:t>.</a:t>
            </a:r>
          </a:p>
          <a:p>
            <a:pPr lvl="0" algn="r" eaLnBrk="0" fontAlgn="base" hangingPunct="0">
              <a:spcAft>
                <a:spcPct val="0"/>
              </a:spcAft>
            </a:pPr>
            <a:r>
              <a:rPr lang="es-ES" altLang="es-ES" sz="1400" b="0" dirty="0">
                <a:solidFill>
                  <a:srgbClr val="1155CC"/>
                </a:solidFill>
                <a:latin typeface="+mn-lt"/>
              </a:rPr>
              <a:t>John Stuart Mill</a:t>
            </a:r>
            <a:r>
              <a:rPr lang="es-ES" altLang="es-ES" sz="1400" b="0" dirty="0">
                <a:solidFill>
                  <a:srgbClr val="000000"/>
                </a:solidFill>
                <a:latin typeface="+mn-lt"/>
              </a:rPr>
              <a:t> </a:t>
            </a:r>
            <a:r>
              <a:rPr lang="es-ES" altLang="es-ES" sz="1400" b="0" i="1" dirty="0">
                <a:solidFill>
                  <a:srgbClr val="000000"/>
                </a:solidFill>
                <a:latin typeface="+mn-lt"/>
              </a:rPr>
              <a:t>(1806-1873) Filósofo y economista inglés.</a:t>
            </a:r>
            <a:endParaRPr lang="es-ES" altLang="es-ES" sz="1400" b="0" dirty="0">
              <a:solidFill>
                <a:schemeClr val="tx1"/>
              </a:solidFill>
              <a:latin typeface="+mn-lt"/>
            </a:endParaRPr>
          </a:p>
          <a:p>
            <a:pPr lvl="0" algn="r" eaLnBrk="0" fontAlgn="base" hangingPunct="0">
              <a:spcAft>
                <a:spcPct val="0"/>
              </a:spcAft>
            </a:pPr>
            <a:endParaRPr lang="es-ES" altLang="es-ES" sz="1400" b="0" dirty="0">
              <a:solidFill>
                <a:srgbClr val="1155CC"/>
              </a:solidFill>
              <a:latin typeface="+mn-lt"/>
              <a:hlinkClick r:id="rId3" tooltip="Frases de Victor Hugo"/>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9576" y="4074665"/>
            <a:ext cx="2457915" cy="2783335"/>
          </a:xfrm>
          <a:prstGeom prst="rect">
            <a:avLst/>
          </a:prstGeom>
        </p:spPr>
      </p:pic>
      <p:sp>
        <p:nvSpPr>
          <p:cNvPr id="4" name="Rectángulo 3"/>
          <p:cNvSpPr/>
          <p:nvPr/>
        </p:nvSpPr>
        <p:spPr>
          <a:xfrm>
            <a:off x="2581279" y="5984913"/>
            <a:ext cx="1979240" cy="553998"/>
          </a:xfrm>
          <a:prstGeom prst="rect">
            <a:avLst/>
          </a:prstGeom>
        </p:spPr>
        <p:txBody>
          <a:bodyPr wrap="square">
            <a:spAutoFit/>
          </a:bodyPr>
          <a:lstStyle/>
          <a:p>
            <a:r>
              <a:rPr lang="es-ES_tradnl" sz="1000" dirty="0">
                <a:solidFill>
                  <a:srgbClr val="FF0000"/>
                </a:solidFill>
              </a:rPr>
              <a:t>https://</a:t>
            </a:r>
            <a:r>
              <a:rPr lang="es-ES_tradnl" sz="1000" dirty="0" err="1">
                <a:solidFill>
                  <a:srgbClr val="FF0000"/>
                </a:solidFill>
              </a:rPr>
              <a:t>i.pinimg.com</a:t>
            </a:r>
            <a:r>
              <a:rPr lang="es-ES_tradnl" sz="1000" dirty="0">
                <a:solidFill>
                  <a:srgbClr val="FF0000"/>
                </a:solidFill>
              </a:rPr>
              <a:t>/736x/31/15/c5/3115c5d333b92995b72e5d56a9732bd3--</a:t>
            </a:r>
            <a:r>
              <a:rPr lang="es-ES_tradnl" sz="1000" dirty="0" err="1">
                <a:solidFill>
                  <a:srgbClr val="FF0000"/>
                </a:solidFill>
              </a:rPr>
              <a:t>street-photo-harlem.jpg</a:t>
            </a:r>
            <a:endParaRPr lang="es-ES_tradnl" sz="1000" dirty="0">
              <a:solidFill>
                <a:srgbClr val="FF0000"/>
              </a:solidFill>
            </a:endParaRP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543" y="5825859"/>
            <a:ext cx="1557336" cy="872108"/>
          </a:xfrm>
          <a:prstGeom prst="ellipse">
            <a:avLst/>
          </a:prstGeom>
          <a:ln>
            <a:noFill/>
          </a:ln>
          <a:effectLst>
            <a:softEdge rad="112500"/>
          </a:effectLst>
        </p:spPr>
      </p:pic>
    </p:spTree>
    <p:extLst>
      <p:ext uri="{BB962C8B-B14F-4D97-AF65-F5344CB8AC3E}">
        <p14:creationId xmlns:p14="http://schemas.microsoft.com/office/powerpoint/2010/main" val="2106568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3879" y="167593"/>
            <a:ext cx="6643735" cy="571504"/>
          </a:xfrm>
        </p:spPr>
        <p:txBody>
          <a:bodyPr>
            <a:normAutofit fontScale="90000"/>
          </a:bodyPr>
          <a:lstStyle/>
          <a:p>
            <a:r>
              <a:rPr lang="es-VE" dirty="0"/>
              <a:t> </a:t>
            </a:r>
            <a:r>
              <a:rPr lang="es-VE" dirty="0">
                <a:solidFill>
                  <a:schemeClr val="tx2">
                    <a:lumMod val="50000"/>
                  </a:schemeClr>
                </a:solidFill>
              </a:rPr>
              <a:t>tres ideas clave </a:t>
            </a:r>
            <a:r>
              <a:rPr lang="mr-IN" dirty="0">
                <a:solidFill>
                  <a:schemeClr val="tx2">
                    <a:lumMod val="50000"/>
                  </a:schemeClr>
                </a:solidFill>
              </a:rPr>
              <a:t>…</a:t>
            </a:r>
            <a:r>
              <a:rPr lang="es-VE" dirty="0">
                <a:solidFill>
                  <a:schemeClr val="tx2">
                    <a:lumMod val="50000"/>
                  </a:schemeClr>
                </a:solidFill>
              </a:rPr>
              <a:t> </a:t>
            </a:r>
            <a:endParaRPr lang="es-ES" dirty="0">
              <a:solidFill>
                <a:schemeClr val="tx2">
                  <a:lumMod val="50000"/>
                </a:schemeClr>
              </a:solidFill>
            </a:endParaRPr>
          </a:p>
        </p:txBody>
      </p:sp>
      <p:sp>
        <p:nvSpPr>
          <p:cNvPr id="7" name="Marcador de número de diapositiva 6"/>
          <p:cNvSpPr>
            <a:spLocks noGrp="1"/>
          </p:cNvSpPr>
          <p:nvPr>
            <p:ph type="sldNum" sz="quarter" idx="12"/>
          </p:nvPr>
        </p:nvSpPr>
        <p:spPr/>
        <p:txBody>
          <a:bodyPr/>
          <a:lstStyle/>
          <a:p>
            <a:fld id="{2D9B759E-6E08-4AFD-8A36-E69951C2F030}" type="slidenum">
              <a:rPr lang="es-ES" smtClean="0"/>
              <a:pPr/>
              <a:t>5</a:t>
            </a:fld>
            <a:endParaRPr lang="es-ES"/>
          </a:p>
        </p:txBody>
      </p:sp>
      <p:sp>
        <p:nvSpPr>
          <p:cNvPr id="6" name="1 Título"/>
          <p:cNvSpPr txBox="1">
            <a:spLocks/>
          </p:cNvSpPr>
          <p:nvPr/>
        </p:nvSpPr>
        <p:spPr>
          <a:xfrm>
            <a:off x="1847528" y="2602355"/>
            <a:ext cx="7776864" cy="41044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r>
              <a:rPr lang="es-VE" dirty="0">
                <a:solidFill>
                  <a:schemeClr val="accent2">
                    <a:lumMod val="50000"/>
                  </a:schemeClr>
                </a:solidFill>
                <a:latin typeface="+mn-lt"/>
              </a:rPr>
              <a:t> </a:t>
            </a:r>
            <a:r>
              <a:rPr lang="es-VE" dirty="0">
                <a:solidFill>
                  <a:srgbClr val="002060"/>
                </a:solidFill>
                <a:latin typeface="+mn-lt"/>
              </a:rPr>
              <a:t>Tercera</a:t>
            </a:r>
            <a:r>
              <a:rPr lang="es-ES" dirty="0">
                <a:solidFill>
                  <a:srgbClr val="002060"/>
                </a:solidFill>
                <a:latin typeface="+mn-lt"/>
              </a:rPr>
              <a:t>: </a:t>
            </a:r>
          </a:p>
          <a:p>
            <a:pPr lvl="0" algn="just" eaLnBrk="0" fontAlgn="base" hangingPunct="0">
              <a:spcAft>
                <a:spcPct val="0"/>
              </a:spcAft>
            </a:pPr>
            <a:endParaRPr lang="es-ES" altLang="es-ES" b="0" dirty="0">
              <a:solidFill>
                <a:srgbClr val="002060"/>
              </a:solidFill>
              <a:latin typeface="+mn-lt"/>
            </a:endParaRPr>
          </a:p>
          <a:p>
            <a:pPr algn="just" fontAlgn="base">
              <a:spcAft>
                <a:spcPct val="0"/>
              </a:spcAft>
            </a:pPr>
            <a:r>
              <a:rPr lang="es-ES" altLang="es-ES" sz="3600" b="0" dirty="0">
                <a:solidFill>
                  <a:srgbClr val="002060"/>
                </a:solidFill>
                <a:latin typeface="+mn-lt"/>
                <a:ea typeface="+mn-ea"/>
                <a:cs typeface="+mn-cs"/>
              </a:rPr>
              <a:t>“En tiempos de cambio </a:t>
            </a:r>
            <a:r>
              <a:rPr lang="es-ES" altLang="es-ES" sz="4000" dirty="0">
                <a:solidFill>
                  <a:srgbClr val="005000"/>
                </a:solidFill>
                <a:latin typeface="+mn-lt"/>
                <a:ea typeface="+mn-ea"/>
                <a:cs typeface="+mn-cs"/>
              </a:rPr>
              <a:t>los que aprenden</a:t>
            </a:r>
            <a:r>
              <a:rPr lang="es-ES" altLang="es-ES" b="0" dirty="0">
                <a:solidFill>
                  <a:srgbClr val="002060"/>
                </a:solidFill>
                <a:latin typeface="+mn-lt"/>
                <a:ea typeface="+mn-ea"/>
                <a:cs typeface="+mn-cs"/>
              </a:rPr>
              <a:t> </a:t>
            </a:r>
            <a:r>
              <a:rPr lang="es-ES" altLang="es-ES" sz="3600" b="0" dirty="0">
                <a:solidFill>
                  <a:srgbClr val="002060"/>
                </a:solidFill>
                <a:latin typeface="+mn-lt"/>
                <a:ea typeface="+mn-ea"/>
                <a:cs typeface="+mn-cs"/>
              </a:rPr>
              <a:t>heredan la tierra, mientras que los sabios están perfectamente equipados para un mundo que ha dejado de existir”</a:t>
            </a:r>
          </a:p>
          <a:p>
            <a:pPr lvl="0" algn="r" eaLnBrk="0" fontAlgn="base" hangingPunct="0">
              <a:spcAft>
                <a:spcPct val="0"/>
              </a:spcAft>
            </a:pPr>
            <a:r>
              <a:rPr lang="es-ES" altLang="es-ES" sz="1400" b="0" dirty="0">
                <a:solidFill>
                  <a:srgbClr val="1155CC"/>
                </a:solidFill>
                <a:latin typeface="+mn-lt"/>
              </a:rPr>
              <a:t>James </a:t>
            </a:r>
            <a:r>
              <a:rPr lang="es-ES" altLang="es-ES" sz="1400" b="0" dirty="0" err="1">
                <a:solidFill>
                  <a:srgbClr val="1155CC"/>
                </a:solidFill>
                <a:latin typeface="+mn-lt"/>
              </a:rPr>
              <a:t>Thurber</a:t>
            </a:r>
            <a:r>
              <a:rPr lang="es-ES" altLang="es-ES" sz="1400" b="0" dirty="0">
                <a:solidFill>
                  <a:srgbClr val="1155CC"/>
                </a:solidFill>
                <a:latin typeface="+mn-lt"/>
              </a:rPr>
              <a:t> </a:t>
            </a:r>
            <a:r>
              <a:rPr lang="es-ES" altLang="es-ES" sz="1400" b="0" i="1" dirty="0">
                <a:solidFill>
                  <a:srgbClr val="000000"/>
                </a:solidFill>
                <a:latin typeface="+mn-lt"/>
              </a:rPr>
              <a:t>(1894-18961) Escritor norteamericano.</a:t>
            </a:r>
            <a:endParaRPr lang="es-ES" altLang="es-ES" sz="1400" b="0" dirty="0">
              <a:solidFill>
                <a:schemeClr val="tx1"/>
              </a:solidFill>
              <a:latin typeface="+mn-lt"/>
            </a:endParaRPr>
          </a:p>
          <a:p>
            <a:pPr lvl="0" algn="r" eaLnBrk="0" fontAlgn="base" hangingPunct="0">
              <a:spcAft>
                <a:spcPct val="0"/>
              </a:spcAft>
            </a:pPr>
            <a:endParaRPr lang="es-ES" altLang="es-ES" sz="1400" b="0" dirty="0">
              <a:solidFill>
                <a:srgbClr val="1155CC"/>
              </a:solidFill>
              <a:latin typeface="+mn-lt"/>
              <a:hlinkClick r:id="rId3" tooltip="Frases de Victor Hugo"/>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712" y="813108"/>
            <a:ext cx="4283968" cy="2141984"/>
          </a:xfrm>
          <a:prstGeom prst="rect">
            <a:avLst/>
          </a:prstGeom>
        </p:spPr>
      </p:pic>
      <p:sp>
        <p:nvSpPr>
          <p:cNvPr id="3" name="Rectángulo 2"/>
          <p:cNvSpPr/>
          <p:nvPr/>
        </p:nvSpPr>
        <p:spPr>
          <a:xfrm>
            <a:off x="6212307" y="2823063"/>
            <a:ext cx="4572000" cy="246221"/>
          </a:xfrm>
          <a:prstGeom prst="rect">
            <a:avLst/>
          </a:prstGeom>
        </p:spPr>
        <p:txBody>
          <a:bodyPr>
            <a:spAutoFit/>
          </a:bodyPr>
          <a:lstStyle/>
          <a:p>
            <a:r>
              <a:rPr lang="es-ES_tradnl" sz="1000" dirty="0">
                <a:solidFill>
                  <a:srgbClr val="FF0000"/>
                </a:solidFill>
              </a:rPr>
              <a:t>https://</a:t>
            </a:r>
            <a:r>
              <a:rPr lang="es-ES_tradnl" sz="1000" dirty="0" err="1">
                <a:solidFill>
                  <a:srgbClr val="FF0000"/>
                </a:solidFill>
              </a:rPr>
              <a:t>i.pinimg.com</a:t>
            </a:r>
            <a:r>
              <a:rPr lang="es-ES_tradnl" sz="1000" dirty="0">
                <a:solidFill>
                  <a:srgbClr val="FF0000"/>
                </a:solidFill>
              </a:rPr>
              <a:t>/</a:t>
            </a:r>
            <a:r>
              <a:rPr lang="es-ES_tradnl" sz="1000" dirty="0" err="1">
                <a:solidFill>
                  <a:srgbClr val="FF0000"/>
                </a:solidFill>
              </a:rPr>
              <a:t>originals</a:t>
            </a:r>
            <a:r>
              <a:rPr lang="es-ES_tradnl" sz="1000" dirty="0">
                <a:solidFill>
                  <a:srgbClr val="FF0000"/>
                </a:solidFill>
              </a:rPr>
              <a:t>/86/3b/72/863b72e6309aaeeb41f063866c80baee.jpg</a:t>
            </a: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1028503"/>
            <a:ext cx="1557336" cy="872108"/>
          </a:xfrm>
          <a:prstGeom prst="ellipse">
            <a:avLst/>
          </a:prstGeom>
          <a:ln>
            <a:noFill/>
          </a:ln>
          <a:effectLst>
            <a:softEdge rad="112500"/>
          </a:effectLst>
        </p:spPr>
      </p:pic>
    </p:spTree>
    <p:extLst>
      <p:ext uri="{BB962C8B-B14F-4D97-AF65-F5344CB8AC3E}">
        <p14:creationId xmlns:p14="http://schemas.microsoft.com/office/powerpoint/2010/main" val="751015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3879" y="167593"/>
            <a:ext cx="6643735" cy="571504"/>
          </a:xfrm>
        </p:spPr>
        <p:txBody>
          <a:bodyPr>
            <a:normAutofit fontScale="90000"/>
          </a:bodyPr>
          <a:lstStyle/>
          <a:p>
            <a:r>
              <a:rPr lang="es-VE" dirty="0"/>
              <a:t> </a:t>
            </a:r>
            <a:r>
              <a:rPr lang="es-VE" dirty="0">
                <a:solidFill>
                  <a:schemeClr val="tx2">
                    <a:lumMod val="50000"/>
                  </a:schemeClr>
                </a:solidFill>
              </a:rPr>
              <a:t>detección y expectativas </a:t>
            </a:r>
            <a:r>
              <a:rPr lang="mr-IN" dirty="0">
                <a:solidFill>
                  <a:schemeClr val="tx2">
                    <a:lumMod val="50000"/>
                  </a:schemeClr>
                </a:solidFill>
              </a:rPr>
              <a:t>…</a:t>
            </a:r>
            <a:r>
              <a:rPr lang="es-VE" dirty="0">
                <a:solidFill>
                  <a:schemeClr val="tx2">
                    <a:lumMod val="50000"/>
                  </a:schemeClr>
                </a:solidFill>
              </a:rPr>
              <a:t> </a:t>
            </a:r>
            <a:endParaRPr lang="es-ES" dirty="0">
              <a:solidFill>
                <a:schemeClr val="tx2">
                  <a:lumMod val="50000"/>
                </a:schemeClr>
              </a:solidFill>
            </a:endParaRPr>
          </a:p>
        </p:txBody>
      </p:sp>
      <p:sp>
        <p:nvSpPr>
          <p:cNvPr id="7" name="Marcador de número de diapositiva 6"/>
          <p:cNvSpPr>
            <a:spLocks noGrp="1"/>
          </p:cNvSpPr>
          <p:nvPr>
            <p:ph type="sldNum" sz="quarter" idx="12"/>
          </p:nvPr>
        </p:nvSpPr>
        <p:spPr/>
        <p:txBody>
          <a:bodyPr/>
          <a:lstStyle/>
          <a:p>
            <a:fld id="{2D9B759E-6E08-4AFD-8A36-E69951C2F030}" type="slidenum">
              <a:rPr lang="es-ES" smtClean="0"/>
              <a:pPr/>
              <a:t>6</a:t>
            </a:fld>
            <a:endParaRPr lang="es-ES"/>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1052736"/>
            <a:ext cx="9361040" cy="5555029"/>
          </a:xfrm>
          <a:prstGeom prst="rect">
            <a:avLst/>
          </a:prstGeom>
        </p:spPr>
      </p:pic>
    </p:spTree>
    <p:extLst>
      <p:ext uri="{BB962C8B-B14F-4D97-AF65-F5344CB8AC3E}">
        <p14:creationId xmlns:p14="http://schemas.microsoft.com/office/powerpoint/2010/main" val="3658635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9643" y="188640"/>
            <a:ext cx="6901264" cy="571504"/>
          </a:xfrm>
        </p:spPr>
        <p:txBody>
          <a:bodyPr>
            <a:normAutofit fontScale="90000"/>
          </a:bodyPr>
          <a:lstStyle/>
          <a:p>
            <a:r>
              <a:rPr lang="es-ES_tradnl" dirty="0">
                <a:solidFill>
                  <a:schemeClr val="tx2">
                    <a:lumMod val="75000"/>
                  </a:schemeClr>
                </a:solidFill>
                <a:effectLst>
                  <a:outerShdw blurRad="38100" dist="38100" dir="2700000" algn="tl">
                    <a:srgbClr val="000000">
                      <a:alpha val="43137"/>
                    </a:srgbClr>
                  </a:outerShdw>
                </a:effectLst>
              </a:rPr>
              <a:t> unos objetivos: </a:t>
            </a:r>
            <a:r>
              <a:rPr lang="es-ES_tradnl" dirty="0" err="1">
                <a:solidFill>
                  <a:schemeClr val="tx2">
                    <a:lumMod val="75000"/>
                  </a:schemeClr>
                </a:solidFill>
                <a:effectLst>
                  <a:outerShdw blurRad="38100" dist="38100" dir="2700000" algn="tl">
                    <a:srgbClr val="000000">
                      <a:alpha val="43137"/>
                    </a:srgbClr>
                  </a:outerShdw>
                </a:effectLst>
              </a:rPr>
              <a:t>CoDiCe</a:t>
            </a:r>
            <a:r>
              <a:rPr lang="es-ES_tradnl" dirty="0">
                <a:solidFill>
                  <a:schemeClr val="tx2">
                    <a:lumMod val="75000"/>
                  </a:schemeClr>
                </a:solidFill>
                <a:effectLst>
                  <a:outerShdw blurRad="38100" dist="38100" dir="2700000" algn="tl">
                    <a:srgbClr val="000000">
                      <a:alpha val="43137"/>
                    </a:srgbClr>
                  </a:outerShdw>
                </a:effectLst>
              </a:rPr>
              <a:t> TIC quiere…</a:t>
            </a: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7</a:t>
            </a:fld>
            <a:endParaRPr lang="es-ES"/>
          </a:p>
        </p:txBody>
      </p:sp>
      <p:graphicFrame>
        <p:nvGraphicFramePr>
          <p:cNvPr id="6" name="Diagrama 5"/>
          <p:cNvGraphicFramePr/>
          <p:nvPr>
            <p:extLst>
              <p:ext uri="{D42A27DB-BD31-4B8C-83A1-F6EECF244321}">
                <p14:modId xmlns:p14="http://schemas.microsoft.com/office/powerpoint/2010/main" val="2804418690"/>
              </p:ext>
            </p:extLst>
          </p:nvPr>
        </p:nvGraphicFramePr>
        <p:xfrm>
          <a:off x="1919536" y="1147507"/>
          <a:ext cx="8695387" cy="556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424" y="5522061"/>
            <a:ext cx="1476055" cy="834292"/>
          </a:xfrm>
          <a:prstGeom prst="ellipse">
            <a:avLst/>
          </a:prstGeom>
          <a:ln>
            <a:noFill/>
          </a:ln>
          <a:effectLst>
            <a:softEdge rad="112500"/>
          </a:effectLst>
        </p:spPr>
      </p:pic>
    </p:spTree>
    <p:extLst>
      <p:ext uri="{BB962C8B-B14F-4D97-AF65-F5344CB8AC3E}">
        <p14:creationId xmlns:p14="http://schemas.microsoft.com/office/powerpoint/2010/main" val="13754239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9643" y="188640"/>
            <a:ext cx="6643735" cy="571504"/>
          </a:xfrm>
        </p:spPr>
        <p:txBody>
          <a:bodyPr vert="horz" lIns="91440" tIns="45720" rIns="91440" bIns="45720" rtlCol="0" anchor="ctr">
            <a:normAutofit fontScale="90000"/>
          </a:bodyPr>
          <a:lstStyle/>
          <a:p>
            <a:r>
              <a:rPr lang="es-VE" dirty="0">
                <a:solidFill>
                  <a:schemeClr val="tx2">
                    <a:lumMod val="75000"/>
                  </a:schemeClr>
                </a:solidFill>
                <a:effectLst>
                  <a:outerShdw blurRad="38100" dist="38100" dir="2700000" algn="tl">
                    <a:srgbClr val="000000">
                      <a:alpha val="43137"/>
                    </a:srgbClr>
                  </a:outerShdw>
                </a:effectLst>
              </a:rPr>
              <a:t> con </a:t>
            </a:r>
            <a:r>
              <a:rPr lang="es-ES_tradnl" dirty="0">
                <a:solidFill>
                  <a:schemeClr val="tx2">
                    <a:lumMod val="75000"/>
                  </a:schemeClr>
                </a:solidFill>
                <a:effectLst>
                  <a:outerShdw blurRad="38100" dist="38100" dir="2700000" algn="tl">
                    <a:srgbClr val="000000">
                      <a:alpha val="43137"/>
                    </a:srgbClr>
                  </a:outerShdw>
                </a:effectLst>
              </a:rPr>
              <a:t>un principio rector</a:t>
            </a:r>
            <a:r>
              <a:rPr lang="mr-IN" dirty="0">
                <a:solidFill>
                  <a:schemeClr val="tx2">
                    <a:lumMod val="75000"/>
                  </a:schemeClr>
                </a:solidFill>
                <a:effectLst>
                  <a:outerShdw blurRad="38100" dist="38100" dir="2700000" algn="tl">
                    <a:srgbClr val="000000">
                      <a:alpha val="43137"/>
                    </a:srgbClr>
                  </a:outerShdw>
                </a:effectLst>
              </a:rPr>
              <a:t>…</a:t>
            </a:r>
            <a:endParaRPr lang="es-ES_tradnl" dirty="0">
              <a:solidFill>
                <a:schemeClr val="tx2">
                  <a:lumMod val="75000"/>
                </a:schemeClr>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fld id="{2D9B759E-6E08-4AFD-8A36-E69951C2F030}" type="slidenum">
              <a:rPr lang="es-ES" smtClean="0"/>
              <a:pPr/>
              <a:t>8</a:t>
            </a:fld>
            <a:endParaRPr lang="es-ES"/>
          </a:p>
        </p:txBody>
      </p:sp>
      <p:graphicFrame>
        <p:nvGraphicFramePr>
          <p:cNvPr id="6" name="Diagrama 5"/>
          <p:cNvGraphicFramePr/>
          <p:nvPr>
            <p:extLst>
              <p:ext uri="{D42A27DB-BD31-4B8C-83A1-F6EECF244321}">
                <p14:modId xmlns:p14="http://schemas.microsoft.com/office/powerpoint/2010/main" val="1394792140"/>
              </p:ext>
            </p:extLst>
          </p:nvPr>
        </p:nvGraphicFramePr>
        <p:xfrm>
          <a:off x="1199456" y="1036893"/>
          <a:ext cx="9462244" cy="5319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514" y="5894525"/>
            <a:ext cx="1070421" cy="826953"/>
          </a:xfrm>
          <a:prstGeom prst="ellipse">
            <a:avLst/>
          </a:prstGeom>
          <a:ln>
            <a:noFill/>
          </a:ln>
          <a:effectLst>
            <a:softEdge rad="112500"/>
          </a:effectLst>
        </p:spPr>
      </p:pic>
    </p:spTree>
    <p:extLst>
      <p:ext uri="{BB962C8B-B14F-4D97-AF65-F5344CB8AC3E}">
        <p14:creationId xmlns:p14="http://schemas.microsoft.com/office/powerpoint/2010/main" val="1131332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7240" y="44624"/>
            <a:ext cx="6840760" cy="1296144"/>
          </a:xfrm>
        </p:spPr>
        <p:txBody>
          <a:bodyPr>
            <a:noAutofit/>
          </a:bodyPr>
          <a:lstStyle/>
          <a:p>
            <a:pPr algn="just"/>
            <a:r>
              <a:rPr lang="es-ES_tradnl" sz="2900" dirty="0">
                <a:solidFill>
                  <a:schemeClr val="tx2">
                    <a:lumMod val="75000"/>
                  </a:schemeClr>
                </a:solidFill>
                <a:effectLst>
                  <a:outerShdw blurRad="38100" dist="38100" dir="2700000" algn="tl">
                    <a:srgbClr val="000000">
                      <a:alpha val="43137"/>
                    </a:srgbClr>
                  </a:outerShdw>
                </a:effectLst>
              </a:rPr>
              <a:t>El cambio digital en los centros educativos </a:t>
            </a:r>
            <a:r>
              <a:rPr lang="es-ES_tradnl" sz="3600" i="1" dirty="0">
                <a:solidFill>
                  <a:srgbClr val="005000"/>
                </a:solidFill>
                <a:effectLst>
                  <a:outerShdw blurRad="38100" dist="38100" dir="2700000" algn="tl">
                    <a:srgbClr val="000000">
                      <a:alpha val="43137"/>
                    </a:srgbClr>
                  </a:outerShdw>
                </a:effectLst>
              </a:rPr>
              <a:t>ya ha comenzado</a:t>
            </a:r>
            <a:r>
              <a:rPr lang="es-ES_tradnl" sz="2900" dirty="0">
                <a:solidFill>
                  <a:schemeClr val="tx2">
                    <a:lumMod val="75000"/>
                  </a:schemeClr>
                </a:solidFill>
                <a:effectLst>
                  <a:outerShdw blurRad="38100" dist="38100" dir="2700000" algn="tl">
                    <a:srgbClr val="000000">
                      <a:alpha val="43137"/>
                    </a:srgbClr>
                  </a:outerShdw>
                </a:effectLst>
              </a:rPr>
              <a:t>…</a:t>
            </a:r>
          </a:p>
        </p:txBody>
      </p:sp>
      <p:sp>
        <p:nvSpPr>
          <p:cNvPr id="3" name="Marcador de número de diapositiva 2"/>
          <p:cNvSpPr>
            <a:spLocks noGrp="1"/>
          </p:cNvSpPr>
          <p:nvPr>
            <p:ph type="sldNum" sz="quarter" idx="12"/>
          </p:nvPr>
        </p:nvSpPr>
        <p:spPr>
          <a:xfrm>
            <a:off x="8788400" y="6301516"/>
            <a:ext cx="2844800" cy="365125"/>
          </a:xfrm>
        </p:spPr>
        <p:txBody>
          <a:bodyPr/>
          <a:lstStyle/>
          <a:p>
            <a:fld id="{2D9B759E-6E08-4AFD-8A36-E69951C2F030}" type="slidenum">
              <a:rPr lang="es-ES" smtClean="0"/>
              <a:pPr/>
              <a:t>9</a:t>
            </a:fld>
            <a:endParaRPr lang="es-ES"/>
          </a:p>
        </p:txBody>
      </p:sp>
      <p:sp>
        <p:nvSpPr>
          <p:cNvPr id="7" name="1 Título"/>
          <p:cNvSpPr txBox="1">
            <a:spLocks/>
          </p:cNvSpPr>
          <p:nvPr/>
        </p:nvSpPr>
        <p:spPr>
          <a:xfrm>
            <a:off x="1343472" y="2204866"/>
            <a:ext cx="8867328" cy="3812473"/>
          </a:xfrm>
          <a:prstGeom prst="rect">
            <a:avLst/>
          </a:prstGeom>
          <a:solidFill>
            <a:schemeClr val="accent3">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sz="3200" b="1" kern="1200">
                <a:ln>
                  <a:noFill/>
                </a:ln>
                <a:solidFill>
                  <a:srgbClr val="C00000"/>
                </a:solidFill>
                <a:effectLst/>
                <a:latin typeface="Arial" pitchFamily="34" charset="0"/>
                <a:ea typeface="+mj-ea"/>
                <a:cs typeface="Arial" pitchFamily="34" charset="0"/>
              </a:defRPr>
            </a:lvl1pPr>
          </a:lstStyle>
          <a:p>
            <a:pPr algn="just"/>
            <a:r>
              <a:rPr lang="es-ES_tradnl" sz="2400" b="0" dirty="0">
                <a:latin typeface="+mn-lt"/>
              </a:rPr>
              <a:t>Hablar hoy de competencia digital es, por lo tanto, algo más que hablar de alfabetización digital. Es entender que el nuevo contexto digital en el que vivimos afecta a todos los parámetros del proceso de enseñanza/aprendizaje: dónde, cuándo, con quién y de quién, cómo, qué e incluso para qué se aprende y que los cambios deben darse simultáneamente en el currículo, la evaluación, las prácticas de enseñanza y aprendizaje, la organización escolar, el liderazgo, las infraestructuras, los espacios, los tiempos y, por supuesto, el desarrollo profesional docente.</a:t>
            </a:r>
          </a:p>
          <a:p>
            <a:pPr algn="r"/>
            <a:r>
              <a:rPr lang="es-ES" altLang="es-ES" sz="1400" b="0" dirty="0">
                <a:solidFill>
                  <a:srgbClr val="1155CC"/>
                </a:solidFill>
                <a:latin typeface="+mn-lt"/>
              </a:rPr>
              <a:t>@</a:t>
            </a:r>
            <a:r>
              <a:rPr lang="es-ES" altLang="es-ES" sz="1400" b="0" dirty="0" err="1">
                <a:solidFill>
                  <a:srgbClr val="1155CC"/>
                </a:solidFill>
                <a:latin typeface="+mn-lt"/>
              </a:rPr>
              <a:t>c_magro</a:t>
            </a:r>
            <a:endParaRPr lang="es-ES" altLang="es-ES" sz="1400" b="0" dirty="0">
              <a:solidFill>
                <a:schemeClr val="tx1"/>
              </a:solidFill>
              <a:latin typeface="+mn-lt"/>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562" y="911173"/>
            <a:ext cx="1070421" cy="826953"/>
          </a:xfrm>
          <a:prstGeom prst="ellipse">
            <a:avLst/>
          </a:prstGeom>
          <a:ln>
            <a:noFill/>
          </a:ln>
          <a:effectLst>
            <a:softEdge rad="112500"/>
          </a:effectLst>
        </p:spPr>
      </p:pic>
    </p:spTree>
    <p:extLst>
      <p:ext uri="{BB962C8B-B14F-4D97-AF65-F5344CB8AC3E}">
        <p14:creationId xmlns:p14="http://schemas.microsoft.com/office/powerpoint/2010/main" val="11292582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887987-6F74-4320-8379-919571E5F2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TS101934892 (1)</Template>
  <TotalTime>2703</TotalTime>
  <Words>7798</Words>
  <Application>Microsoft Office PowerPoint</Application>
  <PresentationFormat>Panorámica</PresentationFormat>
  <Paragraphs>521</Paragraphs>
  <Slides>38</Slides>
  <Notes>38</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38</vt:i4>
      </vt:variant>
    </vt:vector>
  </HeadingPairs>
  <TitlesOfParts>
    <vt:vector size="48" baseType="lpstr">
      <vt:lpstr>AR JULIAN</vt:lpstr>
      <vt:lpstr>Arial</vt:lpstr>
      <vt:lpstr>Calibri</vt:lpstr>
      <vt:lpstr>Calibri Light</vt:lpstr>
      <vt:lpstr>Times New Roman</vt:lpstr>
      <vt:lpstr>Trebuchet MS</vt:lpstr>
      <vt:lpstr>Webdings</vt:lpstr>
      <vt:lpstr>Wingdings</vt:lpstr>
      <vt:lpstr>Wingdings 2</vt:lpstr>
      <vt:lpstr>Tema de Office</vt:lpstr>
      <vt:lpstr>Presentación de PowerPoint</vt:lpstr>
      <vt:lpstr> Índice</vt:lpstr>
      <vt:lpstr> tres ideas clave… </vt:lpstr>
      <vt:lpstr> tres ideas clave … </vt:lpstr>
      <vt:lpstr> tres ideas clave … </vt:lpstr>
      <vt:lpstr> detección y expectativas … </vt:lpstr>
      <vt:lpstr> unos objetivos: CoDiCe TIC quiere…</vt:lpstr>
      <vt:lpstr> con un principio rector…</vt:lpstr>
      <vt:lpstr>El cambio digital en los centros educativos ya ha comenzado…</vt:lpstr>
      <vt:lpstr>… y son las personas las que debe estar en el centro de atención principal. </vt:lpstr>
      <vt:lpstr> y tener en cuenta que … </vt:lpstr>
      <vt:lpstr> y también … </vt:lpstr>
      <vt:lpstr>  y tres dimensiones para un modelo de centro digitalmente competente…</vt:lpstr>
      <vt:lpstr>  dimensión organizativa…</vt:lpstr>
      <vt:lpstr>  dimensión organizativa…</vt:lpstr>
      <vt:lpstr>  dimensión organizativa…</vt:lpstr>
      <vt:lpstr>  dimensión organizativa…</vt:lpstr>
      <vt:lpstr>  dimensión organizativa…</vt:lpstr>
      <vt:lpstr>  dimensión organizativa…</vt:lpstr>
      <vt:lpstr>  dimensión organizativa…</vt:lpstr>
      <vt:lpstr>  dimensión pedagógica…</vt:lpstr>
      <vt:lpstr>  dimensión pedagógica…</vt:lpstr>
      <vt:lpstr>  dimensión pedagógica…</vt:lpstr>
      <vt:lpstr>  dimensión pedagógica…</vt:lpstr>
      <vt:lpstr>  dimensión pedagógica…</vt:lpstr>
      <vt:lpstr>  dimensión pedagógica…</vt:lpstr>
      <vt:lpstr>  dimensión pedagógica…</vt:lpstr>
      <vt:lpstr>  dimensión tecnológica…</vt:lpstr>
      <vt:lpstr>  dimensión tecnológica…</vt:lpstr>
      <vt:lpstr>  dimensión tecnológica…</vt:lpstr>
      <vt:lpstr>  dimensión tecnológica…</vt:lpstr>
      <vt:lpstr>  dimensión tecnológica…</vt:lpstr>
      <vt:lpstr>  y unas sugerencias para el camino…</vt:lpstr>
      <vt:lpstr>  y unas indicaciones para el camino…</vt:lpstr>
      <vt:lpstr>  y unas indicaciones para el camino…</vt:lpstr>
      <vt:lpstr>  y unas indicaciones para el camino…</vt:lpstr>
      <vt:lpstr>  y unas indicaciones para el camino…</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subject/>
  <dc:creator>avegateran@gmail.com</dc:creator>
  <cp:keywords/>
  <dc:description/>
  <cp:lastModifiedBy>Luis Sanchez Arevalo</cp:lastModifiedBy>
  <cp:revision>179</cp:revision>
  <cp:lastPrinted>2018-11-12T14:02:37Z</cp:lastPrinted>
  <dcterms:created xsi:type="dcterms:W3CDTF">2018-05-12T08:53:42Z</dcterms:created>
  <dcterms:modified xsi:type="dcterms:W3CDTF">2018-11-12T14:02:39Z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TC020022109991</vt:lpwstr>
  </property>
</Properties>
</file>