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80" r:id="rId2"/>
  </p:sldMasterIdLst>
  <p:notesMasterIdLst>
    <p:notesMasterId r:id="rId35"/>
  </p:notesMasterIdLst>
  <p:sldIdLst>
    <p:sldId id="298" r:id="rId3"/>
    <p:sldId id="300" r:id="rId4"/>
    <p:sldId id="261" r:id="rId5"/>
    <p:sldId id="308" r:id="rId6"/>
    <p:sldId id="262" r:id="rId7"/>
    <p:sldId id="264" r:id="rId8"/>
    <p:sldId id="266" r:id="rId9"/>
    <p:sldId id="303" r:id="rId10"/>
    <p:sldId id="306" r:id="rId11"/>
    <p:sldId id="267" r:id="rId12"/>
    <p:sldId id="269" r:id="rId13"/>
    <p:sldId id="270" r:id="rId14"/>
    <p:sldId id="271" r:id="rId15"/>
    <p:sldId id="312" r:id="rId16"/>
    <p:sldId id="286" r:id="rId17"/>
    <p:sldId id="272" r:id="rId18"/>
    <p:sldId id="280" r:id="rId19"/>
    <p:sldId id="279" r:id="rId20"/>
    <p:sldId id="281" r:id="rId21"/>
    <p:sldId id="282" r:id="rId22"/>
    <p:sldId id="283" r:id="rId23"/>
    <p:sldId id="284" r:id="rId24"/>
    <p:sldId id="293" r:id="rId25"/>
    <p:sldId id="296" r:id="rId26"/>
    <p:sldId id="297" r:id="rId27"/>
    <p:sldId id="288" r:id="rId28"/>
    <p:sldId id="289" r:id="rId29"/>
    <p:sldId id="290" r:id="rId30"/>
    <p:sldId id="291" r:id="rId31"/>
    <p:sldId id="292" r:id="rId32"/>
    <p:sldId id="295" r:id="rId33"/>
    <p:sldId id="309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ción predeterminada" id="{E592B033-830D-483B-B267-BF7EF3FF6670}">
          <p14:sldIdLst>
            <p14:sldId id="298"/>
            <p14:sldId id="300"/>
          </p14:sldIdLst>
        </p14:section>
        <p14:section name="Sección sin título" id="{FF0E7562-D0D3-44A2-B9EB-E0D9F4F55400}">
          <p14:sldIdLst>
            <p14:sldId id="261"/>
            <p14:sldId id="308"/>
            <p14:sldId id="262"/>
            <p14:sldId id="264"/>
            <p14:sldId id="266"/>
            <p14:sldId id="303"/>
            <p14:sldId id="306"/>
            <p14:sldId id="267"/>
            <p14:sldId id="269"/>
            <p14:sldId id="270"/>
            <p14:sldId id="271"/>
            <p14:sldId id="312"/>
            <p14:sldId id="286"/>
            <p14:sldId id="272"/>
            <p14:sldId id="280"/>
            <p14:sldId id="279"/>
            <p14:sldId id="281"/>
            <p14:sldId id="282"/>
            <p14:sldId id="283"/>
            <p14:sldId id="284"/>
            <p14:sldId id="293"/>
            <p14:sldId id="296"/>
            <p14:sldId id="297"/>
            <p14:sldId id="288"/>
            <p14:sldId id="289"/>
            <p14:sldId id="290"/>
            <p14:sldId id="291"/>
            <p14:sldId id="292"/>
            <p14:sldId id="277"/>
            <p14:sldId id="295"/>
            <p14:sldId id="3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>
        <p:scale>
          <a:sx n="75" d="100"/>
          <a:sy n="75" d="100"/>
        </p:scale>
        <p:origin x="-547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D2014-4860-4A4E-8CA4-D0F9B75E80B2}" type="datetimeFigureOut">
              <a:rPr lang="es-ES" smtClean="0"/>
              <a:pPr/>
              <a:t>16/09/2014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2D2CF-89FE-4E7C-A618-341A54E5B75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4250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2D2CF-89FE-4E7C-A618-341A54E5B754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37231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2D2CF-89FE-4E7C-A618-341A54E5B754}" type="slidenum">
              <a:rPr lang="es-ES" smtClean="0">
                <a:solidFill>
                  <a:prstClr val="black"/>
                </a:solidFill>
              </a:rPr>
              <a:pPr/>
              <a:t>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231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2D2CF-89FE-4E7C-A618-341A54E5B754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8810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9296-761D-48CE-933F-21BDC40C8E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4120-9714-4B51-9FCD-E288154947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01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9296-761D-48CE-933F-21BDC40C8E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4120-9714-4B51-9FCD-E288154947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22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9296-761D-48CE-933F-21BDC40C8E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4120-9714-4B51-9FCD-E288154947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64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9296-761D-48CE-933F-21BDC40C8E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4120-9714-4B51-9FCD-E288154947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774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9296-761D-48CE-933F-21BDC40C8E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4120-9714-4B51-9FCD-E288154947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015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9296-761D-48CE-933F-21BDC40C8E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4120-9714-4B51-9FCD-E288154947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380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9296-761D-48CE-933F-21BDC40C8E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4120-9714-4B51-9FCD-E288154947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580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9296-761D-48CE-933F-21BDC40C8E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4120-9714-4B51-9FCD-E288154947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740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9296-761D-48CE-933F-21BDC40C8E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4120-9714-4B51-9FCD-E288154947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896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9296-761D-48CE-933F-21BDC40C8E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4120-9714-4B51-9FCD-E288154947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867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9296-761D-48CE-933F-21BDC40C8E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4120-9714-4B51-9FCD-E288154947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6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9296-761D-48CE-933F-21BDC40C8E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4120-9714-4B51-9FCD-E288154947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841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9296-761D-48CE-933F-21BDC40C8E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4120-9714-4B51-9FCD-E288154947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659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9296-761D-48CE-933F-21BDC40C8E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4120-9714-4B51-9FCD-E288154947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335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9296-761D-48CE-933F-21BDC40C8E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4120-9714-4B51-9FCD-E288154947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29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9296-761D-48CE-933F-21BDC40C8E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4120-9714-4B51-9FCD-E288154947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58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9296-761D-48CE-933F-21BDC40C8E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4120-9714-4B51-9FCD-E288154947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87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9296-761D-48CE-933F-21BDC40C8E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4120-9714-4B51-9FCD-E288154947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75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9296-761D-48CE-933F-21BDC40C8E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4120-9714-4B51-9FCD-E288154947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304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9296-761D-48CE-933F-21BDC40C8E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4120-9714-4B51-9FCD-E288154947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62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9296-761D-48CE-933F-21BDC40C8E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4120-9714-4B51-9FCD-E288154947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27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9296-761D-48CE-933F-21BDC40C8E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4120-9714-4B51-9FCD-E288154947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44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99296-761D-48CE-933F-21BDC40C8E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4120-9714-4B51-9FCD-E288154947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70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99296-761D-48CE-933F-21BDC40C8EC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4120-9714-4B51-9FCD-E288154947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75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hyperlink" Target="http://www.google.es/url?sa=i&amp;rct=j&amp;q=&amp;esrc=s&amp;source=images&amp;cd=&amp;cad=rja&amp;uact=8&amp;docid=-iKwqKiPoaJCpM&amp;tbnid=dd-tVickwW4_wM:&amp;ved=0CAcQjRw&amp;url=http://www.vectorizados.com/vector/11601_rompecabezas-amoroso/&amp;ei=hHcUVLKgKZDvaMz4gJAI&amp;bvm=bv.75097201,d.d2s&amp;psig=AFQjCNECXnge9_-iYL4FPZuH5dh_sYLLLg&amp;ust=1410713656002571" TargetMode="External"/><Relationship Id="rId2" Type="http://schemas.openxmlformats.org/officeDocument/2006/relationships/hyperlink" Target="http://www.google.es/url?sa=i&amp;rct=j&amp;q=&amp;esrc=s&amp;source=images&amp;cd=&amp;cad=rja&amp;uact=8&amp;docid=fGg7aaLWq8VPEM&amp;tbnid=CGzdX8pRUj5MXM:&amp;ved=0CAcQjRw&amp;url=http://subook.bligoo.com/&amp;ei=1nYUVO7hK4jLaMnKgGA&amp;bvm=bv.75097201,d.d2s&amp;psig=AFQjCNECXnge9_-iYL4FPZuH5dh_sYLLLg&amp;ust=1410713656002571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hyperlink" Target="http://www.google.es/url?sa=i&amp;rct=j&amp;q=&amp;esrc=s&amp;source=images&amp;cd=&amp;cad=rja&amp;uact=8&amp;docid=22cuq7fY5j2lKM&amp;tbnid=kdAKZ8LnHOtEuM:&amp;ved=0CAcQjRw&amp;url=http://mimundoinformatiko.blogspot.com/2010/09/redes-de-computadores.html&amp;ei=K3cUVIKuM4vUauKdgZgH&amp;bvm=bv.75097201,d.d2s&amp;psig=AFQjCNECXnge9_-iYL4FPZuH5dh_sYLLLg&amp;ust=1410713656002571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654" y="332656"/>
            <a:ext cx="8344810" cy="626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G:\JESÚS NÁJERA\N Y G\LOGOS\logo junta transparen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87" y="6047982"/>
            <a:ext cx="1250777" cy="6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Subtítulo"/>
          <p:cNvSpPr txBox="1">
            <a:spLocks/>
          </p:cNvSpPr>
          <p:nvPr/>
        </p:nvSpPr>
        <p:spPr>
          <a:xfrm rot="16200000">
            <a:off x="-1646292" y="3166573"/>
            <a:ext cx="4392488" cy="5968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I.III:  educación secundaria </a:t>
            </a:r>
            <a:endParaRPr lang="es-ES" sz="24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pic>
        <p:nvPicPr>
          <p:cNvPr id="13" name="Picture 2" descr="ondas_azules-1280x800"/>
          <p:cNvPicPr>
            <a:picLocks noChangeAspect="1" noChangeArrowheads="1"/>
          </p:cNvPicPr>
          <p:nvPr/>
        </p:nvPicPr>
        <p:blipFill>
          <a:blip r:embed="rId3" cstate="print"/>
          <a:srcRect l="15238" t="26555" r="76187"/>
          <a:stretch>
            <a:fillRect/>
          </a:stretch>
        </p:blipFill>
        <p:spPr bwMode="auto">
          <a:xfrm rot="5400000">
            <a:off x="4221323" y="-3735796"/>
            <a:ext cx="792088" cy="86409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323528" y="386661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4000" dirty="0" smtClean="0">
                <a:solidFill>
                  <a:srgbClr val="4BACC6">
                    <a:lumMod val="60000"/>
                    <a:lumOff val="40000"/>
                  </a:srgbClr>
                </a:solidFill>
                <a:latin typeface="Trebuchet MS" pitchFamily="34" charset="0"/>
                <a:ea typeface="+mj-ea"/>
                <a:cs typeface="+mj-cs"/>
              </a:rPr>
              <a:t>LOMCE</a:t>
            </a:r>
            <a:endParaRPr lang="es-ES" sz="4000" dirty="0">
              <a:solidFill>
                <a:srgbClr val="4BACC6">
                  <a:lumMod val="60000"/>
                  <a:lumOff val="40000"/>
                </a:srgbClr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5" name="4 Subtítulo"/>
          <p:cNvSpPr txBox="1">
            <a:spLocks/>
          </p:cNvSpPr>
          <p:nvPr/>
        </p:nvSpPr>
        <p:spPr>
          <a:xfrm>
            <a:off x="2987824" y="437074"/>
            <a:ext cx="5908736" cy="471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s-ES" sz="2200" dirty="0" smtClean="0">
                <a:solidFill>
                  <a:prstClr val="white"/>
                </a:solidFill>
                <a:latin typeface="Trebuchet MS" pitchFamily="34" charset="0"/>
              </a:rPr>
              <a:t>TÍTULO I: las enseñanzas y su ordenación </a:t>
            </a:r>
            <a:endParaRPr lang="es-ES" sz="2200" dirty="0">
              <a:solidFill>
                <a:prstClr val="white"/>
              </a:solidFill>
              <a:latin typeface="Trebuchet MS" pitchFamily="34" charset="0"/>
            </a:endParaRPr>
          </a:p>
        </p:txBody>
      </p:sp>
      <p:pic>
        <p:nvPicPr>
          <p:cNvPr id="18" name="Picture 6" descr="ondas_azules-1280x800"/>
          <p:cNvPicPr>
            <a:picLocks noChangeAspect="1" noChangeArrowheads="1"/>
          </p:cNvPicPr>
          <p:nvPr/>
        </p:nvPicPr>
        <p:blipFill>
          <a:blip r:embed="rId3" cstate="print"/>
          <a:srcRect t="45267" r="52619" b="48002"/>
          <a:stretch>
            <a:fillRect/>
          </a:stretch>
        </p:blipFill>
        <p:spPr bwMode="auto">
          <a:xfrm>
            <a:off x="1835696" y="6597401"/>
            <a:ext cx="7056000" cy="860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6" name="15 Rectángulo"/>
          <p:cNvSpPr/>
          <p:nvPr/>
        </p:nvSpPr>
        <p:spPr>
          <a:xfrm>
            <a:off x="1115616" y="1256784"/>
            <a:ext cx="77760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C0504D">
                    <a:lumMod val="75000"/>
                  </a:srgbClr>
                </a:solidFill>
                <a:latin typeface="Trebuchet MS"/>
                <a:ea typeface="Times New Roman"/>
                <a:cs typeface="Tw Cen MT"/>
              </a:rPr>
              <a:t>Evaluación final </a:t>
            </a:r>
            <a:r>
              <a:rPr lang="es-ES" b="1" dirty="0">
                <a:solidFill>
                  <a:srgbClr val="C0504D">
                    <a:lumMod val="75000"/>
                  </a:srgbClr>
                </a:solidFill>
                <a:latin typeface="Trebuchet MS"/>
                <a:ea typeface="Times New Roman"/>
                <a:cs typeface="Tw Cen MT"/>
              </a:rPr>
              <a:t>en 4º de la </a:t>
            </a:r>
            <a:r>
              <a:rPr lang="es-ES" b="1" dirty="0" smtClean="0">
                <a:solidFill>
                  <a:srgbClr val="C0504D">
                    <a:lumMod val="75000"/>
                  </a:srgbClr>
                </a:solidFill>
                <a:latin typeface="Trebuchet MS"/>
                <a:ea typeface="Times New Roman"/>
                <a:cs typeface="Tw Cen MT"/>
              </a:rPr>
              <a:t>ESO</a:t>
            </a:r>
          </a:p>
          <a:p>
            <a:pPr algn="just"/>
            <a:r>
              <a:rPr lang="es-ES" sz="1600" dirty="0" smtClean="0">
                <a:solidFill>
                  <a:srgbClr val="1F497D">
                    <a:lumMod val="75000"/>
                  </a:srgbClr>
                </a:solidFill>
                <a:ea typeface="Times New Roman"/>
                <a:cs typeface="Tw Cen MT"/>
              </a:rPr>
              <a:t>Podrán </a:t>
            </a:r>
            <a:r>
              <a:rPr lang="es-ES" sz="1600" dirty="0">
                <a:solidFill>
                  <a:srgbClr val="1F497D">
                    <a:lumMod val="75000"/>
                  </a:srgbClr>
                </a:solidFill>
                <a:ea typeface="Times New Roman"/>
                <a:cs typeface="Tw Cen MT"/>
              </a:rPr>
              <a:t>presentarse los alumnos  </a:t>
            </a:r>
            <a:r>
              <a:rPr lang="es-ES" sz="1600" dirty="0" smtClean="0">
                <a:solidFill>
                  <a:srgbClr val="1F497D">
                    <a:lumMod val="75000"/>
                  </a:srgbClr>
                </a:solidFill>
                <a:ea typeface="Times New Roman"/>
                <a:cs typeface="Tw Cen MT"/>
              </a:rPr>
              <a:t>con   </a:t>
            </a:r>
            <a:r>
              <a:rPr lang="es-ES" sz="1600" dirty="0">
                <a:solidFill>
                  <a:srgbClr val="1F497D">
                    <a:lumMod val="75000"/>
                  </a:srgbClr>
                </a:solidFill>
                <a:ea typeface="Times New Roman"/>
                <a:cs typeface="Tw Cen MT"/>
              </a:rPr>
              <a:t>evaluación positiva en todas las materias o bien negativa en un máximo de dos (que no sean Lengua y </a:t>
            </a:r>
            <a:r>
              <a:rPr lang="es-ES" sz="1600" dirty="0" smtClean="0">
                <a:solidFill>
                  <a:srgbClr val="1F497D">
                    <a:lumMod val="75000"/>
                  </a:srgbClr>
                </a:solidFill>
                <a:ea typeface="Times New Roman"/>
                <a:cs typeface="Tw Cen MT"/>
              </a:rPr>
              <a:t>Matemáticas simultáneamente).  Se podrán presentar a </a:t>
            </a:r>
            <a:r>
              <a:rPr lang="es-ES" sz="1600" b="1" dirty="0" smtClean="0">
                <a:solidFill>
                  <a:srgbClr val="1F497D">
                    <a:lumMod val="75000"/>
                  </a:srgbClr>
                </a:solidFill>
                <a:ea typeface="Times New Roman"/>
                <a:cs typeface="Tw Cen MT"/>
              </a:rPr>
              <a:t>cualquiera de las dos opciones  (enseñanzas académicas o aplicadas</a:t>
            </a:r>
            <a:r>
              <a:rPr lang="es-ES" sz="1600" dirty="0" smtClean="0">
                <a:solidFill>
                  <a:srgbClr val="1F497D">
                    <a:lumMod val="75000"/>
                  </a:srgbClr>
                </a:solidFill>
                <a:ea typeface="Times New Roman"/>
                <a:cs typeface="Tw Cen MT"/>
              </a:rPr>
              <a:t>)</a:t>
            </a:r>
            <a:r>
              <a:rPr lang="es-ES" sz="1600" b="1" dirty="0" smtClean="0">
                <a:solidFill>
                  <a:srgbClr val="1F497D">
                    <a:lumMod val="75000"/>
                  </a:srgbClr>
                </a:solidFill>
                <a:ea typeface="Times New Roman"/>
                <a:cs typeface="Tw Cen MT"/>
              </a:rPr>
              <a:t> o  a ambas</a:t>
            </a:r>
            <a:r>
              <a:rPr lang="es-ES" sz="1600" dirty="0" smtClean="0">
                <a:solidFill>
                  <a:srgbClr val="1F497D">
                    <a:lumMod val="75000"/>
                  </a:srgbClr>
                </a:solidFill>
                <a:ea typeface="Times New Roman"/>
                <a:cs typeface="Tw Cen MT"/>
              </a:rPr>
              <a:t>, independientemente de la opción escogida en cuarto. Sin embargo la superación de cada una de las evaluaciones sólo permite el acceso a determinadas enseñanzas:  </a:t>
            </a: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3141041" y="3920051"/>
            <a:ext cx="1156864" cy="1071713"/>
          </a:xfrm>
          <a:prstGeom prst="roundRect">
            <a:avLst>
              <a:gd name="adj" fmla="val 16667"/>
            </a:avLst>
          </a:prstGeom>
          <a:solidFill>
            <a:srgbClr val="E36C0A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black"/>
                </a:solidFill>
              </a:rPr>
              <a:t>EVALUACIÓN ENSEÑANZAS ACADÉMICAS </a:t>
            </a:r>
            <a:endParaRPr lang="es-ES" sz="10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5784117" y="3896048"/>
            <a:ext cx="1137842" cy="1095716"/>
          </a:xfrm>
          <a:prstGeom prst="roundRect">
            <a:avLst>
              <a:gd name="adj" fmla="val 16667"/>
            </a:avLst>
          </a:prstGeom>
          <a:solidFill>
            <a:srgbClr val="E36C0A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black"/>
                </a:solidFill>
              </a:rPr>
              <a:t>EVALUACIÓN ENSEÑANZAS APLICADAS </a:t>
            </a:r>
            <a:endParaRPr lang="es-ES" sz="10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1547664" y="3713361"/>
            <a:ext cx="1266393" cy="102662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black"/>
                </a:solidFill>
              </a:rPr>
              <a:t>BACHILLERATO </a:t>
            </a: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7271139" y="3695246"/>
            <a:ext cx="1261301" cy="1071713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white"/>
                </a:solidFill>
              </a:rPr>
              <a:t>FORMACIÓN PROFESIONAL GRADO MEDIO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white"/>
                </a:solidFill>
              </a:rPr>
              <a:t> </a:t>
            </a: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4435281" y="3140968"/>
            <a:ext cx="1156864" cy="1358117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s-ES" sz="1200" b="1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200" b="1" dirty="0" smtClean="0">
                <a:solidFill>
                  <a:prstClr val="black"/>
                </a:solidFill>
              </a:rPr>
              <a:t>4º ESO.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6" name="25 Flecha derecha"/>
          <p:cNvSpPr/>
          <p:nvPr/>
        </p:nvSpPr>
        <p:spPr>
          <a:xfrm>
            <a:off x="6899483" y="4166707"/>
            <a:ext cx="445986" cy="353599"/>
          </a:xfrm>
          <a:prstGeom prst="rightArrow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7" name="26 Flecha derecha"/>
          <p:cNvSpPr/>
          <p:nvPr/>
        </p:nvSpPr>
        <p:spPr>
          <a:xfrm rot="2016716">
            <a:off x="5459713" y="3646929"/>
            <a:ext cx="445986" cy="353599"/>
          </a:xfrm>
          <a:prstGeom prst="rightArrow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8" name="27 Flecha derecha"/>
          <p:cNvSpPr/>
          <p:nvPr/>
        </p:nvSpPr>
        <p:spPr>
          <a:xfrm rot="9081459">
            <a:off x="4101070" y="3665250"/>
            <a:ext cx="445986" cy="353599"/>
          </a:xfrm>
          <a:prstGeom prst="rightArrow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9" name="28 Flecha derecha"/>
          <p:cNvSpPr/>
          <p:nvPr/>
        </p:nvSpPr>
        <p:spPr>
          <a:xfrm rot="10800000">
            <a:off x="2738980" y="4221890"/>
            <a:ext cx="445986" cy="353599"/>
          </a:xfrm>
          <a:prstGeom prst="rightArrow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4427984" y="5063772"/>
            <a:ext cx="1189293" cy="1071713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white"/>
                </a:solidFill>
              </a:rPr>
              <a:t>FORMACIÓN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white"/>
                </a:solidFill>
              </a:rPr>
              <a:t>PROFESIONAL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white"/>
                </a:solidFill>
              </a:rPr>
              <a:t>BÁSICA </a:t>
            </a: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" name="19 Flecha derecha"/>
          <p:cNvSpPr/>
          <p:nvPr/>
        </p:nvSpPr>
        <p:spPr>
          <a:xfrm rot="18266296">
            <a:off x="5687800" y="5167133"/>
            <a:ext cx="506964" cy="353599"/>
          </a:xfrm>
          <a:prstGeom prst="rightArrow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0" name="29 Flecha derecha"/>
          <p:cNvSpPr/>
          <p:nvPr/>
        </p:nvSpPr>
        <p:spPr>
          <a:xfrm rot="13264140">
            <a:off x="3913197" y="5094755"/>
            <a:ext cx="445986" cy="353599"/>
          </a:xfrm>
          <a:prstGeom prst="rightArrow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" name="1 Flecha doblada hacia arriba"/>
          <p:cNvSpPr/>
          <p:nvPr/>
        </p:nvSpPr>
        <p:spPr>
          <a:xfrm>
            <a:off x="5940152" y="5085184"/>
            <a:ext cx="2088232" cy="792088"/>
          </a:xfrm>
          <a:prstGeom prst="bentUpArrow">
            <a:avLst>
              <a:gd name="adj1" fmla="val 25000"/>
              <a:gd name="adj2" fmla="val 17049"/>
              <a:gd name="adj3" fmla="val 12618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4053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Subtítulo"/>
          <p:cNvSpPr>
            <a:spLocks noGrp="1"/>
          </p:cNvSpPr>
          <p:nvPr>
            <p:ph type="subTitle" idx="1"/>
          </p:nvPr>
        </p:nvSpPr>
        <p:spPr>
          <a:xfrm rot="16200000">
            <a:off x="-1535893" y="3202577"/>
            <a:ext cx="4176464" cy="596862"/>
          </a:xfr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es-E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s-E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I.V: formación profesional básica </a:t>
            </a:r>
            <a:endParaRPr lang="es-E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icture 2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l="15238" t="26555" r="76187"/>
          <a:stretch>
            <a:fillRect/>
          </a:stretch>
        </p:blipFill>
        <p:spPr bwMode="auto">
          <a:xfrm rot="5400000">
            <a:off x="4175956" y="-3735796"/>
            <a:ext cx="792088" cy="86409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323528" y="386661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4000" dirty="0" smtClean="0">
                <a:solidFill>
                  <a:srgbClr val="4BACC6">
                    <a:lumMod val="60000"/>
                    <a:lumOff val="40000"/>
                  </a:srgbClr>
                </a:solidFill>
                <a:latin typeface="Trebuchet MS" pitchFamily="34" charset="0"/>
                <a:ea typeface="+mj-ea"/>
                <a:cs typeface="+mj-cs"/>
              </a:rPr>
              <a:t>LOMCE</a:t>
            </a:r>
            <a:endParaRPr lang="es-ES" sz="4000" dirty="0">
              <a:solidFill>
                <a:srgbClr val="4BACC6">
                  <a:lumMod val="60000"/>
                  <a:lumOff val="40000"/>
                </a:srgbClr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3" name="4 Subtítulo"/>
          <p:cNvSpPr txBox="1">
            <a:spLocks/>
          </p:cNvSpPr>
          <p:nvPr/>
        </p:nvSpPr>
        <p:spPr>
          <a:xfrm>
            <a:off x="2987824" y="437074"/>
            <a:ext cx="5908736" cy="471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s-ES" sz="2200" dirty="0" smtClean="0">
                <a:solidFill>
                  <a:prstClr val="white"/>
                </a:solidFill>
                <a:latin typeface="Trebuchet MS" pitchFamily="34" charset="0"/>
              </a:rPr>
              <a:t>TÍTULO I: las enseñanzas y su ordenación </a:t>
            </a:r>
            <a:endParaRPr lang="es-ES" sz="2200" dirty="0">
              <a:solidFill>
                <a:prstClr val="white"/>
              </a:solidFill>
              <a:latin typeface="Trebuchet MS" pitchFamily="34" charset="0"/>
            </a:endParaRPr>
          </a:p>
        </p:txBody>
      </p:sp>
      <p:pic>
        <p:nvPicPr>
          <p:cNvPr id="9" name="Picture 8" descr="G:\JESÚS NÁJERA\N Y G\LOGOS\logo junta tran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87" y="6047982"/>
            <a:ext cx="1250777" cy="6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t="45267" r="52619" b="48002"/>
          <a:stretch>
            <a:fillRect/>
          </a:stretch>
        </p:blipFill>
        <p:spPr bwMode="auto">
          <a:xfrm>
            <a:off x="1619672" y="6626333"/>
            <a:ext cx="7056000" cy="860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6841347"/>
              </p:ext>
            </p:extLst>
          </p:nvPr>
        </p:nvGraphicFramePr>
        <p:xfrm>
          <a:off x="1187624" y="1264610"/>
          <a:ext cx="7704856" cy="4252622"/>
        </p:xfrm>
        <a:graphic>
          <a:graphicData uri="http://schemas.openxmlformats.org/drawingml/2006/table">
            <a:tbl>
              <a:tblPr/>
              <a:tblGrid>
                <a:gridCol w="735509"/>
                <a:gridCol w="1939072"/>
                <a:gridCol w="2473987"/>
                <a:gridCol w="2556288"/>
              </a:tblGrid>
              <a:tr h="71798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kern="1400" dirty="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lang="es-ES" sz="8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075" marR="82075" marT="82075" marB="820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kern="1400" dirty="0">
                          <a:solidFill>
                            <a:schemeClr val="bg1"/>
                          </a:solidFill>
                          <a:latin typeface="Trebuchet MS"/>
                        </a:rPr>
                        <a:t>F. P. BÁSICA </a:t>
                      </a:r>
                      <a:endParaRPr lang="es-ES" sz="1400" kern="1400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82075" marR="82075" marT="82075" marB="820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kern="1400" dirty="0">
                          <a:solidFill>
                            <a:srgbClr val="FFFFFF"/>
                          </a:solidFill>
                          <a:latin typeface="Trebuchet MS"/>
                        </a:rPr>
                        <a:t>F.P. GRADO MEDIO  </a:t>
                      </a:r>
                      <a:endParaRPr lang="es-ES" sz="1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075" marR="82075" marT="82075" marB="820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kern="1400" dirty="0">
                          <a:solidFill>
                            <a:srgbClr val="FFFFFF"/>
                          </a:solidFill>
                          <a:latin typeface="Trebuchet MS"/>
                        </a:rPr>
                        <a:t>F.P.  GRADO SUPERIOR </a:t>
                      </a:r>
                      <a:endParaRPr lang="es-ES" sz="1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075" marR="82075" marT="82075" marB="820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0903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kern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ACCESO </a:t>
                      </a:r>
                      <a:endParaRPr lang="es-ES" sz="1200" kern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82075" marR="82075" marT="82075" marB="820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Tener </a:t>
                      </a:r>
                      <a:r>
                        <a:rPr lang="es-ES" sz="1200" kern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cumplidos los </a:t>
                      </a:r>
                      <a:r>
                        <a:rPr lang="es-ES" sz="1200" kern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15 años  </a:t>
                      </a:r>
                      <a:r>
                        <a:rPr lang="es-ES" sz="1200" kern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en el año de inicio y no superar los 17 </a:t>
                      </a:r>
                      <a:endParaRPr lang="es-ES" sz="1200" kern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  <a:p>
                      <a:pPr marL="171450" marR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Haber </a:t>
                      </a:r>
                      <a:r>
                        <a:rPr lang="es-ES" sz="1200" kern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cursado el primer ciclo de ESO o excepcionalmente 2º de ESO </a:t>
                      </a:r>
                      <a:endParaRPr lang="es-ES" sz="1200" kern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  <a:p>
                      <a:pPr marL="171450" marR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Propuesta </a:t>
                      </a:r>
                      <a:r>
                        <a:rPr lang="es-ES" sz="1200" kern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del equipo docente </a:t>
                      </a:r>
                      <a:endParaRPr lang="es-ES" sz="1200" kern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82075" marR="82075" marT="82075" marB="820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Tener</a:t>
                      </a:r>
                      <a:r>
                        <a:rPr lang="es-ES" sz="1200" kern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, al menos, Graduado de ESO  </a:t>
                      </a:r>
                      <a:endParaRPr lang="es-ES" sz="1200" kern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  <a:p>
                      <a:pPr marL="171450" marR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Título </a:t>
                      </a:r>
                      <a:r>
                        <a:rPr lang="es-ES" sz="1200" kern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Profesional Básico </a:t>
                      </a:r>
                      <a:endParaRPr lang="es-ES" sz="1200" kern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  <a:p>
                      <a:pPr marL="171450" marR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Título </a:t>
                      </a:r>
                      <a:r>
                        <a:rPr lang="es-ES" sz="1200" kern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de Técnico o Técnico superior de FP</a:t>
                      </a:r>
                      <a:endParaRPr lang="es-ES" sz="1200" kern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  <a:p>
                      <a:pPr marL="171450" marR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Superar </a:t>
                      </a:r>
                      <a:r>
                        <a:rPr lang="es-ES" sz="1200" kern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el </a:t>
                      </a:r>
                      <a:r>
                        <a:rPr lang="es-ES" sz="1200" kern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curso</a:t>
                      </a:r>
                      <a:r>
                        <a:rPr lang="es-ES" sz="1200" kern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 </a:t>
                      </a:r>
                      <a:r>
                        <a:rPr lang="es-ES" sz="1200" kern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específico </a:t>
                      </a:r>
                      <a:r>
                        <a:rPr lang="es-ES" sz="1200" kern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de acceso a Grado Medio  y tener 17 años </a:t>
                      </a:r>
                      <a:endParaRPr lang="es-ES" sz="1200" kern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  <a:p>
                      <a:pPr marL="171450" marR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Superar </a:t>
                      </a:r>
                      <a:r>
                        <a:rPr lang="es-ES" sz="1200" kern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la prueba de acceso y tener 17 </a:t>
                      </a:r>
                      <a:r>
                        <a:rPr lang="es-ES" sz="1200" kern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años</a:t>
                      </a:r>
                      <a:r>
                        <a:rPr lang="es-ES" sz="1200" kern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 o</a:t>
                      </a:r>
                      <a:r>
                        <a:rPr lang="es-ES" sz="1200" kern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 </a:t>
                      </a:r>
                      <a:r>
                        <a:rPr lang="es-ES" sz="1200" kern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cumplirlos en el año de acceso </a:t>
                      </a:r>
                      <a:endParaRPr lang="es-ES" sz="1200" kern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  <a:p>
                      <a:pPr marL="171450" marR="0" indent="-1714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Certificado de haber superado todas las materias de Bachillerato </a:t>
                      </a:r>
                      <a:endParaRPr lang="es-ES" sz="1200" kern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82075" marR="82075" marT="82075" marB="820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Título </a:t>
                      </a:r>
                      <a:r>
                        <a:rPr lang="es-ES" sz="1200" kern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de Bachiller</a:t>
                      </a:r>
                      <a:endParaRPr lang="es-ES" sz="1200" kern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  <a:p>
                      <a:pPr marL="171450" marR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Título </a:t>
                      </a:r>
                      <a:r>
                        <a:rPr lang="es-ES" sz="1200" kern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Universitario</a:t>
                      </a:r>
                      <a:endParaRPr lang="es-ES" sz="1200" kern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  <a:p>
                      <a:pPr marL="171450" marR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Título </a:t>
                      </a:r>
                      <a:r>
                        <a:rPr lang="es-ES" sz="1200" kern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de Técnico </a:t>
                      </a:r>
                      <a:endParaRPr lang="es-ES" sz="1200" kern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rebuchet MS"/>
                      </a:endParaRPr>
                    </a:p>
                    <a:p>
                      <a:pPr marL="171450" marR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Técnico Superior </a:t>
                      </a:r>
                      <a:r>
                        <a:rPr lang="es-ES" sz="1200" kern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de Formación Profesional</a:t>
                      </a:r>
                      <a:endParaRPr lang="es-ES" sz="1200" kern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  <a:p>
                      <a:pPr marL="171450" marR="0" indent="-17145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Superar </a:t>
                      </a:r>
                      <a:r>
                        <a:rPr lang="es-ES" sz="1200" kern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/>
                        </a:rPr>
                        <a:t>una prueba de acceso y tener 19 años cumplidos en el año de realización de dicha prueba</a:t>
                      </a:r>
                      <a:endParaRPr lang="es-ES" sz="1200" kern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82075" marR="82075" marT="82075" marB="820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064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 kern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82075" marR="82075" marT="82075" marB="820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992" marR="0" indent="-89992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kern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Excepcionalmente:</a:t>
                      </a:r>
                      <a:r>
                        <a:rPr lang="es-ES" sz="1200" kern="1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</a:p>
                    <a:p>
                      <a:pPr marL="171450" marR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Superar los 17 años  y no poseer titulación profesional o secundaria, a disposición de vacantes. </a:t>
                      </a:r>
                      <a:endParaRPr lang="es-ES" sz="1200" kern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82075" marR="82075" marT="82075" marB="820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marR="0" indent="-1714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200" kern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82075" marR="82075" marT="82075" marB="820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89992" marR="0" indent="-89992" algn="l" rtl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s-ES" sz="1200" kern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82075" marR="82075" marT="82075" marB="820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187624" y="5734997"/>
            <a:ext cx="770407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500" dirty="0" smtClean="0">
                <a:solidFill>
                  <a:srgbClr val="1F497D">
                    <a:lumMod val="50000"/>
                  </a:srgbClr>
                </a:solidFill>
                <a:ea typeface="Calibri" pitchFamily="34" charset="0"/>
                <a:cs typeface="Times New Roman" pitchFamily="18" charset="0"/>
              </a:rPr>
              <a:t>Los ciclos tienen carácter modular y son de dos años de duración, pudiendo los alumnos permanecer cursando un ciclo de Formación Profesional Básica durante un máximo de 4 años</a:t>
            </a:r>
            <a:endParaRPr lang="es-ES" sz="1500" dirty="0" smtClean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2250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Subtítulo"/>
          <p:cNvSpPr>
            <a:spLocks noGrp="1"/>
          </p:cNvSpPr>
          <p:nvPr>
            <p:ph type="subTitle" idx="1"/>
          </p:nvPr>
        </p:nvSpPr>
        <p:spPr>
          <a:xfrm rot="16200000">
            <a:off x="-1535893" y="3202577"/>
            <a:ext cx="4176464" cy="596862"/>
          </a:xfr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s-E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s-E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I.V: formación profesional : títulos y convalidaciones </a:t>
            </a:r>
            <a:endParaRPr lang="es-E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icture 2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l="15238" t="26555" r="76187"/>
          <a:stretch>
            <a:fillRect/>
          </a:stretch>
        </p:blipFill>
        <p:spPr bwMode="auto">
          <a:xfrm rot="5400000">
            <a:off x="4175956" y="-3735796"/>
            <a:ext cx="792088" cy="86409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323528" y="386661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4000" dirty="0" smtClean="0">
                <a:solidFill>
                  <a:srgbClr val="4BACC6">
                    <a:lumMod val="60000"/>
                    <a:lumOff val="40000"/>
                  </a:srgbClr>
                </a:solidFill>
                <a:latin typeface="Trebuchet MS" pitchFamily="34" charset="0"/>
                <a:ea typeface="+mj-ea"/>
                <a:cs typeface="+mj-cs"/>
              </a:rPr>
              <a:t>LOMCE</a:t>
            </a:r>
            <a:endParaRPr lang="es-ES" sz="4000" dirty="0">
              <a:solidFill>
                <a:srgbClr val="4BACC6">
                  <a:lumMod val="60000"/>
                  <a:lumOff val="40000"/>
                </a:srgbClr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3" name="4 Subtítulo"/>
          <p:cNvSpPr txBox="1">
            <a:spLocks/>
          </p:cNvSpPr>
          <p:nvPr/>
        </p:nvSpPr>
        <p:spPr>
          <a:xfrm>
            <a:off x="2987824" y="437074"/>
            <a:ext cx="5908736" cy="471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s-ES" sz="2200" dirty="0" smtClean="0">
                <a:solidFill>
                  <a:prstClr val="white"/>
                </a:solidFill>
                <a:latin typeface="Trebuchet MS" pitchFamily="34" charset="0"/>
              </a:rPr>
              <a:t>TÍTULO I: las enseñanzas y su ordenación </a:t>
            </a:r>
            <a:endParaRPr lang="es-ES" sz="2200" dirty="0">
              <a:solidFill>
                <a:prstClr val="white"/>
              </a:solidFill>
              <a:latin typeface="Trebuchet MS" pitchFamily="34" charset="0"/>
            </a:endParaRPr>
          </a:p>
        </p:txBody>
      </p:sp>
      <p:pic>
        <p:nvPicPr>
          <p:cNvPr id="9" name="Picture 8" descr="G:\JESÚS NÁJERA\N Y G\LOGOS\logo junta tran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87" y="6047982"/>
            <a:ext cx="1250777" cy="6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t="45267" r="52619" b="48002"/>
          <a:stretch>
            <a:fillRect/>
          </a:stretch>
        </p:blipFill>
        <p:spPr bwMode="auto">
          <a:xfrm>
            <a:off x="1835696" y="6597401"/>
            <a:ext cx="7056000" cy="860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5038963"/>
            <a:ext cx="1847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1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9" name="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9130381"/>
              </p:ext>
            </p:extLst>
          </p:nvPr>
        </p:nvGraphicFramePr>
        <p:xfrm>
          <a:off x="1620180" y="1915431"/>
          <a:ext cx="5231961" cy="2953729"/>
        </p:xfrm>
        <a:graphic>
          <a:graphicData uri="http://schemas.openxmlformats.org/drawingml/2006/table">
            <a:tbl>
              <a:tblPr/>
              <a:tblGrid>
                <a:gridCol w="1588356"/>
                <a:gridCol w="1749794"/>
                <a:gridCol w="1893811"/>
              </a:tblGrid>
              <a:tr h="46510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solidFill>
                            <a:schemeClr val="bg1"/>
                          </a:solidFill>
                          <a:latin typeface="Trebuchet MS"/>
                        </a:rPr>
                        <a:t>F. P. BÁSICA </a:t>
                      </a:r>
                      <a:endParaRPr lang="es-ES" sz="1200" b="1" kern="1400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82075" marR="82075" marT="82075" marB="820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solidFill>
                            <a:srgbClr val="FFFFFF"/>
                          </a:solidFill>
                          <a:latin typeface="Trebuchet MS"/>
                        </a:rPr>
                        <a:t>F.P. GRADO MEDIO  </a:t>
                      </a:r>
                      <a:endParaRPr lang="es-ES" sz="1200" b="1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075" marR="82075" marT="82075" marB="820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solidFill>
                            <a:srgbClr val="FFFFFF"/>
                          </a:solidFill>
                          <a:latin typeface="Trebuchet MS"/>
                        </a:rPr>
                        <a:t>F.P.  </a:t>
                      </a:r>
                      <a:r>
                        <a:rPr lang="es-ES" sz="1400" b="1" kern="1400" dirty="0" smtClean="0">
                          <a:solidFill>
                            <a:srgbClr val="FFFFFF"/>
                          </a:solidFill>
                          <a:latin typeface="Trebuchet MS"/>
                        </a:rPr>
                        <a:t>G.</a:t>
                      </a:r>
                      <a:r>
                        <a:rPr lang="es-ES" sz="1400" b="1" kern="1400" baseline="0" dirty="0" smtClean="0">
                          <a:solidFill>
                            <a:srgbClr val="FFFFFF"/>
                          </a:solidFill>
                          <a:latin typeface="Trebuchet MS"/>
                        </a:rPr>
                        <a:t> </a:t>
                      </a:r>
                      <a:r>
                        <a:rPr lang="es-ES" sz="1400" b="1" kern="1400" dirty="0" smtClean="0">
                          <a:solidFill>
                            <a:srgbClr val="FFFFFF"/>
                          </a:solidFill>
                          <a:latin typeface="Trebuchet MS"/>
                        </a:rPr>
                        <a:t> </a:t>
                      </a:r>
                      <a:r>
                        <a:rPr lang="es-ES" sz="1400" b="1" kern="1400" dirty="0">
                          <a:solidFill>
                            <a:srgbClr val="FFFFFF"/>
                          </a:solidFill>
                          <a:latin typeface="Trebuchet MS"/>
                        </a:rPr>
                        <a:t>SUPERIOR </a:t>
                      </a:r>
                      <a:endParaRPr lang="es-ES" sz="1200" b="1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2075" marR="82075" marT="82075" marB="820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89992" marR="0" indent="-89992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PROFESIONAL</a:t>
                      </a:r>
                      <a:r>
                        <a:rPr lang="es-ES" sz="1200" b="1" kern="1400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BÁSICO </a:t>
                      </a:r>
                      <a:endParaRPr lang="es-ES" sz="1200" b="1" kern="1400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82075" marR="82075" marT="82075" marB="820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992" marR="0" indent="-89992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TÉCNICO</a:t>
                      </a:r>
                      <a:r>
                        <a:rPr lang="es-ES" sz="1200" b="1" kern="1400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endParaRPr lang="es-ES" sz="1200" b="1" kern="1400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82075" marR="82075" marT="82075" marB="820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992" marR="0" indent="-89992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TÉCNICO SUPERIOR </a:t>
                      </a:r>
                      <a:endParaRPr lang="es-ES" sz="1200" b="1" kern="1400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82075" marR="82075" marT="82075" marB="820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5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2075" marR="82075" marT="82075" marB="820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992" marR="0" indent="-89992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 kern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82075" marR="82075" marT="82075" marB="820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2075" marR="82075" marT="82075" marB="820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5214401" y="1196752"/>
            <a:ext cx="1373823" cy="504056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black"/>
                </a:solidFill>
              </a:rPr>
              <a:t>19 AÑOS PRUEBA DE ACCESO </a:t>
            </a: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" name="30 Flecha derecha"/>
          <p:cNvSpPr/>
          <p:nvPr/>
        </p:nvSpPr>
        <p:spPr>
          <a:xfrm>
            <a:off x="4572000" y="2420888"/>
            <a:ext cx="504056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2" name="31 Flecha derecha"/>
          <p:cNvSpPr/>
          <p:nvPr/>
        </p:nvSpPr>
        <p:spPr>
          <a:xfrm rot="5400000">
            <a:off x="6336196" y="1592796"/>
            <a:ext cx="504056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7" name="36 Flecha derecha"/>
          <p:cNvSpPr/>
          <p:nvPr/>
        </p:nvSpPr>
        <p:spPr>
          <a:xfrm>
            <a:off x="2975913" y="2708920"/>
            <a:ext cx="504056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>
            <a:off x="7236296" y="2276872"/>
            <a:ext cx="1296144" cy="648072"/>
          </a:xfrm>
          <a:prstGeom prst="roundRect">
            <a:avLst>
              <a:gd name="adj" fmla="val 16667"/>
            </a:avLst>
          </a:prstGeom>
          <a:solidFill>
            <a:srgbClr val="76923C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black"/>
                </a:solidFill>
              </a:rPr>
              <a:t>PROCESO DE SELECCIÓN </a:t>
            </a: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3" name="AutoShape 4"/>
          <p:cNvSpPr>
            <a:spLocks noChangeArrowheads="1"/>
          </p:cNvSpPr>
          <p:nvPr/>
        </p:nvSpPr>
        <p:spPr bwMode="auto">
          <a:xfrm>
            <a:off x="7164288" y="1340768"/>
            <a:ext cx="1368152" cy="648072"/>
          </a:xfrm>
          <a:prstGeom prst="roundRect">
            <a:avLst>
              <a:gd name="adj" fmla="val 16667"/>
            </a:avLst>
          </a:prstGeom>
          <a:solidFill>
            <a:srgbClr val="7FD654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black"/>
                </a:solidFill>
              </a:rPr>
              <a:t>ESTUDIOS DE GRADO  </a:t>
            </a: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4" name="43 Flecha derecha"/>
          <p:cNvSpPr/>
          <p:nvPr/>
        </p:nvSpPr>
        <p:spPr>
          <a:xfrm rot="16200000">
            <a:off x="8064388" y="1952836"/>
            <a:ext cx="504056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5220072" y="3501008"/>
            <a:ext cx="1368152" cy="792088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black"/>
                </a:solidFill>
              </a:rPr>
              <a:t>EVALUACIÓN FINAL BACHILLERATO  </a:t>
            </a: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6" name="AutoShape 4"/>
          <p:cNvSpPr>
            <a:spLocks noChangeArrowheads="1"/>
          </p:cNvSpPr>
          <p:nvPr/>
        </p:nvSpPr>
        <p:spPr bwMode="auto">
          <a:xfrm>
            <a:off x="7236296" y="3645024"/>
            <a:ext cx="1368152" cy="504056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black"/>
                </a:solidFill>
              </a:rPr>
              <a:t>TITULO DE BACHILLERATO   </a:t>
            </a: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7" name="46 Flecha derecha"/>
          <p:cNvSpPr/>
          <p:nvPr/>
        </p:nvSpPr>
        <p:spPr>
          <a:xfrm>
            <a:off x="6588224" y="2597797"/>
            <a:ext cx="504056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8" name="47 Flecha derecha"/>
          <p:cNvSpPr/>
          <p:nvPr/>
        </p:nvSpPr>
        <p:spPr>
          <a:xfrm>
            <a:off x="6660232" y="3789040"/>
            <a:ext cx="504056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9" name="AutoShape 4"/>
          <p:cNvSpPr>
            <a:spLocks noChangeArrowheads="1"/>
          </p:cNvSpPr>
          <p:nvPr/>
        </p:nvSpPr>
        <p:spPr bwMode="auto">
          <a:xfrm>
            <a:off x="1835696" y="2996952"/>
            <a:ext cx="1152128" cy="504056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black"/>
                </a:solidFill>
              </a:rPr>
              <a:t>EVALUACIÓN FINAL DE ESO.  </a:t>
            </a: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0" name="49 Flecha derecha"/>
          <p:cNvSpPr/>
          <p:nvPr/>
        </p:nvSpPr>
        <p:spPr>
          <a:xfrm rot="5400000">
            <a:off x="1799692" y="2744924"/>
            <a:ext cx="360040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1" name="AutoShape 4"/>
          <p:cNvSpPr>
            <a:spLocks noChangeArrowheads="1"/>
          </p:cNvSpPr>
          <p:nvPr/>
        </p:nvSpPr>
        <p:spPr bwMode="auto">
          <a:xfrm>
            <a:off x="1763688" y="3789040"/>
            <a:ext cx="1368152" cy="72008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black"/>
                </a:solidFill>
              </a:rPr>
              <a:t>TITULO DE GRADUADO EN ESO   </a:t>
            </a: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2" name="51 Flecha derecha"/>
          <p:cNvSpPr/>
          <p:nvPr/>
        </p:nvSpPr>
        <p:spPr>
          <a:xfrm rot="5400000">
            <a:off x="2691261" y="3521405"/>
            <a:ext cx="360040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1620180" y="5085184"/>
            <a:ext cx="522007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89992" indent="-89992" algn="just">
              <a:defRPr/>
            </a:pPr>
            <a:r>
              <a:rPr lang="es-ES" sz="1600" dirty="0" smtClean="0">
                <a:solidFill>
                  <a:srgbClr val="8064A2">
                    <a:lumMod val="50000"/>
                  </a:srgbClr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	Los </a:t>
            </a:r>
            <a:r>
              <a:rPr lang="es-ES" sz="1600" dirty="0">
                <a:solidFill>
                  <a:srgbClr val="8064A2">
                    <a:lumMod val="50000"/>
                  </a:srgbClr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mayores de 22 a</a:t>
            </a:r>
            <a:r>
              <a:rPr lang="es-ES" sz="1600" dirty="0">
                <a:solidFill>
                  <a:srgbClr val="8064A2">
                    <a:lumMod val="50000"/>
                  </a:srgbClr>
                </a:solidFill>
                <a:ea typeface="Calibri" pitchFamily="34" charset="0"/>
                <a:cs typeface="Times New Roman" pitchFamily="18" charset="0"/>
              </a:rPr>
              <a:t>ñ</a:t>
            </a:r>
            <a:r>
              <a:rPr lang="es-ES" sz="1600" dirty="0">
                <a:solidFill>
                  <a:srgbClr val="8064A2">
                    <a:lumMod val="50000"/>
                  </a:srgbClr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os con acreditaci</a:t>
            </a:r>
            <a:r>
              <a:rPr lang="es-ES" sz="1600" dirty="0">
                <a:solidFill>
                  <a:srgbClr val="8064A2">
                    <a:lumMod val="50000"/>
                  </a:srgbClr>
                </a:solidFill>
                <a:ea typeface="Calibri" pitchFamily="34" charset="0"/>
                <a:cs typeface="Times New Roman" pitchFamily="18" charset="0"/>
              </a:rPr>
              <a:t>ó</a:t>
            </a:r>
            <a:r>
              <a:rPr lang="es-ES" sz="1600" dirty="0">
                <a:solidFill>
                  <a:srgbClr val="8064A2">
                    <a:lumMod val="50000"/>
                  </a:srgbClr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n de </a:t>
            </a:r>
            <a:r>
              <a:rPr lang="es-ES" sz="1600" dirty="0" smtClean="0">
                <a:solidFill>
                  <a:srgbClr val="8064A2">
                    <a:lumMod val="50000"/>
                  </a:srgbClr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las unidades </a:t>
            </a:r>
            <a:r>
              <a:rPr lang="es-ES" sz="1600" dirty="0">
                <a:solidFill>
                  <a:srgbClr val="8064A2">
                    <a:lumMod val="50000"/>
                  </a:srgbClr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de competencia profesional incluidas en un t</a:t>
            </a:r>
            <a:r>
              <a:rPr lang="es-ES" sz="1600" dirty="0">
                <a:solidFill>
                  <a:srgbClr val="8064A2">
                    <a:lumMod val="50000"/>
                  </a:srgbClr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es-ES" sz="1600" dirty="0">
                <a:solidFill>
                  <a:srgbClr val="8064A2">
                    <a:lumMod val="50000"/>
                  </a:srgbClr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tulo b</a:t>
            </a:r>
            <a:r>
              <a:rPr lang="es-ES" sz="1600" dirty="0">
                <a:solidFill>
                  <a:srgbClr val="8064A2">
                    <a:lumMod val="50000"/>
                  </a:srgbClr>
                </a:solidFill>
                <a:ea typeface="Calibri" pitchFamily="34" charset="0"/>
                <a:cs typeface="Times New Roman" pitchFamily="18" charset="0"/>
              </a:rPr>
              <a:t>á</a:t>
            </a:r>
            <a:r>
              <a:rPr lang="es-ES" sz="1600" dirty="0">
                <a:solidFill>
                  <a:srgbClr val="8064A2">
                    <a:lumMod val="50000"/>
                  </a:srgbClr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sico, recibir</a:t>
            </a:r>
            <a:r>
              <a:rPr lang="es-ES" sz="1600" dirty="0">
                <a:solidFill>
                  <a:srgbClr val="8064A2">
                    <a:lumMod val="50000"/>
                  </a:srgbClr>
                </a:solidFill>
                <a:ea typeface="Calibri" pitchFamily="34" charset="0"/>
                <a:cs typeface="Times New Roman" pitchFamily="18" charset="0"/>
              </a:rPr>
              <a:t>á</a:t>
            </a:r>
            <a:r>
              <a:rPr lang="es-ES" sz="1600" dirty="0">
                <a:solidFill>
                  <a:srgbClr val="8064A2">
                    <a:lumMod val="50000"/>
                  </a:srgbClr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n el </a:t>
            </a:r>
            <a:r>
              <a:rPr lang="es-ES" sz="1600" b="1" dirty="0">
                <a:solidFill>
                  <a:srgbClr val="8064A2">
                    <a:lumMod val="50000"/>
                  </a:srgbClr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s-ES" sz="1600" b="1" dirty="0">
                <a:solidFill>
                  <a:srgbClr val="8064A2">
                    <a:lumMod val="50000"/>
                  </a:srgbClr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es-ES" sz="1600" b="1" dirty="0">
                <a:solidFill>
                  <a:srgbClr val="8064A2">
                    <a:lumMod val="50000"/>
                  </a:srgbClr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tulo Profesional B</a:t>
            </a:r>
            <a:r>
              <a:rPr lang="es-ES" sz="1600" b="1" dirty="0">
                <a:solidFill>
                  <a:srgbClr val="8064A2">
                    <a:lumMod val="50000"/>
                  </a:srgbClr>
                </a:solidFill>
                <a:ea typeface="Calibri" pitchFamily="34" charset="0"/>
                <a:cs typeface="Times New Roman" pitchFamily="18" charset="0"/>
              </a:rPr>
              <a:t>á</a:t>
            </a:r>
            <a:r>
              <a:rPr lang="es-ES" sz="1600" b="1" dirty="0">
                <a:solidFill>
                  <a:srgbClr val="8064A2">
                    <a:lumMod val="50000"/>
                  </a:srgbClr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sico</a:t>
            </a:r>
            <a:endParaRPr lang="es-ES" sz="1600" b="1" dirty="0">
              <a:solidFill>
                <a:srgbClr val="8064A2">
                  <a:lumMod val="50000"/>
                </a:srgbClr>
              </a:solidFill>
              <a:latin typeface="Arial" pitchFamily="34" charset="0"/>
            </a:endParaRPr>
          </a:p>
        </p:txBody>
      </p:sp>
      <p:sp>
        <p:nvSpPr>
          <p:cNvPr id="54" name="53 Flecha curvada hacia la derecha"/>
          <p:cNvSpPr/>
          <p:nvPr/>
        </p:nvSpPr>
        <p:spPr>
          <a:xfrm>
            <a:off x="971600" y="2059686"/>
            <a:ext cx="792088" cy="3601562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5" name="54 Flecha derecha"/>
          <p:cNvSpPr/>
          <p:nvPr/>
        </p:nvSpPr>
        <p:spPr>
          <a:xfrm rot="5400000">
            <a:off x="5910830" y="3139346"/>
            <a:ext cx="360040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6" name="AutoShape 4"/>
          <p:cNvSpPr>
            <a:spLocks noChangeArrowheads="1"/>
          </p:cNvSpPr>
          <p:nvPr/>
        </p:nvSpPr>
        <p:spPr bwMode="auto">
          <a:xfrm>
            <a:off x="3275856" y="1196752"/>
            <a:ext cx="1373823" cy="504056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black"/>
                </a:solidFill>
              </a:rPr>
              <a:t>17 AÑOS PRUEBA DE ACCESO </a:t>
            </a: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" name="56 Flecha derecha"/>
          <p:cNvSpPr/>
          <p:nvPr/>
        </p:nvSpPr>
        <p:spPr>
          <a:xfrm rot="5400000">
            <a:off x="4319972" y="1592796"/>
            <a:ext cx="504056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8" name="AutoShape 4"/>
          <p:cNvSpPr>
            <a:spLocks noChangeArrowheads="1"/>
          </p:cNvSpPr>
          <p:nvPr/>
        </p:nvSpPr>
        <p:spPr bwMode="auto">
          <a:xfrm>
            <a:off x="3491880" y="3501008"/>
            <a:ext cx="1368152" cy="792088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black"/>
                </a:solidFill>
              </a:rPr>
              <a:t>Curso de formación específico y tener 17 años.</a:t>
            </a: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9" name="58 Flecha derecha"/>
          <p:cNvSpPr/>
          <p:nvPr/>
        </p:nvSpPr>
        <p:spPr>
          <a:xfrm rot="16200000">
            <a:off x="3827511" y="3081472"/>
            <a:ext cx="519828" cy="288030"/>
          </a:xfrm>
          <a:prstGeom prst="rightArrow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" name="1 Flecha derecha"/>
          <p:cNvSpPr/>
          <p:nvPr/>
        </p:nvSpPr>
        <p:spPr>
          <a:xfrm rot="1868912">
            <a:off x="4685300" y="3141066"/>
            <a:ext cx="564722" cy="319381"/>
          </a:xfrm>
          <a:prstGeom prst="rightArrow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4652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Subtítulo"/>
          <p:cNvSpPr>
            <a:spLocks noGrp="1"/>
          </p:cNvSpPr>
          <p:nvPr>
            <p:ph type="subTitle" idx="1"/>
          </p:nvPr>
        </p:nvSpPr>
        <p:spPr>
          <a:xfrm rot="16200000">
            <a:off x="-1535893" y="3202577"/>
            <a:ext cx="4176464" cy="596862"/>
          </a:xfr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s-E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s-E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I.V: formación profesional básica contenidos</a:t>
            </a:r>
            <a:endParaRPr lang="es-E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icture 2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l="15238" t="26555" r="76187"/>
          <a:stretch>
            <a:fillRect/>
          </a:stretch>
        </p:blipFill>
        <p:spPr bwMode="auto">
          <a:xfrm rot="5400000">
            <a:off x="4175956" y="-3735796"/>
            <a:ext cx="792088" cy="86409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323528" y="386661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4000" dirty="0" smtClean="0">
                <a:solidFill>
                  <a:srgbClr val="4BACC6">
                    <a:lumMod val="60000"/>
                    <a:lumOff val="40000"/>
                  </a:srgbClr>
                </a:solidFill>
                <a:latin typeface="Trebuchet MS" pitchFamily="34" charset="0"/>
                <a:ea typeface="+mj-ea"/>
                <a:cs typeface="+mj-cs"/>
              </a:rPr>
              <a:t>LOMCE</a:t>
            </a:r>
            <a:endParaRPr lang="es-ES" sz="4000" dirty="0">
              <a:solidFill>
                <a:srgbClr val="4BACC6">
                  <a:lumMod val="60000"/>
                  <a:lumOff val="40000"/>
                </a:srgbClr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3" name="4 Subtítulo"/>
          <p:cNvSpPr txBox="1">
            <a:spLocks/>
          </p:cNvSpPr>
          <p:nvPr/>
        </p:nvSpPr>
        <p:spPr>
          <a:xfrm>
            <a:off x="2987824" y="437074"/>
            <a:ext cx="5908736" cy="471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s-ES" sz="2200" dirty="0" smtClean="0">
                <a:solidFill>
                  <a:prstClr val="white"/>
                </a:solidFill>
                <a:latin typeface="Trebuchet MS" pitchFamily="34" charset="0"/>
              </a:rPr>
              <a:t>TÍTULO I: las enseñanzas y su ordenación </a:t>
            </a:r>
            <a:endParaRPr lang="es-ES" sz="2200" dirty="0">
              <a:solidFill>
                <a:prstClr val="white"/>
              </a:solidFill>
              <a:latin typeface="Trebuchet MS" pitchFamily="34" charset="0"/>
            </a:endParaRPr>
          </a:p>
        </p:txBody>
      </p:sp>
      <p:pic>
        <p:nvPicPr>
          <p:cNvPr id="9" name="Picture 8" descr="G:\JESÚS NÁJERA\N Y G\LOGOS\logo junta tran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848" y="6018237"/>
            <a:ext cx="1250777" cy="6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t="45267" r="52619" b="48002"/>
          <a:stretch>
            <a:fillRect/>
          </a:stretch>
        </p:blipFill>
        <p:spPr bwMode="auto">
          <a:xfrm>
            <a:off x="1691680" y="6597401"/>
            <a:ext cx="7056000" cy="860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5038963"/>
            <a:ext cx="1847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1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2813981"/>
              </p:ext>
            </p:extLst>
          </p:nvPr>
        </p:nvGraphicFramePr>
        <p:xfrm>
          <a:off x="1579115" y="1056514"/>
          <a:ext cx="7312581" cy="5251310"/>
        </p:xfrm>
        <a:graphic>
          <a:graphicData uri="http://schemas.openxmlformats.org/drawingml/2006/table">
            <a:tbl>
              <a:tblPr/>
              <a:tblGrid>
                <a:gridCol w="7312581"/>
              </a:tblGrid>
              <a:tr h="33711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400" dirty="0" smtClean="0">
                          <a:solidFill>
                            <a:srgbClr val="7030A0"/>
                          </a:solidFill>
                          <a:latin typeface="Trebuchet MS"/>
                        </a:rPr>
                        <a:t>FÓRMACIÓN</a:t>
                      </a:r>
                      <a:r>
                        <a:rPr lang="es-ES" sz="1400" b="1" kern="1400" baseline="0" dirty="0" smtClean="0">
                          <a:solidFill>
                            <a:srgbClr val="7030A0"/>
                          </a:solidFill>
                          <a:latin typeface="Trebuchet MS"/>
                        </a:rPr>
                        <a:t> PROFESIONAL BÁSICA.</a:t>
                      </a:r>
                      <a:endParaRPr lang="es-ES" sz="1200" kern="1400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82075" marR="82075" marT="82075" marB="820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41813">
                <a:tc>
                  <a:txBody>
                    <a:bodyPr/>
                    <a:lstStyle/>
                    <a:p>
                      <a:r>
                        <a:rPr lang="es-E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A) Módulos asociados a los Bloques Comunes</a:t>
                      </a:r>
                    </a:p>
                    <a:p>
                      <a:endParaRPr lang="es-ES" sz="1600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1.- Bloque de Comunicación y Ciencias Sociales 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s-ES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Lengua Castellana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s-ES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Lengua Extranjera</a:t>
                      </a:r>
                      <a:endParaRPr lang="es-ES" sz="1600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s-ES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Ciencias Sociales 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s-ES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 su caso, Lengua Cooficial</a:t>
                      </a:r>
                    </a:p>
                    <a:p>
                      <a:r>
                        <a:rPr lang="es-ES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2.- Bloque de Ciencias Aplicadas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s-ES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Matemáticas Aplicadas al Contexto Personal y de Aprendizaje en un Campo Profesional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s-ES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Ciencias Aplicadas al Contexto Personal y de Aprendizaje en un campo profesional  </a:t>
                      </a:r>
                      <a:endParaRPr lang="es-ES" sz="1100" kern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82075" marR="82075" marT="82075" marB="820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577">
                <a:tc>
                  <a:txBody>
                    <a:bodyPr/>
                    <a:lstStyle/>
                    <a:p>
                      <a:pPr marL="89992" marR="0" lvl="0" indent="-8999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s-E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B).- Módulos  asociados a unidades de competencia del Catálogo Nacional de las   Cualificaciones Profesionales</a:t>
                      </a:r>
                    </a:p>
                    <a:p>
                      <a:pPr marL="89992" marR="0" lvl="0" indent="-8999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_tradnl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9992" marR="0" lvl="0" indent="-8999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s-ES_tradn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Módulo de formación en centros de trabajo</a:t>
                      </a:r>
                      <a:endParaRPr kumimoji="0" 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075" marR="82075" marT="82075" marB="820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060">
                <a:tc>
                  <a:txBody>
                    <a:bodyPr/>
                    <a:lstStyle/>
                    <a:p>
                      <a:pPr marL="89992" marR="0" lvl="0" indent="-89992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DURACIÓN: </a:t>
                      </a: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2 CURSOS</a:t>
                      </a:r>
                    </a:p>
                    <a:p>
                      <a:pPr marL="89992" marR="0" lvl="0" indent="-89992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MÁXIMA PERMANENCIA  4 AÑOS. </a:t>
                      </a:r>
                    </a:p>
                  </a:txBody>
                  <a:tcPr marL="82075" marR="82075" marT="82075" marB="820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527642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l="15238" t="26555" r="76187"/>
          <a:stretch>
            <a:fillRect/>
          </a:stretch>
        </p:blipFill>
        <p:spPr bwMode="auto">
          <a:xfrm rot="5400000">
            <a:off x="4175956" y="-3735796"/>
            <a:ext cx="792088" cy="86409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4 Subtítulo"/>
          <p:cNvSpPr txBox="1">
            <a:spLocks/>
          </p:cNvSpPr>
          <p:nvPr/>
        </p:nvSpPr>
        <p:spPr>
          <a:xfrm>
            <a:off x="2987824" y="437074"/>
            <a:ext cx="5908736" cy="471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s-ES" sz="2200" dirty="0" smtClean="0">
                <a:solidFill>
                  <a:prstClr val="white"/>
                </a:solidFill>
                <a:latin typeface="Trebuchet MS" pitchFamily="34" charset="0"/>
              </a:rPr>
              <a:t>TÍTULO I: las enseñanzas y su ordenación </a:t>
            </a:r>
            <a:endParaRPr lang="es-ES" sz="2200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23528" y="386661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4000" dirty="0" smtClean="0">
                <a:solidFill>
                  <a:srgbClr val="4BACC6">
                    <a:lumMod val="60000"/>
                    <a:lumOff val="40000"/>
                  </a:srgbClr>
                </a:solidFill>
                <a:latin typeface="Trebuchet MS" pitchFamily="34" charset="0"/>
                <a:ea typeface="+mj-ea"/>
                <a:cs typeface="+mj-cs"/>
              </a:rPr>
              <a:t>LOMCE</a:t>
            </a:r>
            <a:endParaRPr lang="es-ES" sz="4000" dirty="0">
              <a:solidFill>
                <a:srgbClr val="4BACC6">
                  <a:lumMod val="60000"/>
                  <a:lumOff val="40000"/>
                </a:srgbClr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4508" y="3001356"/>
            <a:ext cx="56886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EL TÍTULO PROFESIONAL BÁSICO TENDRÁ LOS MISMOS EFECTOS LABORALES QUE EL TÍTULO DE GRADUADO  EN EDUCACIÓN SECUNDARIA OBLIGATORIA PARA EL ACCESO A EMPLEOS PÚBLICOS Y PRIVADOS</a:t>
            </a:r>
            <a:endParaRPr lang="es-ES" sz="2000" b="1" dirty="0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 rot="16200000">
            <a:off x="-1781853" y="3222268"/>
            <a:ext cx="4536506" cy="50405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Desarrollo de la FP Básica</a:t>
            </a:r>
            <a:endParaRPr lang="es-ES" sz="22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6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t="45267" r="52619" b="48002"/>
          <a:stretch>
            <a:fillRect/>
          </a:stretch>
        </p:blipFill>
        <p:spPr bwMode="auto">
          <a:xfrm>
            <a:off x="1691680" y="6573177"/>
            <a:ext cx="6623952" cy="8078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9 Flecha abajo"/>
          <p:cNvSpPr/>
          <p:nvPr/>
        </p:nvSpPr>
        <p:spPr>
          <a:xfrm rot="19538741">
            <a:off x="1602094" y="1858756"/>
            <a:ext cx="52241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abajo"/>
          <p:cNvSpPr/>
          <p:nvPr/>
        </p:nvSpPr>
        <p:spPr>
          <a:xfrm rot="2054426">
            <a:off x="7045841" y="189638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http://primerasnoticias.com/alavueltadelaesquina/files/Aplauso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7229" y="3356992"/>
            <a:ext cx="163933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G:\JESÚS NÁJERA\N Y G\LOGOS\logo junta transparen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87" y="6047982"/>
            <a:ext cx="1250777" cy="6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2843808" y="5373216"/>
            <a:ext cx="453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b="1" dirty="0">
                <a:solidFill>
                  <a:srgbClr val="C0504D">
                    <a:lumMod val="75000"/>
                  </a:srgbClr>
                </a:solidFill>
                <a:latin typeface="Trebuchet MS" panose="020B0603020202020204" pitchFamily="34" charset="0"/>
                <a:ea typeface="Times New Roman" pitchFamily="18" charset="0"/>
              </a:rPr>
              <a:t>FP Básica </a:t>
            </a:r>
            <a:r>
              <a:rPr lang="es-ES" altLang="es-ES" b="1" dirty="0" smtClean="0">
                <a:solidFill>
                  <a:srgbClr val="C0504D">
                    <a:lumMod val="75000"/>
                  </a:srgbClr>
                </a:solidFill>
                <a:latin typeface="Trebuchet MS" panose="020B0603020202020204" pitchFamily="34" charset="0"/>
                <a:ea typeface="Times New Roman" pitchFamily="18" charset="0"/>
              </a:rPr>
              <a:t>  </a:t>
            </a:r>
            <a:r>
              <a:rPr lang="es-ES" altLang="es-ES" b="1" dirty="0">
                <a:solidFill>
                  <a:srgbClr val="C0504D">
                    <a:lumMod val="75000"/>
                  </a:srgbClr>
                </a:solidFill>
                <a:latin typeface="Trebuchet MS" panose="020B0603020202020204" pitchFamily="34" charset="0"/>
                <a:ea typeface="Times New Roman" pitchFamily="18" charset="0"/>
              </a:rPr>
              <a:t>R. D. 127/2014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558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l="15238" t="26555" r="76187"/>
          <a:stretch>
            <a:fillRect/>
          </a:stretch>
        </p:blipFill>
        <p:spPr bwMode="auto">
          <a:xfrm rot="5400000">
            <a:off x="4175956" y="-3735796"/>
            <a:ext cx="792088" cy="86409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395536" y="26064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sz="4000" dirty="0">
                <a:solidFill>
                  <a:srgbClr val="4BACC6">
                    <a:lumMod val="60000"/>
                    <a:lumOff val="40000"/>
                  </a:srgbClr>
                </a:solidFill>
                <a:latin typeface="Trebuchet MS" pitchFamily="34" charset="0"/>
              </a:rPr>
              <a:t>LOMCE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347864" y="332656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s-ES" sz="2000" dirty="0" smtClean="0">
                <a:solidFill>
                  <a:prstClr val="white"/>
                </a:solidFill>
                <a:latin typeface="Trebuchet MS" pitchFamily="34" charset="0"/>
              </a:rPr>
              <a:t>TITULOI</a:t>
            </a:r>
            <a:r>
              <a:rPr lang="es-ES" sz="2000" dirty="0">
                <a:solidFill>
                  <a:prstClr val="white"/>
                </a:solidFill>
                <a:latin typeface="Trebuchet MS" pitchFamily="34" charset="0"/>
              </a:rPr>
              <a:t>: </a:t>
            </a:r>
            <a:r>
              <a:rPr lang="es-ES" sz="2000" dirty="0" smtClean="0">
                <a:solidFill>
                  <a:prstClr val="white"/>
                </a:solidFill>
                <a:latin typeface="Trebuchet MS" pitchFamily="34" charset="0"/>
              </a:rPr>
              <a:t>las </a:t>
            </a:r>
            <a:r>
              <a:rPr lang="es-ES" sz="2000" dirty="0">
                <a:solidFill>
                  <a:prstClr val="white"/>
                </a:solidFill>
                <a:latin typeface="Trebuchet MS" pitchFamily="34" charset="0"/>
              </a:rPr>
              <a:t>enseñanzas y su ordenación </a:t>
            </a: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 rot="16200000">
            <a:off x="-1535893" y="3202577"/>
            <a:ext cx="4176464" cy="5968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smtClean="0">
                <a:solidFill>
                  <a:schemeClr val="bg1"/>
                </a:solidFill>
                <a:latin typeface="Trebuchet MS" panose="020B0603020202020204" pitchFamily="34" charset="0"/>
              </a:rPr>
              <a:t> I.V: formación profesional básica contenidos</a:t>
            </a:r>
            <a:endParaRPr lang="es-E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91680" y="1700808"/>
            <a:ext cx="648072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COMPETENCIAS Y CONTENIDOS DE CARÁCTER TRANSVERSAL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331640" y="2276872"/>
            <a:ext cx="70567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Trabajo en equipo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Emprendimiento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Actividad empresarial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Orientación laboral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Respeto al medio ambiente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Comprensión lectora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Expresión oral y escrita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Comunicación audiovisual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Tecnologías de la información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Formación en materia de riesgos laborales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619672" y="5517232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FF0000"/>
                </a:solidFill>
              </a:rPr>
              <a:t>En la programación educativa de los módulos profesionales, deberán identificarse con claridad, el conjunto de actividades de aprendizaje y evaluación, asociadas  a dichas competencias y contenidos</a:t>
            </a:r>
            <a:endParaRPr lang="es-ES" i="1" dirty="0">
              <a:solidFill>
                <a:srgbClr val="FF0000"/>
              </a:solidFill>
            </a:endParaRPr>
          </a:p>
        </p:txBody>
      </p:sp>
      <p:sp>
        <p:nvSpPr>
          <p:cNvPr id="11" name="10 Flecha izquierda"/>
          <p:cNvSpPr/>
          <p:nvPr/>
        </p:nvSpPr>
        <p:spPr>
          <a:xfrm>
            <a:off x="6084168" y="4869160"/>
            <a:ext cx="504056" cy="1440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2" name="Picture 6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t="45267" r="52619" b="48002"/>
          <a:stretch>
            <a:fillRect/>
          </a:stretch>
        </p:blipFill>
        <p:spPr bwMode="auto">
          <a:xfrm>
            <a:off x="1404040" y="6573176"/>
            <a:ext cx="7056000" cy="860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3" name="Picture 8" descr="G:\JESÚS NÁJERA\N Y G\LOGOS\logo junta tran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734" y="5819184"/>
            <a:ext cx="1250777" cy="6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xMSEBUUExQWFhQXFBQVFRQUFBQVFRQYFRQWFxUVFBcYHCggGBolHBQUITEhJSkrLi8uFx8zODMsNygtLisBCgoKDg0OGxAQGywkICQsLCwsLCwsLCwsLCwsLCwsLCwsLCwsLCwsLCwsLCwsLCwsLCwsLCwsLCwsLCwsLCwsLP/AABEIAMMBAwMBEQACEQEDEQH/xAAcAAABBAMBAAAAAAAAAAAAAAAABAUGBwECAwj/xABAEAABAwIDBQUFBgUDBAMAAAABAAIDBBEFEiEGMUFRcRMiYYGRBzJCobEUM1JicsEjU5Ky0UOC8HOi0uEWY8L/xAAaAQABBQEAAAAAAAAAAAAAAAAAAQIDBAUG/8QANxEAAgIBBAECBAUCBAYDAAAAAAECAxEEEiExBUFREyJxkTJhgaGxUtEjQsHwBhQVJDPhNENi/9oADAMBAAIRAxEAPwC8UACABAAgAQAIAEACABAAgAQAIAEACABAAgAQAIAEACABAAgAQAIAEACABAAgAQAIAEACABAAgAQAIAEACABACerrGRi7ja+4cT0Chu1FdKzNkldU7HiKEE2PMaLlj7c7C31VGXlqV6Msw0M5PGUJjtQzgx3q1RPzNfpF/sTLxdnujDNqWX1Y4DncH5Ij5mDfMWhZeLmlxJD7BM17Q5puCLgrXhJTjuj0ZkouL2vs6JwgIAEACABAAgAQAIAEAR7E8fLZDHHbumznHXXkAr9Gj3R3yMzU66UZbIeg11+N1DW5hJpxs1unyVqrSUt4a/cpS1uo/q/YbmbU1AN89/Ahtj6BTS0NLWMfuNjrb087s/YnWFVzZ4myN3OGo5EaEeRWJbW65uL9DdptVkFJHWprGR++4C+7megCSFcp/hQWXQr/ABvAgl2ip2/GfJrv8KdaK5+n7orvyFC9f2NqTH4JDlD7E7g4Ft+hOiSektgstfYdXrabHhP7jndVi2ZQAIAEACABAAgAQAIAEAYugAQBCdoqomqcL6MDWj0zH6/Jc55Gble17cG9oIJU59ztRvzscw8R8+CqJZWAtjskpIj8gIcQeCr4NKLyso1uUDiT7JYkGscx7rWOZvR28Dnrr5ra8bq4QrcJvGOjF8lppSmpxXfY7zY9C3eXf0n91bl5TTr1f2KcNDdLpfucHbTxcGvPkB+6ifmKV0n/AL/UlXjLfVozT7SRONnBzfE2t523J1XlqZvDTX1G2eNtisrkemuutNPJQMpQBAGCUCZOMlXG3e9o6uATlCT6TGu2C7aBtWwtLmvaWi5JBBAtzshwknhrAisi1lPJW7Zi5znH4nOd/USf3XRRjiKRzsnuk37i+EhwLTuKjksPKGvoa6jDXNO645hTxtjJEb4HTZ7FH02ZuUuY7W26zrbx+6ravTRuw08Mt6XWOnKxlBJVue8vcbuPy5AeASxqjGO1EU5yslul2cMUkBiJ4jinV5ixrjkjDsQKlcxfhotXZCsdLRxPdq6xaTzyuLQfQBYGpio2tI39LJyqTY8KAsAgDKABAAgAQAIACgCO4ljxEpjYQA02c7eb8QL8li6vyE4z2V+nbNTT6FShvn69Ib66uqG6iVxaeIDRbrYLOnrNT/W/2/sWqaNPLhx5G9+ISnfI/wDqKgepul3N/ctrTVLqK+wiuS4km5Jvc70qbfY7CXCHChmykJyeCO2G5CrEaQSd9m/iEyyOeUQ0XOv5JDWYSOCh5Lqmn6nan7qlhEjs+YdM7ZGFrt9tDyUripIpYlXLMSLTV2UkciQoVWaG9HB2Ip3wg+ITfYPEDLC9p17N4A6OFwPW66Dxk26nF+jMHyMUrNy9SULSKBxrKgRxuedzWlx8hdOjFykor1Gzkoxcn6EBfijpnZpDe+5vBo5ALdjRGEcROdtsnbLMmcKijadWm3gVNCxrhldxOTGFt7OOosbGwI5HmnSal2h0cro1CQedWS2SYyGBS2qTNiEwavmulUcBg5gpwprWxl0TgOSauxSLtpinbRdxaGwMoNG1nFjngjq4uHyKxdbBxty/U2dDNSqx7EjVQuGUACABAAgAQAIAEAVhO4tmkB3iR4P9RXJ3Raskn7s6elp1xa9kLoqw5bcFCLKtN5OEsgSKJIuBMXJ6QjOkciAFkVTZAyVaZtLPdJgIwwcLpUPFMTtPJORFJckLqbl7upT+ANMhRlC4J97Mm2jm/Wz+1a/jPwy+pk+RXzR+hNlqGcJ8Qp+0iez8THN9QQnRltkmNnHdFoqqmcbWO8b/AN10SeeTnGscCrtkomDm+VJkEhPLWAcU1yHKIlfjEY+IeqTeh2xm8WLsO5w9UKaEcWLI6sHinJjcCmOVOEwLqeQKOaAS1mG2OZouD8lJXanxIifBnCaySnkzMG/RzTezh4/5SaimF0cS+5JRqJUy3RJd/wDJWhmYxyX4ju2HndZH/Iy3YUkav/U68Zw8iB+2WukWn69forC8XxzL9iH/AKo88R4+pIMLxJk7MzD4EHe08is+6mVUtsjSpvjbHdEWqImBAAgAQAFAFcbTMDayW3EtPmWNuub16SvkdBonmiIiEiplvJo6VKkI2cH1IHFO2jdxoK5vNLtYbhRFWDmmuLFyKWTpMC5OzXJAF9ELmydEiteEM2KYbllPI6jzTJSw8ElTU45QnFKmbyXYP+yNUIZi06NkAHRw90/MjzC0PG6lV2bZdP8AkoeQ07nXuXa/gnl10hgHGsqWxxue46NBJ8uCdCDnJRXqMnNQi5MqkG5JO8kn1N10KWFg51vLyayzABI2KkR3FMdsS1mp5qCdmOieFWezbZfZqqxJ5s4shBs+U3yj8rB8TvpxVW27b2W6qN3Rb+z2x9JRgdnGHScZZLOkPQ/D0FlRlZKXZehXGPQsxeanaLSxteT8ORrjbxvoEkVJ9Cy2+pGzgdBUuLYg6nl1IDe6D/s1aR0sVZjfbX65RXlp6rOlgY8UwiopDeQZ4/5rL2H6xvZ9PFXqdVGfHTKF2llXz2jFNU3VvJUY5Q1NkyUExuDZ1QkUBMA2pQ6xcEcxWcMkIB03qXfhAoZHn2dV7nVbmD3TE4u5DK5tj8z6rP17UoL6mjoE1Y/oWWso1gQAIA0lla0XcQBzJsE2U4wWZPCFjFyeEhBNjkDd8gP6QT9FUl5DTr/Nn6FmOivl/lK/xCpMsr5D8TibchuA9AFgW2fEm5v1N2qv4cFH2Esj7BNSHNjFimMhujdSrNdOeSCduCPz18jt7vRWVXFFd2SY+bHbKT177hxZC02fLrv/AAsHxO+Q+SsVUfE+hXtu2fUtB+wVIIwGmRhA+87QknxcHd35BWJaKprorx1lqfZH8R2cqIAXsIniHxMHfb1YCb9RfoFnX6CceY8ov066MuJcMSUtUHbis5o0E8jpSzJAlHKHaWFs7OTxuPPwRKO5FKM5US/IZpaVzTYgqs012aEbYyWUwFK8j3TZJhg7YLjIvjxydrAwOGmlyLu6XK19J5eVUds47vblozNV4xWvNctv6ZENZVySi0kjnDfa4A9ALK0v+IrYPNdcV92/uVn4CE44ssk/skNM7cq6XxnlIa2D4xJdr/Vfkc95Hxk9HJc5i+n/AKMi2O4iScjfMq9OXoVK4eppsls86uqWxC4YO9K/8LAdbfmO4evBVrJqEclqqG+WD0Bh9DHBE2KJoaxgs1o4D9z4rObbeWaKSSwhQUgpEsTl/jSX3g28gBZSxfAxoZGzEVcGXf2rB6mx+RKc3wNxyWM5gIIIuDoQdQRyKgJXyV/tRs39nvNAD2O98f8AL/M38nMcOm7S0upz8sjM1Wlx88RqgmutLJm4FGZKIcKqoytJTZMVIhlZVOkeTw4KFttlhJJFs+zXAxBSiV33kwDj+VnwN+d/PwWVqbN08exqaavbHPqyYKuWQQAIAhW1uIH7Rkvoxo08Xak+llz/AJSblao+iRt+Oriq3L1bGWeouFmbTRWF0I3FSIaxkx2vyjKN5VmqGWV7Z4Iu4XVsqjls3gj6ypZC3TMbvd+Bg9537DxIUlcHOW0ZZNQjuPQWGUMcETYomhrGCzQPqeZO8lasYqKwjLcnJ5YzYi8SOdm1AJAHAW0Um3gTJG5q400okjNrHvN4OHEEdFG1hj85HvaLZlso7enAbIRmLdzZdL+TvHjx5qlqtGrFuj3/ACWtNq3W8S6IrS1B3EEEGxB0II3gjmsGUXF4ZtxkpLKHanqbJqElBSFT6wlD5IlSkb09ZYpUMspyhtx2zXBzdzvkVHKHPBPp5vZh+gyvrPFCgTOYira3uO11sVoeNnKnUwkvfH3KHkYRu08ov2z9iIOFzcrujii7PZlgop6JryP4k1pHHjlP3Y/pN+ris7UT3Tx7Gjp4bY59yXqAnBAEX2uoP9Rj2tedCxxsH24g8CAlTEYg2MwbtC2qke11r5GMNww6gl5/Fv04J0m+hEl2TdMHGHC4QBWe0OE/ZJ+6P4MlzH+Uj3o/LePDotjSX/Ejh9oxtXR8OWV0zjG5XEUxPi0N4ihrIJkcZTJqiPci7Nm6gPpIXD+W0HwLRlI9QVhXxcbGn7m5RNSrTQ5KImBAAgCC7eUJbK2ce64BjvBwvlv1GnksXydL3KxfRmt467h1sjocso1DSZ1mkp0VyNkyGVsmd5Por0FhFOTyzjlTsjMFteyTCAynfUEd6V2Vp/Iw2+bs3oFo6SGI7vcoaqeZbfYnyuFUheKTdnK9p01JHiDqCP8AnBSJ8DWiLYrP2jgxurnENAHEk2ATJD0WxTRZWNbyaG+gskEIttlgdwaiMd9o/iNHxtHxfqHzHRZuv0u9fEj2jQ0Wp2PY+mRummuFhG0Kg9AodrZKhrGTaLFtA3jdSxhkilJR6I6+sKlVaI97E0s5IstXxel+JbvfUf5Mzyep+HVsXcv4MUFJ2sscY+N7Gf1OA/ddPLhNnNRWWkejImBoDRoAAAOQAsFjmuuDdAonq6oMGu+199h1J4BNlJRFUclYbTbUxySOZGe0cNHOG4eA5BM5fLHMZtmcffS1LCLlj/fZwLePmOCs2LiMvdFet8yXsy7IJmvaHNN2kAgjiCoyU6IAa9pMM+0U72D3gMzDye3Ueuo81LTZ8OaZFfWrINFb0ctwFvJmA1gco2BwseKVvHI0aJqEsdaykik+URuQ+7M42aa7HAmMm+m9p5jw8FU1ej+L80e/5Lml1nwfll1/BN6LFYZfceCfw7neh1WPZRZX+JGxXqK7PwsWqImBACXEqNs0T43bnAjoeB6g2KZZBTi4sfXNwkpIqmMEaHeND1C5RrDwdMnlZE+LPyxH0Ulayxlj4InlVsqAW6IbFPQuA0fY0sMX4I2NPWwv87rcrjtikYtkt0mxenjSPbUiB7Msg7w3Pbo5nn+yb8SKeB2xsh+yWI0tPK4yscX5jkmd3srSODeHHUXTFcm2vYc6mkn7lm087XtDmEOadQQbgqTJGbkJQK3x7Dvs1QWj7t93s8Ne83yPyIXO62j4VnHTN7R3fEhz2jkwqkXDSruGkpyGshNSC95J5q0mkiu1lg2mRvF2mtRFaw8P3XW+JilpYteuf5OT8rJvVST9MDnshFevpv8AqtPpc/srt3/jZSp/8iL2WQbBwragRsLzuH/AEknhZFSyyI00LsQlcHEimY6z7EgzPtfs7jc0C1+oHNRwWeWOk8cIhlZQsjM+RoaO1lsALAAPdYDwskzyL6Dv7PsEiqqWobIN742tcPeY5rXHM08Dd56q5b+CC/L/AFKlX4pv8x0pK6ow09nO0uhvpKAezPjf/TPgfnvVblFgk1DtHTyjR4HX/KcuRHwO6UCr8bpuyrJWjcXZ29HjN9SVt6We6tMw9VDbawhksrJVYvbM1ws4XUbi08xYjjkT1dIwNLm8OCkhZLOJEbhgZJK6x0NiNxG8dFJKS6Y6MWnlFm4Bina00b3HvFtj4lpLSfOy526vbY0ujoqLd1ab7HdQk5glIwKkkdd7iOLnEebiVycnmTf5s6iCxFL8kIMe+7HiVJV2Ms6I/kVjJBg7UcGaRjeb2D1cAlj+JfVCS4TPQgXQGEM+O47FTxl0jw1o8dXdFDOeeESRj6srPENrTVZuzbZg5f5UW0kyMMkpy343I+h//Sg3Yvx7osYzTn2ZMvZ9jkkEjoKgFneIcx2+N3B3Qi1/CxVyL2vDKkllZRaAKmIhk2vw/taZxA78f8Rvl7w82387KnrqviVPHa5LWjt+HavZ8EHpX3C506AXtizNI8EIa3gib6SziPFP3ibDdlMm7xdgjxKns4HgQut/4fvU6HX6xf7M5TztDhcrPSS/dHfZt2SsgdymZ83W/dbdyzW/oY9UsWJ/mXmsQ2yP7byltMLcZGg+jj+wTLOh0OxXsvSiOjhHEsD3fqf33fNxTl0NZXOKxktksDcvk/uKh/zEj6JD7JmZaeZp0cJrkHfYsbb6FT5yRJYJyQgUb5MCpnHMYY83EhoaT1I3oXADigCA7dx2qo3fiit/S4/+S1NA/ka/MytevnT/ACGZrlfM8z2tkZA1mrbNOvBGQwRmEyTSdnCx0jydGtFzv3nkPE6KGy1R5ZYrqcuEXPs9hPYUscb7FzW94jdmcS428LkrGts3zcjYqq2QUR3UZKRLaTaEgvij0tdrncfEN+l1i63XS3OqH6s1tHok0rJ/oiHNWUagmx1n8NvVS1kUxjyKUjwKKAWljPKRh9Hgp0H8y+q/kbNfK/oXDtJi4gYddbEnot+x+hhwXqxl2XwH7QRWVYzOdrBE4XbGw7nkcXka67gRxRGPASkQo0AiEjAPde9v9LiP2Ucux8Room5pYmc52A/7pGBU5f8AyIluL/wJFv7TbNtqbSRkMqGDuv4OH4JOY5Hh6haMoqSKEZYGrC9pXU7hDUsLHDcHbrc2O3Ob/wA0UalKPDHuKlyiU02JRSjuuBvpbrwUqakuCNpxK7qKfsZ5I+DXkDodW/IhcxqK9lko/mdHRPfWpC+ifqokPmvlE2L4bZ2YDR31TJ8BTNTWPURNp0zcWNoVFEHtynyPIqxo9bZpbVZD9V7orazRw1NTrn9/ZjLUUD4zfkbhw3abui7rReV02rW2LxL+l9/+ziNZ4zUaV5ksx91/vgujDKsTQxyDc9jXdLjUeqpzjtk0y9CW6Kkcsbw/t4smm8EZgSNL8j4puE+x4qposkbW/ha1voLIAqbFtp2wVbqaOI1D3TdmzK4NzOc7VttfdJIv+UnRRfD5H7+BTs9tS6mqJBNHYOLWyMsQ+IsvY2+L3j10I5KSKSQxstCmqGyMD2EOa4AtcNQQUoHVAAgCDbf/AH0P6H/3D/C0vH9SMvyH4okeutEzxtxOt7MXTJPA+McjfgdNLXVUcNyxjiS8jeGNF3W8bC3mq1tjjFstVVKUlEu/CsKhpoxHCwMaOQ1J5uO9x8SsmUnJ5ZqxiorCFqQcYKAKqxm7amZp3iR/oTcH0IXL6mDjbJP3Oj08t1UcewmaVATG+KR3gB5OT4MbIYuzUmRmALNNEZDBM9pXfaKiFnwymmB/Q8tLvkXLoU92H7mA1tyixWiynIirMXZZ8/8A1ZP7yq8uyaPREqDu1MTjuE8Lj5SNKZtW9SH7nscT0CrZWOFZRxytyyMa9vJzQ4fNI1kBsi2Xp2ODmBzLODsrXuyktNxob2HSyEkuhW2+yObZw5asO/HGD5tJafllWH5OGLU/dGz46Wa2vZiCCRZpoD3S1LXNyvFwl4awynZVKL3QE9VhVgXRm45cQoZVNcolq1fO2fA1OkAUaWS6JpasJ8YtPIyTWMMk3s/xMFr4OLSXsH5XHvAdCf8AuXYaa2V+njbLlr5X9V0/1Ryl9UaL3VHrtfr2vuSDE8bp6f72RrTvy3u4/wC0aqUaQHar2k9wspgW5u7nPvm+gEbRuJ4cfBKAq9mmxboXfbKptp3AiKM74WO3l3/2O+Q04lAg6e0HZsTRGojH8eJtzb/VYNSw8yBcj04pBRk9mWNkSmmcbse0vj/K4auA8CNeoPNKJ0WYkFBAFe7Zz5qu34GNb5m7j9QtfQxxXn3Zj66WbMeyGZXCmMONR3eAmSWSSDwPvs1syuF/ije0ddD9GlVdXF/C+xa0kl8UtxZJrAgAQBGdqtl/tJ7SNwbKBbX3ZANwdbcfFUtVpFd8y7Len1Tq4fRAyxzHljwWvabOaeB/fqsGyDhLbLs24TU45Q4sjzwvb4X9ExDpDD2afkTBkRoDBJcLZndSPzC8b44iLEkmOS4t45HtW9onvqTz1wYerjsta9+SyVdKhBaukjM8wfYfxHE3NtCb314aqvNPJNF8Edx+lpwWMikYC51i/UsZf4nube2tt1/JJGDbFlJItelvkbcgnK25G4mwuR4KyQHVAAgCH7es1hd+tv8AaVkeUjxF/U1PGvmSI5G5Y5rChk1kAL6WtslTIZ1KRFcUqrSOA5ojAkchslq1MoETmKcIxB8ThLGbOBOW+o3WsRxB1XXeF0//AGst3Unx9jlPMX/91Fx/yr/UidHUSvMpkJNRdzpsxu6R1r3vy5cLWtoo5RcXtfZNGSkty6LZ9keC0rqKGsDRJPIHZpH6mIhxaY2A+7a1rjUpGxSw0gpghAFKYO3sMWhaNA2qdGOhc+MD0KVCMuwJBTnUTBjS5xs1oJJ5AC5SpOTwhJSUVllVVNQZJHyHe9xd0vuHkLBb8IbIqK9Dnpy3ycn6mGJ4054jh+YB4807CfA1ywJKcFjg5ps4EEEbwRuKc4JrDE3tPKLQ2axsVMZvpI2weB47nDwNisHVaf4MvyfRu6XUfGjz2ux5VYtAgAQBCvaDQgGOcb79m/x3lh/uHmsnydXCs/Q0/HWcuH6jJhEnesdx0WOjVl+EQ1dNkkc3kUuQTysnIMSZFJLsNW5JjGTpILj9Tb/UX9AtLxtuJuD9TO8jVmCmvQnq3DHKs9sO0LDGKZjgQDnlIsRcDus+dz0CQEMGH4FVRYfFUzC7JNS2xD4mOP8ACc/mHX8rjyFyKS7YLaEse2mkN2O+5cfhd/L6HhyOnHQAsVKICAInt77sP63f2rK8r+GP1/0NLxv4pfQioKxjYOcktkqQ1sSTYq1o3p8YNjXNIjVTiBe85Rck6K1XQ21Fdsq2XJJyfSHnDMDa/wC9eb20DdGg+J3n5LpdN4WEcStefy9P7nNarzNksqpY/P1OlVRlhykWt6W8FvRjFRSj0Ybm28yfLGfEKAvcHsOSVvuu4EfgeOLfoq9+nVq/MtafUOp/kSr2JzzMnq4HRvbCcs7bg5GSOOV7GO3ODgARbkVj2Vyg8SRsQsjNZiy20weCAKGxeqP2ueSGzpYqqR7Wk5buZMTa/klTEZO6H2p0zmjtKeqjfbvN7EyAHjZzCbjx0SCmcc2qiq4GCncTG8ZnOLXMJAOjLOAO8XPktLRUf/ZL9P7mZrr8/wCHH9f7EdLloGcDJEALqaptodyXGRGsjRi07WONuqc54QkYZJD7LmufLNJ8AaGX4FxOa3kAP6gsvXWJpI1NDXhuRYyzjSMoAEAR7bkj7G6+8vZbrmv9AVQ8i18F5/IuaBP4yx+ZA6WSxC583UOuKw52NlHKzv2Sv3GV8ScBryppLgb8ZxptGwS6l+Ydm0aFzxqNeAFrlWtJTOyxbeMc5K+qthXW93rxgMd9oU0sd+0yscN0fdB8Cd59V0ucHOpC3Y/YCWpkZUVrckIIeynPvycQZR8Lfy7zxtxTsGW1PA17HMcAWOaWlp3EEWI9E4QpDHKN1NNJFc3jf3HcbaOjd1sW+YSMVFzYFXdvTRS/zI2uPUgXHrdKILkAQ3byTvxN5B7vUgD6FY3lJcxj9Wa3jY8Sf0I0so1BmxyctGm9T1xyQWPCI52JcbuJPVWNyXRBtz2OOGUL3P8A4bHPcAXWaLmw3m3HervjJRepju9MlLyal/y0lH1wOdLUrsUzj2h6inbK3K/fwdxCenjoicRHV4cW+I4EblImpDctBRSuicHMcWuHEH/lwiVcZLEllCxslF5i8Etw7bMgWmZm/MzQ+bT/AJWdZ41d1v8ARmhV5Jria+w9Q7U0rv8AUy+DmuH7WVSWiuXoXI66l+pTu2ezMjq6aakqafspnmTvueHRud74ytYcwJuRbmmrSXf0jnq6f6jWk2NiDbzzy1Dvw2MMI/23zP8APKPBWqdC85s+xVu1/GK/uPxIAsBYDQAbh4BaJnCeWWya2KIDijcwaNSTYAakk7gAOKY5pdkirb6OxxHKbEEO/CQQ703oVkfcR1y6wPeC7Dz1Tu0qS6GLgz/VeOh9wddfBUrtWuol6nSPuRZeGYdHTxNiiaGsbuA+ZJ3knmVnyk5PLNCMVFYQrSDgQAIAhHtAqT2kcfwhpf1JNvlb5rF8pJuUY+nZr+NitspevRFGuWWaQ+4POHAxu3OHoeBQvYitT4mu0IqunLHFp4JnTJ4yUo5RFtsMJNTCA37xhzsvuJtYtPK448wFe0V6pnl9PhlTWU/FhhdrohTnuFMJY9HwygvYRuLXA2cDu1C6Lh8mBynhnqLBMTZVU8U8ZuyWNrx/uF7HxBuPJKILkAVR7UYbVdx8ULCeoc9v0ASMVEt9mM+bDIfymVnpK63yIQugfZKbpRCvNqantKp9tzbMHlv+ZPouc19m+9/lwb+ir20r8+RtaqhbGjHoDcKWEsEM0N8dMnOQiiP+ykv2eqjkPu3LXdHCxPlofJP096rtTfXX3GailzqaXY++0HBGttVRgAlwbKBudm0a/rewPO4XZaO3nY/0OQ1lKxvX6kTikstIzBwpsQLdN45JRrQozxO3ix8E9SaGOJqadnB/qE7eN2s0NO38R9EbhdrNO43cNeZ3pHIconN8t0zI7BzJQKNGNSkCw4qOeSStI67CQNbiFOXbu04/iLSG/wDcQq10H8N4LNM/8RF7WWUaxlAAgAQAIAEARfbrCXSxCSMEvjvdo1LmneAOJFgbdVQ12ndkVKPaLmivVcsPplaDEGXtmF+VxdYjg0bO9Mc6SosQQo2iRMkjgKiO4+8aP6gkfKIE/gy//L/YYaiBJGRalHJGMawQlzpIgM7m5ZGHRsreGvB44HjuPNamj1vw1sn1/BmarR/E+aPf8kk9keJzUdN2FS0tjErzGNC6NrrHXKTcZi4q1LyNcbcZzH39mVo6CyVeepe3uWzFKHAFpBB1BGoK0YyUllFBpp4ZWHtUqY21kTXOALoBYHf94/XolEGvYTb+GhdLS1YdHH2meKYB0jTmADg4NF2jQEHUanckQrLBj23opY3mnqYpXtbcRtd3zqADlOtrkXKh1Nyqrc/t9SXT1O2xR+5DXOJNzqSbk8yd65jlvLOkwlwjeLegBZVYf2sVxvGqBjklLDGZtPZMcsku06BoCQUen4n2uGzxHV0bWEcywSN+lvoum8JqHOShLtfwc35mhRi5R6f8kPDl1ZypzfVAcUmR2DrDVg8UqY3AqbMnZEMmVAYOTp0mQwYbOCgMChhSiCfFoAWhyGuATwxLhTXGoibGLvMjMtvBwN+gtfyUVkkovPsTVxbkse5e6wzdC6AMoAEACABAGEAcpKZjr3Y0333aDfrfek2oXLK+2twAUzhLELRONi3hG47rflPyPULF1+l2PfHr1NbRalz+SXY30FYWEEFZbWDSaUlhj3LE2cZm2D+I/F/7TWs9EMZOniXMRpkprGxFimZaLaxJZRkRhJuHYFmH4jJAe47Ti06tPlwPRWKNXbR+F8exXv0tdy+Zc+5DPbG59T9nqI43Zo2vjkDe93XEOa4W1tcOG7iFuaXyMLntksP9jG1Pj51LMeV+5CcCwzEKlwEbezb/ADJ+4wdLi7ugBVqeqphxKSK8NNbLqLLEwXCDTtPaSmaV2hkIygNG5rG8G8fFYOr1Xx58fhXX9za0umVMee32LnOVYsGWPQGR1w6rylHQ2yG9CLHHtY+43HVN25fA6Emo/MR+pxHkpY1DJWD/ALCU7pBNIReMt7LXc6+rx6WHmtjx1bi3MydfYpJREOJ7NSsceyIc3gHnK5vgTazuq6OGsWPmOenonn5Wa4bszGHB9T/FO8R6iIdeL/Ow8FBZqXLonq00YrkkFfhtLO37tsT7d18YDbW3ZmjRw8PomV3zgySyiE10RENLHFjveaSDy04jwWvCalFNGPODjJpm0h0TxiI3WVT3OIBsAoG22WIpYLB2Z2MbNQse9z2TvzPa65IynRgcw7wQL6WOqpz1LhPjotw00Zw54Yy4hDJSvyTtyng74Hjmx3H6q9XdGayijbTKDwzvhmFz13diGWO/emeDkH6fxnwHmQmXamMFgfTppTf5FjbN7MwUYuwZpCLOlf7x8B+FvgPmsuy2Vj5NSuqNa4H0FRkplAGUAZQAIAwgAQBhACLGqUS08jDxY63gQLtPkQFFdBTrcX7ElUts00VRC7RcsdKLaarLToUmBeGsMd2VzJBZ4158U1rPZHscXmDNX0g+FwPXRRuJKrf6kcHUzuXzSYY9WROTqc8wPmlSF3Ghs3dqeZT1Ea2J3vT8DGJpprJ6QxsRjEm3tcJ/w2M3oWR1oHFN2j9w2VlRJUTCOJrpHcGtBJ6nkPEqxVS5dIr23JdkkwX2eOdZ1W+w/lRnXo5/Do31WnVovWZnWav+knlNRsiYGRtDWNFmtA0CvxiorCKTbbyzEkIO8JRBHNhrDwQAjmwjkgCL7Q4JKHdoxpdpZwG823Ec1c0t6h8suilqtO5/NHsYLSv7rY333atLQOpOiuS1FaWclOOnsbxgedntm2xPEkoEjxqARdjT0O8+JWfZqJS4XRo1adR5fLLAgrb71XLAqzNcLEAjkQCPmgDu0oA6AoA3BQBsEAZCANggAKAMIAwSgDUuQBzkNwRzBHqEkllYFXZUG64O8EgjkRoVyji08M6ZNNZRzdUAJUhMiiGoTHEcmK2VR5puB2Tp9rPNG0XJzdUEpcCZORelwJkwUoDJjcxAsOKnqSILWxljpblWHMhUSSbI4bHLUsimzFjg4WDnN1DS4ajoloUZ2qMl2M1G6FblEtrDcMhp2ZIY2sbxyjU+LidXHqtuMIxWEjIlJyeWK7Jw01sgDBagDBYgDXIgDBjQBxfSNO9o9EAczQN5IABRDggDdsBCAOzAQgDuwoA6NKANwgDYIA2CAMFAGEAalAGrkAcXlAEO2n2cMjzLCQHn32ONmuP4geB58/Djn6nQ/Ee6PZe0+scFtl0RuHYx73XqJcjR/pwm7j1eRYeQKSnQ7fxMW3W5/COVfs/G1g+z3a5o91zi4Pt4nUO+SNRoYyWYcP8AkKNbKLxPlDRE/RYjWHg2E8rJs96TArYmkqwOKeosa5JHSGoB4priKpZFcZTRwlxmkBaHKSEsDJxyNOUBSZyM4Q7bINdJXQhgvldnceDWtBuT13eas6Wtu2L9itqrEq2vct0FbpimUAZQAIALIALIAMqAMZUAGRABkQBnIgDOVAGwagDIagDYBAGQgDYIACgDUoA1KANSEAaOCAOEsN0AN1RQoAb5qMhAEUxin7Obwf3vPc79j5rB8hVts3Lp/wC2bWhs3V4foIpjoVSRcZEqwlziSdLq9HCRTlyx42cwiaR4y9xn4n3seg3nruUy0srV7EMtTGt+475ixxa8Wc02I/xzHis2yuUJOLNCuxTW5HLEsQGQMGridAASSeQA3orrbfATsSQuwbYmaazqgmFm/ILGV37M87nwWrTom+Z8GbbrF1EsHCMKhpmZIWBo4ne5x5ucdSVowrjBYijPnOU3ljgCnjTYIA2QBlABZAGbIAzZABZAGbIALIALIAzZABZAG1kACAMoA2QAIA1KAMEIA1IQBqWoA1LEAczGgDm6nugBoxrZ4Tsy3yuGrXcj+48FDfRG2O2RLTdKqW5EMqtlKwd2zLfjBJ+VlnLx0k+y+/IRx0dMO2PEZu5ud3N3DoNwWhXp4QKNl85j3FQEcFOQm1Zg8c4HaNJI0DgS1wHK44eCitohZ+JEld06/wALFWDYLBTm8cdnHe9xLn9Mx3DwCK6YV/hQTtnP8THtilIzqGIA3DUAbhqAM5UAbAIAyAgDNkAFkAZsgAsgAsgDNkACABAGUACAMgIAygAQAIAEAYsgAsgDFkABCAMAIAwQgDXKEAaOjHJAHMxN5BAGvZN5IAz2Y5IA6NYOSAOgagDayAMgIAzZABZAGbIAwgDNkACABAGCgAQBlAAgAQAIAygA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445" y="2420888"/>
            <a:ext cx="2261459" cy="170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91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l="15238" t="26555" r="76187"/>
          <a:stretch>
            <a:fillRect/>
          </a:stretch>
        </p:blipFill>
        <p:spPr bwMode="auto">
          <a:xfrm rot="5400000">
            <a:off x="4175956" y="-3735796"/>
            <a:ext cx="792088" cy="86409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2 Subtítulo"/>
          <p:cNvSpPr txBox="1">
            <a:spLocks/>
          </p:cNvSpPr>
          <p:nvPr/>
        </p:nvSpPr>
        <p:spPr>
          <a:xfrm rot="16200000">
            <a:off x="-1826312" y="3202577"/>
            <a:ext cx="4752528" cy="5968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Desarrollo de la Ley</a:t>
            </a:r>
            <a:endParaRPr lang="es-ES" sz="22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323528" y="386661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4000" dirty="0" smtClean="0">
                <a:solidFill>
                  <a:srgbClr val="4BACC6">
                    <a:lumMod val="60000"/>
                    <a:lumOff val="40000"/>
                  </a:srgbClr>
                </a:solidFill>
                <a:latin typeface="Trebuchet MS" pitchFamily="34" charset="0"/>
                <a:ea typeface="+mj-ea"/>
                <a:cs typeface="+mj-cs"/>
              </a:rPr>
              <a:t>LOMCE</a:t>
            </a:r>
            <a:endParaRPr lang="es-ES" sz="4000" dirty="0">
              <a:solidFill>
                <a:srgbClr val="4BACC6">
                  <a:lumMod val="60000"/>
                  <a:lumOff val="40000"/>
                </a:srgbClr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5" name="4 Subtítulo"/>
          <p:cNvSpPr txBox="1">
            <a:spLocks/>
          </p:cNvSpPr>
          <p:nvPr/>
        </p:nvSpPr>
        <p:spPr>
          <a:xfrm>
            <a:off x="2339752" y="422667"/>
            <a:ext cx="6556808" cy="34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2000" dirty="0" smtClean="0">
                <a:solidFill>
                  <a:prstClr val="white"/>
                </a:solidFill>
                <a:latin typeface="Trebuchet MS" pitchFamily="34" charset="0"/>
              </a:rPr>
              <a:t>Desarrollo de la LOMCE</a:t>
            </a:r>
            <a:endParaRPr lang="es-ES" sz="2000" dirty="0">
              <a:solidFill>
                <a:prstClr val="white"/>
              </a:solidFill>
              <a:latin typeface="Trebuchet MS" pitchFamily="34" charset="0"/>
            </a:endParaRPr>
          </a:p>
        </p:txBody>
      </p:sp>
      <p:pic>
        <p:nvPicPr>
          <p:cNvPr id="9" name="Picture 8" descr="G:\JESÚS NÁJERA\N Y G\LOGOS\logo junta tran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87" y="6047982"/>
            <a:ext cx="1250777" cy="6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t="45267" r="52619" b="48002"/>
          <a:stretch>
            <a:fillRect/>
          </a:stretch>
        </p:blipFill>
        <p:spPr bwMode="auto">
          <a:xfrm>
            <a:off x="1835696" y="6597401"/>
            <a:ext cx="7056000" cy="860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71600" y="1124744"/>
            <a:ext cx="43924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600" b="1" dirty="0" smtClean="0">
                <a:solidFill>
                  <a:srgbClr val="C0504D">
                    <a:lumMod val="75000"/>
                  </a:srgbClr>
                </a:solidFill>
                <a:latin typeface="Trebuchet MS" panose="020B0603020202020204" pitchFamily="34" charset="0"/>
                <a:ea typeface="Times New Roman" pitchFamily="18" charset="0"/>
              </a:rPr>
              <a:t>14  títulos de FP Básica del  R. D. 127/2014</a:t>
            </a:r>
            <a:endParaRPr lang="es-ES" alt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084168" y="1124744"/>
            <a:ext cx="2808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600" b="1" dirty="0" smtClean="0">
                <a:solidFill>
                  <a:srgbClr val="C0504D">
                    <a:lumMod val="75000"/>
                  </a:srgbClr>
                </a:solidFill>
                <a:latin typeface="Trebuchet MS" panose="020B0603020202020204" pitchFamily="34" charset="0"/>
                <a:ea typeface="Times New Roman" pitchFamily="18" charset="0"/>
              </a:rPr>
              <a:t>7 títulos de FP Básica del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600" b="1" dirty="0" smtClean="0">
                <a:solidFill>
                  <a:srgbClr val="C0504D">
                    <a:lumMod val="75000"/>
                  </a:srgbClr>
                </a:solidFill>
                <a:latin typeface="Trebuchet MS" panose="020B0603020202020204" pitchFamily="34" charset="0"/>
                <a:ea typeface="Times New Roman" pitchFamily="18" charset="0"/>
              </a:rPr>
              <a:t>R. D. 356/2014</a:t>
            </a:r>
            <a:endParaRPr lang="es-ES" altLang="es-ES" sz="1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71600" y="1484784"/>
            <a:ext cx="5112567" cy="4799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ES" sz="1400" dirty="0">
                <a:solidFill>
                  <a:prstClr val="black"/>
                </a:solidFill>
                <a:ea typeface="Calibri"/>
                <a:cs typeface="Times New Roman"/>
              </a:rPr>
              <a:t>1.º Anexo I: Título Profesional Básico en </a:t>
            </a:r>
            <a:r>
              <a:rPr lang="es-ES" sz="1400" dirty="0">
                <a:solidFill>
                  <a:srgbClr val="C00000"/>
                </a:solidFill>
                <a:ea typeface="Calibri"/>
                <a:cs typeface="Times New Roman"/>
              </a:rPr>
              <a:t>Servicios Administrativos</a:t>
            </a:r>
            <a:r>
              <a:rPr lang="es-ES" sz="1400" dirty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s-ES" sz="1400" dirty="0">
                <a:solidFill>
                  <a:prstClr val="black"/>
                </a:solidFill>
                <a:ea typeface="Calibri"/>
                <a:cs typeface="Times New Roman"/>
              </a:rPr>
              <a:t>2.º Anexo II: Título Profesional Básico en </a:t>
            </a:r>
            <a:r>
              <a:rPr lang="es-ES" sz="1400" dirty="0">
                <a:solidFill>
                  <a:srgbClr val="C00000"/>
                </a:solidFill>
                <a:ea typeface="Calibri"/>
                <a:cs typeface="Times New Roman"/>
              </a:rPr>
              <a:t>Electricidad y Electrónica</a:t>
            </a:r>
            <a:r>
              <a:rPr lang="es-ES" sz="1400" dirty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s-ES" sz="1400" dirty="0">
                <a:solidFill>
                  <a:prstClr val="black"/>
                </a:solidFill>
                <a:ea typeface="Calibri"/>
                <a:cs typeface="Times New Roman"/>
              </a:rPr>
              <a:t>3.º Anexo III: Título Profesional Básico en </a:t>
            </a:r>
            <a:r>
              <a:rPr lang="es-ES" sz="1400" dirty="0">
                <a:solidFill>
                  <a:srgbClr val="C00000"/>
                </a:solidFill>
                <a:ea typeface="Calibri"/>
                <a:cs typeface="Times New Roman"/>
              </a:rPr>
              <a:t>Fabricación y Montaje</a:t>
            </a:r>
            <a:r>
              <a:rPr lang="es-ES" sz="1400" dirty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s-ES" sz="1400" dirty="0">
                <a:solidFill>
                  <a:prstClr val="black"/>
                </a:solidFill>
                <a:ea typeface="Calibri"/>
                <a:cs typeface="Times New Roman"/>
              </a:rPr>
              <a:t>4.º Anexo IV: Título Profesional Básico en </a:t>
            </a:r>
            <a:r>
              <a:rPr lang="es-ES" sz="1400" dirty="0">
                <a:solidFill>
                  <a:srgbClr val="C00000"/>
                </a:solidFill>
                <a:ea typeface="Calibri"/>
                <a:cs typeface="Times New Roman"/>
              </a:rPr>
              <a:t>Informática y Comunicaciones.</a:t>
            </a:r>
          </a:p>
          <a:p>
            <a:pPr>
              <a:lnSpc>
                <a:spcPct val="115000"/>
              </a:lnSpc>
            </a:pPr>
            <a:r>
              <a:rPr lang="es-ES" sz="1400" dirty="0">
                <a:solidFill>
                  <a:prstClr val="black"/>
                </a:solidFill>
                <a:ea typeface="Calibri"/>
                <a:cs typeface="Times New Roman"/>
              </a:rPr>
              <a:t>5.º Anexo V: Título Profesional Básico en </a:t>
            </a:r>
            <a:r>
              <a:rPr lang="es-ES" sz="1400" dirty="0">
                <a:solidFill>
                  <a:srgbClr val="C00000"/>
                </a:solidFill>
                <a:ea typeface="Calibri"/>
                <a:cs typeface="Times New Roman"/>
              </a:rPr>
              <a:t>Cocina y Restauración</a:t>
            </a:r>
            <a:r>
              <a:rPr lang="es-ES" sz="1400" dirty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s-ES" sz="1400" dirty="0">
                <a:solidFill>
                  <a:prstClr val="black"/>
                </a:solidFill>
                <a:ea typeface="Calibri"/>
                <a:cs typeface="Times New Roman"/>
              </a:rPr>
              <a:t>6.º Anexo VI: Título Profesional Básico en </a:t>
            </a:r>
            <a:r>
              <a:rPr lang="es-ES" sz="1400" dirty="0">
                <a:solidFill>
                  <a:srgbClr val="C00000"/>
                </a:solidFill>
                <a:ea typeface="Calibri"/>
                <a:cs typeface="Times New Roman"/>
              </a:rPr>
              <a:t>Mantenimiento de Vehículos.</a:t>
            </a:r>
          </a:p>
          <a:p>
            <a:pPr>
              <a:lnSpc>
                <a:spcPct val="115000"/>
              </a:lnSpc>
            </a:pPr>
            <a:r>
              <a:rPr lang="es-ES" sz="1400" dirty="0">
                <a:solidFill>
                  <a:prstClr val="black"/>
                </a:solidFill>
                <a:ea typeface="Calibri"/>
                <a:cs typeface="Times New Roman"/>
              </a:rPr>
              <a:t>7.º Anexo VII: Título Profesional Básico en </a:t>
            </a:r>
            <a:r>
              <a:rPr lang="es-ES" sz="1400" dirty="0" smtClean="0">
                <a:solidFill>
                  <a:srgbClr val="C00000"/>
                </a:solidFill>
                <a:ea typeface="Calibri"/>
                <a:cs typeface="Times New Roman"/>
              </a:rPr>
              <a:t>Agrojardinería </a:t>
            </a:r>
            <a:r>
              <a:rPr lang="es-ES" sz="1400" dirty="0">
                <a:solidFill>
                  <a:srgbClr val="C00000"/>
                </a:solidFill>
                <a:ea typeface="Calibri"/>
                <a:cs typeface="Times New Roman"/>
              </a:rPr>
              <a:t>y Composiciones Florales.</a:t>
            </a:r>
          </a:p>
          <a:p>
            <a:pPr>
              <a:lnSpc>
                <a:spcPct val="115000"/>
              </a:lnSpc>
            </a:pPr>
            <a:r>
              <a:rPr lang="es-ES" sz="1400" dirty="0">
                <a:solidFill>
                  <a:prstClr val="black"/>
                </a:solidFill>
                <a:ea typeface="Calibri"/>
                <a:cs typeface="Times New Roman"/>
              </a:rPr>
              <a:t>8.º Anexo VIII: Título Profesional Básico en </a:t>
            </a:r>
            <a:r>
              <a:rPr lang="es-ES" sz="1400" dirty="0">
                <a:solidFill>
                  <a:srgbClr val="C00000"/>
                </a:solidFill>
                <a:ea typeface="Calibri"/>
                <a:cs typeface="Times New Roman"/>
              </a:rPr>
              <a:t>Peluquería y Estética</a:t>
            </a:r>
            <a:r>
              <a:rPr lang="es-ES" sz="1400" dirty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s-ES" sz="1400" dirty="0">
                <a:solidFill>
                  <a:prstClr val="black"/>
                </a:solidFill>
                <a:ea typeface="Calibri"/>
                <a:cs typeface="Times New Roman"/>
              </a:rPr>
              <a:t>9.º Anexo IX: Título Profesional Básico en </a:t>
            </a:r>
            <a:r>
              <a:rPr lang="es-ES" sz="1400" dirty="0">
                <a:solidFill>
                  <a:srgbClr val="C00000"/>
                </a:solidFill>
                <a:ea typeface="Calibri"/>
                <a:cs typeface="Times New Roman"/>
              </a:rPr>
              <a:t>Servicios Comerciales</a:t>
            </a:r>
            <a:r>
              <a:rPr lang="es-ES" sz="1400" dirty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s-ES" sz="1400" dirty="0">
                <a:solidFill>
                  <a:prstClr val="black"/>
                </a:solidFill>
                <a:ea typeface="Calibri"/>
                <a:cs typeface="Times New Roman"/>
              </a:rPr>
              <a:t>10.º Anexo X: Título Profesional Básico en </a:t>
            </a:r>
            <a:r>
              <a:rPr lang="es-ES" sz="1400" dirty="0">
                <a:solidFill>
                  <a:srgbClr val="C00000"/>
                </a:solidFill>
                <a:ea typeface="Calibri"/>
                <a:cs typeface="Times New Roman"/>
              </a:rPr>
              <a:t>Carpintería y Mueble</a:t>
            </a:r>
            <a:r>
              <a:rPr lang="es-ES" sz="1400" dirty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s-ES" sz="1400" dirty="0">
                <a:solidFill>
                  <a:prstClr val="black"/>
                </a:solidFill>
                <a:ea typeface="Calibri"/>
                <a:cs typeface="Times New Roman"/>
              </a:rPr>
              <a:t>11.º Anexo XI: Título Profesional Básico en Reforma y Mantenimiento de Edificios.</a:t>
            </a:r>
          </a:p>
          <a:p>
            <a:pPr>
              <a:lnSpc>
                <a:spcPct val="115000"/>
              </a:lnSpc>
            </a:pPr>
            <a:r>
              <a:rPr lang="es-ES" sz="1400" dirty="0">
                <a:solidFill>
                  <a:prstClr val="black"/>
                </a:solidFill>
                <a:ea typeface="Calibri"/>
                <a:cs typeface="Times New Roman"/>
              </a:rPr>
              <a:t>12.º Anexo XII: Título Profesional Básico en Arreglo y Reparación de Artículos Textiles y de Piel.</a:t>
            </a:r>
          </a:p>
          <a:p>
            <a:pPr>
              <a:lnSpc>
                <a:spcPct val="115000"/>
              </a:lnSpc>
            </a:pPr>
            <a:r>
              <a:rPr lang="es-ES" sz="1400" dirty="0">
                <a:solidFill>
                  <a:prstClr val="black"/>
                </a:solidFill>
                <a:ea typeface="Calibri"/>
                <a:cs typeface="Times New Roman"/>
              </a:rPr>
              <a:t>13.º Anexo XIII: Título Profesional Básico en </a:t>
            </a:r>
            <a:r>
              <a:rPr lang="es-ES" sz="1400" dirty="0">
                <a:solidFill>
                  <a:srgbClr val="C00000"/>
                </a:solidFill>
                <a:ea typeface="Calibri"/>
                <a:cs typeface="Times New Roman"/>
              </a:rPr>
              <a:t>Tapicería y Cortinaje</a:t>
            </a:r>
            <a:r>
              <a:rPr lang="es-ES" sz="1400" dirty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s-ES" sz="1400" dirty="0">
                <a:solidFill>
                  <a:prstClr val="black"/>
                </a:solidFill>
                <a:ea typeface="Calibri"/>
                <a:cs typeface="Times New Roman"/>
              </a:rPr>
              <a:t>14.º Anexo XIV: Título Profesional Básico en Vidriería y Alfarería.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084168" y="1772816"/>
            <a:ext cx="2736305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ES" sz="1400" dirty="0">
                <a:solidFill>
                  <a:prstClr val="black"/>
                </a:solidFill>
                <a:ea typeface="Calibri"/>
                <a:cs typeface="Times New Roman"/>
              </a:rPr>
              <a:t>1.º Anexo I: Título Profesional Básico en </a:t>
            </a:r>
            <a:r>
              <a:rPr lang="es-ES" sz="1400" dirty="0" smtClean="0">
                <a:solidFill>
                  <a:prstClr val="black"/>
                </a:solidFill>
                <a:ea typeface="Calibri"/>
                <a:cs typeface="Times New Roman"/>
              </a:rPr>
              <a:t> Actividades Agropecuarias.</a:t>
            </a:r>
            <a:endParaRPr lang="es-ES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s-ES" sz="1400" dirty="0">
                <a:solidFill>
                  <a:prstClr val="black"/>
                </a:solidFill>
                <a:ea typeface="Calibri"/>
                <a:cs typeface="Times New Roman"/>
              </a:rPr>
              <a:t>2.º Anexo II: Título Profesional Básico en </a:t>
            </a:r>
            <a:r>
              <a:rPr lang="es-ES" sz="1400" dirty="0" smtClean="0">
                <a:solidFill>
                  <a:prstClr val="black"/>
                </a:solidFill>
                <a:ea typeface="Calibri"/>
                <a:cs typeface="Times New Roman"/>
              </a:rPr>
              <a:t> Aprovechamientos Forestales.</a:t>
            </a:r>
            <a:endParaRPr lang="es-ES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s-ES" sz="1400" dirty="0">
                <a:solidFill>
                  <a:prstClr val="black"/>
                </a:solidFill>
                <a:ea typeface="Calibri"/>
                <a:cs typeface="Times New Roman"/>
              </a:rPr>
              <a:t>3.º Anexo III: Título Profesional Básico en </a:t>
            </a:r>
            <a:r>
              <a:rPr lang="es-ES" sz="1400" dirty="0" smtClean="0">
                <a:solidFill>
                  <a:prstClr val="black"/>
                </a:solidFill>
                <a:ea typeface="Calibri"/>
                <a:cs typeface="Times New Roman"/>
              </a:rPr>
              <a:t> Artes Gráficas.</a:t>
            </a:r>
            <a:endParaRPr lang="es-ES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s-ES" sz="1400" dirty="0">
                <a:solidFill>
                  <a:prstClr val="black"/>
                </a:solidFill>
                <a:ea typeface="Calibri"/>
                <a:cs typeface="Times New Roman"/>
              </a:rPr>
              <a:t>4.º Anexo IV: Título Profesional Básico en </a:t>
            </a:r>
            <a:r>
              <a:rPr lang="es-ES" sz="1400" dirty="0" smtClean="0">
                <a:solidFill>
                  <a:prstClr val="black"/>
                </a:solidFill>
                <a:ea typeface="Calibri"/>
                <a:cs typeface="Times New Roman"/>
              </a:rPr>
              <a:t> Alojamiento y Lavandería.</a:t>
            </a:r>
            <a:endParaRPr lang="es-ES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s-ES" sz="1400" dirty="0">
                <a:solidFill>
                  <a:prstClr val="black"/>
                </a:solidFill>
                <a:ea typeface="Calibri"/>
                <a:cs typeface="Times New Roman"/>
              </a:rPr>
              <a:t>5.º Anexo V: Título Profesional Básico en </a:t>
            </a:r>
            <a:r>
              <a:rPr lang="es-ES" sz="1400" dirty="0" smtClean="0">
                <a:solidFill>
                  <a:prstClr val="black"/>
                </a:solidFill>
                <a:ea typeface="Calibri"/>
                <a:cs typeface="Times New Roman"/>
              </a:rPr>
              <a:t> Industrias Alimentarias.</a:t>
            </a:r>
            <a:endParaRPr lang="es-ES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s-ES" sz="1400" dirty="0">
                <a:solidFill>
                  <a:prstClr val="black"/>
                </a:solidFill>
                <a:ea typeface="Calibri"/>
                <a:cs typeface="Times New Roman"/>
              </a:rPr>
              <a:t>6.º Anexo VI: Título Profesional Básico en </a:t>
            </a:r>
            <a:r>
              <a:rPr lang="es-ES" sz="1400" dirty="0" smtClean="0">
                <a:solidFill>
                  <a:prstClr val="black"/>
                </a:solidFill>
                <a:ea typeface="Calibri"/>
                <a:cs typeface="Times New Roman"/>
              </a:rPr>
              <a:t> Actividades Marítimo-Pesqueras.</a:t>
            </a:r>
            <a:endParaRPr lang="es-ES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s-ES" sz="1400" dirty="0">
                <a:solidFill>
                  <a:prstClr val="black"/>
                </a:solidFill>
                <a:ea typeface="Calibri"/>
                <a:cs typeface="Times New Roman"/>
              </a:rPr>
              <a:t>7.º Anexo VII: Título Profesional Básico en </a:t>
            </a:r>
            <a:r>
              <a:rPr lang="es-ES" sz="1400" dirty="0" smtClean="0">
                <a:solidFill>
                  <a:prstClr val="black"/>
                </a:solidFill>
                <a:ea typeface="Calibri"/>
                <a:cs typeface="Times New Roman"/>
              </a:rPr>
              <a:t>Informática de Oficina.</a:t>
            </a:r>
            <a:endParaRPr lang="es-ES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15160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l="15238" t="26555" r="76187"/>
          <a:stretch>
            <a:fillRect/>
          </a:stretch>
        </p:blipFill>
        <p:spPr bwMode="auto">
          <a:xfrm rot="5400000">
            <a:off x="4175956" y="-3735796"/>
            <a:ext cx="792088" cy="86409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971600" y="48923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 smtClean="0"/>
              <a:t>F</a:t>
            </a:r>
            <a:r>
              <a:rPr lang="es-ES" sz="2400" dirty="0" smtClean="0">
                <a:solidFill>
                  <a:schemeClr val="bg2"/>
                </a:solidFill>
              </a:rPr>
              <a:t>FPB EN LA COMUNIDAD DE CASTILLA Y LEÓN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187624" y="1844824"/>
            <a:ext cx="5832648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Currículos Propios  de la Comunidad de Castilla y León</a:t>
            </a:r>
            <a:endParaRPr lang="es-ES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143096" y="2996952"/>
            <a:ext cx="6840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smtClean="0"/>
              <a:t>Identificación del título que se implanta y su código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smtClean="0"/>
              <a:t>Referentes de formación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smtClean="0"/>
              <a:t>Contenidos y duración de cada módulo profesional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smtClean="0"/>
              <a:t>Organización y distribución de los módulos profesionales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smtClean="0"/>
              <a:t>Orientaciones pedagógicas y metodológicas</a:t>
            </a:r>
            <a:endParaRPr lang="es-ES" sz="2000" dirty="0"/>
          </a:p>
        </p:txBody>
      </p:sp>
      <p:sp>
        <p:nvSpPr>
          <p:cNvPr id="2" name="1 CuadroTexto"/>
          <p:cNvSpPr txBox="1"/>
          <p:nvPr/>
        </p:nvSpPr>
        <p:spPr>
          <a:xfrm>
            <a:off x="1979712" y="5661248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C00000"/>
                </a:solidFill>
              </a:rPr>
              <a:t>BOCYL nº 118/2014</a:t>
            </a:r>
            <a:r>
              <a:rPr lang="es-ES" sz="2000" b="1" dirty="0"/>
              <a:t>, de 23 de junio de 2014</a:t>
            </a:r>
            <a:endParaRPr lang="es-ES" sz="2000" dirty="0"/>
          </a:p>
        </p:txBody>
      </p:sp>
      <p:pic>
        <p:nvPicPr>
          <p:cNvPr id="9" name="Picture 8" descr="G:\JESÚS NÁJERA\N Y G\LOGOS\logo junta tran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87" y="6047982"/>
            <a:ext cx="1250777" cy="6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 Subtítulo"/>
          <p:cNvSpPr txBox="1">
            <a:spLocks/>
          </p:cNvSpPr>
          <p:nvPr/>
        </p:nvSpPr>
        <p:spPr>
          <a:xfrm rot="16200000">
            <a:off x="-1908719" y="3284984"/>
            <a:ext cx="4752528" cy="43204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Desarrollo de la FP Básica</a:t>
            </a:r>
            <a:endParaRPr lang="es-ES" sz="22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1331640" y="5805264"/>
            <a:ext cx="504056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3"/>
              </a:solidFill>
            </a:endParaRPr>
          </a:p>
        </p:txBody>
      </p:sp>
      <p:pic>
        <p:nvPicPr>
          <p:cNvPr id="12" name="Picture 6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t="45267" r="52619" b="48002"/>
          <a:stretch>
            <a:fillRect/>
          </a:stretch>
        </p:blipFill>
        <p:spPr bwMode="auto">
          <a:xfrm>
            <a:off x="1691680" y="6597401"/>
            <a:ext cx="7056000" cy="860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4372" y="2181186"/>
            <a:ext cx="1423308" cy="98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05852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l="15238" t="26555" r="76187"/>
          <a:stretch>
            <a:fillRect/>
          </a:stretch>
        </p:blipFill>
        <p:spPr bwMode="auto">
          <a:xfrm rot="5400000">
            <a:off x="4175956" y="-3735796"/>
            <a:ext cx="792088" cy="86409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755576" y="47667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 smtClean="0"/>
              <a:t>F</a:t>
            </a:r>
            <a:r>
              <a:rPr lang="es-ES" sz="2400" dirty="0" smtClean="0">
                <a:solidFill>
                  <a:schemeClr val="bg2"/>
                </a:solidFill>
              </a:rPr>
              <a:t>FPB EN LA COMUNIDAD DE CASTILLA Y LEÓN</a:t>
            </a:r>
            <a:endParaRPr lang="es-ES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278008" y="1467664"/>
            <a:ext cx="419248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TIPOS DE MÓDULOS PROFESIONALES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115616" y="2348880"/>
            <a:ext cx="67687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b="1" dirty="0" smtClean="0"/>
              <a:t>Módulos asociados a unidades de competencia del Catalogo Nacional de Cualificaciones Profesionales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b="1" dirty="0" smtClean="0"/>
              <a:t>Módulos asociados a los bloques comunes establecidos en el articulo 42.2 de la Ley Orgánica 2/2006, de 3 de Mayo:</a:t>
            </a:r>
          </a:p>
          <a:p>
            <a:endParaRPr lang="es-ES" sz="20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i="1" dirty="0" smtClean="0"/>
              <a:t>Módulo de Comunicación y Sociedad I y II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i="1" dirty="0" smtClean="0"/>
              <a:t>Módulo de Ciencias Aplicadas I y II</a:t>
            </a:r>
          </a:p>
          <a:p>
            <a:pPr lvl="1"/>
            <a:endParaRPr lang="es-ES" sz="2000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b="1" dirty="0" smtClean="0"/>
              <a:t>Módulo de formación en centros de trabajo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1897488" y="5877271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C00000"/>
                </a:solidFill>
              </a:rPr>
              <a:t>Decreto 22/2014 que regula determinados aspectos de la FPB en CyL  (Bocyl 17 junio de 2014)</a:t>
            </a:r>
            <a:endParaRPr lang="es-ES" sz="1600" i="1" dirty="0">
              <a:solidFill>
                <a:srgbClr val="C00000"/>
              </a:solidFill>
            </a:endParaRPr>
          </a:p>
        </p:txBody>
      </p:sp>
      <p:pic>
        <p:nvPicPr>
          <p:cNvPr id="8" name="Picture 8" descr="G:\JESÚS NÁJERA\N Y G\LOGOS\logo junta tran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87" y="6047982"/>
            <a:ext cx="1250777" cy="6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 Subtítulo"/>
          <p:cNvSpPr txBox="1">
            <a:spLocks/>
          </p:cNvSpPr>
          <p:nvPr/>
        </p:nvSpPr>
        <p:spPr>
          <a:xfrm rot="16200000">
            <a:off x="-1872715" y="3248980"/>
            <a:ext cx="4752528" cy="50405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Desarrollo de la FP Básica</a:t>
            </a:r>
            <a:endParaRPr lang="es-ES" sz="22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5344" y="1264813"/>
            <a:ext cx="1643120" cy="165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t="45267" r="52619" b="48002"/>
          <a:stretch>
            <a:fillRect/>
          </a:stretch>
        </p:blipFill>
        <p:spPr bwMode="auto">
          <a:xfrm>
            <a:off x="1692464" y="6583308"/>
            <a:ext cx="7056000" cy="860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56434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l="15238" t="26555" r="76187"/>
          <a:stretch>
            <a:fillRect/>
          </a:stretch>
        </p:blipFill>
        <p:spPr bwMode="auto">
          <a:xfrm rot="5400000">
            <a:off x="4175956" y="-3735796"/>
            <a:ext cx="792088" cy="86409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971600" y="514926"/>
            <a:ext cx="586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F</a:t>
            </a:r>
            <a:r>
              <a:rPr lang="es-ES" sz="2400" dirty="0">
                <a:solidFill>
                  <a:schemeClr val="bg2"/>
                </a:solidFill>
              </a:rPr>
              <a:t>FPB EN LA COMUNIDAD DE CASTILLA Y LEÓN</a:t>
            </a:r>
            <a:endParaRPr lang="es-ES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604848" y="1484784"/>
            <a:ext cx="504056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Modulo de formación en centros de trabajo</a:t>
            </a:r>
            <a:endParaRPr lang="es-ES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47664" y="2636912"/>
            <a:ext cx="5688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Individualizado para cada alumno, teniendo en cuenta las características del centro de trabajo.</a:t>
            </a:r>
          </a:p>
          <a:p>
            <a:endParaRPr lang="es-ES" dirty="0" smtClean="0"/>
          </a:p>
          <a:p>
            <a:r>
              <a:rPr lang="es-ES" i="1" dirty="0" smtClean="0"/>
              <a:t>Con carácter general se desarrollará en el </a:t>
            </a:r>
            <a:r>
              <a:rPr lang="es-ES" b="1" i="1" dirty="0" smtClean="0"/>
              <a:t>tercer trimestre </a:t>
            </a:r>
            <a:r>
              <a:rPr lang="es-ES" i="1" dirty="0" smtClean="0"/>
              <a:t>del segundo curso en un entorno productivo real.</a:t>
            </a:r>
          </a:p>
          <a:p>
            <a:endParaRPr lang="es-ES" dirty="0" smtClean="0"/>
          </a:p>
          <a:p>
            <a:r>
              <a:rPr lang="es-ES" i="1" dirty="0" smtClean="0"/>
              <a:t>En caso necesario, se planteará  formación previas en riesgos específicos y medidas de prevención.</a:t>
            </a:r>
          </a:p>
          <a:p>
            <a:r>
              <a:rPr lang="es-ES" dirty="0" smtClean="0"/>
              <a:t>	</a:t>
            </a:r>
            <a:endParaRPr lang="es-ES" dirty="0"/>
          </a:p>
        </p:txBody>
      </p:sp>
      <p:sp>
        <p:nvSpPr>
          <p:cNvPr id="10" name="9 Flecha derecha"/>
          <p:cNvSpPr/>
          <p:nvPr/>
        </p:nvSpPr>
        <p:spPr>
          <a:xfrm>
            <a:off x="1043608" y="2780928"/>
            <a:ext cx="46805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>
            <a:off x="1043608" y="3573016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derecha"/>
          <p:cNvSpPr/>
          <p:nvPr/>
        </p:nvSpPr>
        <p:spPr>
          <a:xfrm>
            <a:off x="1058432" y="4429096"/>
            <a:ext cx="4892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8" descr="G:\JESÚS NÁJERA\N Y G\LOGOS\logo junta tran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87" y="6047982"/>
            <a:ext cx="1250777" cy="6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1075084"/>
            <a:ext cx="1946951" cy="1616608"/>
          </a:xfrm>
          <a:prstGeom prst="rect">
            <a:avLst/>
          </a:prstGeom>
        </p:spPr>
      </p:pic>
      <p:sp>
        <p:nvSpPr>
          <p:cNvPr id="14" name="2 Subtítulo"/>
          <p:cNvSpPr txBox="1">
            <a:spLocks/>
          </p:cNvSpPr>
          <p:nvPr/>
        </p:nvSpPr>
        <p:spPr>
          <a:xfrm rot="16200000">
            <a:off x="-1872715" y="3248980"/>
            <a:ext cx="4752528" cy="50405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Desarrollo de la FP Básica</a:t>
            </a:r>
            <a:endParaRPr lang="es-ES" sz="22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pic>
        <p:nvPicPr>
          <p:cNvPr id="15" name="Picture 6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t="45267" r="52619" b="48002"/>
          <a:stretch>
            <a:fillRect/>
          </a:stretch>
        </p:blipFill>
        <p:spPr bwMode="auto">
          <a:xfrm>
            <a:off x="1835696" y="6597401"/>
            <a:ext cx="7056000" cy="860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756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das_azules-1280x800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5238" t="26555" r="76187"/>
          <a:stretch>
            <a:fillRect/>
          </a:stretch>
        </p:blipFill>
        <p:spPr bwMode="auto">
          <a:xfrm rot="5400000">
            <a:off x="2375756" y="-1863588"/>
            <a:ext cx="4392488" cy="86409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916832"/>
            <a:ext cx="4752528" cy="1656184"/>
          </a:xfrm>
        </p:spPr>
        <p:txBody>
          <a:bodyPr>
            <a:normAutofit/>
          </a:bodyPr>
          <a:lstStyle/>
          <a:p>
            <a:r>
              <a:rPr lang="es-ES" sz="8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LOMCE</a:t>
            </a:r>
            <a:endParaRPr lang="es-ES" sz="4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32" name="Picture 8" descr="G:\JESÚS NÁJERA\N Y G\LOGOS\logo junta transparen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5224"/>
            <a:ext cx="246407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899592" y="3789040"/>
            <a:ext cx="7200800" cy="61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dirty="0" smtClean="0">
                <a:solidFill>
                  <a:prstClr val="white"/>
                </a:solidFill>
                <a:latin typeface="arial"/>
              </a:rPr>
              <a:t>Ley Orgánica para la Mejora de la Calidad Educativa</a:t>
            </a:r>
            <a:r>
              <a:rPr lang="es-ES" sz="2200" dirty="0" smtClean="0">
                <a:solidFill>
                  <a:srgbClr val="1F497D">
                    <a:lumMod val="75000"/>
                  </a:srgbClr>
                </a:solidFill>
                <a:latin typeface="arial"/>
              </a:rPr>
              <a:t>.</a:t>
            </a:r>
            <a:endParaRPr lang="es-ES" dirty="0">
              <a:solidFill>
                <a:srgbClr val="4F81BD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13" name="Picture 6" descr="ondas_azules-1280x800"/>
          <p:cNvPicPr>
            <a:picLocks noChangeAspect="1" noChangeArrowheads="1"/>
          </p:cNvPicPr>
          <p:nvPr/>
        </p:nvPicPr>
        <p:blipFill>
          <a:blip r:embed="rId5" cstate="print"/>
          <a:srcRect t="45267" r="52619" b="48002"/>
          <a:stretch>
            <a:fillRect/>
          </a:stretch>
        </p:blipFill>
        <p:spPr bwMode="auto">
          <a:xfrm>
            <a:off x="2987824" y="6542110"/>
            <a:ext cx="5760640" cy="15806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131840" y="5137382"/>
            <a:ext cx="5760640" cy="6156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1800" dirty="0" smtClean="0">
                <a:solidFill>
                  <a:srgbClr val="EEECE1">
                    <a:lumMod val="25000"/>
                  </a:srgbClr>
                </a:solidFill>
                <a:latin typeface="arial"/>
              </a:rPr>
              <a:t>Ley Orgánica 8/2013, de 9 de diciembre, (BOE del 10 diciembre) para la Mejora de la Calidad Educativa</a:t>
            </a:r>
            <a:endParaRPr lang="es-ES" sz="1800" dirty="0">
              <a:solidFill>
                <a:srgbClr val="4F81B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35896" y="6013657"/>
            <a:ext cx="4896544" cy="447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1800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2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l="15238" t="26555" r="76187"/>
          <a:stretch>
            <a:fillRect/>
          </a:stretch>
        </p:blipFill>
        <p:spPr bwMode="auto">
          <a:xfrm rot="5400000">
            <a:off x="4175956" y="-3735796"/>
            <a:ext cx="792088" cy="86409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683568" y="48306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F     </a:t>
            </a:r>
            <a:r>
              <a:rPr lang="es-ES" sz="2400" dirty="0" smtClean="0">
                <a:solidFill>
                  <a:schemeClr val="bg2"/>
                </a:solidFill>
              </a:rPr>
              <a:t>FPB </a:t>
            </a:r>
            <a:r>
              <a:rPr lang="es-ES" sz="2400" dirty="0">
                <a:solidFill>
                  <a:schemeClr val="bg2"/>
                </a:solidFill>
              </a:rPr>
              <a:t>EN LA COMUNIDAD DE CASTILLA Y LEÓN</a:t>
            </a:r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232240" y="1330010"/>
            <a:ext cx="60486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Duración y secuenciación de los módulos profesionales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232240" y="2194592"/>
            <a:ext cx="708417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PRIMER CURSO</a:t>
            </a:r>
            <a:r>
              <a:rPr lang="es-ES" dirty="0" smtClean="0"/>
              <a:t>:   </a:t>
            </a:r>
            <a:r>
              <a:rPr lang="es-ES" sz="1600" dirty="0" smtClean="0">
                <a:solidFill>
                  <a:srgbClr val="C00000"/>
                </a:solidFill>
              </a:rPr>
              <a:t>990</a:t>
            </a:r>
            <a:r>
              <a:rPr lang="es-ES" sz="1600" dirty="0" smtClean="0"/>
              <a:t> HORAS DISTRIBUIDAS DE LA FORMA SIGUIENTE:</a:t>
            </a:r>
          </a:p>
          <a:p>
            <a:endParaRPr lang="es-E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/>
              <a:t> 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Módulos de los bloques comunes</a:t>
            </a:r>
            <a:r>
              <a:rPr lang="es-ES" sz="1600" dirty="0" smtClean="0"/>
              <a:t>:                    horas</a:t>
            </a:r>
          </a:p>
          <a:p>
            <a:endParaRPr lang="es-ES" sz="1600" dirty="0" smtClean="0"/>
          </a:p>
          <a:p>
            <a:pPr lvl="2"/>
            <a:r>
              <a:rPr lang="es-ES" sz="1600" dirty="0"/>
              <a:t> </a:t>
            </a:r>
            <a:r>
              <a:rPr lang="es-ES" sz="1600" dirty="0" smtClean="0"/>
              <a:t>     Ciencias Aplicadas </a:t>
            </a:r>
            <a:r>
              <a:rPr lang="es-ES" sz="1600" b="1" dirty="0" smtClean="0"/>
              <a:t>I</a:t>
            </a:r>
            <a:r>
              <a:rPr lang="es-ES" sz="1600" dirty="0" smtClean="0"/>
              <a:t>                          :    Comunicación y Sociedad </a:t>
            </a:r>
            <a:r>
              <a:rPr lang="es-ES" sz="1600" b="1" dirty="0" smtClean="0"/>
              <a:t>I</a:t>
            </a:r>
            <a:endParaRPr lang="es-ES" sz="1600" b="1" dirty="0"/>
          </a:p>
          <a:p>
            <a:pPr lvl="3"/>
            <a:endParaRPr lang="es-ES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Módulos asociados a unidades de competencia </a:t>
            </a:r>
            <a:r>
              <a:rPr lang="es-ES" sz="1600" dirty="0" smtClean="0"/>
              <a:t>del Catálogo Nacional de Cualificaciones Profesionales :                     horas.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sz="1600" dirty="0"/>
          </a:p>
          <a:p>
            <a:endParaRPr lang="es-ES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Tutoría</a:t>
            </a:r>
            <a:r>
              <a:rPr lang="es-ES" sz="1600" dirty="0" smtClean="0"/>
              <a:t> :                 horas.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Ejercida por uno de los profesores que imparta docencia en el ciclo.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Si es posible será el mismo los dos cursos que dura el ciclo.</a:t>
            </a:r>
            <a:endParaRPr lang="es-ES" sz="1600" dirty="0"/>
          </a:p>
        </p:txBody>
      </p:sp>
      <p:sp>
        <p:nvSpPr>
          <p:cNvPr id="19" name="18 Flecha derecha"/>
          <p:cNvSpPr/>
          <p:nvPr/>
        </p:nvSpPr>
        <p:spPr>
          <a:xfrm>
            <a:off x="1547664" y="5517232"/>
            <a:ext cx="144016" cy="720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C00000"/>
              </a:solidFill>
            </a:endParaRPr>
          </a:p>
        </p:txBody>
      </p:sp>
      <p:sp>
        <p:nvSpPr>
          <p:cNvPr id="20" name="19 Flecha derecha"/>
          <p:cNvSpPr/>
          <p:nvPr/>
        </p:nvSpPr>
        <p:spPr>
          <a:xfrm>
            <a:off x="1547664" y="5733256"/>
            <a:ext cx="144016" cy="7200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4562848" y="2736360"/>
            <a:ext cx="729232" cy="36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bg1">
                    <a:lumMod val="95000"/>
                  </a:schemeClr>
                </a:solidFill>
              </a:rPr>
              <a:t>363</a:t>
            </a:r>
            <a:r>
              <a:rPr lang="es-ES" sz="1600" b="1" dirty="0" smtClean="0">
                <a:solidFill>
                  <a:schemeClr val="tx1"/>
                </a:solidFill>
              </a:rPr>
              <a:t> </a:t>
            </a:r>
            <a:r>
              <a:rPr lang="es-ES" sz="1600" dirty="0" smtClean="0">
                <a:solidFill>
                  <a:schemeClr val="tx1"/>
                </a:solidFill>
              </a:rPr>
              <a:t>  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355976" y="3284984"/>
            <a:ext cx="504056" cy="295746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111</a:t>
            </a:r>
            <a:r>
              <a:rPr lang="es-ES" sz="1400" dirty="0" smtClean="0">
                <a:solidFill>
                  <a:schemeClr val="tx1"/>
                </a:solidFill>
              </a:rPr>
              <a:t>165</a:t>
            </a:r>
            <a:r>
              <a:rPr lang="es-ES" sz="1200" dirty="0" smtClean="0"/>
              <a:t>15</a:t>
            </a:r>
            <a:endParaRPr lang="es-ES" sz="1200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4930316" y="3277270"/>
            <a:ext cx="577788" cy="2957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198</a:t>
            </a:r>
            <a:endParaRPr lang="es-ES" sz="1400" dirty="0">
              <a:solidFill>
                <a:schemeClr val="tx1"/>
              </a:solidFill>
            </a:endParaRPr>
          </a:p>
        </p:txBody>
      </p:sp>
      <p:cxnSp>
        <p:nvCxnSpPr>
          <p:cNvPr id="18" name="17 Conector recto de flecha"/>
          <p:cNvCxnSpPr>
            <a:endCxn id="15" idx="0"/>
          </p:cNvCxnSpPr>
          <p:nvPr/>
        </p:nvCxnSpPr>
        <p:spPr>
          <a:xfrm flipH="1">
            <a:off x="4608004" y="3112678"/>
            <a:ext cx="319460" cy="172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4927464" y="3104964"/>
            <a:ext cx="364616" cy="172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Elipse"/>
          <p:cNvSpPr/>
          <p:nvPr/>
        </p:nvSpPr>
        <p:spPr>
          <a:xfrm>
            <a:off x="4214812" y="4199360"/>
            <a:ext cx="71550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ES" sz="1400" b="1" dirty="0" smtClean="0">
                <a:solidFill>
                  <a:schemeClr val="bg1">
                    <a:lumMod val="95000"/>
                  </a:schemeClr>
                </a:solidFill>
              </a:rPr>
              <a:t>561</a:t>
            </a:r>
            <a:endParaRPr lang="es-E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23 Elipse"/>
          <p:cNvSpPr/>
          <p:nvPr/>
        </p:nvSpPr>
        <p:spPr>
          <a:xfrm>
            <a:off x="2339752" y="4869160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bg1">
                    <a:lumMod val="95000"/>
                  </a:schemeClr>
                </a:solidFill>
              </a:rPr>
              <a:t>66</a:t>
            </a:r>
            <a:endParaRPr lang="es-E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5" name="Picture 8" descr="G:\JESÚS NÁJERA\N Y G\LOGOS\logo junta tran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87" y="6047982"/>
            <a:ext cx="1250777" cy="6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2 Subtítulo"/>
          <p:cNvSpPr txBox="1">
            <a:spLocks/>
          </p:cNvSpPr>
          <p:nvPr/>
        </p:nvSpPr>
        <p:spPr>
          <a:xfrm rot="16200000">
            <a:off x="-1872717" y="3248979"/>
            <a:ext cx="4752530" cy="50405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Desarrollo de la FP Básica</a:t>
            </a:r>
            <a:endParaRPr lang="es-ES" sz="22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6496" y="1642945"/>
            <a:ext cx="1548172" cy="154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t="45267" r="52619" b="48002"/>
          <a:stretch>
            <a:fillRect/>
          </a:stretch>
        </p:blipFill>
        <p:spPr bwMode="auto">
          <a:xfrm>
            <a:off x="1662234" y="6597401"/>
            <a:ext cx="7056000" cy="860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768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l="15238" t="26555" r="76187"/>
          <a:stretch>
            <a:fillRect/>
          </a:stretch>
        </p:blipFill>
        <p:spPr bwMode="auto">
          <a:xfrm rot="5400000">
            <a:off x="4187436" y="-3735796"/>
            <a:ext cx="792088" cy="86409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755576" y="46738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2"/>
                </a:solidFill>
              </a:rPr>
              <a:t>  FPB </a:t>
            </a:r>
            <a:r>
              <a:rPr lang="es-ES" sz="2400" dirty="0">
                <a:solidFill>
                  <a:schemeClr val="bg2"/>
                </a:solidFill>
              </a:rPr>
              <a:t>EN LA COMUNIDAD DE CASTILLA Y LEÓN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043608" y="1844824"/>
            <a:ext cx="65527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SEGUNDO CURSO</a:t>
            </a:r>
            <a:r>
              <a:rPr lang="es-ES" dirty="0" smtClean="0"/>
              <a:t>:  </a:t>
            </a:r>
            <a:r>
              <a:rPr lang="es-ES" dirty="0" smtClean="0">
                <a:solidFill>
                  <a:srgbClr val="C00000"/>
                </a:solidFill>
              </a:rPr>
              <a:t>1010</a:t>
            </a:r>
            <a:r>
              <a:rPr lang="es-ES" sz="1600" dirty="0" smtClean="0"/>
              <a:t> </a:t>
            </a:r>
            <a:r>
              <a:rPr lang="es-ES" sz="1600" dirty="0"/>
              <a:t>HORAS DISTRIBUIDAS DE LA FORMA SIGUIENTE</a:t>
            </a:r>
            <a:r>
              <a:rPr lang="es-ES" sz="1600" dirty="0" smtClean="0"/>
              <a:t>:</a:t>
            </a:r>
          </a:p>
          <a:p>
            <a:endParaRPr lang="es-ES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Módulos de los bloque comunes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s-ES" sz="1600" dirty="0" smtClean="0"/>
              <a:t>     horas</a:t>
            </a:r>
          </a:p>
          <a:p>
            <a:endParaRPr lang="es-ES" sz="1600" dirty="0" smtClean="0"/>
          </a:p>
          <a:p>
            <a:r>
              <a:rPr lang="es-ES" sz="1600" dirty="0" smtClean="0"/>
              <a:t>	   Ciencias aplicadas </a:t>
            </a:r>
            <a:r>
              <a:rPr lang="es-ES" sz="1600" b="1" dirty="0" smtClean="0"/>
              <a:t>II:                            : </a:t>
            </a:r>
            <a:r>
              <a:rPr lang="es-ES" sz="1600" dirty="0" smtClean="0"/>
              <a:t>Comunicación- Sociedad </a:t>
            </a:r>
            <a:r>
              <a:rPr lang="es-ES" sz="1600" b="1" dirty="0" smtClean="0"/>
              <a:t>II</a:t>
            </a:r>
          </a:p>
          <a:p>
            <a:endParaRPr lang="es-ES" sz="16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sz="16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b="1" dirty="0" smtClean="0"/>
              <a:t> 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Módulos 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asociados a unidades de competencia </a:t>
            </a:r>
            <a:r>
              <a:rPr lang="es-ES" sz="1600" dirty="0"/>
              <a:t>del Catálogo Nacional de Cualificaciones </a:t>
            </a:r>
            <a:r>
              <a:rPr lang="es-ES" sz="1600" dirty="0" smtClean="0"/>
              <a:t>Profesionales    	 horas.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Módulo de formación en centros de trabajo                   </a:t>
            </a:r>
            <a:r>
              <a:rPr lang="es-ES" sz="1600" dirty="0" smtClean="0"/>
              <a:t>horas.</a:t>
            </a:r>
            <a:endParaRPr lang="es-E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sz="16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Tutoría</a:t>
            </a:r>
            <a:r>
              <a:rPr lang="es-ES" sz="1600" dirty="0" smtClean="0"/>
              <a:t>:</a:t>
            </a:r>
            <a:r>
              <a:rPr lang="es-ES" sz="1600" b="1" dirty="0" smtClean="0"/>
              <a:t>                </a:t>
            </a:r>
            <a:r>
              <a:rPr lang="es-ES" sz="1600" dirty="0" smtClean="0"/>
              <a:t>horas</a:t>
            </a:r>
          </a:p>
          <a:p>
            <a:endParaRPr lang="es-E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sz="1600" dirty="0" smtClean="0"/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4319972" y="2583184"/>
            <a:ext cx="283827" cy="302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4592070" y="2534124"/>
            <a:ext cx="267962" cy="352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017606" y="5805263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 smtClean="0">
                <a:solidFill>
                  <a:srgbClr val="C00000"/>
                </a:solidFill>
              </a:rPr>
              <a:t>Si la oferta se realiza en la modalidad dual, los módulos profesionales podrán organizarse hasta en tres cursos académicos</a:t>
            </a:r>
            <a:endParaRPr lang="es-ES" sz="1400" b="1" i="1" dirty="0">
              <a:solidFill>
                <a:srgbClr val="C00000"/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4221757" y="2420888"/>
            <a:ext cx="764084" cy="26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325</a:t>
            </a:r>
            <a:endParaRPr lang="es-ES" dirty="0"/>
          </a:p>
        </p:txBody>
      </p:sp>
      <p:sp>
        <p:nvSpPr>
          <p:cNvPr id="14" name="13 Elipse"/>
          <p:cNvSpPr/>
          <p:nvPr/>
        </p:nvSpPr>
        <p:spPr>
          <a:xfrm>
            <a:off x="4021231" y="3861048"/>
            <a:ext cx="699079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400</a:t>
            </a:r>
            <a:endParaRPr lang="es-ES" sz="1600" dirty="0"/>
          </a:p>
        </p:txBody>
      </p:sp>
      <p:sp>
        <p:nvSpPr>
          <p:cNvPr id="17" name="16 Elipse"/>
          <p:cNvSpPr/>
          <p:nvPr/>
        </p:nvSpPr>
        <p:spPr>
          <a:xfrm>
            <a:off x="5076056" y="4329100"/>
            <a:ext cx="722948" cy="32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260</a:t>
            </a:r>
            <a:endParaRPr lang="es-ES" sz="1600" dirty="0"/>
          </a:p>
        </p:txBody>
      </p:sp>
      <p:sp>
        <p:nvSpPr>
          <p:cNvPr id="18" name="17 Elipse"/>
          <p:cNvSpPr/>
          <p:nvPr/>
        </p:nvSpPr>
        <p:spPr>
          <a:xfrm>
            <a:off x="2120328" y="4803428"/>
            <a:ext cx="579464" cy="312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25</a:t>
            </a:r>
            <a:endParaRPr lang="es-ES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3940523" y="2886140"/>
            <a:ext cx="562469" cy="3657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150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4598502" y="2886140"/>
            <a:ext cx="621569" cy="3657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175</a:t>
            </a:r>
            <a:endParaRPr lang="es-ES" sz="1400" dirty="0">
              <a:solidFill>
                <a:schemeClr val="tx1"/>
              </a:solidFill>
            </a:endParaRPr>
          </a:p>
        </p:txBody>
      </p:sp>
      <p:pic>
        <p:nvPicPr>
          <p:cNvPr id="28" name="Picture 8" descr="G:\JESÚS NÁJERA\N Y G\LOGOS\logo junta tran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87" y="6047982"/>
            <a:ext cx="1250777" cy="6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2 Subtítulo"/>
          <p:cNvSpPr txBox="1">
            <a:spLocks/>
          </p:cNvSpPr>
          <p:nvPr/>
        </p:nvSpPr>
        <p:spPr>
          <a:xfrm rot="16200000">
            <a:off x="-1872715" y="3248980"/>
            <a:ext cx="4752528" cy="50405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Desarrollo de la FP Básica</a:t>
            </a:r>
            <a:endParaRPr lang="es-ES" sz="22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6496" y="1760038"/>
            <a:ext cx="1548172" cy="154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t="45267" r="52619" b="48002"/>
          <a:stretch>
            <a:fillRect/>
          </a:stretch>
        </p:blipFill>
        <p:spPr bwMode="auto">
          <a:xfrm>
            <a:off x="1662234" y="6597401"/>
            <a:ext cx="7056000" cy="860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442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l="15238" t="26555" r="76187"/>
          <a:stretch>
            <a:fillRect/>
          </a:stretch>
        </p:blipFill>
        <p:spPr bwMode="auto">
          <a:xfrm rot="5400000">
            <a:off x="4187436" y="-3735796"/>
            <a:ext cx="792088" cy="86409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1028752" y="47667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dirty="0">
                <a:solidFill>
                  <a:srgbClr val="EEECE1"/>
                </a:solidFill>
              </a:rPr>
              <a:t>FPB EN LA COMUNIDAD DE CASTILLA Y LEÓN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23728" y="1548847"/>
            <a:ext cx="4032448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TUTORÍA</a:t>
            </a:r>
            <a:endParaRPr lang="es-ES" sz="2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83568" y="2204864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 smtClean="0"/>
              <a:t>Prioritaria en el seguimiento del proceso de formación y aprendizaje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 smtClean="0"/>
              <a:t>Orientará al alumnado y sus familias para la continuidad de su formación e inserción laboral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 smtClean="0"/>
              <a:t>Será ejercida por uno de los profesores que imparta docencia en el ciclo formativo siendo designado por el director/a  del centro. Siempre que sea posible el tutor será el mismo los dos cursos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 smtClean="0"/>
              <a:t>Si el profesor tutor de 2º curso imparte los módulos asociados a unidades de competencia, se encargará de las funciones relacionadas con el módulo de formación en centros de trabajo.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 smtClean="0"/>
              <a:t>Programación  de la acción tutorial recogida el Proyecto Educativo de Centro</a:t>
            </a:r>
            <a:endParaRPr lang="es-ES" dirty="0"/>
          </a:p>
        </p:txBody>
      </p:sp>
      <p:pic>
        <p:nvPicPr>
          <p:cNvPr id="9" name="Picture 8" descr="G:\JESÚS NÁJERA\N Y G\LOGOS\logo junta tran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673" y="6175181"/>
            <a:ext cx="1250777" cy="6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1832" y="1340768"/>
            <a:ext cx="1152128" cy="1440160"/>
          </a:xfrm>
          <a:prstGeom prst="rect">
            <a:avLst/>
          </a:prstGeom>
        </p:spPr>
      </p:pic>
      <p:sp>
        <p:nvSpPr>
          <p:cNvPr id="11" name="2 Subtítulo"/>
          <p:cNvSpPr txBox="1">
            <a:spLocks/>
          </p:cNvSpPr>
          <p:nvPr/>
        </p:nvSpPr>
        <p:spPr>
          <a:xfrm rot="16200000">
            <a:off x="-1908719" y="3284984"/>
            <a:ext cx="4752528" cy="43204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Desarrollo de la FP Básica</a:t>
            </a:r>
            <a:endParaRPr lang="es-ES" sz="22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Picture 6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t="45267" r="52619" b="48002"/>
          <a:stretch>
            <a:fillRect/>
          </a:stretch>
        </p:blipFill>
        <p:spPr bwMode="auto">
          <a:xfrm>
            <a:off x="1835696" y="6597401"/>
            <a:ext cx="7056000" cy="860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33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l="15238" t="26555" r="76187"/>
          <a:stretch>
            <a:fillRect/>
          </a:stretch>
        </p:blipFill>
        <p:spPr bwMode="auto">
          <a:xfrm rot="5400000">
            <a:off x="4187436" y="-3735796"/>
            <a:ext cx="792088" cy="86409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1028752" y="47667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dirty="0">
                <a:solidFill>
                  <a:srgbClr val="EEECE1"/>
                </a:solidFill>
              </a:rPr>
              <a:t>FPB EN LA COMUNIDAD DE CASTILLA Y LEÓN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 rot="16200000">
            <a:off x="-1908719" y="3284984"/>
            <a:ext cx="4752528" cy="43204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Desarrollo de la FP Básica</a:t>
            </a:r>
            <a:endParaRPr lang="es-ES" sz="22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339752" y="1548847"/>
            <a:ext cx="410445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EVALUACIÓN</a:t>
            </a:r>
            <a:endParaRPr lang="es-ES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75656" y="2492896"/>
            <a:ext cx="5904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/>
              <a:t>Se realizará por módulos profesionales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/>
              <a:t>Adaptada a las necesidades y evolución de los alumnos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/>
              <a:t>Dos convocatorias anuales , cada uno de los cuatro en que puede estar cursando estas enseñanzas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/>
              <a:t>FCT solo dos convocatorias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/>
              <a:t>Se podrá repetir cada uno de los cursos una sola vez como máximo ( excepcionalmente dos, previo informe favorable)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352" y="1262957"/>
            <a:ext cx="1872208" cy="13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t="45267" r="52619" b="48002"/>
          <a:stretch>
            <a:fillRect/>
          </a:stretch>
        </p:blipFill>
        <p:spPr bwMode="auto">
          <a:xfrm>
            <a:off x="1662234" y="6597401"/>
            <a:ext cx="7056000" cy="860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8" descr="G:\JESÚS NÁJERA\N Y G\LOGOS\logo junta transparen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87" y="6047982"/>
            <a:ext cx="1250777" cy="6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712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l="15238" t="26555" r="76187"/>
          <a:stretch>
            <a:fillRect/>
          </a:stretch>
        </p:blipFill>
        <p:spPr bwMode="auto">
          <a:xfrm rot="5400000">
            <a:off x="4187436" y="-3735796"/>
            <a:ext cx="792088" cy="86409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1028752" y="47667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dirty="0">
                <a:solidFill>
                  <a:srgbClr val="EEECE1"/>
                </a:solidFill>
              </a:rPr>
              <a:t>FPB EN LA COMUNIDAD DE CASTILLA Y LEÓN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 rot="16200000">
            <a:off x="-1908719" y="3284984"/>
            <a:ext cx="4752528" cy="43204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Desarrollo de la FP Básica</a:t>
            </a:r>
            <a:endParaRPr lang="es-ES" sz="22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339752" y="1548847"/>
            <a:ext cx="410445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PROMOCIÓN</a:t>
            </a:r>
            <a:endParaRPr lang="es-ES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547664" y="2348880"/>
            <a:ext cx="6408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 smtClean="0"/>
              <a:t>Promoción a segundo curso, cuando los módulos profesionales asociados a unidades de competencia pendientes, no superen el </a:t>
            </a:r>
            <a:r>
              <a:rPr lang="es-ES" b="1" dirty="0" smtClean="0"/>
              <a:t>20% </a:t>
            </a:r>
            <a:r>
              <a:rPr lang="es-ES" dirty="0" smtClean="0"/>
              <a:t>del horario semanal.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 smtClean="0"/>
              <a:t>Si hubieran superado el </a:t>
            </a:r>
            <a:r>
              <a:rPr lang="es-ES" b="1" dirty="0" smtClean="0"/>
              <a:t>50%</a:t>
            </a:r>
            <a:r>
              <a:rPr lang="es-ES" dirty="0" smtClean="0"/>
              <a:t> de los módulos profesionales, podrán matricularse de módulos profesionales del segundo curso, siempre que exista capacidad organizativa en los centros, hasta completar su horario lectivo, previo informe favorable del equipo docente.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24743"/>
            <a:ext cx="1287587" cy="1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G:\JESÚS NÁJERA\N Y G\LOGOS\logo junta transparen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87" y="6047982"/>
            <a:ext cx="1250777" cy="6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t="45267" r="52619" b="48002"/>
          <a:stretch>
            <a:fillRect/>
          </a:stretch>
        </p:blipFill>
        <p:spPr bwMode="auto">
          <a:xfrm>
            <a:off x="1662234" y="6597401"/>
            <a:ext cx="7056000" cy="860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764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l="15238" t="26555" r="76187"/>
          <a:stretch>
            <a:fillRect/>
          </a:stretch>
        </p:blipFill>
        <p:spPr bwMode="auto">
          <a:xfrm rot="5400000">
            <a:off x="4187436" y="-3735796"/>
            <a:ext cx="792088" cy="86409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1028752" y="47667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dirty="0">
                <a:solidFill>
                  <a:srgbClr val="EEECE1"/>
                </a:solidFill>
              </a:rPr>
              <a:t>FPB EN LA COMUNIDAD DE CASTILLA Y LEÓN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 rot="16200000">
            <a:off x="-1908719" y="3284984"/>
            <a:ext cx="4752528" cy="43204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Desarrollo de la FP Básica</a:t>
            </a:r>
            <a:endParaRPr lang="es-ES" sz="22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23728" y="1548847"/>
            <a:ext cx="410445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PREVENCIÓN DE RIESGOS</a:t>
            </a:r>
            <a:endParaRPr lang="es-E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00807"/>
            <a:ext cx="1803441" cy="195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187624" y="2348881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s-ES" dirty="0" smtClean="0"/>
              <a:t> Se garantizará la certificación de la formación necesaria en materia de riesgos laborales, cuando así lo requiera el sector productivo  correspondiente  al perfil profesional del título. 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331640" y="4365104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dirty="0" smtClean="0"/>
              <a:t> En las programaciones  se concretará la duración y contenidos en función del sector, de acuerdo con el art 35 </a:t>
            </a:r>
            <a:r>
              <a:rPr lang="es-ES" dirty="0" smtClean="0">
                <a:solidFill>
                  <a:srgbClr val="0070C0"/>
                </a:solidFill>
              </a:rPr>
              <a:t>RD 39/1997  </a:t>
            </a:r>
            <a:r>
              <a:rPr lang="es-ES" dirty="0" smtClean="0"/>
              <a:t>                                      	(</a:t>
            </a:r>
            <a:r>
              <a:rPr lang="es-ES" dirty="0" smtClean="0">
                <a:solidFill>
                  <a:srgbClr val="FF0000"/>
                </a:solidFill>
              </a:rPr>
              <a:t>Reglamento de los Servicios de Prevención</a:t>
            </a:r>
            <a:r>
              <a:rPr lang="es-ES" dirty="0" smtClean="0"/>
              <a:t>)</a:t>
            </a:r>
          </a:p>
          <a:p>
            <a:pPr lvl="2"/>
            <a:endParaRPr lang="es-ES" dirty="0" smtClean="0"/>
          </a:p>
          <a:p>
            <a:pPr lvl="2"/>
            <a:endParaRPr lang="es-ES" dirty="0" smtClean="0"/>
          </a:p>
          <a:p>
            <a:pPr lvl="2"/>
            <a:endParaRPr lang="es-ES" dirty="0"/>
          </a:p>
        </p:txBody>
      </p:sp>
      <p:sp>
        <p:nvSpPr>
          <p:cNvPr id="13" name="12 Flecha abajo"/>
          <p:cNvSpPr/>
          <p:nvPr/>
        </p:nvSpPr>
        <p:spPr>
          <a:xfrm>
            <a:off x="4067944" y="3429000"/>
            <a:ext cx="216024" cy="79208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2" descr="https://encrypted-tbn0.gstatic.com/images?q=tbn:ANd9GcQzH3FMB-AH2Zhy4EdJplPBmbKQwfHMs_rMP1iys3uUwe7udj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9232" y="5160272"/>
            <a:ext cx="873592" cy="1152128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>
            <a:off x="1979712" y="558924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4"/>
                </a:solidFill>
              </a:rPr>
              <a:t>Se puede organizar como una unidad formativa específica dentro del módulo de Formación en Centros de Trabajo</a:t>
            </a:r>
            <a:endParaRPr lang="es-ES" dirty="0">
              <a:solidFill>
                <a:schemeClr val="accent4"/>
              </a:solidFill>
            </a:endParaRPr>
          </a:p>
        </p:txBody>
      </p:sp>
      <p:pic>
        <p:nvPicPr>
          <p:cNvPr id="14" name="Picture 8" descr="G:\JESÚS NÁJERA\N Y G\LOGOS\logo junta transparen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87" y="6047982"/>
            <a:ext cx="1250777" cy="6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18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l="15238" t="26555" r="76187"/>
          <a:stretch>
            <a:fillRect/>
          </a:stretch>
        </p:blipFill>
        <p:spPr bwMode="auto">
          <a:xfrm rot="5400000">
            <a:off x="4187436" y="-3672320"/>
            <a:ext cx="792088" cy="86409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1187624" y="47667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dirty="0">
                <a:solidFill>
                  <a:srgbClr val="EEECE1"/>
                </a:solidFill>
              </a:rPr>
              <a:t>FPB EN LA COMUNIDAD DE CASTILLA Y LEÓN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 rot="16200000">
            <a:off x="-1934414" y="3403307"/>
            <a:ext cx="4659902" cy="43204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20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Títulos de la FP Básica en Soria</a:t>
            </a:r>
            <a:endParaRPr lang="es-ES" sz="22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75656" y="1772817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</a:rPr>
              <a:t>Título Profesional Básico en Electricidad y Electrónica</a:t>
            </a:r>
            <a:endParaRPr lang="es-E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187624" y="2603814"/>
            <a:ext cx="60126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/>
              <a:t>CUALIFICACIONES PROFESIONALES COMPLETAS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 smtClean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sz="1600" b="1" dirty="0" smtClean="0"/>
              <a:t>Operaciones auxiliares de montaje de instalaciones electrotécnicas y de telecomunicaciones en edificios (ELE 225_1</a:t>
            </a:r>
            <a:r>
              <a:rPr lang="es-ES" sz="1600" dirty="0" smtClean="0"/>
              <a:t>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sz="1600" b="1" dirty="0" smtClean="0"/>
              <a:t>Operaciones auxiliares de montaje y mantenimiento de equipos eléctricos y electrónicos ( ELE 481_1 )</a:t>
            </a:r>
          </a:p>
          <a:p>
            <a:pPr lvl="1"/>
            <a:r>
              <a:rPr lang="es-ES" b="1" dirty="0" smtClean="0"/>
              <a:t> </a:t>
            </a:r>
            <a:endParaRPr lang="es-E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187624" y="4581127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/>
              <a:t>CUALIFICACIONES PROFESIONALES INCOMPLETAS</a:t>
            </a:r>
          </a:p>
          <a:p>
            <a:endParaRPr lang="es-ES" sz="16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600" b="1" dirty="0" smtClean="0"/>
              <a:t>Operaciones auxiliares de montaje y mantenimiento de sistemas microinformáticos   (IFC361_1 )</a:t>
            </a:r>
            <a:endParaRPr lang="es-ES" sz="16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366683" y="5517231"/>
            <a:ext cx="66617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dirty="0" smtClean="0"/>
          </a:p>
          <a:p>
            <a:r>
              <a:rPr lang="es-ES" sz="1400" dirty="0" smtClean="0"/>
              <a:t>Este título tendrá preferencia para la admisión a todos los títulos de grado medio de las familias profesionales de:</a:t>
            </a:r>
          </a:p>
          <a:p>
            <a:r>
              <a:rPr lang="es-ES" sz="1400" dirty="0"/>
              <a:t>	</a:t>
            </a:r>
            <a:r>
              <a:rPr lang="es-ES" sz="1400" dirty="0" smtClean="0"/>
              <a:t>	</a:t>
            </a:r>
            <a:r>
              <a:rPr lang="es-ES" sz="1400" dirty="0" smtClean="0">
                <a:solidFill>
                  <a:srgbClr val="FF0000"/>
                </a:solidFill>
              </a:rPr>
              <a:t>Electricidad y Electrónica</a:t>
            </a:r>
          </a:p>
          <a:p>
            <a:r>
              <a:rPr lang="es-ES" sz="1400" dirty="0">
                <a:solidFill>
                  <a:srgbClr val="FF0000"/>
                </a:solidFill>
              </a:rPr>
              <a:t>	</a:t>
            </a:r>
            <a:r>
              <a:rPr lang="es-ES" sz="1400" dirty="0" smtClean="0">
                <a:solidFill>
                  <a:srgbClr val="FF0000"/>
                </a:solidFill>
              </a:rPr>
              <a:t>	Informática y Comunicaciones</a:t>
            </a:r>
            <a:endParaRPr lang="es-ES" sz="1400" dirty="0">
              <a:solidFill>
                <a:srgbClr val="FF0000"/>
              </a:solidFill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837" y="1451622"/>
            <a:ext cx="1245612" cy="1152191"/>
          </a:xfrm>
          <a:prstGeom prst="rect">
            <a:avLst/>
          </a:prstGeom>
        </p:spPr>
      </p:pic>
      <p:pic>
        <p:nvPicPr>
          <p:cNvPr id="10" name="Picture 8" descr="G:\JESÚS NÁJERA\N Y G\LOGOS\logo junta transparen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000" y="6103742"/>
            <a:ext cx="1250777" cy="6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348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l="15238" t="26555" r="76187"/>
          <a:stretch>
            <a:fillRect/>
          </a:stretch>
        </p:blipFill>
        <p:spPr bwMode="auto">
          <a:xfrm rot="5400000">
            <a:off x="4187436" y="-3672320"/>
            <a:ext cx="792088" cy="86409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1187624" y="47667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dirty="0">
                <a:solidFill>
                  <a:srgbClr val="EEECE1"/>
                </a:solidFill>
              </a:rPr>
              <a:t>FPB EN LA COMUNIDAD DE CASTILLA Y LEÓN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 rot="16200000">
            <a:off x="-1908720" y="3356994"/>
            <a:ext cx="4608513" cy="43204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Títulos de la FP Básica en Soria</a:t>
            </a:r>
            <a:endParaRPr lang="es-ES" sz="22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75656" y="1772817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</a:rPr>
              <a:t>Título Profesional Básico en Informática y Comunicaciones</a:t>
            </a:r>
            <a:endParaRPr lang="es-E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331640" y="2832368"/>
            <a:ext cx="64693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/>
              <a:t>CUALIFICACIONES PROFESIONALES </a:t>
            </a:r>
            <a:r>
              <a:rPr lang="es-ES" sz="1600" dirty="0" smtClean="0"/>
              <a:t>COMPLETAS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ES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600" b="1" dirty="0" smtClean="0"/>
              <a:t>Operaciones Auxiliares de montaje y mantenimiento de sistemas microinformáticos ( IFC 361_1 )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ES" sz="1600" b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600" b="1" dirty="0" smtClean="0"/>
              <a:t>Operaciones auxiliares de montaje y mantenimiento de equipos eléctricos y electrónicos ( ELE 481_1 )</a:t>
            </a:r>
            <a:endParaRPr lang="es-ES" sz="1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75656" y="5013177"/>
            <a:ext cx="65527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Este título tendrá preferencia para la admisión a todos los títulos de grado medio de las familia profesional de:</a:t>
            </a:r>
          </a:p>
          <a:p>
            <a:r>
              <a:rPr lang="es-ES" sz="1400" dirty="0"/>
              <a:t>	</a:t>
            </a:r>
            <a:r>
              <a:rPr lang="es-ES" sz="1400" dirty="0" smtClean="0"/>
              <a:t>	</a:t>
            </a:r>
            <a:r>
              <a:rPr lang="es-ES" sz="1400" dirty="0" smtClean="0">
                <a:solidFill>
                  <a:srgbClr val="FF0000"/>
                </a:solidFill>
              </a:rPr>
              <a:t>Informática y Comunicaciones.</a:t>
            </a:r>
          </a:p>
          <a:p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dirty="0" smtClean="0"/>
              <a:t>y al título de Instalaciones de grado medio de la familia de Electricidad y Electrónica</a:t>
            </a:r>
          </a:p>
          <a:p>
            <a:r>
              <a:rPr lang="es-ES" sz="1400" dirty="0">
                <a:solidFill>
                  <a:srgbClr val="FF0000"/>
                </a:solidFill>
              </a:rPr>
              <a:t>	</a:t>
            </a:r>
            <a:r>
              <a:rPr lang="es-ES" sz="1400" dirty="0" smtClean="0">
                <a:solidFill>
                  <a:srgbClr val="FF0000"/>
                </a:solidFill>
              </a:rPr>
              <a:t>	Instalaciones de Telecomunicaciones.</a:t>
            </a:r>
            <a:endParaRPr lang="es-ES" sz="1400" dirty="0">
              <a:solidFill>
                <a:srgbClr val="FF0000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6316" y="1484784"/>
            <a:ext cx="1224136" cy="1080120"/>
          </a:xfrm>
          <a:prstGeom prst="rect">
            <a:avLst/>
          </a:prstGeom>
        </p:spPr>
      </p:pic>
      <p:pic>
        <p:nvPicPr>
          <p:cNvPr id="10" name="Picture 8" descr="G:\JESÚS NÁJERA\N Y G\LOGOS\logo junta transparen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000" y="6103742"/>
            <a:ext cx="1250777" cy="6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9574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l="15238" t="26555" r="76187"/>
          <a:stretch>
            <a:fillRect/>
          </a:stretch>
        </p:blipFill>
        <p:spPr bwMode="auto">
          <a:xfrm rot="5400000">
            <a:off x="4187436" y="-3672320"/>
            <a:ext cx="792088" cy="86409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1187624" y="47667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dirty="0">
                <a:solidFill>
                  <a:srgbClr val="EEECE1"/>
                </a:solidFill>
              </a:rPr>
              <a:t>FPB EN LA COMUNIDAD DE CASTILLA Y LEÓN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 rot="16200000">
            <a:off x="-1926790" y="3410932"/>
            <a:ext cx="4644653" cy="43204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Títulos de la FP Básica en Soria</a:t>
            </a:r>
            <a:endParaRPr lang="es-ES" sz="22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75656" y="1772817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</a:rPr>
              <a:t>Título Profesional Básico en Cocina y Restauración.</a:t>
            </a:r>
            <a:endParaRPr lang="es-E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75656" y="2603814"/>
            <a:ext cx="5724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/>
              <a:t>CUALIFICACIONES PROFESIONALES COMPLETAS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16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600" b="1" dirty="0" smtClean="0"/>
              <a:t>Operaciones básicas de cocina ( HOT091_1 )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600" b="1" dirty="0" smtClean="0"/>
              <a:t>Operaciones básicas de restaurante y bar ( HOT092_1 )</a:t>
            </a:r>
          </a:p>
          <a:p>
            <a:pPr lvl="1"/>
            <a:r>
              <a:rPr lang="es-ES" sz="1600" b="1" dirty="0" smtClean="0"/>
              <a:t> </a:t>
            </a:r>
            <a:endParaRPr lang="es-ES" sz="1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75656" y="3789040"/>
            <a:ext cx="5453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/>
              <a:t>CUALIFICACIONES PROFESIONALES INCOMPLETAS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16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600" b="1" dirty="0" smtClean="0"/>
              <a:t>Operaciones básicas de catering ( HOT 325_1 )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600" b="1" dirty="0" smtClean="0"/>
              <a:t>Operaciones auxiliares de mantenimiento y trasporte interno en la industria alimentaria ( INA 173_1 )</a:t>
            </a:r>
            <a:endParaRPr lang="es-ES" sz="1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187624" y="5373216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400" dirty="0">
                <a:solidFill>
                  <a:prstClr val="black"/>
                </a:solidFill>
              </a:rPr>
              <a:t>Este título tendrá preferencia para la admisión a todos los títulos de grado medio de las familias profesionales de:</a:t>
            </a:r>
          </a:p>
          <a:p>
            <a:pPr lvl="0"/>
            <a:r>
              <a:rPr lang="es-ES" sz="1400" dirty="0">
                <a:solidFill>
                  <a:prstClr val="black"/>
                </a:solidFill>
              </a:rPr>
              <a:t>		</a:t>
            </a:r>
            <a:r>
              <a:rPr lang="es-ES" sz="1400" dirty="0" smtClean="0">
                <a:solidFill>
                  <a:srgbClr val="FF0000"/>
                </a:solidFill>
              </a:rPr>
              <a:t>Hostelería y Turismo</a:t>
            </a:r>
            <a:endParaRPr lang="es-ES" sz="1400" dirty="0">
              <a:solidFill>
                <a:srgbClr val="FF0000"/>
              </a:solidFill>
            </a:endParaRPr>
          </a:p>
          <a:p>
            <a:pPr lvl="0"/>
            <a:r>
              <a:rPr lang="es-ES" sz="1400" dirty="0">
                <a:solidFill>
                  <a:srgbClr val="FF0000"/>
                </a:solidFill>
              </a:rPr>
              <a:t>		</a:t>
            </a:r>
            <a:r>
              <a:rPr lang="es-ES" sz="1400" dirty="0" smtClean="0">
                <a:solidFill>
                  <a:srgbClr val="FF0000"/>
                </a:solidFill>
              </a:rPr>
              <a:t>Industria Alimentarias</a:t>
            </a:r>
            <a:endParaRPr lang="es-ES" sz="1400" dirty="0">
              <a:solidFill>
                <a:srgbClr val="FF0000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292" y="1376772"/>
            <a:ext cx="1332148" cy="1332148"/>
          </a:xfrm>
          <a:prstGeom prst="rect">
            <a:avLst/>
          </a:prstGeom>
        </p:spPr>
      </p:pic>
      <p:pic>
        <p:nvPicPr>
          <p:cNvPr id="10" name="Picture 8" descr="G:\JESÚS NÁJERA\N Y G\LOGOS\logo junta transparen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000" y="6103742"/>
            <a:ext cx="1250777" cy="6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3622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l="15238" t="26555" r="76187"/>
          <a:stretch>
            <a:fillRect/>
          </a:stretch>
        </p:blipFill>
        <p:spPr bwMode="auto">
          <a:xfrm rot="5400000">
            <a:off x="4187436" y="-3672320"/>
            <a:ext cx="792088" cy="86409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1187624" y="47667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dirty="0">
                <a:solidFill>
                  <a:srgbClr val="EEECE1"/>
                </a:solidFill>
              </a:rPr>
              <a:t>FPB EN LA COMUNIDAD DE CASTILLA Y LEÓN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 rot="16200000">
            <a:off x="-1991716" y="3375576"/>
            <a:ext cx="4752528" cy="43204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Títulos de la FP Básica en Soria</a:t>
            </a:r>
            <a:endParaRPr lang="es-ES" sz="22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75656" y="1772817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</a:rPr>
              <a:t>Título Profesional Básico en Mantenimiento de Vehículos</a:t>
            </a:r>
            <a:endParaRPr lang="es-E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1556792"/>
            <a:ext cx="1112128" cy="92810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403648" y="2948952"/>
            <a:ext cx="6624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/>
              <a:t>CUALIFICACIONES PROFESIONALES COMPLETAS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600" b="1" dirty="0" smtClean="0"/>
              <a:t>Operaciones auxiliares de mantenimiento de carrocería de vehículos ( TMV 194_1 )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600" b="1" dirty="0" smtClean="0"/>
              <a:t>Operaciones auxiliares de mantenimiento en electromecánica de vehículos ( TMV 195_1 )</a:t>
            </a:r>
            <a:endParaRPr lang="es-ES" sz="1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187624" y="5229199"/>
            <a:ext cx="7370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400" dirty="0">
                <a:solidFill>
                  <a:prstClr val="black"/>
                </a:solidFill>
              </a:rPr>
              <a:t>Este título tendrá preferencia para la admisión a todos los títulos de grado medio de </a:t>
            </a:r>
            <a:r>
              <a:rPr lang="es-ES" sz="1400" dirty="0" smtClean="0">
                <a:solidFill>
                  <a:prstClr val="black"/>
                </a:solidFill>
              </a:rPr>
              <a:t>la familia profesional </a:t>
            </a:r>
            <a:r>
              <a:rPr lang="es-ES" sz="1400" dirty="0">
                <a:solidFill>
                  <a:prstClr val="black"/>
                </a:solidFill>
              </a:rPr>
              <a:t>de</a:t>
            </a:r>
            <a:r>
              <a:rPr lang="es-ES" sz="1400" dirty="0" smtClean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es-ES" sz="1400" dirty="0">
                <a:solidFill>
                  <a:prstClr val="black"/>
                </a:solidFill>
              </a:rPr>
              <a:t>	</a:t>
            </a:r>
            <a:r>
              <a:rPr lang="es-ES" sz="1400" dirty="0" smtClean="0">
                <a:solidFill>
                  <a:prstClr val="black"/>
                </a:solidFill>
              </a:rPr>
              <a:t>	</a:t>
            </a:r>
            <a:r>
              <a:rPr lang="es-ES" sz="1400" dirty="0" smtClean="0">
                <a:solidFill>
                  <a:srgbClr val="FF0000"/>
                </a:solidFill>
              </a:rPr>
              <a:t>Transporte y mantenimiento de Vehículos</a:t>
            </a:r>
            <a:endParaRPr lang="es-ES" sz="1400" dirty="0">
              <a:solidFill>
                <a:srgbClr val="FF0000"/>
              </a:solidFill>
            </a:endParaRPr>
          </a:p>
        </p:txBody>
      </p:sp>
      <p:pic>
        <p:nvPicPr>
          <p:cNvPr id="11" name="Picture 8" descr="G:\JESÚS NÁJERA\N Y G\LOGOS\logo junta transparen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000" y="6103742"/>
            <a:ext cx="1250777" cy="6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512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ondas_azules-1280x8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5238" t="26555" r="76187"/>
          <a:stretch>
            <a:fillRect/>
          </a:stretch>
        </p:blipFill>
        <p:spPr bwMode="auto">
          <a:xfrm rot="5400000">
            <a:off x="4175956" y="-3735796"/>
            <a:ext cx="792088" cy="8640960"/>
          </a:xfrm>
          <a:prstGeom prst="rect">
            <a:avLst/>
          </a:prstGeom>
          <a:solidFill>
            <a:srgbClr val="FFC000"/>
          </a:solidFill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2 Subtítulo"/>
          <p:cNvSpPr txBox="1">
            <a:spLocks/>
          </p:cNvSpPr>
          <p:nvPr/>
        </p:nvSpPr>
        <p:spPr>
          <a:xfrm rot="16200000">
            <a:off x="-1718300" y="3238581"/>
            <a:ext cx="4536504" cy="5968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CARACTERÍSTICAS PRINCIPALES </a:t>
            </a:r>
            <a:endParaRPr lang="es-ES" sz="24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46311" y="1308824"/>
            <a:ext cx="771817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13560" lvl="1"/>
            <a:r>
              <a:rPr lang="es-ES" sz="2000" dirty="0" smtClean="0">
                <a:solidFill>
                  <a:srgbClr val="002060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es-ES" sz="2000" dirty="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es-ES" dirty="0" smtClean="0">
                <a:solidFill>
                  <a:srgbClr val="000000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es-ES" sz="20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323528" y="386661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4000" dirty="0" smtClean="0">
                <a:solidFill>
                  <a:srgbClr val="4BACC6">
                    <a:lumMod val="60000"/>
                    <a:lumOff val="40000"/>
                  </a:srgbClr>
                </a:solidFill>
                <a:latin typeface="Trebuchet MS" pitchFamily="34" charset="0"/>
                <a:ea typeface="+mj-ea"/>
                <a:cs typeface="+mj-cs"/>
              </a:rPr>
              <a:t>LOMCE</a:t>
            </a:r>
            <a:endParaRPr lang="es-ES" sz="4000" dirty="0">
              <a:solidFill>
                <a:srgbClr val="4BACC6">
                  <a:lumMod val="60000"/>
                  <a:lumOff val="40000"/>
                </a:srgbClr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5" name="4 Subtítulo"/>
          <p:cNvSpPr txBox="1">
            <a:spLocks/>
          </p:cNvSpPr>
          <p:nvPr/>
        </p:nvSpPr>
        <p:spPr>
          <a:xfrm>
            <a:off x="2987824" y="437074"/>
            <a:ext cx="5908736" cy="471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s-ES" sz="2200" dirty="0" smtClean="0">
                <a:solidFill>
                  <a:prstClr val="white"/>
                </a:solidFill>
                <a:latin typeface="Trebuchet MS" pitchFamily="34" charset="0"/>
              </a:rPr>
              <a:t>CARACTERÍSTICAS PRINCIPALES</a:t>
            </a:r>
            <a:endParaRPr lang="es-ES" sz="2200" dirty="0">
              <a:solidFill>
                <a:prstClr val="white"/>
              </a:solidFill>
              <a:latin typeface="Trebuchet MS" pitchFamily="34" charset="0"/>
            </a:endParaRPr>
          </a:p>
        </p:txBody>
      </p:sp>
      <p:pic>
        <p:nvPicPr>
          <p:cNvPr id="9" name="Picture 8" descr="G:\JESÚS NÁJERA\N Y G\LOGOS\logo junta transparen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87" y="6047982"/>
            <a:ext cx="1250777" cy="6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ondas_azules-1280x800"/>
          <p:cNvPicPr>
            <a:picLocks noChangeAspect="1" noChangeArrowheads="1"/>
          </p:cNvPicPr>
          <p:nvPr/>
        </p:nvPicPr>
        <p:blipFill>
          <a:blip r:embed="rId5" cstate="print"/>
          <a:srcRect t="45267" r="52619" b="48002"/>
          <a:stretch>
            <a:fillRect/>
          </a:stretch>
        </p:blipFill>
        <p:spPr bwMode="auto">
          <a:xfrm>
            <a:off x="1675440" y="6597401"/>
            <a:ext cx="7056000" cy="860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971600" y="1006569"/>
            <a:ext cx="770880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Pruebas</a:t>
            </a:r>
            <a:r>
              <a:rPr lang="es-ES" sz="1600" dirty="0" smtClean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 externas: individualizadas en 3º y 6º de Primaria y de evaluación final en 4º de ESO y Bachillerato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rgbClr val="1F497D">
                    <a:lumMod val="75000"/>
                  </a:srgbClr>
                </a:solidFill>
              </a:rPr>
              <a:t>Desaparece la PAEU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rgbClr val="1F497D">
                    <a:lumMod val="75000"/>
                  </a:srgbClr>
                </a:solidFill>
              </a:rPr>
              <a:t>ESO se divide  en dos ciclos: Primer ciclo: 1º- 3º  Segundo ciclo: 4º de ESO.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rgbClr val="1F497D">
                    <a:lumMod val="75000"/>
                  </a:srgbClr>
                </a:solidFill>
              </a:rPr>
              <a:t>Dos opciones en 4º de la ESO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rgbClr val="1F497D">
                    <a:lumMod val="75000"/>
                  </a:srgbClr>
                </a:solidFill>
              </a:rPr>
              <a:t>Programa de Mejora del Aprendizaje y del Rendimiento en 2º y 3º de ESO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rgbClr val="1F497D">
                    <a:lumMod val="75000"/>
                  </a:srgbClr>
                </a:solidFill>
              </a:rPr>
              <a:t>Nuevo diseño curricular en Primaria, Secundaria y Bachillerato: Asignaturas troncales, específicas y de libre configuración autonómica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rgbClr val="1F497D">
                    <a:lumMod val="75000"/>
                  </a:srgbClr>
                </a:solidFill>
              </a:rPr>
              <a:t>Obligatoriedad de ofrecer enseñanzas en castellano.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rgbClr val="1F497D">
                    <a:lumMod val="75000"/>
                  </a:srgbClr>
                </a:solidFill>
              </a:rPr>
              <a:t>Religión y alternativa: evaluable y computable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>
                <a:solidFill>
                  <a:srgbClr val="C00000"/>
                </a:solidFill>
              </a:rPr>
              <a:t>Formación Profesional: FP Básica, que permite el acceso desde la FP Básica a Ciclos de Grado Medio y desde éstos a la FP de Grado Superior y donde el referente es el C.N.C.P.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chemeClr val="tx2">
                    <a:lumMod val="75000"/>
                  </a:schemeClr>
                </a:solidFill>
              </a:rPr>
              <a:t>FP Dual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rgbClr val="1F497D">
                    <a:lumMod val="75000"/>
                  </a:srgbClr>
                </a:solidFill>
              </a:rPr>
              <a:t>Más competencia para el Director, menos para el Consejo Escolar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rgbClr val="1F497D">
                    <a:lumMod val="75000"/>
                  </a:srgbClr>
                </a:solidFill>
              </a:rPr>
              <a:t>Se reconoce al profesorado la autoridad docente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rgbClr val="1F497D">
                    <a:lumMod val="75000"/>
                  </a:srgbClr>
                </a:solidFill>
              </a:rPr>
              <a:t>IES con especialización curricular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rgbClr val="1F497D">
                    <a:lumMod val="75000"/>
                  </a:srgbClr>
                </a:solidFill>
              </a:rPr>
              <a:t>La Educación Infantil queda como figura en la LOE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rgbClr val="1F497D">
                    <a:lumMod val="75000"/>
                  </a:srgbClr>
                </a:solidFill>
              </a:rPr>
              <a:t>Evaluación: continua y global en Primaria, continua, formativa e integradora en Secundaria y continua y diferenciada en Bachillerato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rgbClr val="1F497D">
                    <a:lumMod val="75000"/>
                  </a:srgbClr>
                </a:solidFill>
              </a:rPr>
              <a:t>Competencias clave y estándares de aprendizaje</a:t>
            </a:r>
            <a:endParaRPr lang="es-ES" sz="1600" dirty="0" smtClean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93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l="15238" t="26555" r="76187"/>
          <a:stretch>
            <a:fillRect/>
          </a:stretch>
        </p:blipFill>
        <p:spPr bwMode="auto">
          <a:xfrm rot="5400000">
            <a:off x="4187436" y="-3672320"/>
            <a:ext cx="792088" cy="86409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1187624" y="47667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dirty="0">
                <a:solidFill>
                  <a:srgbClr val="EEECE1"/>
                </a:solidFill>
              </a:rPr>
              <a:t>FPB EN LA COMUNIDAD DE CASTILLA Y LEÓN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 rot="16200000">
            <a:off x="-1911288" y="3443048"/>
            <a:ext cx="4699105" cy="3505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Títulos de la FP Básica en Soria</a:t>
            </a:r>
            <a:endParaRPr lang="es-ES" sz="22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75656" y="1772817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</a:rPr>
              <a:t>Título Profesional Básico en Peluquería y Estética</a:t>
            </a:r>
            <a:endParaRPr lang="es-E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547664" y="2996952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/>
              <a:t>CUALIFICACIONES PROFESIONALES COMPLETAS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16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600" b="1" dirty="0" smtClean="0"/>
              <a:t>Servicios auxiliares de peluquería ( IMP 022_1 )</a:t>
            </a:r>
            <a:endParaRPr lang="es-ES" sz="1600" b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600" b="1" dirty="0" smtClean="0"/>
              <a:t> Servicios auxiliares de estética ( IMP 118_1 )</a:t>
            </a:r>
            <a:endParaRPr lang="es-ES" sz="1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547664" y="4077073"/>
            <a:ext cx="529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/>
              <a:t>CUALIFICACIONES PROFESIONALES INCOMPLETAS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16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600" b="1" dirty="0" smtClean="0"/>
              <a:t>Actividades auxiliares de comercio ( COM 412_1 )</a:t>
            </a:r>
            <a:endParaRPr lang="es-ES" sz="1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187624" y="5229199"/>
            <a:ext cx="7370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400" dirty="0">
                <a:solidFill>
                  <a:prstClr val="black"/>
                </a:solidFill>
              </a:rPr>
              <a:t>Este título tendrá preferencia para la admisión a todos los títulos de grado medio de </a:t>
            </a:r>
            <a:r>
              <a:rPr lang="es-ES" sz="1400" dirty="0" smtClean="0">
                <a:solidFill>
                  <a:prstClr val="black"/>
                </a:solidFill>
              </a:rPr>
              <a:t>la familia profesional </a:t>
            </a:r>
            <a:r>
              <a:rPr lang="es-ES" sz="1400" dirty="0">
                <a:solidFill>
                  <a:prstClr val="black"/>
                </a:solidFill>
              </a:rPr>
              <a:t>de</a:t>
            </a:r>
            <a:r>
              <a:rPr lang="es-ES" sz="1400" dirty="0" smtClean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es-ES" sz="1400" dirty="0">
                <a:solidFill>
                  <a:prstClr val="black"/>
                </a:solidFill>
              </a:rPr>
              <a:t>	</a:t>
            </a:r>
            <a:r>
              <a:rPr lang="es-ES" sz="1400" dirty="0" smtClean="0">
                <a:solidFill>
                  <a:prstClr val="black"/>
                </a:solidFill>
              </a:rPr>
              <a:t>	</a:t>
            </a:r>
            <a:r>
              <a:rPr lang="es-ES" sz="1400" dirty="0" smtClean="0">
                <a:solidFill>
                  <a:srgbClr val="FF0000"/>
                </a:solidFill>
              </a:rPr>
              <a:t>Imagen Personal</a:t>
            </a:r>
            <a:endParaRPr lang="es-ES" sz="1400" dirty="0">
              <a:solidFill>
                <a:srgbClr val="FF0000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5" y="1628800"/>
            <a:ext cx="1249328" cy="936104"/>
          </a:xfrm>
          <a:prstGeom prst="rect">
            <a:avLst/>
          </a:prstGeom>
        </p:spPr>
      </p:pic>
      <p:pic>
        <p:nvPicPr>
          <p:cNvPr id="11" name="Picture 8" descr="G:\JESÚS NÁJERA\N Y G\LOGOS\logo junta transparen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000" y="6103742"/>
            <a:ext cx="1250777" cy="6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6244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ndas_azules-1280x800"/>
          <p:cNvPicPr>
            <a:picLocks noChangeAspect="1" noChangeArrowheads="1"/>
          </p:cNvPicPr>
          <p:nvPr/>
        </p:nvPicPr>
        <p:blipFill>
          <a:blip r:embed="rId3" cstate="print"/>
          <a:srcRect l="15238" t="26555" r="76187"/>
          <a:stretch>
            <a:fillRect/>
          </a:stretch>
        </p:blipFill>
        <p:spPr bwMode="auto">
          <a:xfrm rot="5400000">
            <a:off x="4187436" y="-3672320"/>
            <a:ext cx="792088" cy="86409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1187624" y="47667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dirty="0">
                <a:solidFill>
                  <a:srgbClr val="EEECE1"/>
                </a:solidFill>
              </a:rPr>
              <a:t>FPB EN LA COMUNIDAD DE CASTILLA Y LEÓN</a:t>
            </a:r>
            <a:endParaRPr lang="es-ES" sz="24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080" y="1268760"/>
            <a:ext cx="7200800" cy="500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7358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ebcast.pulso.com/senefro2007/file_diapo99e6.asp?id=15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5600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ondas_azules-1280x8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5238" t="26555" r="76187"/>
          <a:stretch>
            <a:fillRect/>
          </a:stretch>
        </p:blipFill>
        <p:spPr bwMode="auto">
          <a:xfrm rot="5400000">
            <a:off x="4175956" y="-3735796"/>
            <a:ext cx="792088" cy="8640960"/>
          </a:xfrm>
          <a:prstGeom prst="rect">
            <a:avLst/>
          </a:prstGeom>
          <a:solidFill>
            <a:srgbClr val="FFC000"/>
          </a:solidFill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2 Subtítulo"/>
          <p:cNvSpPr txBox="1">
            <a:spLocks/>
          </p:cNvSpPr>
          <p:nvPr/>
        </p:nvSpPr>
        <p:spPr>
          <a:xfrm rot="16200000">
            <a:off x="-1718300" y="3238581"/>
            <a:ext cx="4536504" cy="5968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CARACTERÍSTICAS PRINCIPALES </a:t>
            </a:r>
            <a:endParaRPr lang="es-ES" sz="24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46311" y="1308824"/>
            <a:ext cx="771817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13560" lvl="1"/>
            <a:r>
              <a:rPr lang="es-ES" sz="2000" dirty="0" smtClean="0">
                <a:solidFill>
                  <a:srgbClr val="002060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es-ES" sz="2000" dirty="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es-ES" dirty="0" smtClean="0">
                <a:solidFill>
                  <a:srgbClr val="000000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es-ES" sz="20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323528" y="386661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4000" dirty="0" smtClean="0">
                <a:solidFill>
                  <a:srgbClr val="4BACC6">
                    <a:lumMod val="60000"/>
                    <a:lumOff val="40000"/>
                  </a:srgbClr>
                </a:solidFill>
                <a:latin typeface="Trebuchet MS" pitchFamily="34" charset="0"/>
                <a:ea typeface="+mj-ea"/>
                <a:cs typeface="+mj-cs"/>
              </a:rPr>
              <a:t>LOMCE</a:t>
            </a:r>
            <a:endParaRPr lang="es-ES" sz="4000" dirty="0">
              <a:solidFill>
                <a:srgbClr val="4BACC6">
                  <a:lumMod val="60000"/>
                  <a:lumOff val="40000"/>
                </a:srgbClr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5" name="4 Subtítulo"/>
          <p:cNvSpPr txBox="1">
            <a:spLocks/>
          </p:cNvSpPr>
          <p:nvPr/>
        </p:nvSpPr>
        <p:spPr>
          <a:xfrm>
            <a:off x="2987824" y="437074"/>
            <a:ext cx="5908736" cy="471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s-ES" sz="2200" dirty="0" smtClean="0">
                <a:solidFill>
                  <a:prstClr val="white"/>
                </a:solidFill>
                <a:latin typeface="Trebuchet MS" pitchFamily="34" charset="0"/>
              </a:rPr>
              <a:t>CARACTERÍSTICAS PRINCIPALES</a:t>
            </a:r>
            <a:endParaRPr lang="es-ES" sz="2200" dirty="0">
              <a:solidFill>
                <a:prstClr val="white"/>
              </a:solidFill>
              <a:latin typeface="Trebuchet MS" pitchFamily="34" charset="0"/>
            </a:endParaRPr>
          </a:p>
        </p:txBody>
      </p:sp>
      <p:pic>
        <p:nvPicPr>
          <p:cNvPr id="9" name="Picture 8" descr="G:\JESÚS NÁJERA\N Y G\LOGOS\logo junta transparen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87" y="6047982"/>
            <a:ext cx="1250777" cy="6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ondas_azules-1280x800"/>
          <p:cNvPicPr>
            <a:picLocks noChangeAspect="1" noChangeArrowheads="1"/>
          </p:cNvPicPr>
          <p:nvPr/>
        </p:nvPicPr>
        <p:blipFill>
          <a:blip r:embed="rId5" cstate="print"/>
          <a:srcRect t="45267" r="52619" b="48002"/>
          <a:stretch>
            <a:fillRect/>
          </a:stretch>
        </p:blipFill>
        <p:spPr bwMode="auto">
          <a:xfrm>
            <a:off x="1675440" y="6597401"/>
            <a:ext cx="7056000" cy="860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971600" y="1006569"/>
            <a:ext cx="770880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Arial" pitchFamily="34" charset="0"/>
              </a:rPr>
              <a:t>Pruebas externas: individualizadas en 3º y 6º de Primaria y de evaluación final en 4º de ESO y Bachillerato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Desaparece la PAEU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ESO se divide  en dos ciclos: Primer ciclo: 1º- 3º  Segundo ciclo: 4º de ESO.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Dos opciones en 4º de la ESO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Programa de Mejora del Aprendizaje y del Rendimiento en 2º y 3º de ESO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Nuevo diseño curricular en Primaria, Secundaria y Bachillerato: Asignaturas troncales, específicas y de libre configuración autonómica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Obligatoriedad de ofrecer enseñanzas en castellano.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Religión y alternativa: evaluable y computable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>
                <a:solidFill>
                  <a:srgbClr val="C00000"/>
                </a:solidFill>
              </a:rPr>
              <a:t>Formación Profesional: FP Básica, que permite el acceso desde la FP Básica a Ciclos de Grado Medio y desde éstos a la FP de Grado Superior y donde el referente es el C.N.C.P.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FP Dual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Más competencia para el Director, menos para el Consejo Escolar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Se reconoce al profesorado la autoridad docente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IES con especialización curricular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La Educación Infantil queda como figura en la LOE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Evaluación: continua y global en Primaria, continua, formativa e integradora en Secundaria y continua y diferenciada en Bachillerato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Competencias clave y estándares de aprendizaje</a:t>
            </a:r>
            <a:endParaRPr lang="es-ES" sz="16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57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Subtítulo"/>
          <p:cNvSpPr txBox="1">
            <a:spLocks/>
          </p:cNvSpPr>
          <p:nvPr/>
        </p:nvSpPr>
        <p:spPr>
          <a:xfrm rot="16200000">
            <a:off x="-1826312" y="3202577"/>
            <a:ext cx="4752528" cy="5968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>
                <a:solidFill>
                  <a:prstClr val="white"/>
                </a:solidFill>
                <a:latin typeface="Trebuchet MS" panose="020B0603020202020204" pitchFamily="34" charset="0"/>
              </a:rPr>
              <a:t>c</a:t>
            </a:r>
            <a:r>
              <a:rPr lang="es-ES" sz="220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alendario de implantación </a:t>
            </a:r>
            <a:endParaRPr lang="es-ES" sz="22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pic>
        <p:nvPicPr>
          <p:cNvPr id="13" name="Picture 2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l="15238" t="26555" r="76187"/>
          <a:stretch>
            <a:fillRect/>
          </a:stretch>
        </p:blipFill>
        <p:spPr bwMode="auto">
          <a:xfrm rot="5400000">
            <a:off x="4175956" y="-3735796"/>
            <a:ext cx="792088" cy="86409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323528" y="386661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4000" dirty="0" smtClean="0">
                <a:solidFill>
                  <a:srgbClr val="4BACC6">
                    <a:lumMod val="60000"/>
                    <a:lumOff val="40000"/>
                  </a:srgbClr>
                </a:solidFill>
                <a:latin typeface="Trebuchet MS" pitchFamily="34" charset="0"/>
                <a:ea typeface="+mj-ea"/>
                <a:cs typeface="+mj-cs"/>
              </a:rPr>
              <a:t>LOMCE</a:t>
            </a:r>
            <a:endParaRPr lang="es-ES" sz="4000" dirty="0">
              <a:solidFill>
                <a:srgbClr val="4BACC6">
                  <a:lumMod val="60000"/>
                  <a:lumOff val="40000"/>
                </a:srgbClr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5" name="4 Subtítulo"/>
          <p:cNvSpPr txBox="1">
            <a:spLocks/>
          </p:cNvSpPr>
          <p:nvPr/>
        </p:nvSpPr>
        <p:spPr>
          <a:xfrm>
            <a:off x="2339752" y="422667"/>
            <a:ext cx="6556808" cy="34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2000" dirty="0" smtClean="0">
                <a:solidFill>
                  <a:prstClr val="white"/>
                </a:solidFill>
                <a:latin typeface="Trebuchet MS" pitchFamily="34" charset="0"/>
              </a:rPr>
              <a:t>CALENDARIO DE IMPLANTACIÓN </a:t>
            </a:r>
            <a:endParaRPr lang="es-ES" sz="2000" dirty="0">
              <a:solidFill>
                <a:prstClr val="white"/>
              </a:solidFill>
              <a:latin typeface="Trebuchet MS" pitchFamily="34" charset="0"/>
            </a:endParaRPr>
          </a:p>
        </p:txBody>
      </p:sp>
      <p:pic>
        <p:nvPicPr>
          <p:cNvPr id="9" name="Picture 8" descr="G:\JESÚS NÁJERA\N Y G\LOGOS\logo junta tran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87" y="6047982"/>
            <a:ext cx="1250777" cy="6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t="45267" r="52619" b="48002"/>
          <a:stretch>
            <a:fillRect/>
          </a:stretch>
        </p:blipFill>
        <p:spPr bwMode="auto">
          <a:xfrm>
            <a:off x="1691680" y="6600784"/>
            <a:ext cx="7056000" cy="860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4891141"/>
              </p:ext>
            </p:extLst>
          </p:nvPr>
        </p:nvGraphicFramePr>
        <p:xfrm>
          <a:off x="1187624" y="1186422"/>
          <a:ext cx="7704856" cy="4792620"/>
        </p:xfrm>
        <a:graphic>
          <a:graphicData uri="http://schemas.openxmlformats.org/drawingml/2006/table">
            <a:tbl>
              <a:tblPr firstRow="1" firstCol="1" bandRow="1"/>
              <a:tblGrid>
                <a:gridCol w="1080120"/>
                <a:gridCol w="1468190"/>
                <a:gridCol w="1196106"/>
                <a:gridCol w="2448272"/>
                <a:gridCol w="1512168"/>
              </a:tblGrid>
              <a:tr h="29836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CALENDARIO DE IMPLANTACIÓN DE LA LOMCE</a:t>
                      </a:r>
                    </a:p>
                  </a:txBody>
                  <a:tcPr marL="60616" marR="60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1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                                             ETAPA</a:t>
                      </a:r>
                      <a:endParaRPr lang="es-ES" sz="1400" b="1" dirty="0">
                        <a:effectLst/>
                        <a:latin typeface="Trebuchet MS" panose="020B0603020202020204" pitchFamily="34" charset="0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32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CURSO </a:t>
                      </a:r>
                    </a:p>
                  </a:txBody>
                  <a:tcPr marL="60616" marR="60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PRIMARIA</a:t>
                      </a:r>
                    </a:p>
                  </a:txBody>
                  <a:tcPr marL="60616" marR="60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ESO</a:t>
                      </a:r>
                    </a:p>
                  </a:txBody>
                  <a:tcPr marL="60616" marR="60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BACHILLERATO </a:t>
                      </a:r>
                    </a:p>
                  </a:txBody>
                  <a:tcPr marL="60616" marR="60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FORMACIÓN PROFESIONAL </a:t>
                      </a:r>
                    </a:p>
                  </a:txBody>
                  <a:tcPr marL="60616" marR="60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28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2014-15</a:t>
                      </a: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1º, 3º,  5º  EP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(Modificación del currículo)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Evaluación en 3º </a:t>
                      </a: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S" sz="1200" dirty="0" smtClean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1º </a:t>
                      </a:r>
                      <a:r>
                        <a:rPr lang="es-ES" sz="1400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DE FP Básica </a:t>
                      </a: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2015-16</a:t>
                      </a: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2º, 4º, y 6º EP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(Modificación del currículo)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Evaluación en </a:t>
                      </a:r>
                      <a:r>
                        <a:rPr lang="es-ES" sz="12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3º- 6º </a:t>
                      </a:r>
                      <a:endParaRPr lang="es-ES" sz="12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1º y 3º ESO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Modificación del currículo. </a:t>
                      </a: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1º BCH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Modificaciones del currículo. </a:t>
                      </a: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S" sz="1400" dirty="0" smtClean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2º DE </a:t>
                      </a:r>
                      <a:r>
                        <a:rPr lang="es-ES" sz="1400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FP </a:t>
                      </a:r>
                      <a:r>
                        <a:rPr lang="es-ES" sz="1400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Básica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rebuchet MS" panose="020B0603020202020204" pitchFamily="34" charset="0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Modificaciones en el currículo de FP de </a:t>
                      </a:r>
                      <a:r>
                        <a:rPr lang="es-ES" sz="12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 G </a:t>
                      </a:r>
                      <a:r>
                        <a:rPr lang="es-ES" sz="12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Medio </a:t>
                      </a: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4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2016-17</a:t>
                      </a: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2º y 4º ESO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Evaluaciones para la obtención del título en ESO </a:t>
                      </a: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2º BCH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Modificaciones del currículo. Evaluación final </a:t>
                      </a:r>
                      <a:r>
                        <a:rPr lang="es-ES" sz="12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título</a:t>
                      </a:r>
                      <a:r>
                        <a:rPr lang="es-ES" sz="1200" baseline="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 </a:t>
                      </a:r>
                      <a:r>
                        <a:rPr lang="es-ES" sz="12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bachillerato : </a:t>
                      </a:r>
                      <a:r>
                        <a:rPr lang="es-ES" sz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durante este año, sólo se tendrá en cuenta para acceso a la Universidad.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Para los Técnico de GM o GS  de FP o EE Profesionales de Música y Danza, se tendrá en cuenta para el título de BCH</a:t>
                      </a: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rebuchet MS" panose="020B060302020202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37312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5705593"/>
              </p:ext>
            </p:extLst>
          </p:nvPr>
        </p:nvGraphicFramePr>
        <p:xfrm>
          <a:off x="3009929" y="2385553"/>
          <a:ext cx="3312367" cy="3760367"/>
        </p:xfrm>
        <a:graphic>
          <a:graphicData uri="http://schemas.openxmlformats.org/drawingml/2006/table">
            <a:tbl>
              <a:tblPr/>
              <a:tblGrid>
                <a:gridCol w="769983"/>
                <a:gridCol w="1224136"/>
                <a:gridCol w="1318248"/>
              </a:tblGrid>
              <a:tr h="395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SEGUNDO CICLO 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23" marR="6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4º  E. ACADÉMICAS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4º E. APLICADAS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173870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632423"/>
                          </a:solidFill>
                          <a:latin typeface="Calibri"/>
                          <a:ea typeface="Calibri"/>
                          <a:cs typeface="Times New Roman"/>
                        </a:rPr>
                        <a:t>PRIMER CICLO 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23" marR="6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3º</a:t>
                      </a:r>
                    </a:p>
                  </a:txBody>
                  <a:tcPr marL="64123" marR="6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38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2º</a:t>
                      </a:r>
                    </a:p>
                  </a:txBody>
                  <a:tcPr marL="64123" marR="6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38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632423"/>
                          </a:solidFill>
                          <a:latin typeface="Calibri"/>
                          <a:ea typeface="Calibri"/>
                          <a:cs typeface="Times New Roman"/>
                        </a:rPr>
                        <a:t>1º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23" marR="6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387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23" marR="6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967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6º  </a:t>
                      </a:r>
                      <a:endParaRPr lang="es-E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23" marR="6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967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5º</a:t>
                      </a:r>
                      <a:endParaRPr lang="es-E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23" marR="6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967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4º</a:t>
                      </a:r>
                      <a:endParaRPr lang="es-E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23" marR="6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967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3º </a:t>
                      </a:r>
                      <a:endParaRPr lang="es-E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23" marR="6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967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2º</a:t>
                      </a:r>
                      <a:endParaRPr lang="es-E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23" marR="6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967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1º</a:t>
                      </a:r>
                      <a:endParaRPr lang="es-E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23" marR="6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387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23" marR="6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3870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SEGUNDO CICLO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3-6 AÑOS </a:t>
                      </a:r>
                    </a:p>
                  </a:txBody>
                  <a:tcPr marL="64123" marR="6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2F2F2"/>
                          </a:solidFill>
                          <a:latin typeface="Calibri"/>
                          <a:ea typeface="Calibri"/>
                          <a:cs typeface="Times New Roman"/>
                        </a:rPr>
                        <a:t>3º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23" marR="6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38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2F2F2"/>
                          </a:solidFill>
                          <a:latin typeface="Calibri"/>
                          <a:ea typeface="Calibri"/>
                          <a:cs typeface="Times New Roman"/>
                        </a:rPr>
                        <a:t>2º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23" marR="6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38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2F2F2"/>
                          </a:solidFill>
                          <a:latin typeface="Calibri"/>
                          <a:ea typeface="Calibri"/>
                          <a:cs typeface="Times New Roman"/>
                        </a:rPr>
                        <a:t>1º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23" marR="6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387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23" marR="6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3870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PRIMER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CICLO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0-3 AÑOS </a:t>
                      </a:r>
                    </a:p>
                  </a:txBody>
                  <a:tcPr marL="64123" marR="6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3º</a:t>
                      </a:r>
                    </a:p>
                  </a:txBody>
                  <a:tcPr marL="64123" marR="6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38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2º</a:t>
                      </a:r>
                    </a:p>
                  </a:txBody>
                  <a:tcPr marL="64123" marR="6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38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1º</a:t>
                      </a:r>
                    </a:p>
                  </a:txBody>
                  <a:tcPr marL="64123" marR="6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2 Subtítulo"/>
          <p:cNvSpPr txBox="1">
            <a:spLocks/>
          </p:cNvSpPr>
          <p:nvPr/>
        </p:nvSpPr>
        <p:spPr>
          <a:xfrm rot="16200000">
            <a:off x="-1692695" y="3212976"/>
            <a:ext cx="4392488" cy="50405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I:  las enseñanzas y su ordenación </a:t>
            </a:r>
            <a:endParaRPr lang="es-ES" sz="24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pic>
        <p:nvPicPr>
          <p:cNvPr id="13" name="Picture 2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l="15238" t="26555" r="76187"/>
          <a:stretch>
            <a:fillRect/>
          </a:stretch>
        </p:blipFill>
        <p:spPr bwMode="auto">
          <a:xfrm rot="5400000">
            <a:off x="4175956" y="-3735796"/>
            <a:ext cx="792088" cy="86409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323528" y="386661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4000" dirty="0" smtClean="0">
                <a:solidFill>
                  <a:srgbClr val="4BACC6">
                    <a:lumMod val="60000"/>
                    <a:lumOff val="40000"/>
                  </a:srgbClr>
                </a:solidFill>
                <a:latin typeface="Trebuchet MS" pitchFamily="34" charset="0"/>
                <a:ea typeface="+mj-ea"/>
                <a:cs typeface="+mj-cs"/>
              </a:rPr>
              <a:t>LOMCE</a:t>
            </a:r>
            <a:endParaRPr lang="es-ES" sz="4000" dirty="0">
              <a:solidFill>
                <a:srgbClr val="4BACC6">
                  <a:lumMod val="60000"/>
                  <a:lumOff val="40000"/>
                </a:srgbClr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5" name="4 Subtítulo"/>
          <p:cNvSpPr txBox="1">
            <a:spLocks/>
          </p:cNvSpPr>
          <p:nvPr/>
        </p:nvSpPr>
        <p:spPr>
          <a:xfrm>
            <a:off x="2987824" y="437074"/>
            <a:ext cx="5908736" cy="471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s-ES" sz="2200" dirty="0" smtClean="0">
                <a:solidFill>
                  <a:prstClr val="white"/>
                </a:solidFill>
                <a:latin typeface="Trebuchet MS" pitchFamily="34" charset="0"/>
              </a:rPr>
              <a:t>TÍTULO I: las enseñanzas y su ordenación </a:t>
            </a:r>
            <a:endParaRPr lang="es-ES" sz="2200" dirty="0">
              <a:solidFill>
                <a:prstClr val="white"/>
              </a:solidFill>
              <a:latin typeface="Trebuchet MS" pitchFamily="34" charset="0"/>
            </a:endParaRPr>
          </a:p>
        </p:txBody>
      </p:sp>
      <p:pic>
        <p:nvPicPr>
          <p:cNvPr id="9" name="Picture 8" descr="G:\JESÚS NÁJERA\N Y G\LOGOS\logo junta tran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87" y="6047982"/>
            <a:ext cx="1250777" cy="6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ondas_azules-1280x800"/>
          <p:cNvPicPr>
            <a:picLocks noChangeAspect="1" noChangeArrowheads="1"/>
          </p:cNvPicPr>
          <p:nvPr/>
        </p:nvPicPr>
        <p:blipFill>
          <a:blip r:embed="rId2" cstate="print"/>
          <a:srcRect t="45267" r="52619" b="48002"/>
          <a:stretch>
            <a:fillRect/>
          </a:stretch>
        </p:blipFill>
        <p:spPr bwMode="auto">
          <a:xfrm>
            <a:off x="1835696" y="6597401"/>
            <a:ext cx="7056000" cy="860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pSp>
        <p:nvGrpSpPr>
          <p:cNvPr id="24" name="23 Grupo"/>
          <p:cNvGrpSpPr/>
          <p:nvPr/>
        </p:nvGrpSpPr>
        <p:grpSpPr>
          <a:xfrm>
            <a:off x="1691680" y="1485037"/>
            <a:ext cx="5073300" cy="3816350"/>
            <a:chOff x="2965719" y="1485037"/>
            <a:chExt cx="5073300" cy="3816350"/>
          </a:xfrm>
        </p:grpSpPr>
        <p:grpSp>
          <p:nvGrpSpPr>
            <p:cNvPr id="35841" name="Group 1"/>
            <p:cNvGrpSpPr>
              <a:grpSpLocks/>
            </p:cNvGrpSpPr>
            <p:nvPr/>
          </p:nvGrpSpPr>
          <p:grpSpPr bwMode="auto">
            <a:xfrm>
              <a:off x="2965719" y="1485037"/>
              <a:ext cx="5073300" cy="3816350"/>
              <a:chOff x="2116" y="7157"/>
              <a:chExt cx="7990" cy="6010"/>
            </a:xfrm>
          </p:grpSpPr>
          <p:sp>
            <p:nvSpPr>
              <p:cNvPr id="35842" name="AutoShape 2"/>
              <p:cNvSpPr>
                <a:spLocks noChangeArrowheads="1"/>
              </p:cNvSpPr>
              <p:nvPr/>
            </p:nvSpPr>
            <p:spPr bwMode="auto">
              <a:xfrm>
                <a:off x="2224" y="12340"/>
                <a:ext cx="1596" cy="827"/>
              </a:xfrm>
              <a:prstGeom prst="roundRect">
                <a:avLst>
                  <a:gd name="adj" fmla="val 16667"/>
                </a:avLst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s-ES" sz="1200" dirty="0" smtClean="0">
                    <a:solidFill>
                      <a:prstClr val="black"/>
                    </a:solidFill>
                  </a:rPr>
                  <a:t>EDUCACIÓN INFANTIL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5843" name="AutoShape 3"/>
              <p:cNvSpPr>
                <a:spLocks noChangeArrowheads="1"/>
              </p:cNvSpPr>
              <p:nvPr/>
            </p:nvSpPr>
            <p:spPr bwMode="auto">
              <a:xfrm>
                <a:off x="2184" y="10560"/>
                <a:ext cx="1636" cy="820"/>
              </a:xfrm>
              <a:prstGeom prst="roundRect">
                <a:avLst>
                  <a:gd name="adj" fmla="val 16667"/>
                </a:avLst>
              </a:prstGeom>
              <a:solidFill>
                <a:srgbClr val="9BBB59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s-ES" sz="1200" dirty="0" smtClean="0">
                    <a:solidFill>
                      <a:prstClr val="black"/>
                    </a:solidFill>
                  </a:rPr>
                  <a:t>EDUCACIÓN PRIMARIA </a:t>
                </a:r>
                <a:endParaRPr lang="es-ES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5844" name="AutoShape 4"/>
              <p:cNvSpPr>
                <a:spLocks noChangeArrowheads="1"/>
              </p:cNvSpPr>
              <p:nvPr/>
            </p:nvSpPr>
            <p:spPr bwMode="auto">
              <a:xfrm>
                <a:off x="2116" y="8790"/>
                <a:ext cx="1736" cy="861"/>
              </a:xfrm>
              <a:prstGeom prst="roundRect">
                <a:avLst>
                  <a:gd name="adj" fmla="val 16667"/>
                </a:avLst>
              </a:prstGeom>
              <a:solidFill>
                <a:srgbClr val="E36C0A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s-ES" sz="1200" dirty="0" smtClean="0">
                    <a:solidFill>
                      <a:prstClr val="black"/>
                    </a:solidFill>
                  </a:rPr>
                  <a:t>EDUCACIÓN SECUNDARIA </a:t>
                </a:r>
                <a:endParaRPr lang="es-ES" sz="1000" dirty="0" smtClean="0">
                  <a:solidFill>
                    <a:prstClr val="black"/>
                  </a:solidFill>
                  <a:latin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5845" name="AutoShape 5"/>
              <p:cNvSpPr>
                <a:spLocks noChangeArrowheads="1"/>
              </p:cNvSpPr>
              <p:nvPr/>
            </p:nvSpPr>
            <p:spPr bwMode="auto">
              <a:xfrm>
                <a:off x="5348" y="7157"/>
                <a:ext cx="1696" cy="1233"/>
              </a:xfrm>
              <a:prstGeom prst="roundRect">
                <a:avLst>
                  <a:gd name="adj" fmla="val 16667"/>
                </a:avLst>
              </a:prstGeom>
              <a:solidFill>
                <a:srgbClr val="974706"/>
              </a:solidFill>
              <a:ln w="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s-ES" sz="1000" dirty="0" smtClean="0">
                    <a:solidFill>
                      <a:srgbClr val="FFFF00"/>
                    </a:solidFill>
                  </a:rPr>
                  <a:t>EVALUACIÓN </a:t>
                </a:r>
                <a:r>
                  <a:rPr lang="es-ES" sz="1000" b="1" dirty="0" smtClean="0">
                    <a:solidFill>
                      <a:srgbClr val="FFFF00"/>
                    </a:solidFill>
                  </a:rPr>
                  <a:t>ENSEÑANZAS</a:t>
                </a:r>
                <a:r>
                  <a:rPr lang="es-ES" sz="1000" dirty="0" smtClean="0">
                    <a:solidFill>
                      <a:srgbClr val="FFFF00"/>
                    </a:solidFill>
                  </a:rPr>
                  <a:t> ACADÉMICAS</a:t>
                </a:r>
                <a:endParaRPr lang="es-ES" sz="800" dirty="0" smtClean="0">
                  <a:solidFill>
                    <a:srgbClr val="FFFF00"/>
                  </a:solidFill>
                  <a:latin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5846" name="AutoShape 6"/>
              <p:cNvSpPr>
                <a:spLocks noChangeArrowheads="1"/>
              </p:cNvSpPr>
              <p:nvPr/>
            </p:nvSpPr>
            <p:spPr bwMode="auto">
              <a:xfrm>
                <a:off x="7560" y="10218"/>
                <a:ext cx="2546" cy="46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6666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s-ES" sz="1000" dirty="0" smtClean="0">
                    <a:solidFill>
                      <a:prstClr val="black"/>
                    </a:solidFill>
                  </a:rPr>
                  <a:t>EVALUACIÓN</a:t>
                </a:r>
                <a:endParaRPr lang="es-ES" sz="800" dirty="0" smtClean="0">
                  <a:solidFill>
                    <a:prstClr val="black"/>
                  </a:solidFill>
                  <a:latin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5848" name="AutoShape 8"/>
              <p:cNvSpPr>
                <a:spLocks noChangeArrowheads="1"/>
              </p:cNvSpPr>
              <p:nvPr/>
            </p:nvSpPr>
            <p:spPr bwMode="auto">
              <a:xfrm>
                <a:off x="7559" y="11126"/>
                <a:ext cx="2546" cy="46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6666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s-ES" sz="1000" dirty="0" smtClean="0">
                    <a:solidFill>
                      <a:prstClr val="black"/>
                    </a:solidFill>
                  </a:rPr>
                  <a:t>EVALUACIÓN</a:t>
                </a:r>
                <a:endParaRPr lang="es-ES" sz="800" dirty="0" smtClean="0">
                  <a:solidFill>
                    <a:prstClr val="black"/>
                  </a:solidFill>
                  <a:latin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5849" name="AutoShape 9"/>
              <p:cNvSpPr>
                <a:spLocks noChangeArrowheads="1"/>
              </p:cNvSpPr>
              <p:nvPr/>
            </p:nvSpPr>
            <p:spPr bwMode="auto">
              <a:xfrm>
                <a:off x="7558" y="7157"/>
                <a:ext cx="1614" cy="1233"/>
              </a:xfrm>
              <a:prstGeom prst="roundRect">
                <a:avLst>
                  <a:gd name="adj" fmla="val 16667"/>
                </a:avLst>
              </a:prstGeom>
              <a:solidFill>
                <a:srgbClr val="974706"/>
              </a:solidFill>
              <a:ln w="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s-ES" sz="1000" dirty="0" smtClean="0">
                    <a:solidFill>
                      <a:srgbClr val="FFFF00"/>
                    </a:solidFill>
                  </a:rPr>
                  <a:t>EVALUACIÓN ENSEÑANZAS  APLICADAS</a:t>
                </a:r>
                <a:endParaRPr lang="es-ES" sz="800" dirty="0" smtClean="0">
                  <a:solidFill>
                    <a:srgbClr val="FFFF00"/>
                  </a:solidFill>
                  <a:latin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35850" name="Group 10"/>
              <p:cNvGrpSpPr>
                <a:grpSpLocks/>
              </p:cNvGrpSpPr>
              <p:nvPr/>
            </p:nvGrpSpPr>
            <p:grpSpPr bwMode="auto">
              <a:xfrm>
                <a:off x="6890" y="7610"/>
                <a:ext cx="790" cy="1180"/>
                <a:chOff x="6890" y="7610"/>
                <a:chExt cx="790" cy="1180"/>
              </a:xfrm>
            </p:grpSpPr>
            <p:sp>
              <p:nvSpPr>
                <p:cNvPr id="35851" name="AutoShape 11"/>
                <p:cNvSpPr>
                  <a:spLocks noChangeArrowheads="1"/>
                </p:cNvSpPr>
                <p:nvPr/>
              </p:nvSpPr>
              <p:spPr bwMode="auto">
                <a:xfrm rot="10800000">
                  <a:off x="6890" y="7610"/>
                  <a:ext cx="790" cy="680"/>
                </a:xfrm>
                <a:custGeom>
                  <a:avLst/>
                  <a:gdLst>
                    <a:gd name="G0" fmla="+- 6480 0 0"/>
                    <a:gd name="G1" fmla="+- 8640 0 0"/>
                    <a:gd name="G2" fmla="+- 6171 0 0"/>
                    <a:gd name="G3" fmla="+- 21600 0 6480"/>
                    <a:gd name="G4" fmla="+- 21600 0 8640"/>
                    <a:gd name="G5" fmla="*/ G0 21600 G3"/>
                    <a:gd name="G6" fmla="*/ G1 21600 G3"/>
                    <a:gd name="G7" fmla="*/ G2 G3 21600"/>
                    <a:gd name="G8" fmla="*/ 10800 21600 G3"/>
                    <a:gd name="G9" fmla="*/ G4 21600 G3"/>
                    <a:gd name="G10" fmla="+- 21600 0 G7"/>
                    <a:gd name="G11" fmla="+- G5 0 G8"/>
                    <a:gd name="G12" fmla="+- G6 0 G8"/>
                    <a:gd name="G13" fmla="*/ G12 G7 G11"/>
                    <a:gd name="G14" fmla="+- 21600 0 G13"/>
                    <a:gd name="G15" fmla="+- G0 0 10800"/>
                    <a:gd name="G16" fmla="+- G1 0 10800"/>
                    <a:gd name="G17" fmla="*/ G2 G16 G15"/>
                    <a:gd name="T0" fmla="*/ 10800 w 21600"/>
                    <a:gd name="T1" fmla="*/ 0 h 21600"/>
                    <a:gd name="T2" fmla="*/ 0 w 21600"/>
                    <a:gd name="T3" fmla="*/ 15429 h 21600"/>
                    <a:gd name="T4" fmla="*/ 10800 w 21600"/>
                    <a:gd name="T5" fmla="*/ 18514 h 21600"/>
                    <a:gd name="T6" fmla="*/ 21600 w 21600"/>
                    <a:gd name="T7" fmla="*/ 15429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G13 w 21600"/>
                    <a:gd name="T13" fmla="*/ G6 h 21600"/>
                    <a:gd name="T14" fmla="*/ G14 w 21600"/>
                    <a:gd name="T15" fmla="*/ G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00" y="0"/>
                      </a:moveTo>
                      <a:lnTo>
                        <a:pt x="6480" y="6171"/>
                      </a:lnTo>
                      <a:lnTo>
                        <a:pt x="8640" y="6171"/>
                      </a:lnTo>
                      <a:lnTo>
                        <a:pt x="8640" y="12343"/>
                      </a:lnTo>
                      <a:lnTo>
                        <a:pt x="4320" y="12343"/>
                      </a:lnTo>
                      <a:lnTo>
                        <a:pt x="4320" y="9257"/>
                      </a:lnTo>
                      <a:lnTo>
                        <a:pt x="0" y="15429"/>
                      </a:lnTo>
                      <a:lnTo>
                        <a:pt x="4320" y="21600"/>
                      </a:lnTo>
                      <a:lnTo>
                        <a:pt x="4320" y="18514"/>
                      </a:lnTo>
                      <a:lnTo>
                        <a:pt x="17280" y="18514"/>
                      </a:lnTo>
                      <a:lnTo>
                        <a:pt x="17280" y="21600"/>
                      </a:lnTo>
                      <a:lnTo>
                        <a:pt x="21600" y="15429"/>
                      </a:lnTo>
                      <a:lnTo>
                        <a:pt x="17280" y="9257"/>
                      </a:lnTo>
                      <a:lnTo>
                        <a:pt x="17280" y="12343"/>
                      </a:lnTo>
                      <a:lnTo>
                        <a:pt x="12960" y="12343"/>
                      </a:lnTo>
                      <a:lnTo>
                        <a:pt x="12960" y="6171"/>
                      </a:lnTo>
                      <a:lnTo>
                        <a:pt x="15120" y="617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852" name="AutoShape 12"/>
                <p:cNvSpPr>
                  <a:spLocks noChangeArrowheads="1"/>
                </p:cNvSpPr>
                <p:nvPr/>
              </p:nvSpPr>
              <p:spPr bwMode="auto">
                <a:xfrm flipV="1">
                  <a:off x="7044" y="7840"/>
                  <a:ext cx="498" cy="950"/>
                </a:xfrm>
                <a:prstGeom prst="downArrow">
                  <a:avLst>
                    <a:gd name="adj1" fmla="val 50000"/>
                    <a:gd name="adj2" fmla="val 51856"/>
                  </a:avLst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2" name="21 Flecha abajo"/>
            <p:cNvSpPr/>
            <p:nvPr/>
          </p:nvSpPr>
          <p:spPr>
            <a:xfrm rot="5400000">
              <a:off x="6134071" y="4077072"/>
              <a:ext cx="216024" cy="216024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23" name="22 Flecha abajo"/>
            <p:cNvSpPr/>
            <p:nvPr/>
          </p:nvSpPr>
          <p:spPr>
            <a:xfrm rot="5400000">
              <a:off x="6134071" y="3501008"/>
              <a:ext cx="216024" cy="216024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5770020"/>
              </p:ext>
            </p:extLst>
          </p:nvPr>
        </p:nvGraphicFramePr>
        <p:xfrm>
          <a:off x="8244408" y="2636912"/>
          <a:ext cx="648072" cy="576064"/>
        </p:xfrm>
        <a:graphic>
          <a:graphicData uri="http://schemas.openxmlformats.org/drawingml/2006/table">
            <a:tbl>
              <a:tblPr/>
              <a:tblGrid>
                <a:gridCol w="648072"/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6948264" y="2564904"/>
            <a:ext cx="1152128" cy="648072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black"/>
                </a:solidFill>
              </a:rPr>
              <a:t>FORMACIÓN PROFESIONAL BÁSICA </a:t>
            </a:r>
            <a:endParaRPr lang="es-ES" sz="10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" name="27 Flecha derecha"/>
          <p:cNvSpPr/>
          <p:nvPr/>
        </p:nvSpPr>
        <p:spPr>
          <a:xfrm>
            <a:off x="6444208" y="2636912"/>
            <a:ext cx="432048" cy="576064"/>
          </a:xfrm>
          <a:prstGeom prst="rightArrow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2" name="31 Flecha curvada hacia la izquierda"/>
          <p:cNvSpPr/>
          <p:nvPr/>
        </p:nvSpPr>
        <p:spPr>
          <a:xfrm rot="18345542" flipV="1">
            <a:off x="6606305" y="1495063"/>
            <a:ext cx="396403" cy="1116102"/>
          </a:xfrm>
          <a:prstGeom prst="curvedLef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7236495" y="4437405"/>
            <a:ext cx="1616598" cy="122384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43634"/>
              </a:gs>
              <a:gs pos="100000">
                <a:srgbClr val="943634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srgbClr val="E36C0A"/>
                </a:solidFill>
              </a:rPr>
              <a:t>PROGRAMA DE MEJORA DEL  APRENDIZAJE Y DEL RENDIMIENTO 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srgbClr val="E36C0A"/>
                </a:solidFill>
              </a:rPr>
              <a:t>(2º Y 3º ESO)</a:t>
            </a:r>
            <a:endParaRPr lang="es-ES" sz="1200" dirty="0" smtClean="0">
              <a:solidFill>
                <a:srgbClr val="E36C0A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" name="30 Flecha curvada hacia la izquierda"/>
          <p:cNvSpPr/>
          <p:nvPr/>
        </p:nvSpPr>
        <p:spPr>
          <a:xfrm rot="18345542" flipV="1">
            <a:off x="6275718" y="2185500"/>
            <a:ext cx="415604" cy="2637162"/>
          </a:xfrm>
          <a:prstGeom prst="curvedLef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7308304" y="1340768"/>
            <a:ext cx="1440160" cy="720080"/>
          </a:xfrm>
          <a:prstGeom prst="roundRect">
            <a:avLst>
              <a:gd name="adj" fmla="val 16667"/>
            </a:avLst>
          </a:prstGeom>
          <a:solidFill>
            <a:srgbClr val="E36C0A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black"/>
                </a:solidFill>
              </a:rPr>
              <a:t>ACCESO desde  3º  y  EXCEPCIONAL desde 2º DE ESO</a:t>
            </a: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4" name="33 Flecha derecha"/>
          <p:cNvSpPr/>
          <p:nvPr/>
        </p:nvSpPr>
        <p:spPr>
          <a:xfrm rot="5400000" flipV="1">
            <a:off x="7302767" y="2059806"/>
            <a:ext cx="528328" cy="396044"/>
          </a:xfrm>
          <a:prstGeom prst="rightArrow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 flipH="1">
            <a:off x="3131840" y="191874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>
            <a:stCxn id="35859" idx="1"/>
          </p:cNvCxnSpPr>
          <p:nvPr/>
        </p:nvCxnSpPr>
        <p:spPr>
          <a:xfrm flipV="1">
            <a:off x="3086057" y="1340768"/>
            <a:ext cx="0" cy="612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3086057" y="1340770"/>
            <a:ext cx="4150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7092280" y="134076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54" name="35853 Conector recto"/>
          <p:cNvCxnSpPr/>
          <p:nvPr/>
        </p:nvCxnSpPr>
        <p:spPr>
          <a:xfrm flipV="1">
            <a:off x="7092280" y="1340768"/>
            <a:ext cx="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57" name="35856 Conector recto"/>
          <p:cNvCxnSpPr/>
          <p:nvPr/>
        </p:nvCxnSpPr>
        <p:spPr>
          <a:xfrm>
            <a:off x="7236495" y="1340770"/>
            <a:ext cx="35904" cy="122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9" name="35858 Flecha derecha"/>
          <p:cNvSpPr/>
          <p:nvPr/>
        </p:nvSpPr>
        <p:spPr>
          <a:xfrm>
            <a:off x="3086057" y="1884646"/>
            <a:ext cx="595622" cy="136382"/>
          </a:xfrm>
          <a:prstGeom prst="rightArrow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641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6012159" y="3645024"/>
            <a:ext cx="2032435" cy="72008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black"/>
                </a:solidFill>
              </a:rPr>
              <a:t>F. P.  GRADO MEDIO </a:t>
            </a: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3" name="Picture 2" descr="ondas_azules-1280x800"/>
          <p:cNvPicPr>
            <a:picLocks noChangeAspect="1" noChangeArrowheads="1"/>
          </p:cNvPicPr>
          <p:nvPr/>
        </p:nvPicPr>
        <p:blipFill>
          <a:blip r:embed="rId3" cstate="print"/>
          <a:srcRect l="15238" t="26555" r="76187"/>
          <a:stretch>
            <a:fillRect/>
          </a:stretch>
        </p:blipFill>
        <p:spPr bwMode="auto">
          <a:xfrm rot="5400000">
            <a:off x="4175956" y="-3735796"/>
            <a:ext cx="792088" cy="86409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323528" y="386661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4000" dirty="0" smtClean="0">
                <a:solidFill>
                  <a:srgbClr val="4BACC6">
                    <a:lumMod val="60000"/>
                    <a:lumOff val="40000"/>
                  </a:srgbClr>
                </a:solidFill>
                <a:latin typeface="Trebuchet MS" pitchFamily="34" charset="0"/>
                <a:ea typeface="+mj-ea"/>
                <a:cs typeface="+mj-cs"/>
              </a:rPr>
              <a:t>LOMCE</a:t>
            </a:r>
            <a:endParaRPr lang="es-ES" sz="4000" dirty="0">
              <a:solidFill>
                <a:srgbClr val="4BACC6">
                  <a:lumMod val="60000"/>
                  <a:lumOff val="40000"/>
                </a:srgbClr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5" name="4 Subtítulo"/>
          <p:cNvSpPr txBox="1">
            <a:spLocks/>
          </p:cNvSpPr>
          <p:nvPr/>
        </p:nvSpPr>
        <p:spPr>
          <a:xfrm>
            <a:off x="2987824" y="437074"/>
            <a:ext cx="5908736" cy="471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s-ES" sz="2200" dirty="0" smtClean="0">
                <a:solidFill>
                  <a:prstClr val="white"/>
                </a:solidFill>
                <a:latin typeface="Trebuchet MS" pitchFamily="34" charset="0"/>
              </a:rPr>
              <a:t>TÍTULO I: las enseñanzas y su ordenación </a:t>
            </a:r>
            <a:endParaRPr lang="es-ES" sz="2200" dirty="0">
              <a:solidFill>
                <a:prstClr val="white"/>
              </a:solidFill>
              <a:latin typeface="Trebuchet MS" pitchFamily="34" charset="0"/>
            </a:endParaRPr>
          </a:p>
        </p:txBody>
      </p:sp>
      <p:pic>
        <p:nvPicPr>
          <p:cNvPr id="9" name="Picture 8" descr="G:\JESÚS NÁJERA\N Y G\LOGOS\logo junta transparen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87" y="6047982"/>
            <a:ext cx="1250777" cy="6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3203848" y="4878040"/>
            <a:ext cx="1292910" cy="711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000" dirty="0" smtClean="0">
                <a:solidFill>
                  <a:srgbClr val="FFFF00"/>
                </a:solidFill>
              </a:rPr>
              <a:t>EVALUACIÓN </a:t>
            </a:r>
            <a:r>
              <a:rPr lang="es-ES" sz="1000" b="1" dirty="0" smtClean="0">
                <a:solidFill>
                  <a:srgbClr val="FFFF00"/>
                </a:solidFill>
              </a:rPr>
              <a:t>ENSEÑANZAS</a:t>
            </a:r>
            <a:r>
              <a:rPr lang="es-ES" sz="1000" dirty="0" smtClean="0">
                <a:solidFill>
                  <a:srgbClr val="FFFF00"/>
                </a:solidFill>
              </a:rPr>
              <a:t> ACADÉMICAS</a:t>
            </a:r>
            <a:endParaRPr lang="es-ES" sz="8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4915333" y="4878040"/>
            <a:ext cx="1168835" cy="711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000" dirty="0" smtClean="0">
                <a:solidFill>
                  <a:srgbClr val="FFFF00"/>
                </a:solidFill>
              </a:rPr>
              <a:t>EVALUACIÓN ENSEÑANZAS  APLICADAS</a:t>
            </a:r>
            <a:endParaRPr lang="es-ES" sz="8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1667947"/>
              </p:ext>
            </p:extLst>
          </p:nvPr>
        </p:nvGraphicFramePr>
        <p:xfrm>
          <a:off x="7596336" y="3776067"/>
          <a:ext cx="360040" cy="531443"/>
        </p:xfrm>
        <a:graphic>
          <a:graphicData uri="http://schemas.openxmlformats.org/drawingml/2006/table">
            <a:tbl>
              <a:tblPr/>
              <a:tblGrid>
                <a:gridCol w="360040"/>
              </a:tblGrid>
              <a:tr h="286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28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489680" y="5157192"/>
            <a:ext cx="1538704" cy="648072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black"/>
                </a:solidFill>
              </a:rPr>
              <a:t>FORMACIÓN PROFESIONAL BÁSICA </a:t>
            </a:r>
            <a:endParaRPr lang="es-ES" sz="10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" name="16 Flecha curvada hacia la izquierda"/>
          <p:cNvSpPr/>
          <p:nvPr/>
        </p:nvSpPr>
        <p:spPr>
          <a:xfrm rot="17594222" flipV="1">
            <a:off x="6092576" y="4478780"/>
            <a:ext cx="357664" cy="880889"/>
          </a:xfrm>
          <a:prstGeom prst="curvedLef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9" name="18 Flecha derecha"/>
          <p:cNvSpPr/>
          <p:nvPr/>
        </p:nvSpPr>
        <p:spPr>
          <a:xfrm rot="16200000">
            <a:off x="6403655" y="4612583"/>
            <a:ext cx="873196" cy="21602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1511660" y="3454117"/>
            <a:ext cx="1800200" cy="79208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black"/>
                </a:solidFill>
              </a:rPr>
              <a:t>BACHILLERATO </a:t>
            </a: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5" name="2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3553191"/>
              </p:ext>
            </p:extLst>
          </p:nvPr>
        </p:nvGraphicFramePr>
        <p:xfrm>
          <a:off x="1799692" y="3559510"/>
          <a:ext cx="360040" cy="545552"/>
        </p:xfrm>
        <a:graphic>
          <a:graphicData uri="http://schemas.openxmlformats.org/drawingml/2006/table">
            <a:tbl>
              <a:tblPr/>
              <a:tblGrid>
                <a:gridCol w="360040"/>
              </a:tblGrid>
              <a:tr h="272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72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1259632" y="1196752"/>
            <a:ext cx="2088232" cy="720080"/>
          </a:xfrm>
          <a:prstGeom prst="roundRect">
            <a:avLst>
              <a:gd name="adj" fmla="val 16667"/>
            </a:avLst>
          </a:prstGeom>
          <a:solidFill>
            <a:srgbClr val="A3F634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black"/>
                </a:solidFill>
              </a:rPr>
              <a:t>UNIVERSIDAD  </a:t>
            </a: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6012160" y="2060848"/>
            <a:ext cx="2032434" cy="936104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white"/>
                </a:solidFill>
              </a:rPr>
              <a:t>F. P  GRADO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white"/>
                </a:solidFill>
              </a:rPr>
              <a:t>SUPERIOR </a:t>
            </a: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9" name="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4514305"/>
              </p:ext>
            </p:extLst>
          </p:nvPr>
        </p:nvGraphicFramePr>
        <p:xfrm>
          <a:off x="7596336" y="2204864"/>
          <a:ext cx="360040" cy="630070"/>
        </p:xfrm>
        <a:graphic>
          <a:graphicData uri="http://schemas.openxmlformats.org/drawingml/2006/table">
            <a:tbl>
              <a:tblPr/>
              <a:tblGrid>
                <a:gridCol w="360040"/>
              </a:tblGrid>
              <a:tr h="315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7236296" y="3140968"/>
            <a:ext cx="1616599" cy="36003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000" dirty="0" smtClean="0">
                <a:solidFill>
                  <a:prstClr val="black"/>
                </a:solidFill>
              </a:rPr>
              <a:t>19 años +PRUEBA DE ACCESO </a:t>
            </a:r>
            <a:endParaRPr lang="es-ES" sz="8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2" name="31 Flecha derecha"/>
          <p:cNvSpPr/>
          <p:nvPr/>
        </p:nvSpPr>
        <p:spPr>
          <a:xfrm rot="16200000">
            <a:off x="5904139" y="3248990"/>
            <a:ext cx="864094" cy="216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1259633" y="2060848"/>
            <a:ext cx="2088232" cy="46805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>
                <a:solidFill>
                  <a:prstClr val="white"/>
                </a:solidFill>
              </a:rPr>
              <a:t>TÍTULO </a:t>
            </a:r>
            <a:r>
              <a:rPr lang="es-ES" sz="1200" dirty="0" smtClean="0">
                <a:solidFill>
                  <a:prstClr val="white"/>
                </a:solidFill>
              </a:rPr>
              <a:t>DE BACHILLERATO </a:t>
            </a:r>
            <a:endParaRPr lang="es-ES" sz="2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4" name="33 Flecha derecha"/>
          <p:cNvSpPr/>
          <p:nvPr/>
        </p:nvSpPr>
        <p:spPr>
          <a:xfrm rot="20416873">
            <a:off x="5415935" y="4175581"/>
            <a:ext cx="637184" cy="29478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5" name="34 Flecha derecha"/>
          <p:cNvSpPr/>
          <p:nvPr/>
        </p:nvSpPr>
        <p:spPr>
          <a:xfrm rot="20627662">
            <a:off x="3492069" y="3322586"/>
            <a:ext cx="2394557" cy="20846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8" name="37 Flecha derecha"/>
          <p:cNvSpPr/>
          <p:nvPr/>
        </p:nvSpPr>
        <p:spPr>
          <a:xfrm rot="10313248">
            <a:off x="3639042" y="2500932"/>
            <a:ext cx="2180086" cy="19917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0" name="2 Subtítulo"/>
          <p:cNvSpPr txBox="1">
            <a:spLocks/>
          </p:cNvSpPr>
          <p:nvPr/>
        </p:nvSpPr>
        <p:spPr>
          <a:xfrm rot="16200000">
            <a:off x="-1692695" y="3212976"/>
            <a:ext cx="4392488" cy="50405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I:  las enseñanzas y su ordenación </a:t>
            </a:r>
            <a:endParaRPr lang="es-ES" sz="24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1 Flecha doblada hacia arriba"/>
          <p:cNvSpPr/>
          <p:nvPr/>
        </p:nvSpPr>
        <p:spPr>
          <a:xfrm flipH="1">
            <a:off x="6868596" y="2924944"/>
            <a:ext cx="439708" cy="429546"/>
          </a:xfrm>
          <a:prstGeom prst="bentUp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graphicFrame>
        <p:nvGraphicFramePr>
          <p:cNvPr id="41" name="4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0932179"/>
              </p:ext>
            </p:extLst>
          </p:nvPr>
        </p:nvGraphicFramePr>
        <p:xfrm>
          <a:off x="7625109" y="5233640"/>
          <a:ext cx="331267" cy="535620"/>
        </p:xfrm>
        <a:graphic>
          <a:graphicData uri="http://schemas.openxmlformats.org/drawingml/2006/table">
            <a:tbl>
              <a:tblPr/>
              <a:tblGrid>
                <a:gridCol w="331267"/>
              </a:tblGrid>
              <a:tr h="267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67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139952" y="1340768"/>
            <a:ext cx="1728189" cy="57606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white"/>
                </a:solidFill>
                <a:cs typeface="Arial" panose="020B0604020202020204" pitchFamily="34" charset="0"/>
              </a:rPr>
              <a:t>TÍTULO DE TÉCNICO SUPERIOR </a:t>
            </a:r>
            <a:endParaRPr lang="es-ES" sz="28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4" name="43 Flecha doblada hacia arriba"/>
          <p:cNvSpPr/>
          <p:nvPr/>
        </p:nvSpPr>
        <p:spPr>
          <a:xfrm rot="16200000">
            <a:off x="6010909" y="1486035"/>
            <a:ext cx="432048" cy="429546"/>
          </a:xfrm>
          <a:prstGeom prst="bentUp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1979712" y="2636912"/>
            <a:ext cx="1296144" cy="57606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black"/>
                </a:solidFill>
              </a:rPr>
              <a:t>Evaluación final</a:t>
            </a: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7" name="36 Flecha derecha"/>
          <p:cNvSpPr/>
          <p:nvPr/>
        </p:nvSpPr>
        <p:spPr>
          <a:xfrm rot="16200000">
            <a:off x="2394985" y="3196201"/>
            <a:ext cx="562558" cy="33508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6" name="35 Flecha derecha"/>
          <p:cNvSpPr/>
          <p:nvPr/>
        </p:nvSpPr>
        <p:spPr>
          <a:xfrm rot="16200000">
            <a:off x="1960079" y="2456890"/>
            <a:ext cx="392075" cy="144017"/>
          </a:xfrm>
          <a:prstGeom prst="rightArrow">
            <a:avLst>
              <a:gd name="adj1" fmla="val 50000"/>
              <a:gd name="adj2" fmla="val 114484"/>
            </a:avLst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7279961" y="4498769"/>
            <a:ext cx="1616599" cy="36003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000" dirty="0" smtClean="0">
                <a:solidFill>
                  <a:prstClr val="black"/>
                </a:solidFill>
              </a:rPr>
              <a:t>17 años +PRUEBA DE ACCESO </a:t>
            </a:r>
            <a:endParaRPr lang="es-ES" sz="8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7" name="46 Flecha doblada hacia arriba"/>
          <p:cNvSpPr/>
          <p:nvPr/>
        </p:nvSpPr>
        <p:spPr>
          <a:xfrm flipH="1">
            <a:off x="7020271" y="4283996"/>
            <a:ext cx="432049" cy="429546"/>
          </a:xfrm>
          <a:prstGeom prst="bentUp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8" name="AutoShape 6"/>
          <p:cNvSpPr>
            <a:spLocks noChangeArrowheads="1"/>
          </p:cNvSpPr>
          <p:nvPr/>
        </p:nvSpPr>
        <p:spPr bwMode="auto">
          <a:xfrm>
            <a:off x="4093977" y="4149080"/>
            <a:ext cx="1224136" cy="43192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white"/>
                </a:solidFill>
              </a:rPr>
              <a:t>TÍTULO DE ESO </a:t>
            </a:r>
            <a:endParaRPr lang="es-ES" sz="28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 rot="16200000" flipV="1">
            <a:off x="3556749" y="1302692"/>
            <a:ext cx="329497" cy="603250"/>
          </a:xfrm>
          <a:prstGeom prst="downArrow">
            <a:avLst>
              <a:gd name="adj1" fmla="val 50000"/>
              <a:gd name="adj2" fmla="val 51856"/>
            </a:avLst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0" name="49 Flecha derecha"/>
          <p:cNvSpPr/>
          <p:nvPr/>
        </p:nvSpPr>
        <p:spPr>
          <a:xfrm rot="12155423">
            <a:off x="3373913" y="4198149"/>
            <a:ext cx="637184" cy="29478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1" name="50 Flecha derecha"/>
          <p:cNvSpPr/>
          <p:nvPr/>
        </p:nvSpPr>
        <p:spPr>
          <a:xfrm rot="16200000">
            <a:off x="3014122" y="1821088"/>
            <a:ext cx="392075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2" name="AutoShape 4"/>
          <p:cNvSpPr>
            <a:spLocks noChangeArrowheads="1"/>
          </p:cNvSpPr>
          <p:nvPr/>
        </p:nvSpPr>
        <p:spPr bwMode="auto">
          <a:xfrm>
            <a:off x="3275856" y="5661248"/>
            <a:ext cx="1152128" cy="792088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white"/>
                </a:solidFill>
              </a:rPr>
              <a:t>4º ESO Académicas</a:t>
            </a: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3" name="AutoShape 4"/>
          <p:cNvSpPr>
            <a:spLocks noChangeArrowheads="1"/>
          </p:cNvSpPr>
          <p:nvPr/>
        </p:nvSpPr>
        <p:spPr bwMode="auto">
          <a:xfrm>
            <a:off x="4932040" y="5661248"/>
            <a:ext cx="1152128" cy="792088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white"/>
                </a:solidFill>
              </a:rPr>
              <a:t>4º ESO Enseñanzas Aplicadas</a:t>
            </a: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4" name="53 Flecha derecha"/>
          <p:cNvSpPr/>
          <p:nvPr/>
        </p:nvSpPr>
        <p:spPr>
          <a:xfrm rot="16200000">
            <a:off x="4056924" y="5484920"/>
            <a:ext cx="363950" cy="23092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5" name="54 Flecha derecha"/>
          <p:cNvSpPr/>
          <p:nvPr/>
        </p:nvSpPr>
        <p:spPr>
          <a:xfrm rot="19410655">
            <a:off x="4371228" y="5435577"/>
            <a:ext cx="764113" cy="21242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6" name="55 Flecha derecha"/>
          <p:cNvSpPr/>
          <p:nvPr/>
        </p:nvSpPr>
        <p:spPr>
          <a:xfrm rot="13199913">
            <a:off x="4334868" y="5449927"/>
            <a:ext cx="764113" cy="21242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7" name="56 Flecha derecha"/>
          <p:cNvSpPr/>
          <p:nvPr/>
        </p:nvSpPr>
        <p:spPr>
          <a:xfrm rot="16200000">
            <a:off x="5181721" y="5474980"/>
            <a:ext cx="363950" cy="23092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8" name="AutoShape 6"/>
          <p:cNvSpPr>
            <a:spLocks noChangeArrowheads="1"/>
          </p:cNvSpPr>
          <p:nvPr/>
        </p:nvSpPr>
        <p:spPr bwMode="auto">
          <a:xfrm>
            <a:off x="7206434" y="5998631"/>
            <a:ext cx="1616599" cy="45470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000" dirty="0" smtClean="0">
                <a:solidFill>
                  <a:prstClr val="black"/>
                </a:solidFill>
              </a:rPr>
              <a:t>15 años cumplidos y con un máximo de 17 años </a:t>
            </a:r>
            <a:endParaRPr lang="es-ES" sz="8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9" name="58 Flecha derecha"/>
          <p:cNvSpPr/>
          <p:nvPr/>
        </p:nvSpPr>
        <p:spPr>
          <a:xfrm rot="16200000">
            <a:off x="4153613" y="4567469"/>
            <a:ext cx="401495" cy="28479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0" name="59 Flecha doblada hacia arriba"/>
          <p:cNvSpPr/>
          <p:nvPr/>
        </p:nvSpPr>
        <p:spPr>
          <a:xfrm flipH="1">
            <a:off x="6840253" y="5772415"/>
            <a:ext cx="432049" cy="429546"/>
          </a:xfrm>
          <a:prstGeom prst="bentUp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1" name="60 Flecha derecha"/>
          <p:cNvSpPr/>
          <p:nvPr/>
        </p:nvSpPr>
        <p:spPr>
          <a:xfrm rot="11633572">
            <a:off x="3481074" y="3288723"/>
            <a:ext cx="2455820" cy="20919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2" name="61 Flecha derecha"/>
          <p:cNvSpPr/>
          <p:nvPr/>
        </p:nvSpPr>
        <p:spPr>
          <a:xfrm rot="16200000">
            <a:off x="4863513" y="4608200"/>
            <a:ext cx="401495" cy="26444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4" name="3 Conector angular"/>
          <p:cNvCxnSpPr>
            <a:stCxn id="12" idx="1"/>
            <a:endCxn id="35845" idx="1"/>
          </p:cNvCxnSpPr>
          <p:nvPr/>
        </p:nvCxnSpPr>
        <p:spPr>
          <a:xfrm rot="10800000">
            <a:off x="3203848" y="5233640"/>
            <a:ext cx="3285832" cy="247588"/>
          </a:xfrm>
          <a:prstGeom prst="bentConnector5">
            <a:avLst>
              <a:gd name="adj1" fmla="val 5002"/>
              <a:gd name="adj2" fmla="val -479428"/>
              <a:gd name="adj3" fmla="val 106957"/>
            </a:avLst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840" name="35839 Flecha derecha"/>
          <p:cNvSpPr/>
          <p:nvPr/>
        </p:nvSpPr>
        <p:spPr>
          <a:xfrm>
            <a:off x="3005967" y="5206889"/>
            <a:ext cx="216023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6360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encrypted-tbn1.gstatic.com/images?q=tbn:ANd9GcQAqdkX7a_kRxPc4uzWnguEF0P-EeFrGJLtV1jkIrQ0w7c8154lg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656" y="3356992"/>
            <a:ext cx="3679239" cy="2520280"/>
          </a:xfrm>
          <a:prstGeom prst="rect">
            <a:avLst/>
          </a:prstGeom>
          <a:noFill/>
        </p:spPr>
      </p:pic>
      <p:pic>
        <p:nvPicPr>
          <p:cNvPr id="58372" name="Picture 4" descr="https://encrypted-tbn3.gstatic.com/images?q=tbn:ANd9GcR7Poh67x1Kijb02MgHx06i3Lgs6ak2oQSTEd-div0Jxezxmwfl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836712"/>
            <a:ext cx="2466975" cy="1847851"/>
          </a:xfrm>
          <a:prstGeom prst="rect">
            <a:avLst/>
          </a:prstGeom>
          <a:noFill/>
        </p:spPr>
      </p:pic>
      <p:pic>
        <p:nvPicPr>
          <p:cNvPr id="58374" name="Picture 6" descr="https://encrypted-tbn2.gstatic.com/images?q=tbn:ANd9GcRkOQmzGctvol5M7XhBCmWiHep-7OIWzLJxLB4jSvKmNeEtskZP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3188" y="3356992"/>
            <a:ext cx="3810000" cy="2857500"/>
          </a:xfrm>
          <a:prstGeom prst="rect">
            <a:avLst/>
          </a:prstGeom>
          <a:noFill/>
        </p:spPr>
      </p:pic>
      <p:pic>
        <p:nvPicPr>
          <p:cNvPr id="58376" name="Picture 8" descr="https://encrypted-tbn1.gstatic.com/images?q=tbn:ANd9GcRqqV8y4BXltZ3IVaB0tPAUTANPyR2vt1Bo_MzlpuHiRhW-p79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243452"/>
            <a:ext cx="3034368" cy="3034369"/>
          </a:xfrm>
          <a:prstGeom prst="rect">
            <a:avLst/>
          </a:prstGeom>
          <a:noFill/>
        </p:spPr>
      </p:pic>
      <p:pic>
        <p:nvPicPr>
          <p:cNvPr id="6" name="Picture 8" descr="G:\JESÚS NÁJERA\N Y G\LOGOS\logo junta transparent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000" y="6103742"/>
            <a:ext cx="1250777" cy="6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5701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6012159" y="3645024"/>
            <a:ext cx="2032435" cy="72008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400" dirty="0" smtClean="0">
                <a:solidFill>
                  <a:prstClr val="black"/>
                </a:solidFill>
              </a:rPr>
              <a:t>F. P.  GRADO MEDIO </a:t>
            </a:r>
            <a:endParaRPr lang="es-ES" sz="1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3" name="Picture 2" descr="ondas_azules-1280x800"/>
          <p:cNvPicPr>
            <a:picLocks noChangeAspect="1" noChangeArrowheads="1"/>
          </p:cNvPicPr>
          <p:nvPr/>
        </p:nvPicPr>
        <p:blipFill>
          <a:blip r:embed="rId3" cstate="print"/>
          <a:srcRect l="15238" t="26555" r="76187"/>
          <a:stretch>
            <a:fillRect/>
          </a:stretch>
        </p:blipFill>
        <p:spPr bwMode="auto">
          <a:xfrm rot="5400000">
            <a:off x="4175956" y="-3735796"/>
            <a:ext cx="792088" cy="86409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323528" y="386661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4000" dirty="0" smtClean="0">
                <a:solidFill>
                  <a:srgbClr val="4BACC6">
                    <a:lumMod val="60000"/>
                    <a:lumOff val="40000"/>
                  </a:srgbClr>
                </a:solidFill>
                <a:latin typeface="Trebuchet MS" pitchFamily="34" charset="0"/>
                <a:ea typeface="+mj-ea"/>
                <a:cs typeface="+mj-cs"/>
              </a:rPr>
              <a:t>LOMCE</a:t>
            </a:r>
            <a:endParaRPr lang="es-ES" sz="4000" dirty="0">
              <a:solidFill>
                <a:srgbClr val="4BACC6">
                  <a:lumMod val="60000"/>
                  <a:lumOff val="40000"/>
                </a:srgbClr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5" name="4 Subtítulo"/>
          <p:cNvSpPr txBox="1">
            <a:spLocks/>
          </p:cNvSpPr>
          <p:nvPr/>
        </p:nvSpPr>
        <p:spPr>
          <a:xfrm>
            <a:off x="2987824" y="437074"/>
            <a:ext cx="5908736" cy="471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s-ES" sz="2200" dirty="0" smtClean="0">
                <a:solidFill>
                  <a:prstClr val="white"/>
                </a:solidFill>
                <a:latin typeface="Trebuchet MS" pitchFamily="34" charset="0"/>
              </a:rPr>
              <a:t>TÍTULO I: las enseñanzas y su ordenación </a:t>
            </a:r>
            <a:endParaRPr lang="es-ES" sz="2200" dirty="0">
              <a:solidFill>
                <a:prstClr val="white"/>
              </a:solidFill>
              <a:latin typeface="Trebuchet MS" pitchFamily="34" charset="0"/>
            </a:endParaRPr>
          </a:p>
        </p:txBody>
      </p:sp>
      <p:pic>
        <p:nvPicPr>
          <p:cNvPr id="9" name="Picture 8" descr="G:\JESÚS NÁJERA\N Y G\LOGOS\logo junta transparen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87" y="6047982"/>
            <a:ext cx="1250777" cy="6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3203848" y="4878040"/>
            <a:ext cx="1292910" cy="711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000" dirty="0" smtClean="0">
                <a:solidFill>
                  <a:srgbClr val="FFFF00"/>
                </a:solidFill>
              </a:rPr>
              <a:t>EVALUACIÓN </a:t>
            </a:r>
            <a:r>
              <a:rPr lang="es-ES" sz="1000" b="1" dirty="0" smtClean="0">
                <a:solidFill>
                  <a:srgbClr val="FFFF00"/>
                </a:solidFill>
              </a:rPr>
              <a:t>ENSEÑANZAS</a:t>
            </a:r>
            <a:r>
              <a:rPr lang="es-ES" sz="1000" dirty="0" smtClean="0">
                <a:solidFill>
                  <a:srgbClr val="FFFF00"/>
                </a:solidFill>
              </a:rPr>
              <a:t> ACADÉMICAS</a:t>
            </a:r>
            <a:endParaRPr lang="es-ES" sz="8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4915333" y="4878040"/>
            <a:ext cx="1168835" cy="711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000" dirty="0" smtClean="0">
                <a:solidFill>
                  <a:srgbClr val="FFFF00"/>
                </a:solidFill>
              </a:rPr>
              <a:t>EVALUACIÓN ENSEÑANZAS  APLICADAS</a:t>
            </a:r>
            <a:endParaRPr lang="es-ES" sz="8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1535931"/>
              </p:ext>
            </p:extLst>
          </p:nvPr>
        </p:nvGraphicFramePr>
        <p:xfrm>
          <a:off x="7596336" y="3776067"/>
          <a:ext cx="360040" cy="531443"/>
        </p:xfrm>
        <a:graphic>
          <a:graphicData uri="http://schemas.openxmlformats.org/drawingml/2006/table">
            <a:tbl>
              <a:tblPr/>
              <a:tblGrid>
                <a:gridCol w="360040"/>
              </a:tblGrid>
              <a:tr h="286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28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489680" y="5157192"/>
            <a:ext cx="1538704" cy="648072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black"/>
                </a:solidFill>
              </a:rPr>
              <a:t>FORMACIÓN PROFESIONAL BÁSICA </a:t>
            </a:r>
            <a:endParaRPr lang="es-ES" sz="10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" name="16 Flecha curvada hacia la izquierda"/>
          <p:cNvSpPr/>
          <p:nvPr/>
        </p:nvSpPr>
        <p:spPr>
          <a:xfrm rot="17594222" flipV="1">
            <a:off x="6092576" y="4478780"/>
            <a:ext cx="357664" cy="880889"/>
          </a:xfrm>
          <a:prstGeom prst="curvedLef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9" name="18 Flecha derecha"/>
          <p:cNvSpPr/>
          <p:nvPr/>
        </p:nvSpPr>
        <p:spPr>
          <a:xfrm rot="16200000">
            <a:off x="6403655" y="4612583"/>
            <a:ext cx="873196" cy="21602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1511660" y="3454117"/>
            <a:ext cx="1800200" cy="79208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black"/>
                </a:solidFill>
              </a:rPr>
              <a:t>BACHILLERATO </a:t>
            </a: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5" name="2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8674223"/>
              </p:ext>
            </p:extLst>
          </p:nvPr>
        </p:nvGraphicFramePr>
        <p:xfrm>
          <a:off x="1799692" y="3559510"/>
          <a:ext cx="360040" cy="545552"/>
        </p:xfrm>
        <a:graphic>
          <a:graphicData uri="http://schemas.openxmlformats.org/drawingml/2006/table">
            <a:tbl>
              <a:tblPr/>
              <a:tblGrid>
                <a:gridCol w="360040"/>
              </a:tblGrid>
              <a:tr h="272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72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1259632" y="1196752"/>
            <a:ext cx="2088232" cy="720080"/>
          </a:xfrm>
          <a:prstGeom prst="roundRect">
            <a:avLst>
              <a:gd name="adj" fmla="val 16667"/>
            </a:avLst>
          </a:prstGeom>
          <a:solidFill>
            <a:srgbClr val="A3F634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black"/>
                </a:solidFill>
              </a:rPr>
              <a:t>UNIVERSIDAD  </a:t>
            </a: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6012160" y="2060848"/>
            <a:ext cx="2032434" cy="936104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400" dirty="0">
                <a:solidFill>
                  <a:prstClr val="black"/>
                </a:solidFill>
              </a:rPr>
              <a:t>F. P  GRADO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400" dirty="0">
                <a:solidFill>
                  <a:prstClr val="black"/>
                </a:solidFill>
              </a:rPr>
              <a:t>SUPERIOR </a:t>
            </a:r>
          </a:p>
        </p:txBody>
      </p:sp>
      <p:graphicFrame>
        <p:nvGraphicFramePr>
          <p:cNvPr id="29" name="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5456145"/>
              </p:ext>
            </p:extLst>
          </p:nvPr>
        </p:nvGraphicFramePr>
        <p:xfrm>
          <a:off x="7596336" y="2204864"/>
          <a:ext cx="360040" cy="630070"/>
        </p:xfrm>
        <a:graphic>
          <a:graphicData uri="http://schemas.openxmlformats.org/drawingml/2006/table">
            <a:tbl>
              <a:tblPr/>
              <a:tblGrid>
                <a:gridCol w="360040"/>
              </a:tblGrid>
              <a:tr h="315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7236296" y="3140968"/>
            <a:ext cx="1616599" cy="36003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000" dirty="0" smtClean="0">
                <a:solidFill>
                  <a:prstClr val="black"/>
                </a:solidFill>
              </a:rPr>
              <a:t>19 años +PRUEBA DE ACCESO </a:t>
            </a:r>
            <a:endParaRPr lang="es-ES" sz="8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2" name="31 Flecha derecha"/>
          <p:cNvSpPr/>
          <p:nvPr/>
        </p:nvSpPr>
        <p:spPr>
          <a:xfrm rot="16200000">
            <a:off x="5904139" y="3248990"/>
            <a:ext cx="864094" cy="216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1259633" y="2060848"/>
            <a:ext cx="2088232" cy="46805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>
                <a:solidFill>
                  <a:prstClr val="white"/>
                </a:solidFill>
              </a:rPr>
              <a:t>TÍTULO </a:t>
            </a:r>
            <a:r>
              <a:rPr lang="es-ES" sz="1200" dirty="0" smtClean="0">
                <a:solidFill>
                  <a:prstClr val="white"/>
                </a:solidFill>
              </a:rPr>
              <a:t>DE BACHILLERATO </a:t>
            </a:r>
            <a:endParaRPr lang="es-ES" sz="2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4" name="33 Flecha derecha"/>
          <p:cNvSpPr/>
          <p:nvPr/>
        </p:nvSpPr>
        <p:spPr>
          <a:xfrm rot="20416873">
            <a:off x="5415935" y="4175581"/>
            <a:ext cx="637184" cy="29478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5" name="34 Flecha derecha"/>
          <p:cNvSpPr/>
          <p:nvPr/>
        </p:nvSpPr>
        <p:spPr>
          <a:xfrm rot="20627662">
            <a:off x="3492069" y="3322586"/>
            <a:ext cx="2394557" cy="20846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8" name="37 Flecha derecha"/>
          <p:cNvSpPr/>
          <p:nvPr/>
        </p:nvSpPr>
        <p:spPr>
          <a:xfrm rot="10313248">
            <a:off x="3639042" y="2500932"/>
            <a:ext cx="2180086" cy="19917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0" name="2 Subtítulo"/>
          <p:cNvSpPr txBox="1">
            <a:spLocks/>
          </p:cNvSpPr>
          <p:nvPr/>
        </p:nvSpPr>
        <p:spPr>
          <a:xfrm rot="16200000">
            <a:off x="-1692695" y="3212976"/>
            <a:ext cx="4392488" cy="50405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I:  las enseñanzas y su ordenación </a:t>
            </a:r>
            <a:endParaRPr lang="es-ES" sz="24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1 Flecha doblada hacia arriba"/>
          <p:cNvSpPr/>
          <p:nvPr/>
        </p:nvSpPr>
        <p:spPr>
          <a:xfrm flipH="1">
            <a:off x="6868596" y="2924944"/>
            <a:ext cx="439708" cy="429546"/>
          </a:xfrm>
          <a:prstGeom prst="bentUp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graphicFrame>
        <p:nvGraphicFramePr>
          <p:cNvPr id="41" name="4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1593663"/>
              </p:ext>
            </p:extLst>
          </p:nvPr>
        </p:nvGraphicFramePr>
        <p:xfrm>
          <a:off x="7625109" y="5233640"/>
          <a:ext cx="331267" cy="535620"/>
        </p:xfrm>
        <a:graphic>
          <a:graphicData uri="http://schemas.openxmlformats.org/drawingml/2006/table">
            <a:tbl>
              <a:tblPr/>
              <a:tblGrid>
                <a:gridCol w="331267"/>
              </a:tblGrid>
              <a:tr h="267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67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139952" y="1340768"/>
            <a:ext cx="1728189" cy="57606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white"/>
                </a:solidFill>
                <a:cs typeface="Arial" panose="020B0604020202020204" pitchFamily="34" charset="0"/>
              </a:rPr>
              <a:t>TÍTULO DE TÉCNICO SUPERIOR </a:t>
            </a:r>
            <a:endParaRPr lang="es-ES" sz="28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4" name="43 Flecha doblada hacia arriba"/>
          <p:cNvSpPr/>
          <p:nvPr/>
        </p:nvSpPr>
        <p:spPr>
          <a:xfrm rot="16200000">
            <a:off x="6010909" y="1486035"/>
            <a:ext cx="432048" cy="429546"/>
          </a:xfrm>
          <a:prstGeom prst="bentUp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1979712" y="2636912"/>
            <a:ext cx="1296144" cy="57606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black"/>
                </a:solidFill>
              </a:rPr>
              <a:t>Evaluación final</a:t>
            </a: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7" name="36 Flecha derecha"/>
          <p:cNvSpPr/>
          <p:nvPr/>
        </p:nvSpPr>
        <p:spPr>
          <a:xfrm rot="16200000">
            <a:off x="2394985" y="3196201"/>
            <a:ext cx="562558" cy="33508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6" name="35 Flecha derecha"/>
          <p:cNvSpPr/>
          <p:nvPr/>
        </p:nvSpPr>
        <p:spPr>
          <a:xfrm rot="16200000">
            <a:off x="1960079" y="2456890"/>
            <a:ext cx="392075" cy="144017"/>
          </a:xfrm>
          <a:prstGeom prst="rightArrow">
            <a:avLst>
              <a:gd name="adj1" fmla="val 50000"/>
              <a:gd name="adj2" fmla="val 114484"/>
            </a:avLst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7279961" y="4498769"/>
            <a:ext cx="1616599" cy="36003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000" dirty="0" smtClean="0">
                <a:solidFill>
                  <a:prstClr val="black"/>
                </a:solidFill>
              </a:rPr>
              <a:t>17 años +PRUEBA DE ACCESO </a:t>
            </a:r>
            <a:endParaRPr lang="es-ES" sz="8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7" name="46 Flecha doblada hacia arriba"/>
          <p:cNvSpPr/>
          <p:nvPr/>
        </p:nvSpPr>
        <p:spPr>
          <a:xfrm flipH="1">
            <a:off x="7020271" y="4283996"/>
            <a:ext cx="432049" cy="429546"/>
          </a:xfrm>
          <a:prstGeom prst="bentUp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8" name="AutoShape 6"/>
          <p:cNvSpPr>
            <a:spLocks noChangeArrowheads="1"/>
          </p:cNvSpPr>
          <p:nvPr/>
        </p:nvSpPr>
        <p:spPr bwMode="auto">
          <a:xfrm>
            <a:off x="4093977" y="4149080"/>
            <a:ext cx="1224136" cy="43192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white"/>
                </a:solidFill>
              </a:rPr>
              <a:t>TÍTULO DE ESO </a:t>
            </a:r>
            <a:endParaRPr lang="es-ES" sz="28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 rot="16200000" flipV="1">
            <a:off x="3556749" y="1302692"/>
            <a:ext cx="329497" cy="603250"/>
          </a:xfrm>
          <a:prstGeom prst="downArrow">
            <a:avLst>
              <a:gd name="adj1" fmla="val 50000"/>
              <a:gd name="adj2" fmla="val 51856"/>
            </a:avLst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0" name="49 Flecha derecha"/>
          <p:cNvSpPr/>
          <p:nvPr/>
        </p:nvSpPr>
        <p:spPr>
          <a:xfrm rot="12155423">
            <a:off x="3373913" y="4198149"/>
            <a:ext cx="637184" cy="29478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1" name="50 Flecha derecha"/>
          <p:cNvSpPr/>
          <p:nvPr/>
        </p:nvSpPr>
        <p:spPr>
          <a:xfrm rot="16200000">
            <a:off x="3014122" y="1821088"/>
            <a:ext cx="392075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2" name="AutoShape 4"/>
          <p:cNvSpPr>
            <a:spLocks noChangeArrowheads="1"/>
          </p:cNvSpPr>
          <p:nvPr/>
        </p:nvSpPr>
        <p:spPr bwMode="auto">
          <a:xfrm>
            <a:off x="3275856" y="5661248"/>
            <a:ext cx="1152128" cy="792088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white"/>
                </a:solidFill>
              </a:rPr>
              <a:t>4º ESO Académicas</a:t>
            </a: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3" name="AutoShape 4"/>
          <p:cNvSpPr>
            <a:spLocks noChangeArrowheads="1"/>
          </p:cNvSpPr>
          <p:nvPr/>
        </p:nvSpPr>
        <p:spPr bwMode="auto">
          <a:xfrm>
            <a:off x="4932040" y="5661248"/>
            <a:ext cx="1152128" cy="792088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200" dirty="0" smtClean="0">
                <a:solidFill>
                  <a:prstClr val="white"/>
                </a:solidFill>
              </a:rPr>
              <a:t>4º ESO Enseñanzas Aplicadas</a:t>
            </a: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4" name="53 Flecha derecha"/>
          <p:cNvSpPr/>
          <p:nvPr/>
        </p:nvSpPr>
        <p:spPr>
          <a:xfrm rot="16200000">
            <a:off x="4056924" y="5484920"/>
            <a:ext cx="363950" cy="23092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5" name="54 Flecha derecha"/>
          <p:cNvSpPr/>
          <p:nvPr/>
        </p:nvSpPr>
        <p:spPr>
          <a:xfrm rot="19410655">
            <a:off x="4371228" y="5435577"/>
            <a:ext cx="764113" cy="21242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6" name="55 Flecha derecha"/>
          <p:cNvSpPr/>
          <p:nvPr/>
        </p:nvSpPr>
        <p:spPr>
          <a:xfrm rot="13199913">
            <a:off x="4334868" y="5449927"/>
            <a:ext cx="764113" cy="21242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7" name="56 Flecha derecha"/>
          <p:cNvSpPr/>
          <p:nvPr/>
        </p:nvSpPr>
        <p:spPr>
          <a:xfrm rot="16200000">
            <a:off x="5181721" y="5474980"/>
            <a:ext cx="363950" cy="23092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8" name="AutoShape 6"/>
          <p:cNvSpPr>
            <a:spLocks noChangeArrowheads="1"/>
          </p:cNvSpPr>
          <p:nvPr/>
        </p:nvSpPr>
        <p:spPr bwMode="auto">
          <a:xfrm>
            <a:off x="7206434" y="5998631"/>
            <a:ext cx="1616599" cy="45470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000" dirty="0" smtClean="0">
                <a:solidFill>
                  <a:prstClr val="black"/>
                </a:solidFill>
              </a:rPr>
              <a:t>15 años cumplidos y con un máximo de 17 años </a:t>
            </a:r>
            <a:endParaRPr lang="es-ES" sz="8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9" name="58 Flecha derecha"/>
          <p:cNvSpPr/>
          <p:nvPr/>
        </p:nvSpPr>
        <p:spPr>
          <a:xfrm rot="16200000">
            <a:off x="4153613" y="4567469"/>
            <a:ext cx="401495" cy="28479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0" name="59 Flecha doblada hacia arriba"/>
          <p:cNvSpPr/>
          <p:nvPr/>
        </p:nvSpPr>
        <p:spPr>
          <a:xfrm flipH="1">
            <a:off x="6840253" y="5772415"/>
            <a:ext cx="432049" cy="429546"/>
          </a:xfrm>
          <a:prstGeom prst="bentUp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1" name="60 Flecha derecha"/>
          <p:cNvSpPr/>
          <p:nvPr/>
        </p:nvSpPr>
        <p:spPr>
          <a:xfrm rot="11633572">
            <a:off x="3481074" y="3288723"/>
            <a:ext cx="2455820" cy="20919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2" name="61 Flecha derecha"/>
          <p:cNvSpPr/>
          <p:nvPr/>
        </p:nvSpPr>
        <p:spPr>
          <a:xfrm rot="16200000">
            <a:off x="4863513" y="4608200"/>
            <a:ext cx="401495" cy="26444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4" name="3 Conector angular"/>
          <p:cNvCxnSpPr>
            <a:stCxn id="12" idx="1"/>
            <a:endCxn id="35845" idx="1"/>
          </p:cNvCxnSpPr>
          <p:nvPr/>
        </p:nvCxnSpPr>
        <p:spPr>
          <a:xfrm rot="10800000">
            <a:off x="3203848" y="5233640"/>
            <a:ext cx="3285832" cy="247588"/>
          </a:xfrm>
          <a:prstGeom prst="bentConnector5">
            <a:avLst>
              <a:gd name="adj1" fmla="val 5002"/>
              <a:gd name="adj2" fmla="val -479428"/>
              <a:gd name="adj3" fmla="val 106957"/>
            </a:avLst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840" name="35839 Flecha derecha"/>
          <p:cNvSpPr/>
          <p:nvPr/>
        </p:nvSpPr>
        <p:spPr>
          <a:xfrm>
            <a:off x="2987825" y="5233177"/>
            <a:ext cx="23416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34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2892</Words>
  <Application>Microsoft Office PowerPoint</Application>
  <PresentationFormat>Presentación en pantalla (4:3)</PresentationFormat>
  <Paragraphs>484</Paragraphs>
  <Slides>32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34" baseType="lpstr">
      <vt:lpstr>5_Tema de Office</vt:lpstr>
      <vt:lpstr>Tema de Office</vt:lpstr>
      <vt:lpstr>Diapositiva 1</vt:lpstr>
      <vt:lpstr>LOMCE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</vt:vector>
  </TitlesOfParts>
  <Company>Junta de Castilla y León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Jose Ruiz Colmenares</dc:creator>
  <cp:lastModifiedBy>juanjo</cp:lastModifiedBy>
  <cp:revision>165</cp:revision>
  <dcterms:created xsi:type="dcterms:W3CDTF">2014-08-20T09:31:00Z</dcterms:created>
  <dcterms:modified xsi:type="dcterms:W3CDTF">2014-09-16T17:44:56Z</dcterms:modified>
</cp:coreProperties>
</file>