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3">
  <p:sldMasterIdLst>
    <p:sldMasterId id="2147483648" r:id="rId1"/>
  </p:sldMasterIdLst>
  <p:notesMasterIdLst>
    <p:notesMasterId r:id="rId52"/>
  </p:notesMasterIdLst>
  <p:sldIdLst>
    <p:sldId id="342" r:id="rId2"/>
    <p:sldId id="316" r:id="rId3"/>
    <p:sldId id="317" r:id="rId4"/>
    <p:sldId id="318" r:id="rId5"/>
    <p:sldId id="367" r:id="rId6"/>
    <p:sldId id="370" r:id="rId7"/>
    <p:sldId id="287" r:id="rId8"/>
    <p:sldId id="355" r:id="rId9"/>
    <p:sldId id="356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5" r:id="rId24"/>
    <p:sldId id="386" r:id="rId25"/>
    <p:sldId id="387" r:id="rId26"/>
    <p:sldId id="388" r:id="rId27"/>
    <p:sldId id="389" r:id="rId28"/>
    <p:sldId id="415" r:id="rId29"/>
    <p:sldId id="391" r:id="rId30"/>
    <p:sldId id="392" r:id="rId31"/>
    <p:sldId id="393" r:id="rId32"/>
    <p:sldId id="394" r:id="rId33"/>
    <p:sldId id="395" r:id="rId34"/>
    <p:sldId id="396" r:id="rId35"/>
    <p:sldId id="398" r:id="rId36"/>
    <p:sldId id="399" r:id="rId37"/>
    <p:sldId id="400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41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6"/>
    <a:srgbClr val="2327D1"/>
    <a:srgbClr val="CDECEC"/>
    <a:srgbClr val="DDE8FF"/>
    <a:srgbClr val="CCECFF"/>
    <a:srgbClr val="CC305C"/>
    <a:srgbClr val="9A2091"/>
    <a:srgbClr val="991128"/>
    <a:srgbClr val="3F4AB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3073" autoAdjust="0"/>
  </p:normalViewPr>
  <p:slideViewPr>
    <p:cSldViewPr>
      <p:cViewPr varScale="1">
        <p:scale>
          <a:sx n="63" d="100"/>
          <a:sy n="63" d="100"/>
        </p:scale>
        <p:origin x="14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FAED3-DA89-4C01-9251-EF7E934FE999}" type="datetimeFigureOut">
              <a:rPr lang="ca-ES" smtClean="0"/>
              <a:pPr/>
              <a:t>01/09/2013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C10BD-8A02-41FA-9693-D03669A2447B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8326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Daqui</a:t>
            </a:r>
            <a:r>
              <a:rPr lang="es-ES" dirty="0" smtClean="0"/>
              <a:t> </a:t>
            </a:r>
            <a:r>
              <a:rPr lang="es-ES" dirty="0" err="1" smtClean="0"/>
              <a:t>deduim</a:t>
            </a:r>
            <a:r>
              <a:rPr lang="es-ES" dirty="0" smtClean="0"/>
              <a:t> que hi han 3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grans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elements</a:t>
            </a:r>
            <a:r>
              <a:rPr lang="es-ES" baseline="0" dirty="0" smtClean="0"/>
              <a:t> que </a:t>
            </a:r>
            <a:r>
              <a:rPr lang="es-ES" baseline="0" dirty="0" err="1" smtClean="0"/>
              <a:t>constituiran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l’estudi</a:t>
            </a:r>
            <a:r>
              <a:rPr lang="es-ES" baseline="0" dirty="0" smtClean="0"/>
              <a:t>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10BD-8A02-41FA-9693-D03669A2447B}" type="slidenum">
              <a:rPr lang="ca-ES" smtClean="0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7162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Daqui</a:t>
            </a:r>
            <a:r>
              <a:rPr lang="es-ES" dirty="0" smtClean="0"/>
              <a:t> </a:t>
            </a:r>
            <a:r>
              <a:rPr lang="es-ES" dirty="0" err="1" smtClean="0"/>
              <a:t>deduim</a:t>
            </a:r>
            <a:r>
              <a:rPr lang="es-ES" dirty="0" smtClean="0"/>
              <a:t> que hi han 3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grans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elements</a:t>
            </a:r>
            <a:r>
              <a:rPr lang="es-ES" baseline="0" dirty="0" smtClean="0"/>
              <a:t> que </a:t>
            </a:r>
            <a:r>
              <a:rPr lang="es-ES" baseline="0" dirty="0" err="1" smtClean="0"/>
              <a:t>constituiran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l’estudi</a:t>
            </a:r>
            <a:r>
              <a:rPr lang="es-ES" baseline="0" dirty="0" smtClean="0"/>
              <a:t>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10BD-8A02-41FA-9693-D03669A2447B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716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Daqui</a:t>
            </a:r>
            <a:r>
              <a:rPr lang="es-ES" dirty="0" smtClean="0"/>
              <a:t> </a:t>
            </a:r>
            <a:r>
              <a:rPr lang="es-ES" dirty="0" err="1" smtClean="0"/>
              <a:t>deduim</a:t>
            </a:r>
            <a:r>
              <a:rPr lang="es-ES" dirty="0" smtClean="0"/>
              <a:t> que hi han 3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grans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elements</a:t>
            </a:r>
            <a:r>
              <a:rPr lang="es-ES" baseline="0" dirty="0" smtClean="0"/>
              <a:t> que </a:t>
            </a:r>
            <a:r>
              <a:rPr lang="es-ES" baseline="0" dirty="0" err="1" smtClean="0"/>
              <a:t>constituiran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l’estudi</a:t>
            </a:r>
            <a:r>
              <a:rPr lang="es-ES" baseline="0" dirty="0" smtClean="0"/>
              <a:t>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10BD-8A02-41FA-9693-D03669A2447B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716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Daqui</a:t>
            </a:r>
            <a:r>
              <a:rPr lang="es-ES" dirty="0" smtClean="0"/>
              <a:t> </a:t>
            </a:r>
            <a:r>
              <a:rPr lang="es-ES" dirty="0" err="1" smtClean="0"/>
              <a:t>deduim</a:t>
            </a:r>
            <a:r>
              <a:rPr lang="es-ES" dirty="0" smtClean="0"/>
              <a:t> que hi han 3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grans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elements</a:t>
            </a:r>
            <a:r>
              <a:rPr lang="es-ES" baseline="0" dirty="0" smtClean="0"/>
              <a:t> que </a:t>
            </a:r>
            <a:r>
              <a:rPr lang="es-ES" baseline="0" dirty="0" err="1" smtClean="0"/>
              <a:t>constituiran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l’estudi</a:t>
            </a:r>
            <a:r>
              <a:rPr lang="es-ES" baseline="0" dirty="0" smtClean="0"/>
              <a:t>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10BD-8A02-41FA-9693-D03669A2447B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716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Daqui</a:t>
            </a:r>
            <a:r>
              <a:rPr lang="es-ES" dirty="0" smtClean="0"/>
              <a:t> </a:t>
            </a:r>
            <a:r>
              <a:rPr lang="es-ES" dirty="0" err="1" smtClean="0"/>
              <a:t>deduim</a:t>
            </a:r>
            <a:r>
              <a:rPr lang="es-ES" dirty="0" smtClean="0"/>
              <a:t> que hi han 3</a:t>
            </a:r>
            <a:r>
              <a:rPr lang="es-ES" baseline="0" dirty="0" smtClean="0"/>
              <a:t> </a:t>
            </a:r>
            <a:r>
              <a:rPr lang="es-ES" baseline="0" dirty="0" err="1" smtClean="0"/>
              <a:t>grans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elements</a:t>
            </a:r>
            <a:r>
              <a:rPr lang="es-ES" baseline="0" dirty="0" smtClean="0"/>
              <a:t> que </a:t>
            </a:r>
            <a:r>
              <a:rPr lang="es-ES" baseline="0" dirty="0" err="1" smtClean="0"/>
              <a:t>constituiran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l’estudi</a:t>
            </a:r>
            <a:r>
              <a:rPr lang="es-ES" baseline="0" dirty="0" smtClean="0"/>
              <a:t>.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C10BD-8A02-41FA-9693-D03669A2447B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716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57400" y="2987675"/>
            <a:ext cx="7086600" cy="685800"/>
          </a:xfrm>
        </p:spPr>
        <p:txBody>
          <a:bodyPr/>
          <a:lstStyle>
            <a:lvl1pPr algn="l">
              <a:defRPr sz="4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28600" y="4114800"/>
            <a:ext cx="83058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990600"/>
            <a:ext cx="23622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51920" y="5085184"/>
            <a:ext cx="2895600" cy="314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148064" y="1000222"/>
            <a:ext cx="3995936" cy="268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756C-85A1-4F41-8AF5-54162C2AFD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248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248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990600"/>
            <a:ext cx="23622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51920" y="5085184"/>
            <a:ext cx="2895600" cy="314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148064" y="1000222"/>
            <a:ext cx="3995936" cy="268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62678-89A3-4CA0-9461-10E90FAF60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397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457325"/>
            <a:ext cx="8229600" cy="4943475"/>
          </a:xfrm>
        </p:spPr>
        <p:txBody>
          <a:bodyPr/>
          <a:lstStyle/>
          <a:p>
            <a:pPr lv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990600"/>
            <a:ext cx="23622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51920" y="5085184"/>
            <a:ext cx="2895600" cy="314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148064" y="1000222"/>
            <a:ext cx="3995936" cy="268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BED04-63C5-45B8-A3CB-6C6F18F5AC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990600"/>
            <a:ext cx="23622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51920" y="5085184"/>
            <a:ext cx="2895600" cy="314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148064" y="1000222"/>
            <a:ext cx="3995936" cy="268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D75B-CFC8-4E0A-9544-E9481C0650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5136976" y="1015275"/>
            <a:ext cx="3995936" cy="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i="1" kern="120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Programa TEI Tutoría entre iguales.  Ed.2013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990600"/>
            <a:ext cx="23622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51920" y="5085184"/>
            <a:ext cx="2895600" cy="314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148064" y="1000222"/>
            <a:ext cx="3995936" cy="268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B604E-BAE6-4C46-B245-3F3C1E3F64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573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57325"/>
            <a:ext cx="4038600" cy="4943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990600"/>
            <a:ext cx="23622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www.themegallery.com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51920" y="5085184"/>
            <a:ext cx="2895600" cy="314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148064" y="1000222"/>
            <a:ext cx="3995936" cy="268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5E5CF-D5C2-4ECF-BEAD-0B4BE3E504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990600"/>
            <a:ext cx="23622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www.themegallery.com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51920" y="5085184"/>
            <a:ext cx="2895600" cy="314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148064" y="1000222"/>
            <a:ext cx="3995936" cy="268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B211D-8692-4674-A22E-0BD6C4671D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990600"/>
            <a:ext cx="23622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www.themegallery.com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51920" y="5085184"/>
            <a:ext cx="2895600" cy="314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148064" y="1000222"/>
            <a:ext cx="3995936" cy="268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BCA6-5910-422F-B56E-1EBB60A209B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990600"/>
            <a:ext cx="23622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www.themegallery.com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51920" y="5085184"/>
            <a:ext cx="2895600" cy="314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148064" y="1000222"/>
            <a:ext cx="3995936" cy="268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13B5B-774D-4E4C-A01C-381E51E489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990600"/>
            <a:ext cx="23622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www.themegallery.com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51920" y="5085184"/>
            <a:ext cx="2895600" cy="314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148064" y="1000222"/>
            <a:ext cx="3995936" cy="268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4D813-9241-4A30-9EBD-DC2FD897DC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990600"/>
            <a:ext cx="23622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a-ES" smtClean="0"/>
              <a:t>www.themegallery.com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51920" y="5085184"/>
            <a:ext cx="2895600" cy="3143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148064" y="1000222"/>
            <a:ext cx="3995936" cy="268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36DD-79EC-4B08-A437-24842F2CD9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black">
          <a:xfrm>
            <a:off x="0" y="1008111"/>
            <a:ext cx="9144000" cy="260649"/>
          </a:xfrm>
          <a:prstGeom prst="rect">
            <a:avLst/>
          </a:prstGeom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7325"/>
            <a:ext cx="82296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n-US" dirty="0" smtClean="0"/>
          </a:p>
        </p:txBody>
      </p:sp>
      <p:pic>
        <p:nvPicPr>
          <p:cNvPr id="12" name="Picture 8" descr="C:\Users\David\Desktop\Sin título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 trans="46000" detail="2"/>
                    </a14:imgEffect>
                    <a14:imgEffect>
                      <a14:saturation sat="0"/>
                    </a14:imgEffect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" r="42475" b="85378"/>
          <a:stretch/>
        </p:blipFill>
        <p:spPr bwMode="auto">
          <a:xfrm flipH="1">
            <a:off x="0" y="0"/>
            <a:ext cx="9144000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"/>
          <p:cNvCxnSpPr/>
          <p:nvPr userDrawn="1"/>
        </p:nvCxnSpPr>
        <p:spPr>
          <a:xfrm>
            <a:off x="842870" y="0"/>
            <a:ext cx="0" cy="1008111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 userDrawn="1"/>
        </p:nvSpPr>
        <p:spPr>
          <a:xfrm>
            <a:off x="5580113" y="1025251"/>
            <a:ext cx="3563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400" b="0" i="1">
                <a:solidFill>
                  <a:schemeClr val="tx2"/>
                </a:solidFill>
                <a:latin typeface="Calibri" pitchFamily="34" charset="0"/>
                <a:cs typeface="+mn-cs"/>
              </a:defRPr>
            </a:lvl1pPr>
          </a:lstStyle>
          <a:p>
            <a:pPr lvl="0"/>
            <a:r>
              <a:rPr lang="en-US" dirty="0" smtClean="0"/>
              <a:t>Programa TEI  -Tutoría entre iguales -</a:t>
            </a:r>
            <a:r>
              <a:rPr lang="en-US" baseline="0" dirty="0" smtClean="0"/>
              <a:t> </a:t>
            </a:r>
            <a:r>
              <a:rPr lang="en-US" dirty="0" smtClean="0"/>
              <a:t>Ed.2013</a:t>
            </a:r>
          </a:p>
          <a:p>
            <a:pPr lvl="0"/>
            <a:endParaRPr lang="ca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8" t="10715" r="24465" b="17750"/>
          <a:stretch/>
        </p:blipFill>
        <p:spPr>
          <a:xfrm>
            <a:off x="0" y="0"/>
            <a:ext cx="842869" cy="9909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0" i="0">
          <a:solidFill>
            <a:schemeClr val="accent2">
              <a:lumMod val="75000"/>
            </a:schemeClr>
          </a:solidFill>
          <a:latin typeface="Cambria" pitchFamily="18" charset="0"/>
          <a:ea typeface="+mj-ea"/>
          <a:cs typeface="Calibri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Rectángulo"/>
          <p:cNvSpPr/>
          <p:nvPr/>
        </p:nvSpPr>
        <p:spPr>
          <a:xfrm>
            <a:off x="362038" y="0"/>
            <a:ext cx="642474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7" name="Text Box 1"/>
          <p:cNvSpPr txBox="1">
            <a:spLocks noChangeArrowheads="1"/>
          </p:cNvSpPr>
          <p:nvPr/>
        </p:nvSpPr>
        <p:spPr bwMode="auto">
          <a:xfrm>
            <a:off x="1004512" y="332656"/>
            <a:ext cx="7772400" cy="20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sz="8000" dirty="0" smtClean="0">
                <a:solidFill>
                  <a:schemeClr val="tx2"/>
                </a:solidFill>
                <a:latin typeface="Cambria" pitchFamily="18" charset="0"/>
              </a:rPr>
              <a:t>Programa</a:t>
            </a:r>
            <a:r>
              <a:rPr lang="es-ES" sz="8000" b="1" dirty="0" smtClean="0">
                <a:solidFill>
                  <a:schemeClr val="tx2"/>
                </a:solidFill>
                <a:latin typeface="Cambria" pitchFamily="18" charset="0"/>
              </a:rPr>
              <a:t> TEI</a:t>
            </a:r>
            <a:r>
              <a:rPr lang="es-ES" sz="8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s-ES" sz="8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sz="8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4400" dirty="0" smtClean="0">
                <a:solidFill>
                  <a:schemeClr val="tx2"/>
                </a:solidFill>
                <a:latin typeface="Cambria" pitchFamily="18" charset="0"/>
              </a:rPr>
              <a:t>- </a:t>
            </a:r>
            <a:r>
              <a:rPr lang="es-ES" sz="3600" dirty="0" smtClean="0">
                <a:solidFill>
                  <a:schemeClr val="tx2"/>
                </a:solidFill>
                <a:latin typeface="Cambria" pitchFamily="18" charset="0"/>
              </a:rPr>
              <a:t>Tutoría </a:t>
            </a:r>
            <a:r>
              <a:rPr lang="es-ES" sz="3600" dirty="0">
                <a:solidFill>
                  <a:schemeClr val="tx2"/>
                </a:solidFill>
                <a:latin typeface="Cambria" pitchFamily="18" charset="0"/>
              </a:rPr>
              <a:t>Entre </a:t>
            </a:r>
            <a:r>
              <a:rPr lang="es-ES" sz="3600" dirty="0" smtClean="0">
                <a:solidFill>
                  <a:schemeClr val="tx2"/>
                </a:solidFill>
                <a:latin typeface="Cambria" pitchFamily="18" charset="0"/>
              </a:rPr>
              <a:t>Iguales </a:t>
            </a:r>
            <a:r>
              <a:rPr lang="es-ES" sz="4400" dirty="0" smtClean="0">
                <a:solidFill>
                  <a:schemeClr val="tx2"/>
                </a:solidFill>
                <a:latin typeface="Cambria" pitchFamily="18" charset="0"/>
              </a:rPr>
              <a:t>-</a:t>
            </a:r>
            <a:endParaRPr lang="es-ES" sz="4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4230" y="0"/>
            <a:ext cx="357808" cy="6858000"/>
          </a:xfrm>
          <a:prstGeom prst="rect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4902675" y="4832202"/>
            <a:ext cx="42532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sz="2800" dirty="0" smtClean="0">
                <a:solidFill>
                  <a:schemeClr val="tx2"/>
                </a:solidFill>
                <a:latin typeface="Cambria" pitchFamily="18" charset="0"/>
              </a:rPr>
              <a:t>Andrés González Bellido</a:t>
            </a:r>
          </a:p>
          <a:p>
            <a:pPr algn="ctr">
              <a:buClrTx/>
              <a:buFontTx/>
              <a:buNone/>
            </a:pPr>
            <a:endParaRPr lang="es-ES" sz="11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es-ES" sz="2400" i="1" dirty="0" smtClean="0">
                <a:solidFill>
                  <a:schemeClr val="tx2"/>
                </a:solidFill>
                <a:latin typeface="Cambria" pitchFamily="18" charset="0"/>
              </a:rPr>
              <a:t>IES Front Marítim</a:t>
            </a:r>
            <a:endParaRPr lang="es-ES" sz="11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buClrTx/>
              <a:buFontTx/>
              <a:buNone/>
            </a:pPr>
            <a:endParaRPr lang="es-ES" sz="2400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1" name="Text Box 1"/>
          <p:cNvSpPr txBox="1">
            <a:spLocks noChangeArrowheads="1"/>
          </p:cNvSpPr>
          <p:nvPr/>
        </p:nvSpPr>
        <p:spPr bwMode="auto">
          <a:xfrm>
            <a:off x="2843808" y="6344370"/>
            <a:ext cx="77384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sz="2000" i="1" dirty="0" smtClean="0">
                <a:solidFill>
                  <a:schemeClr val="tx2"/>
                </a:solidFill>
                <a:latin typeface="Cambria" pitchFamily="18" charset="0"/>
              </a:rPr>
              <a:t>Departament d’Orientació i Assesorament</a:t>
            </a:r>
            <a:endParaRPr lang="es-ES" sz="10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buClrTx/>
              <a:buFontTx/>
              <a:buNone/>
            </a:pPr>
            <a:endParaRPr lang="es-ES" i="1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8" t="6900" r="24465" b="12385"/>
          <a:stretch/>
        </p:blipFill>
        <p:spPr>
          <a:xfrm>
            <a:off x="1246722" y="3174098"/>
            <a:ext cx="273630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992902"/>
              </p:ext>
            </p:extLst>
          </p:nvPr>
        </p:nvGraphicFramePr>
        <p:xfrm>
          <a:off x="683568" y="1340768"/>
          <a:ext cx="7848000" cy="540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Imagen de mapa de bits" r:id="rId3" imgW="8907118" imgH="4828571" progId="Paint.Picture">
                  <p:embed/>
                </p:oleObj>
              </mc:Choice>
              <mc:Fallback>
                <p:oleObj name="Imagen de mapa de bits" r:id="rId3" imgW="8907118" imgH="482857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340768"/>
                        <a:ext cx="7848000" cy="5407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896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974409"/>
              </p:ext>
            </p:extLst>
          </p:nvPr>
        </p:nvGraphicFramePr>
        <p:xfrm>
          <a:off x="684000" y="1340768"/>
          <a:ext cx="7848000" cy="540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3" imgW="9228571" imgH="5038095" progId="PBrush">
                  <p:embed/>
                </p:oleObj>
              </mc:Choice>
              <mc:Fallback>
                <p:oleObj r:id="rId3" imgW="9228571" imgH="5038095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00" y="1340768"/>
                        <a:ext cx="7848000" cy="5405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896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493540"/>
              </p:ext>
            </p:extLst>
          </p:nvPr>
        </p:nvGraphicFramePr>
        <p:xfrm>
          <a:off x="684000" y="1340768"/>
          <a:ext cx="784800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r:id="rId3" imgW="8133333" imgH="5076190" progId="PBrush">
                  <p:embed/>
                </p:oleObj>
              </mc:Choice>
              <mc:Fallback>
                <p:oleObj r:id="rId3" imgW="8133333" imgH="507619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00" y="1340768"/>
                        <a:ext cx="7848000" cy="54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896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297528"/>
              </p:ext>
            </p:extLst>
          </p:nvPr>
        </p:nvGraphicFramePr>
        <p:xfrm>
          <a:off x="684000" y="1339200"/>
          <a:ext cx="7855200" cy="551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r:id="rId3" imgW="8485714" imgH="5753903" progId="PBrush">
                  <p:embed/>
                </p:oleObj>
              </mc:Choice>
              <mc:Fallback>
                <p:oleObj r:id="rId3" imgW="8485714" imgH="5753903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00" y="1339200"/>
                        <a:ext cx="7855200" cy="551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896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544781"/>
              </p:ext>
            </p:extLst>
          </p:nvPr>
        </p:nvGraphicFramePr>
        <p:xfrm>
          <a:off x="684000" y="1339200"/>
          <a:ext cx="7848000" cy="54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r:id="rId3" imgW="8392696" imgH="3572374" progId="PBrush">
                  <p:embed/>
                </p:oleObj>
              </mc:Choice>
              <mc:Fallback>
                <p:oleObj r:id="rId3" imgW="8392696" imgH="3572374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00" y="1339200"/>
                        <a:ext cx="7848000" cy="54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8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056620"/>
              </p:ext>
            </p:extLst>
          </p:nvPr>
        </p:nvGraphicFramePr>
        <p:xfrm>
          <a:off x="684000" y="1339200"/>
          <a:ext cx="7848000" cy="54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3" imgW="8516539" imgH="4420217" progId="PBrush">
                  <p:embed/>
                </p:oleObj>
              </mc:Choice>
              <mc:Fallback>
                <p:oleObj r:id="rId3" imgW="8516539" imgH="442021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00" y="1339200"/>
                        <a:ext cx="7848000" cy="54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8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657373"/>
              </p:ext>
            </p:extLst>
          </p:nvPr>
        </p:nvGraphicFramePr>
        <p:xfrm>
          <a:off x="684000" y="1339200"/>
          <a:ext cx="7848000" cy="54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r:id="rId3" imgW="8516539" imgH="4420217" progId="PBrush">
                  <p:embed/>
                </p:oleObj>
              </mc:Choice>
              <mc:Fallback>
                <p:oleObj r:id="rId3" imgW="8516539" imgH="442021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00" y="1339200"/>
                        <a:ext cx="7848000" cy="54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8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545134"/>
              </p:ext>
            </p:extLst>
          </p:nvPr>
        </p:nvGraphicFramePr>
        <p:xfrm>
          <a:off x="684000" y="1339200"/>
          <a:ext cx="7848000" cy="54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r:id="rId3" imgW="7895238" imgH="4657143" progId="PBrush">
                  <p:embed/>
                </p:oleObj>
              </mc:Choice>
              <mc:Fallback>
                <p:oleObj r:id="rId3" imgW="7895238" imgH="4657143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00" y="1339200"/>
                        <a:ext cx="7848000" cy="54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8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21404"/>
              </p:ext>
            </p:extLst>
          </p:nvPr>
        </p:nvGraphicFramePr>
        <p:xfrm>
          <a:off x="684000" y="1339200"/>
          <a:ext cx="7848000" cy="54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r:id="rId3" imgW="8907118" imgH="4277322" progId="PBrush">
                  <p:embed/>
                </p:oleObj>
              </mc:Choice>
              <mc:Fallback>
                <p:oleObj r:id="rId3" imgW="8907118" imgH="427732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00" y="1339200"/>
                        <a:ext cx="7848000" cy="54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8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873604"/>
              </p:ext>
            </p:extLst>
          </p:nvPr>
        </p:nvGraphicFramePr>
        <p:xfrm>
          <a:off x="684000" y="1339200"/>
          <a:ext cx="7848000" cy="54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r:id="rId3" imgW="8783276" imgH="4180952" progId="PBrush">
                  <p:embed/>
                </p:oleObj>
              </mc:Choice>
              <mc:Fallback>
                <p:oleObj r:id="rId3" imgW="8783276" imgH="418095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00" y="1339200"/>
                        <a:ext cx="7848000" cy="54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8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</a:t>
            </a:r>
            <a:endParaRPr lang="en-US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7200" y="1628775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Algunos datos sobre acoso escolar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Programa TEI. ¿Qué es?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Objetivos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Competencias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Metodología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Temporalización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Desarrollo y aplicación  del Programa 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endParaRPr lang="es-ES" sz="3200" dirty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25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390615"/>
              </p:ext>
            </p:extLst>
          </p:nvPr>
        </p:nvGraphicFramePr>
        <p:xfrm>
          <a:off x="684000" y="1339200"/>
          <a:ext cx="7848000" cy="54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r:id="rId3" imgW="8123810" imgH="4828571" progId="PBrush">
                  <p:embed/>
                </p:oleObj>
              </mc:Choice>
              <mc:Fallback>
                <p:oleObj r:id="rId3" imgW="8123810" imgH="4828571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00" y="1339200"/>
                        <a:ext cx="7848000" cy="54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8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942079"/>
              </p:ext>
            </p:extLst>
          </p:nvPr>
        </p:nvGraphicFramePr>
        <p:xfrm>
          <a:off x="684000" y="1339200"/>
          <a:ext cx="7848000" cy="547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Imagen de mapa de bits" r:id="rId3" imgW="7676190" imgH="3753374" progId="PBrush">
                  <p:embed/>
                </p:oleObj>
              </mc:Choice>
              <mc:Fallback>
                <p:oleObj name="Imagen de mapa de bits" r:id="rId3" imgW="7676190" imgH="3753374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00" y="1339200"/>
                        <a:ext cx="7848000" cy="547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88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685800" y="609600"/>
            <a:ext cx="7772400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sz="8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PROGRAMA TEI </a:t>
            </a:r>
            <a:br>
              <a:rPr lang="es-ES" sz="8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“Tutoría Entre Iguales”</a:t>
            </a:r>
          </a:p>
        </p:txBody>
      </p:sp>
    </p:spTree>
    <p:extLst>
      <p:ext uri="{BB962C8B-B14F-4D97-AF65-F5344CB8AC3E}">
        <p14:creationId xmlns:p14="http://schemas.microsoft.com/office/powerpoint/2010/main" val="84888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2000" y="1800000"/>
            <a:ext cx="8280000" cy="360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marL="457200" indent="-457200" algn="just">
              <a:spcBef>
                <a:spcPts val="800"/>
              </a:spcBef>
              <a:buClr>
                <a:srgbClr val="2327D1"/>
              </a:buClr>
              <a:buSzPct val="14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Cambria" pitchFamily="18" charset="0"/>
              </a:rPr>
              <a:t>  Una </a:t>
            </a:r>
            <a:r>
              <a:rPr lang="es-ES" sz="2400" b="1" dirty="0" smtClean="0">
                <a:solidFill>
                  <a:schemeClr val="tx2"/>
                </a:solidFill>
                <a:latin typeface="Cambria" pitchFamily="18" charset="0"/>
              </a:rPr>
              <a:t>estrategia preventiva</a:t>
            </a:r>
            <a:r>
              <a:rPr lang="es-ES" sz="2400" dirty="0" smtClean="0">
                <a:solidFill>
                  <a:schemeClr val="tx2"/>
                </a:solidFill>
                <a:latin typeface="Cambria" pitchFamily="18" charset="0"/>
              </a:rPr>
              <a:t> de participación e intervención en la convivencia del centro educativo.</a:t>
            </a:r>
          </a:p>
          <a:p>
            <a:pPr marL="457200" indent="-457200" algn="just">
              <a:spcBef>
                <a:spcPts val="800"/>
              </a:spcBef>
              <a:buClr>
                <a:srgbClr val="2327D1"/>
              </a:buClr>
              <a:buSzPct val="140000"/>
              <a:buFont typeface="Arial" pitchFamily="34" charset="0"/>
              <a:buChar char="•"/>
            </a:pPr>
            <a:endParaRPr lang="es-E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 algn="just">
              <a:spcBef>
                <a:spcPts val="800"/>
              </a:spcBef>
              <a:buClr>
                <a:srgbClr val="2327D1"/>
              </a:buClr>
              <a:buSzPct val="140000"/>
              <a:buFont typeface="Arial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  Diseñada y aplicada como medida preventiva </a:t>
            </a:r>
            <a:r>
              <a:rPr lang="es-ES" sz="2400" b="1" dirty="0">
                <a:solidFill>
                  <a:schemeClr val="tx2"/>
                </a:solidFill>
                <a:latin typeface="Cambria" pitchFamily="18" charset="0"/>
              </a:rPr>
              <a:t>contra la violencia y el acoso escolar</a:t>
            </a: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marL="457200" indent="-457200" algn="just">
              <a:spcBef>
                <a:spcPts val="800"/>
              </a:spcBef>
              <a:buClr>
                <a:srgbClr val="2327D1"/>
              </a:buClr>
              <a:buSzPct val="140000"/>
              <a:buFont typeface="Arial" pitchFamily="34" charset="0"/>
              <a:buChar char="•"/>
            </a:pPr>
            <a:endParaRPr lang="es-E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457200" indent="-457200" algn="just">
              <a:spcBef>
                <a:spcPts val="800"/>
              </a:spcBef>
              <a:buClr>
                <a:srgbClr val="2327D1"/>
              </a:buClr>
              <a:buSzPct val="140000"/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Cambria" pitchFamily="18" charset="0"/>
              </a:rPr>
              <a:t> Tiene carácter institucional, </a:t>
            </a:r>
            <a:r>
              <a:rPr lang="es-ES" sz="2400" b="1" dirty="0" smtClean="0">
                <a:solidFill>
                  <a:schemeClr val="tx2"/>
                </a:solidFill>
                <a:latin typeface="Cambria" pitchFamily="18" charset="0"/>
              </a:rPr>
              <a:t>implica a toda la comunidad educativa</a:t>
            </a:r>
            <a:r>
              <a:rPr lang="es-ES" sz="2400" dirty="0" smtClean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es-E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TEI. Qué es?</a:t>
            </a:r>
            <a:endParaRPr lang="es-E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88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32000" y="1844824"/>
            <a:ext cx="82800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US"/>
            </a:defPPr>
            <a:lvl1pPr marL="457200" indent="-457200" algn="just">
              <a:spcBef>
                <a:spcPts val="800"/>
              </a:spcBef>
              <a:buClr>
                <a:srgbClr val="2327D1"/>
              </a:buClr>
              <a:buSzPct val="140000"/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tx2"/>
                </a:solidFill>
                <a:latin typeface="Cambria" pitchFamily="18" charset="0"/>
                <a:cs typeface="Arial Unicode MS" pitchFamily="32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r>
              <a:rPr lang="es-ES" dirty="0" smtClean="0"/>
              <a:t>Adaptable </a:t>
            </a:r>
            <a:r>
              <a:rPr lang="es-ES" b="1" dirty="0"/>
              <a:t>contra la desmotivación y el </a:t>
            </a:r>
            <a:r>
              <a:rPr lang="es-ES" b="1" dirty="0" smtClean="0"/>
              <a:t>fracaso</a:t>
            </a:r>
            <a:r>
              <a:rPr lang="es-ES" dirty="0" smtClean="0"/>
              <a:t>, no </a:t>
            </a:r>
            <a:r>
              <a:rPr lang="es-ES" dirty="0"/>
              <a:t>solamente </a:t>
            </a:r>
            <a:r>
              <a:rPr lang="es-ES" b="1" dirty="0"/>
              <a:t>personal y social</a:t>
            </a:r>
            <a:r>
              <a:rPr lang="es-ES" dirty="0"/>
              <a:t>, </a:t>
            </a:r>
            <a:r>
              <a:rPr lang="es-ES" dirty="0" smtClean="0"/>
              <a:t> sino </a:t>
            </a:r>
            <a:r>
              <a:rPr lang="es-ES" dirty="0"/>
              <a:t>también </a:t>
            </a:r>
            <a:r>
              <a:rPr lang="es-ES" b="1" dirty="0"/>
              <a:t>curricular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Los alumnos de tercer curso de secundaria  tutorizan  a los de primero.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El desarrollo puede hacerse mediante las tutorías o como programa específico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s-E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TEI. Qué es?</a:t>
            </a:r>
            <a:endParaRPr lang="es-E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88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¿A quién va dirigido?</a:t>
            </a:r>
            <a:endParaRPr lang="en-U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57200" y="1412875"/>
            <a:ext cx="8229600" cy="38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US"/>
            </a:defPPr>
            <a:lvl1pPr marL="457200" indent="-457200" algn="just">
              <a:spcBef>
                <a:spcPts val="800"/>
              </a:spcBef>
              <a:buClr>
                <a:srgbClr val="2327D1"/>
              </a:buClr>
              <a:buSzPct val="140000"/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tx2"/>
                </a:solidFill>
                <a:latin typeface="Cambria" pitchFamily="18" charset="0"/>
                <a:cs typeface="Arial Unicode MS" pitchFamily="32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endParaRPr lang="es-ES" dirty="0"/>
          </a:p>
          <a:p>
            <a:r>
              <a:rPr lang="es-ES" dirty="0"/>
              <a:t> A </a:t>
            </a:r>
            <a:r>
              <a:rPr lang="es-ES" b="1" dirty="0"/>
              <a:t>toda la comunidad educativa</a:t>
            </a:r>
          </a:p>
          <a:p>
            <a:endParaRPr lang="es-ES" dirty="0"/>
          </a:p>
          <a:p>
            <a:r>
              <a:rPr lang="es-ES" dirty="0"/>
              <a:t>Afecta </a:t>
            </a:r>
            <a:r>
              <a:rPr lang="es-ES" b="1" dirty="0"/>
              <a:t>directamente a los alumnos de </a:t>
            </a:r>
            <a:r>
              <a:rPr lang="es-ES" b="1" dirty="0" smtClean="0"/>
              <a:t>primero y tercer curso de </a:t>
            </a:r>
            <a:r>
              <a:rPr lang="es-ES" b="1" dirty="0"/>
              <a:t>la ESO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smtClean="0"/>
              <a:t>Implica al equipo directivo, </a:t>
            </a:r>
            <a:r>
              <a:rPr lang="es-ES" b="1" dirty="0" smtClean="0"/>
              <a:t>coordinación</a:t>
            </a:r>
            <a:r>
              <a:rPr lang="es-ES" dirty="0" smtClean="0"/>
              <a:t> y profesores tutores de primero y de tercero.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8880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1412875"/>
            <a:ext cx="8229600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US"/>
            </a:defPPr>
            <a:lvl1pPr marL="457200" indent="-457200" algn="just">
              <a:spcBef>
                <a:spcPts val="800"/>
              </a:spcBef>
              <a:buClr>
                <a:srgbClr val="2327D1"/>
              </a:buClr>
              <a:buSzPct val="140000"/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tx2"/>
                </a:solidFill>
                <a:latin typeface="Cambria" pitchFamily="18" charset="0"/>
                <a:cs typeface="Arial Unicode MS" pitchFamily="32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endParaRPr lang="es-ES" dirty="0"/>
          </a:p>
          <a:p>
            <a:r>
              <a:rPr lang="es-ES" dirty="0"/>
              <a:t> </a:t>
            </a:r>
            <a:r>
              <a:rPr lang="es-ES" b="1" dirty="0"/>
              <a:t>Sensibilizar</a:t>
            </a:r>
            <a:r>
              <a:rPr lang="es-ES" dirty="0"/>
              <a:t> a la comunidad educativa </a:t>
            </a:r>
            <a:r>
              <a:rPr lang="es-ES" b="1" dirty="0"/>
              <a:t>respecto a la violencia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b="1" dirty="0" smtClean="0"/>
              <a:t>Prevenir las </a:t>
            </a:r>
            <a:r>
              <a:rPr lang="es-ES" b="1" dirty="0"/>
              <a:t>consecuencias</a:t>
            </a:r>
            <a:r>
              <a:rPr lang="es-ES" dirty="0"/>
              <a:t> del acoso escolar, personales, educativas y sociales.</a:t>
            </a:r>
          </a:p>
          <a:p>
            <a:endParaRPr lang="es-ES" dirty="0"/>
          </a:p>
          <a:p>
            <a:r>
              <a:rPr lang="es-ES" b="1" dirty="0"/>
              <a:t>Desarrollar la intervención de los IGUALES</a:t>
            </a:r>
            <a:r>
              <a:rPr lang="es-ES" dirty="0"/>
              <a:t> en el proceso formativo de los alumnos.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s-ES" sz="3600" kern="12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es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880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endParaRPr lang="es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1557338"/>
            <a:ext cx="8229600" cy="511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US"/>
            </a:defPPr>
            <a:lvl1pPr marL="457200" indent="-457200" algn="just">
              <a:spcBef>
                <a:spcPts val="800"/>
              </a:spcBef>
              <a:buClr>
                <a:srgbClr val="2327D1"/>
              </a:buClr>
              <a:buSzPct val="140000"/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chemeClr val="tx2"/>
                </a:solidFill>
                <a:latin typeface="Cambria" pitchFamily="18" charset="0"/>
                <a:cs typeface="Arial Unicode MS" pitchFamily="32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r>
              <a:rPr lang="es-ES" b="1" dirty="0"/>
              <a:t>Facilitar el proceso de integración</a:t>
            </a:r>
            <a:r>
              <a:rPr lang="es-ES" dirty="0"/>
              <a:t> de los alumnos.</a:t>
            </a:r>
          </a:p>
          <a:p>
            <a:endParaRPr lang="es-ES" dirty="0"/>
          </a:p>
          <a:p>
            <a:r>
              <a:rPr lang="es-ES" dirty="0"/>
              <a:t>Crear un referente, (tutor-a), para </a:t>
            </a:r>
            <a:r>
              <a:rPr lang="es-ES" b="1" dirty="0"/>
              <a:t>favorecer la autoestima </a:t>
            </a:r>
            <a:r>
              <a:rPr lang="es-ES" dirty="0"/>
              <a:t>y </a:t>
            </a:r>
            <a:r>
              <a:rPr lang="es-ES" b="1" dirty="0"/>
              <a:t>disminuir la inseguridad</a:t>
            </a:r>
            <a:r>
              <a:rPr lang="es-ES" dirty="0"/>
              <a:t>,  de espacios y organizaciones desconocidas.</a:t>
            </a:r>
          </a:p>
          <a:p>
            <a:endParaRPr lang="es-ES" dirty="0"/>
          </a:p>
          <a:p>
            <a:r>
              <a:rPr lang="es-ES" b="1" dirty="0"/>
              <a:t>Compensar el desequilibrio de poder</a:t>
            </a:r>
            <a:r>
              <a:rPr lang="es-ES" dirty="0"/>
              <a:t> y fuerzas propias de la violencia y el acoso, desde una perspectiva preventiva y disuasoria.</a:t>
            </a:r>
          </a:p>
          <a:p>
            <a:endParaRPr lang="es-ES" dirty="0"/>
          </a:p>
          <a:p>
            <a:r>
              <a:rPr lang="es-ES" dirty="0"/>
              <a:t>Integrar la </a:t>
            </a:r>
            <a:r>
              <a:rPr lang="es-ES" b="1" dirty="0"/>
              <a:t>TOLERANCIA CERO</a:t>
            </a:r>
            <a:r>
              <a:rPr lang="es-ES" dirty="0"/>
              <a:t> como un signo de identidad del centro. </a:t>
            </a:r>
          </a:p>
        </p:txBody>
      </p:sp>
    </p:spTree>
    <p:extLst>
      <p:ext uri="{BB962C8B-B14F-4D97-AF65-F5344CB8AC3E}">
        <p14:creationId xmlns:p14="http://schemas.microsoft.com/office/powerpoint/2010/main" val="48763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Competencias básicas</a:t>
            </a:r>
            <a:endParaRPr lang="es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t="7936" r="11761" b="10119"/>
          <a:stretch/>
        </p:blipFill>
        <p:spPr bwMode="auto">
          <a:xfrm>
            <a:off x="0" y="1283769"/>
            <a:ext cx="9144000" cy="55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43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Implicaciones</a:t>
            </a:r>
            <a:endParaRPr lang="en-U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Institucional : Políticas   -PEC, PCC-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Organizativa: Recursos  -RRI , PAC-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Profesorado: Tutores de la ESO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Alumnado del 2º ciclo de la ESO -Tutor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Alumnado del 1º ciclo de la ESO –Tutor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Padres : Como mínimo los de primer ciclo</a:t>
            </a:r>
          </a:p>
          <a:p>
            <a: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  <a:latin typeface="Cambria" pitchFamily="18" charset="0"/>
              </a:rPr>
              <a:t>Coordinador: Equipo directivo o psicólogo</a:t>
            </a:r>
          </a:p>
        </p:txBody>
      </p:sp>
    </p:spTree>
    <p:extLst>
      <p:ext uri="{BB962C8B-B14F-4D97-AF65-F5344CB8AC3E}">
        <p14:creationId xmlns:p14="http://schemas.microsoft.com/office/powerpoint/2010/main" val="48763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1" hangingPunct="1">
              <a:defRPr sz="3600" b="0" i="0" ker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Calibri" pitchFamily="34" charset="0"/>
              </a:defRPr>
            </a:lvl1pPr>
            <a:lvl2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/>
              <a:t>Estudio HBSC 2004 de la OMS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5080" r="16224" b="9559"/>
          <a:stretch/>
        </p:blipFill>
        <p:spPr bwMode="auto">
          <a:xfrm>
            <a:off x="107619" y="1556792"/>
            <a:ext cx="8832777" cy="469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4610100" y="2028998"/>
            <a:ext cx="3346276" cy="1976066"/>
            <a:chOff x="4610100" y="2028998"/>
            <a:chExt cx="3346276" cy="1976066"/>
          </a:xfrm>
        </p:grpSpPr>
        <p:cxnSp>
          <p:nvCxnSpPr>
            <p:cNvPr id="3" name="2 Conector recto de flecha"/>
            <p:cNvCxnSpPr/>
            <p:nvPr/>
          </p:nvCxnSpPr>
          <p:spPr>
            <a:xfrm flipH="1">
              <a:off x="4610100" y="2348880"/>
              <a:ext cx="1042020" cy="1656184"/>
            </a:xfrm>
            <a:prstGeom prst="straightConnector1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Rectangle 2"/>
            <p:cNvSpPr txBox="1">
              <a:spLocks noChangeArrowheads="1"/>
            </p:cNvSpPr>
            <p:nvPr/>
          </p:nvSpPr>
          <p:spPr bwMode="white">
            <a:xfrm>
              <a:off x="5131110" y="2028998"/>
              <a:ext cx="2825266" cy="639763"/>
            </a:xfrm>
            <a:prstGeom prst="rect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r" eaLnBrk="1" hangingPunct="1">
                <a:defRPr sz="3600" b="0" i="0" ker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ea typeface="+mj-ea"/>
                  <a:cs typeface="Calibri" pitchFamily="34" charset="0"/>
                </a:defRPr>
              </a:lvl1pPr>
              <a:lvl2pPr algn="r" eaLnBrk="0" hangingPunct="0">
                <a:defRPr sz="3200">
                  <a:solidFill>
                    <a:schemeClr val="bg1"/>
                  </a:solidFill>
                  <a:latin typeface="Verdana" pitchFamily="34" charset="0"/>
                </a:defRPr>
              </a:lvl2pPr>
              <a:lvl3pPr algn="r" eaLnBrk="0" hangingPunct="0">
                <a:defRPr sz="3200">
                  <a:solidFill>
                    <a:schemeClr val="bg1"/>
                  </a:solidFill>
                  <a:latin typeface="Verdana" pitchFamily="34" charset="0"/>
                </a:defRPr>
              </a:lvl3pPr>
              <a:lvl4pPr algn="r" eaLnBrk="0" hangingPunct="0">
                <a:defRPr sz="3200">
                  <a:solidFill>
                    <a:schemeClr val="bg1"/>
                  </a:solidFill>
                  <a:latin typeface="Verdana" pitchFamily="34" charset="0"/>
                </a:defRPr>
              </a:lvl4pPr>
              <a:lvl5pPr algn="r" eaLnBrk="0" hangingPunct="0">
                <a:defRPr sz="3200">
                  <a:solidFill>
                    <a:schemeClr val="bg1"/>
                  </a:solidFill>
                  <a:latin typeface="Verdana" pitchFamily="34" charset="0"/>
                </a:defRPr>
              </a:lvl5pPr>
              <a:lvl6pPr marL="457200" algn="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r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dirty="0" smtClean="0">
                  <a:effectLst/>
                </a:rPr>
                <a:t>España: 24%</a:t>
              </a:r>
              <a:endParaRPr lang="en-US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725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12367"/>
          <a:stretch/>
        </p:blipFill>
        <p:spPr bwMode="auto">
          <a:xfrm>
            <a:off x="-449994" y="7245424"/>
            <a:ext cx="9148579" cy="684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Metodología</a:t>
            </a:r>
            <a:endParaRPr lang="en-U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5" y="1665966"/>
            <a:ext cx="7722710" cy="433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63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Temporalización proceso</a:t>
            </a:r>
            <a:endParaRPr lang="es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819277"/>
              </p:ext>
            </p:extLst>
          </p:nvPr>
        </p:nvGraphicFramePr>
        <p:xfrm>
          <a:off x="457200" y="1557338"/>
          <a:ext cx="8232775" cy="4968876"/>
        </p:xfrm>
        <a:graphic>
          <a:graphicData uri="http://schemas.openxmlformats.org/drawingml/2006/table">
            <a:tbl>
              <a:tblPr/>
              <a:tblGrid>
                <a:gridCol w="4478338"/>
                <a:gridCol w="3754437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 INTERVENCIÓN ALUMNOS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FECHA  ORIENTATIVA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Información tutorizados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Septiembre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Información  tutores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Junio / Septiembre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Formación tutores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Septiembre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Asignación tutorizados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Septiembre/ Octubre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Presentación tutorizados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Septiembre/ Octubre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Nombramiento/ carnet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Septiembre/ Octubre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Coordinación  orientador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Octubre-Enero-Mayo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Evaluación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Junio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63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kern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Temporalización</a:t>
            </a:r>
            <a:r>
              <a:rPr lang="en-U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kern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tutorías</a:t>
            </a:r>
            <a:endParaRPr lang="en-U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995886"/>
              </p:ext>
            </p:extLst>
          </p:nvPr>
        </p:nvGraphicFramePr>
        <p:xfrm>
          <a:off x="611560" y="1484784"/>
          <a:ext cx="7992886" cy="5248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712"/>
                <a:gridCol w="1806712"/>
                <a:gridCol w="486607"/>
                <a:gridCol w="486607"/>
                <a:gridCol w="486607"/>
                <a:gridCol w="486607"/>
                <a:gridCol w="486607"/>
                <a:gridCol w="486607"/>
                <a:gridCol w="364955"/>
                <a:gridCol w="364955"/>
                <a:gridCol w="364955"/>
                <a:gridCol w="364955"/>
              </a:tblGrid>
              <a:tr h="347902">
                <a:tc>
                  <a:txBody>
                    <a:bodyPr/>
                    <a:lstStyle/>
                    <a:p>
                      <a:endParaRPr lang="ca-ES" sz="2000" dirty="0"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a-ES" sz="2000" dirty="0"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accent4"/>
                          </a:solidFill>
                          <a:latin typeface="Cambria" pitchFamily="18" charset="0"/>
                        </a:rPr>
                        <a:t>Set.</a:t>
                      </a:r>
                      <a:endParaRPr lang="ca-ES" sz="16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accent4"/>
                          </a:solidFill>
                          <a:latin typeface="Cambria" pitchFamily="18" charset="0"/>
                        </a:rPr>
                        <a:t>Oct.</a:t>
                      </a:r>
                      <a:endParaRPr lang="ca-ES" sz="16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accent4"/>
                          </a:solidFill>
                          <a:latin typeface="Cambria" pitchFamily="18" charset="0"/>
                        </a:rPr>
                        <a:t>Nov.</a:t>
                      </a:r>
                      <a:endParaRPr lang="ca-ES" sz="16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accent4"/>
                          </a:solidFill>
                          <a:latin typeface="Cambria" pitchFamily="18" charset="0"/>
                        </a:rPr>
                        <a:t>Dic.</a:t>
                      </a:r>
                      <a:endParaRPr lang="ca-ES" sz="16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accent4"/>
                          </a:solidFill>
                          <a:latin typeface="Cambria" pitchFamily="18" charset="0"/>
                        </a:rPr>
                        <a:t>En.</a:t>
                      </a:r>
                      <a:endParaRPr lang="ca-ES" sz="16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accent4"/>
                          </a:solidFill>
                          <a:latin typeface="Cambria" pitchFamily="18" charset="0"/>
                        </a:rPr>
                        <a:t>Feb.</a:t>
                      </a:r>
                      <a:endParaRPr lang="ca-ES" sz="16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accent4"/>
                          </a:solidFill>
                          <a:latin typeface="Cambria" pitchFamily="18" charset="0"/>
                        </a:rPr>
                        <a:t>Mar.</a:t>
                      </a:r>
                      <a:endParaRPr lang="ca-ES" sz="16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accent4"/>
                          </a:solidFill>
                          <a:latin typeface="Cambria" pitchFamily="18" charset="0"/>
                        </a:rPr>
                        <a:t>Abr.</a:t>
                      </a:r>
                      <a:endParaRPr lang="ca-ES" sz="16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b="0" dirty="0" err="1" smtClean="0">
                          <a:solidFill>
                            <a:schemeClr val="accent4"/>
                          </a:solidFill>
                          <a:latin typeface="Cambria" pitchFamily="18" charset="0"/>
                        </a:rPr>
                        <a:t>May</a:t>
                      </a:r>
                      <a:r>
                        <a:rPr lang="es-ES" sz="1600" b="0" dirty="0" smtClean="0">
                          <a:solidFill>
                            <a:schemeClr val="accent4"/>
                          </a:solidFill>
                          <a:latin typeface="Cambria" pitchFamily="18" charset="0"/>
                        </a:rPr>
                        <a:t>.</a:t>
                      </a:r>
                      <a:endParaRPr lang="ca-ES" sz="16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accent4"/>
                          </a:solidFill>
                          <a:latin typeface="Cambria" pitchFamily="18" charset="0"/>
                        </a:rPr>
                        <a:t>Jun.</a:t>
                      </a:r>
                      <a:endParaRPr lang="ca-ES" sz="16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7902">
                <a:tc>
                  <a:txBody>
                    <a:bodyPr/>
                    <a:lstStyle/>
                    <a:p>
                      <a:endParaRPr lang="ca-ES" sz="2000" dirty="0"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a-ES" sz="2000" dirty="0">
                        <a:latin typeface="Cambria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a-ES" sz="12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lnL w="12700" cmpd="sng">
                      <a:noFill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 sz="12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 sz="12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 sz="12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 sz="12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 sz="12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 sz="12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 sz="12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 sz="12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 sz="1200" b="0" dirty="0">
                        <a:solidFill>
                          <a:schemeClr val="accent4"/>
                        </a:solidFill>
                        <a:latin typeface="Cambria" pitchFamily="18" charset="0"/>
                      </a:endParaRPr>
                    </a:p>
                  </a:txBody>
                  <a:tcPr vert="vert27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58330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Tutorías</a:t>
                      </a:r>
                      <a:r>
                        <a:rPr lang="es-ES" sz="2000" baseline="0" dirty="0" smtClean="0">
                          <a:latin typeface="Cambria" pitchFamily="18" charset="0"/>
                        </a:rPr>
                        <a:t> formales entre alumnos</a:t>
                      </a:r>
                    </a:p>
                    <a:p>
                      <a:pPr algn="ctr"/>
                      <a:r>
                        <a:rPr lang="es-ES" sz="2000" b="1" i="0" baseline="0" dirty="0" smtClean="0">
                          <a:latin typeface="Cambria" pitchFamily="18" charset="0"/>
                        </a:rPr>
                        <a:t>Mensual o trimestral</a:t>
                      </a:r>
                      <a:endParaRPr lang="ca-ES" sz="2000" b="1" i="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a-ES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3600" dirty="0" smtClean="0">
                          <a:latin typeface="Cambria" pitchFamily="18" charset="0"/>
                        </a:rPr>
                        <a:t>×</a:t>
                      </a:r>
                      <a:endParaRPr lang="ca-ES" sz="3600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3600" dirty="0" smtClean="0">
                          <a:latin typeface="Cambria" pitchFamily="18" charset="0"/>
                        </a:rPr>
                        <a:t>×</a:t>
                      </a:r>
                      <a:endParaRPr lang="ca-ES" sz="3600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3600" dirty="0" smtClean="0">
                          <a:latin typeface="Cambria" pitchFamily="18" charset="0"/>
                        </a:rPr>
                        <a:t>×</a:t>
                      </a:r>
                      <a:endParaRPr lang="ca-ES" sz="3600" dirty="0">
                        <a:latin typeface="Cambri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687087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Tutorías formales entre alumnos y coordinador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baseline="0" dirty="0" smtClean="0">
                          <a:latin typeface="Cambria" pitchFamily="18" charset="0"/>
                        </a:rPr>
                        <a:t>Mensual o trimestral</a:t>
                      </a:r>
                      <a:endParaRPr lang="ca-ES" sz="2000" b="1" dirty="0" smtClean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a-ES" sz="1600" dirty="0" smtClean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3600" dirty="0" smtClean="0">
                          <a:latin typeface="Cambria" pitchFamily="18" charset="0"/>
                        </a:rPr>
                        <a:t>×</a:t>
                      </a:r>
                      <a:endParaRPr lang="es-ES" sz="36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Evaluación</a:t>
                      </a:r>
                      <a:r>
                        <a:rPr lang="es-ES" sz="2000" baseline="0" dirty="0" smtClean="0">
                          <a:latin typeface="Cambria" pitchFamily="18" charset="0"/>
                        </a:rPr>
                        <a:t> de alumnos tutores</a:t>
                      </a:r>
                      <a:endParaRPr lang="ca-ES" sz="2000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3600" dirty="0" smtClean="0">
                          <a:latin typeface="Cambria" pitchFamily="18" charset="0"/>
                        </a:rPr>
                        <a:t>×</a:t>
                      </a:r>
                      <a:endParaRPr lang="es-ES" sz="36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Evaluación</a:t>
                      </a:r>
                      <a:r>
                        <a:rPr lang="es-ES" sz="2000" baseline="0" dirty="0" smtClean="0">
                          <a:latin typeface="Cambria" pitchFamily="18" charset="0"/>
                        </a:rPr>
                        <a:t> de alumnos tutores</a:t>
                      </a:r>
                      <a:endParaRPr lang="ca-ES" sz="2000" dirty="0" smtClean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3600" dirty="0" smtClean="0">
                          <a:latin typeface="Cambria" pitchFamily="18" charset="0"/>
                        </a:rPr>
                        <a:t>×</a:t>
                      </a:r>
                      <a:endParaRPr lang="es-ES" sz="36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Evaluación</a:t>
                      </a:r>
                      <a:r>
                        <a:rPr lang="es-ES" sz="2000" baseline="0" dirty="0" smtClean="0">
                          <a:latin typeface="Cambria" pitchFamily="18" charset="0"/>
                        </a:rPr>
                        <a:t> de alumnos tutores</a:t>
                      </a:r>
                      <a:endParaRPr lang="ca-ES" sz="2000" dirty="0" smtClean="0">
                        <a:latin typeface="Cambri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115193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Tutorías</a:t>
                      </a:r>
                      <a:r>
                        <a:rPr lang="es-ES" sz="2000" baseline="0" dirty="0" smtClean="0">
                          <a:latin typeface="Cambria" pitchFamily="18" charset="0"/>
                        </a:rPr>
                        <a:t> informales entre alumnos</a:t>
                      </a:r>
                      <a:endParaRPr lang="ca-ES" sz="2000" dirty="0"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a-ES" dirty="0"/>
                    </a:p>
                  </a:txBody>
                  <a:tcPr anchor="ctr"/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Durante todo el curso académico</a:t>
                      </a:r>
                    </a:p>
                    <a:p>
                      <a:pPr algn="ctr"/>
                      <a:r>
                        <a:rPr lang="es-ES" sz="2000" dirty="0" smtClean="0">
                          <a:latin typeface="Cambria" pitchFamily="18" charset="0"/>
                        </a:rPr>
                        <a:t>(En</a:t>
                      </a:r>
                      <a:r>
                        <a:rPr lang="es-ES" sz="2000" baseline="0" dirty="0" smtClean="0">
                          <a:latin typeface="Cambria" pitchFamily="18" charset="0"/>
                        </a:rPr>
                        <a:t> espacios informales: entradas y salidas del centro, cambios de clase, tiempo de recreo…)</a:t>
                      </a:r>
                      <a:endParaRPr lang="ca-ES" sz="2000" dirty="0">
                        <a:latin typeface="Cambria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63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Sesión informativa</a:t>
            </a:r>
            <a:endParaRPr lang="ca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US"/>
            </a:defPPr>
            <a:lvl1pPr marL="457200" indent="-457200">
              <a:spcBef>
                <a:spcPts val="800"/>
              </a:spcBef>
              <a:buClr>
                <a:srgbClr val="2327D1"/>
              </a:buClr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3200">
                <a:solidFill>
                  <a:schemeClr val="tx2"/>
                </a:solidFill>
                <a:latin typeface="Cambria" pitchFamily="18" charset="0"/>
                <a:cs typeface="Arial Unicode MS" pitchFamily="32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s-ES" sz="2400" dirty="0"/>
              <a:t>Se informa a los alumnos de </a:t>
            </a:r>
            <a:r>
              <a:rPr lang="es-ES" sz="2400" dirty="0" smtClean="0"/>
              <a:t>1º y 3º  </a:t>
            </a:r>
            <a:r>
              <a:rPr lang="es-ES" sz="2400" dirty="0"/>
              <a:t>del programa TEI. </a:t>
            </a:r>
            <a:r>
              <a:rPr lang="es-ES" sz="2400" dirty="0" smtClean="0"/>
              <a:t>(</a:t>
            </a:r>
            <a:r>
              <a:rPr lang="es-ES" sz="2400" dirty="0"/>
              <a:t>Power sesión informativa)</a:t>
            </a:r>
          </a:p>
          <a:p>
            <a:pPr>
              <a:buFont typeface="Arial" pitchFamily="34" charset="0"/>
              <a:buChar char="•"/>
            </a:pPr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Los alumnos de tercero han </a:t>
            </a:r>
            <a:r>
              <a:rPr lang="es-ES" sz="2400" dirty="0"/>
              <a:t>sido </a:t>
            </a:r>
            <a:r>
              <a:rPr lang="es-ES" sz="2400" dirty="0" smtClean="0"/>
              <a:t>tutorizados.</a:t>
            </a:r>
          </a:p>
          <a:p>
            <a:pPr marL="0" indent="0">
              <a:buNone/>
            </a:pPr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Los alumnos de tercero solicitan </a:t>
            </a:r>
            <a:r>
              <a:rPr lang="es-ES" sz="2400" dirty="0"/>
              <a:t>ser tutores (voluntario) para hacer la formación </a:t>
            </a:r>
            <a:r>
              <a:rPr lang="es-ES" sz="2400" dirty="0" smtClean="0"/>
              <a:t>específica.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8763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ca-ES" sz="3600" kern="12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Información tutores</a:t>
            </a:r>
            <a:endParaRPr lang="ca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20387" r="20716" b="16346"/>
          <a:stretch/>
        </p:blipFill>
        <p:spPr bwMode="auto">
          <a:xfrm>
            <a:off x="1154442" y="1412776"/>
            <a:ext cx="6911315" cy="5215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8" t="6900" r="24465" b="12385"/>
          <a:stretch/>
        </p:blipFill>
        <p:spPr>
          <a:xfrm>
            <a:off x="2051720" y="3816750"/>
            <a:ext cx="2147725" cy="276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3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Formación tutores</a:t>
            </a:r>
            <a:endParaRPr lang="es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7860" y="1988840"/>
            <a:ext cx="857929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US"/>
            </a:defPPr>
            <a:lvl1pPr marL="457200" indent="-457200">
              <a:spcBef>
                <a:spcPts val="800"/>
              </a:spcBef>
              <a:buClr>
                <a:srgbClr val="2327D1"/>
              </a:buClr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3200">
                <a:solidFill>
                  <a:schemeClr val="tx2"/>
                </a:solidFill>
                <a:latin typeface="Cambria" pitchFamily="18" charset="0"/>
                <a:cs typeface="Arial Unicode MS" pitchFamily="32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s-ES" sz="2400" dirty="0" smtClean="0"/>
              <a:t>Se </a:t>
            </a:r>
            <a:r>
              <a:rPr lang="es-ES" sz="2400" dirty="0"/>
              <a:t>realiza la </a:t>
            </a:r>
            <a:r>
              <a:rPr lang="es-ES" sz="2400" b="1" dirty="0"/>
              <a:t>primera</a:t>
            </a:r>
            <a:r>
              <a:rPr lang="es-ES" sz="2400" dirty="0"/>
              <a:t> semana lectiva de septiembre. </a:t>
            </a:r>
            <a:endParaRPr lang="es-ES" sz="2400" dirty="0" smtClean="0"/>
          </a:p>
          <a:p>
            <a:pPr>
              <a:buFont typeface="Arial" pitchFamily="34" charset="0"/>
              <a:buChar char="•"/>
            </a:pPr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Solo </a:t>
            </a:r>
            <a:r>
              <a:rPr lang="es-ES" sz="2400" dirty="0"/>
              <a:t>asisten los </a:t>
            </a:r>
            <a:r>
              <a:rPr lang="es-ES" sz="2400" b="1" dirty="0"/>
              <a:t>tutores </a:t>
            </a:r>
            <a:r>
              <a:rPr lang="es-ES" sz="2400" b="1" dirty="0" smtClean="0"/>
              <a:t>voluntarios</a:t>
            </a:r>
          </a:p>
          <a:p>
            <a:pPr>
              <a:buFont typeface="Arial" pitchFamily="34" charset="0"/>
              <a:buChar char="•"/>
            </a:pPr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Duración </a:t>
            </a:r>
            <a:r>
              <a:rPr lang="es-ES" sz="2400" dirty="0"/>
              <a:t>entre </a:t>
            </a:r>
            <a:r>
              <a:rPr lang="es-ES" sz="2400" b="1" dirty="0"/>
              <a:t>una y tres horas </a:t>
            </a:r>
            <a:r>
              <a:rPr lang="es-ES" sz="2400" dirty="0"/>
              <a:t>(tutoría o prog</a:t>
            </a:r>
            <a:r>
              <a:rPr lang="es-ES" sz="2400" dirty="0" smtClean="0"/>
              <a:t>.)</a:t>
            </a:r>
          </a:p>
          <a:p>
            <a:pPr marL="0" indent="0">
              <a:buNone/>
            </a:pPr>
            <a:endParaRPr lang="es-ES" sz="2400" dirty="0" smtClean="0"/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PowerPoint  cortos y </a:t>
            </a:r>
            <a:r>
              <a:rPr lang="es-ES" sz="2400" dirty="0"/>
              <a:t>díptico de la sesión formativa</a:t>
            </a:r>
          </a:p>
          <a:p>
            <a:pPr>
              <a:buFont typeface="Arial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565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542"/>
          <a:stretch/>
        </p:blipFill>
        <p:spPr bwMode="auto">
          <a:xfrm>
            <a:off x="1152000" y="1484784"/>
            <a:ext cx="6840000" cy="513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ca-ES" sz="3600" kern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Formación</a:t>
            </a:r>
            <a:r>
              <a:rPr lang="ca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tutores</a:t>
            </a:r>
            <a:endParaRPr lang="ca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8" t="6900" r="24465" b="12385"/>
          <a:stretch/>
        </p:blipFill>
        <p:spPr>
          <a:xfrm>
            <a:off x="2051720" y="3816750"/>
            <a:ext cx="2147725" cy="276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ca-ES" sz="3600" kern="1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Formación</a:t>
            </a:r>
            <a:r>
              <a:rPr lang="ca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tutores</a:t>
            </a:r>
            <a:endParaRPr lang="ca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10829" r="36861" b="9325"/>
          <a:stretch/>
        </p:blipFill>
        <p:spPr bwMode="auto">
          <a:xfrm>
            <a:off x="2320125" y="1497716"/>
            <a:ext cx="4579949" cy="514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5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38572"/>
              </p:ext>
            </p:extLst>
          </p:nvPr>
        </p:nvGraphicFramePr>
        <p:xfrm>
          <a:off x="457200" y="2214563"/>
          <a:ext cx="8232775" cy="3929064"/>
        </p:xfrm>
        <a:graphic>
          <a:graphicData uri="http://schemas.openxmlformats.org/drawingml/2006/table">
            <a:tbl>
              <a:tblPr/>
              <a:tblGrid>
                <a:gridCol w="2057400"/>
                <a:gridCol w="2060575"/>
                <a:gridCol w="2057400"/>
                <a:gridCol w="2057400"/>
              </a:tblGrid>
              <a:tr h="9826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ALUMNOS  1º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NECESIDADES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COMPETENCIAS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  <a:cs typeface="Arial Unicode MS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ALUMNOS 3º</a:t>
                      </a:r>
                    </a:p>
                  </a:txBody>
                  <a:tcPr marL="90000" marR="90000" marT="46800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ROBERTO GRACIA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ELENA MARTÍN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LUCIA MARTINES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JAVIER PEREZ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MARTA FERRAN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mbria" pitchFamily="18" charset="0"/>
                          <a:cs typeface="Arial Unicode MS" pitchFamily="32" charset="0"/>
                        </a:rPr>
                        <a:t>ROSA SAEZ</a:t>
                      </a:r>
                    </a:p>
                  </a:txBody>
                  <a:tcPr marL="90000" marR="90000" marT="46800" marB="46800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</a:tbl>
          </a:graphicData>
        </a:graphic>
      </p:graphicFrame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36351" y="116632"/>
            <a:ext cx="82296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r">
              <a:buClrTx/>
              <a:buFontTx/>
              <a:buNone/>
            </a:pPr>
            <a:endParaRPr lang="es-ES" sz="36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9990" y="1597442"/>
            <a:ext cx="824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b="1" dirty="0">
                <a:solidFill>
                  <a:schemeClr val="tx2"/>
                </a:solidFill>
                <a:latin typeface="Tahoma" pitchFamily="32" charset="0"/>
              </a:rPr>
              <a:t>VALORACIONES </a:t>
            </a:r>
            <a:r>
              <a:rPr lang="es-ES" b="1" dirty="0" smtClean="0">
                <a:solidFill>
                  <a:schemeClr val="tx2"/>
                </a:solidFill>
                <a:latin typeface="Tahoma" pitchFamily="32" charset="0"/>
              </a:rPr>
              <a:t>DE LOS EQUIPOS DOCENTES </a:t>
            </a:r>
            <a:r>
              <a:rPr lang="es-ES" b="1" dirty="0">
                <a:solidFill>
                  <a:schemeClr val="tx2"/>
                </a:solidFill>
                <a:latin typeface="Tahoma" pitchFamily="32" charset="0"/>
              </a:rPr>
              <a:t>DE  </a:t>
            </a:r>
            <a:r>
              <a:rPr lang="es-ES" b="1" dirty="0" smtClean="0">
                <a:solidFill>
                  <a:schemeClr val="tx2"/>
                </a:solidFill>
                <a:latin typeface="Tahoma" pitchFamily="32" charset="0"/>
              </a:rPr>
              <a:t>6ºPRI Y 2ºESO</a:t>
            </a:r>
            <a:endParaRPr lang="es-ES" b="1" dirty="0">
              <a:solidFill>
                <a:schemeClr val="tx2"/>
              </a:solidFill>
              <a:latin typeface="Tahoma" pitchFamily="3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s-E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Asignación tutores/</a:t>
            </a:r>
            <a:r>
              <a:rPr lang="es-ES" sz="36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tutorizados</a:t>
            </a:r>
            <a:endParaRPr lang="es-ES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5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Presentación tutores/</a:t>
            </a:r>
            <a:r>
              <a:rPr lang="es-ES" sz="3600" kern="12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tutorizados</a:t>
            </a:r>
            <a:endParaRPr lang="es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US"/>
            </a:defPPr>
            <a:lvl1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chemeClr val="tx2"/>
                </a:solidFill>
                <a:latin typeface="Cambria" pitchFamily="18" charset="0"/>
                <a:cs typeface="Arial Unicode MS" pitchFamily="32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r>
              <a:rPr lang="es-ES" sz="2400" dirty="0"/>
              <a:t>Se hace en la clase de tutoría</a:t>
            </a:r>
          </a:p>
          <a:p>
            <a:endParaRPr lang="es-ES" sz="2400" dirty="0"/>
          </a:p>
          <a:p>
            <a:r>
              <a:rPr lang="es-ES" sz="2400" dirty="0"/>
              <a:t>Los alumnos de 3º van a la clase de 1º</a:t>
            </a:r>
          </a:p>
          <a:p>
            <a:endParaRPr lang="es-ES" sz="2400" dirty="0" smtClean="0"/>
          </a:p>
          <a:p>
            <a:r>
              <a:rPr lang="es-ES" sz="2400" dirty="0" smtClean="0"/>
              <a:t>Se hacen entrevistas mutuas de tutores y tutorizados</a:t>
            </a: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Se realizan actividades </a:t>
            </a:r>
            <a:r>
              <a:rPr lang="es-ES" sz="2400" dirty="0" smtClean="0"/>
              <a:t>cooperativas, cohesión de grupo…</a:t>
            </a:r>
          </a:p>
          <a:p>
            <a:pPr marL="0" indent="0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565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 del Defensor del Pueblo 2007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699100" cy="352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55576" y="1731206"/>
            <a:ext cx="7699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ALGUNOS DATOS SOBRE ACOSO ESCOLAR  </a:t>
            </a:r>
          </a:p>
        </p:txBody>
      </p:sp>
    </p:spTree>
    <p:extLst>
      <p:ext uri="{BB962C8B-B14F-4D97-AF65-F5344CB8AC3E}">
        <p14:creationId xmlns:p14="http://schemas.microsoft.com/office/powerpoint/2010/main" val="2010725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Reforzadores: nombramiento/carnet</a:t>
            </a:r>
            <a:endParaRPr lang="es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US"/>
            </a:defPPr>
            <a:lvl1pPr marL="457200" indent="-4572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chemeClr val="tx2"/>
                </a:solidFill>
                <a:latin typeface="Cambria" pitchFamily="18" charset="0"/>
                <a:cs typeface="Arial Unicode MS" pitchFamily="32" charset="0"/>
              </a:defRPr>
            </a:lvl1pPr>
            <a:lvl2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r>
              <a:rPr lang="es-ES" sz="2400" dirty="0"/>
              <a:t>Se hace un </a:t>
            </a:r>
            <a:r>
              <a:rPr lang="es-ES" sz="2400" b="1" dirty="0"/>
              <a:t>nombramiento oficial</a:t>
            </a:r>
            <a:r>
              <a:rPr lang="es-ES" sz="2400" dirty="0"/>
              <a:t>, que firma y entrega la dirección del centro.</a:t>
            </a:r>
          </a:p>
          <a:p>
            <a:endParaRPr lang="es-ES" sz="2400" dirty="0"/>
          </a:p>
          <a:p>
            <a:r>
              <a:rPr lang="es-ES" sz="2400" dirty="0"/>
              <a:t>Se entrega el </a:t>
            </a:r>
            <a:r>
              <a:rPr lang="es-ES" sz="2400" b="1" dirty="0"/>
              <a:t>carnet</a:t>
            </a:r>
            <a:r>
              <a:rPr lang="es-ES" sz="2400" dirty="0"/>
              <a:t> TEI plastificado.</a:t>
            </a:r>
          </a:p>
          <a:p>
            <a:endParaRPr lang="es-ES" sz="2400" dirty="0"/>
          </a:p>
          <a:p>
            <a:r>
              <a:rPr lang="es-ES" sz="2400" dirty="0"/>
              <a:t>A final de curso se entrega el </a:t>
            </a:r>
            <a:r>
              <a:rPr lang="es-ES" sz="2400" b="1" dirty="0"/>
              <a:t>diploma</a:t>
            </a:r>
            <a:r>
              <a:rPr lang="es-ES" sz="2400" dirty="0"/>
              <a:t> de reconocimiento de trabajo realizado.</a:t>
            </a:r>
          </a:p>
        </p:txBody>
      </p:sp>
    </p:spTree>
    <p:extLst>
      <p:ext uri="{BB962C8B-B14F-4D97-AF65-F5344CB8AC3E}">
        <p14:creationId xmlns:p14="http://schemas.microsoft.com/office/powerpoint/2010/main" val="29565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Nombramiento como tutor</a:t>
            </a:r>
            <a:endParaRPr lang="es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15774" r="32400" b="13194"/>
          <a:stretch/>
        </p:blipFill>
        <p:spPr bwMode="auto">
          <a:xfrm>
            <a:off x="647699" y="1412776"/>
            <a:ext cx="7924801" cy="519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5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Carnet TEI</a:t>
            </a:r>
            <a:endParaRPr lang="es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14713" r="23029" b="9807"/>
          <a:stretch/>
        </p:blipFill>
        <p:spPr bwMode="auto">
          <a:xfrm>
            <a:off x="923471" y="1336431"/>
            <a:ext cx="7373257" cy="55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5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1339200"/>
            <a:ext cx="7848000" cy="54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Diploma de reconocimiento</a:t>
            </a:r>
            <a:endParaRPr lang="es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51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Coordinación orientador</a:t>
            </a:r>
            <a:endParaRPr lang="es-ES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1785938"/>
            <a:ext cx="822960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 marL="736600" indent="-27940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marL="342900" indent="-34290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Reuniones tutorías entre iguales:</a:t>
            </a:r>
          </a:p>
          <a:p>
            <a:pPr marL="800100" lvl="1" indent="-342900">
              <a:spcBef>
                <a:spcPts val="7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Cambria" pitchFamily="18" charset="0"/>
              </a:rPr>
              <a:t>Formales</a:t>
            </a: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marL="1257300" lvl="2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Entre alumnos: Una vez al mes o trimestre</a:t>
            </a:r>
          </a:p>
          <a:p>
            <a:pPr marL="1257300" lvl="2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De coordinación: Una vez al mes o trimestre</a:t>
            </a:r>
          </a:p>
          <a:p>
            <a:pPr marL="1257300" lvl="2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Con los padres: Al inicio de curso</a:t>
            </a:r>
          </a:p>
          <a:p>
            <a:pPr marL="342900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800100" lvl="1" indent="-342900">
              <a:spcBef>
                <a:spcPts val="7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Cambria" pitchFamily="18" charset="0"/>
              </a:rPr>
              <a:t>Informales</a:t>
            </a: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marL="1257300" lvl="2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Espacios y tiempos no lectivos: patios, entradas, salidas, pasillos…</a:t>
            </a:r>
          </a:p>
          <a:p>
            <a:pPr marL="342900" indent="-342900" eaLnBrk="0" hangingPunct="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endParaRPr lang="es-E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6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E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Evaluación</a:t>
            </a:r>
            <a:endParaRPr lang="en-US" sz="3600" dirty="0" smtClean="0">
              <a:solidFill>
                <a:schemeClr val="tx2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5777" y="1484784"/>
            <a:ext cx="8229600" cy="489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 marL="736600" indent="-27940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Cambria" pitchFamily="18" charset="0"/>
              </a:rPr>
              <a:t>Ficha de seguimiento </a:t>
            </a: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alumnos ( trimestral)</a:t>
            </a:r>
          </a:p>
          <a:p>
            <a:pPr marL="800100" lvl="1" indent="-342900">
              <a:lnSpc>
                <a:spcPct val="90000"/>
              </a:lnSpc>
              <a:spcBef>
                <a:spcPts val="700"/>
              </a:spcBef>
              <a:buClr>
                <a:srgbClr val="2327D1"/>
              </a:buClr>
              <a:buFont typeface="Cambria" pitchFamily="18" charset="0"/>
              <a:buChar char="⁻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Sobre las intervenciones realizadas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2327D1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Cambria" pitchFamily="18" charset="0"/>
              </a:rPr>
              <a:t>Memoria</a:t>
            </a: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 alumnos ( al final del curso)</a:t>
            </a:r>
          </a:p>
          <a:p>
            <a:pPr marL="800100" lvl="1" indent="-342900">
              <a:lnSpc>
                <a:spcPct val="90000"/>
              </a:lnSpc>
              <a:spcBef>
                <a:spcPts val="700"/>
              </a:spcBef>
              <a:buClr>
                <a:srgbClr val="2327D1"/>
              </a:buClr>
              <a:buFont typeface="Cambria" pitchFamily="18" charset="0"/>
              <a:buChar char="⁻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Sobre las intervenciones realizadas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2327D1"/>
              </a:buClr>
              <a:buFont typeface="Cambria" pitchFamily="18" charset="0"/>
              <a:buChar char="⁻"/>
            </a:pPr>
            <a:endParaRPr lang="es-E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Cambria" pitchFamily="18" charset="0"/>
              </a:rPr>
              <a:t>Valoración del tutor </a:t>
            </a: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o equipo docente</a:t>
            </a:r>
          </a:p>
          <a:p>
            <a:pPr marL="800100" lvl="1" indent="-342900">
              <a:lnSpc>
                <a:spcPct val="90000"/>
              </a:lnSpc>
              <a:spcBef>
                <a:spcPts val="700"/>
              </a:spcBef>
              <a:buClr>
                <a:srgbClr val="2327D1"/>
              </a:buClr>
              <a:buFont typeface="Cambria" pitchFamily="18" charset="0"/>
              <a:buChar char="⁻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Sobre  programa, procedimiento y resultados  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2327D1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Cambria" pitchFamily="18" charset="0"/>
              </a:rPr>
              <a:t>Valoración del equipo directivo</a:t>
            </a:r>
          </a:p>
          <a:p>
            <a:pPr marL="800100" lvl="1" indent="-342900">
              <a:lnSpc>
                <a:spcPct val="90000"/>
              </a:lnSpc>
              <a:spcBef>
                <a:spcPts val="700"/>
              </a:spcBef>
              <a:buClr>
                <a:srgbClr val="2327D1"/>
              </a:buClr>
              <a:buFont typeface="Cambria" pitchFamily="18" charset="0"/>
              <a:buChar char="⁻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Sobre  programa, procedimientos y resultados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Clr>
                <a:srgbClr val="2327D1"/>
              </a:buClr>
              <a:buFont typeface="Arial" pitchFamily="34" charset="0"/>
              <a:buChar char="•"/>
            </a:pPr>
            <a:endParaRPr lang="es-ES" sz="2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  <a:p>
            <a:pPr marL="342900" indent="-342900" eaLnBrk="0" hangingPunct="0">
              <a:spcBef>
                <a:spcPts val="800"/>
              </a:spcBef>
              <a:buClr>
                <a:srgbClr val="2327D1"/>
              </a:buClr>
              <a:buFont typeface="Arial" pitchFamily="34" charset="0"/>
              <a:buChar char="•"/>
            </a:pPr>
            <a:endParaRPr lang="es-ES" sz="24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6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E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Recursos necesarios</a:t>
            </a:r>
            <a:endParaRPr lang="es-ES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 marL="736600" indent="-279400"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marL="342900" indent="-342900">
              <a:spcBef>
                <a:spcPts val="7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Cambria" pitchFamily="18" charset="0"/>
              </a:rPr>
              <a:t>Humanos</a:t>
            </a: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marL="800100" lvl="1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Coordinación del programa y formación (Orientador)</a:t>
            </a:r>
          </a:p>
          <a:p>
            <a:pPr marL="800100" lvl="1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Tutorías implicadas. ( 1º y 3º)</a:t>
            </a:r>
          </a:p>
          <a:p>
            <a:pPr marL="342900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>
              <a:spcBef>
                <a:spcPts val="7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Cambria" pitchFamily="18" charset="0"/>
              </a:rPr>
              <a:t>Económicos</a:t>
            </a: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:</a:t>
            </a:r>
          </a:p>
          <a:p>
            <a:pPr marL="800100" lvl="1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Fotocopias de actividades y evaluación (muy bajos)</a:t>
            </a:r>
          </a:p>
          <a:p>
            <a:pPr marL="342900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>
              <a:spcBef>
                <a:spcPts val="7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b="1" dirty="0">
                <a:solidFill>
                  <a:schemeClr val="tx2"/>
                </a:solidFill>
                <a:latin typeface="Cambria" pitchFamily="18" charset="0"/>
              </a:rPr>
              <a:t>Organizativos</a:t>
            </a: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: ( perfectamente asumibles)</a:t>
            </a:r>
          </a:p>
          <a:p>
            <a:pPr marL="800100" lvl="1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Planificación franja de tutorías (primero, tercero)</a:t>
            </a:r>
          </a:p>
          <a:p>
            <a:pPr marL="800100" lvl="1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tx2"/>
                </a:solidFill>
                <a:latin typeface="Cambria" pitchFamily="18" charset="0"/>
              </a:rPr>
              <a:t>Espacios para la formación (aula  o audiovisuales, …)</a:t>
            </a:r>
          </a:p>
          <a:p>
            <a:pPr marL="342900" indent="-342900">
              <a:spcBef>
                <a:spcPts val="600"/>
              </a:spcBef>
              <a:buClr>
                <a:srgbClr val="2327D1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6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187624" y="1556792"/>
            <a:ext cx="69127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>
              <a:spcBef>
                <a:spcPts val="1350"/>
              </a:spcBef>
              <a:buClrTx/>
              <a:buFontTx/>
              <a:buNone/>
            </a:pPr>
            <a:r>
              <a:rPr lang="ca-ES" sz="5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¿DUDAS...?</a:t>
            </a:r>
          </a:p>
          <a:p>
            <a:pPr algn="ctr">
              <a:spcBef>
                <a:spcPts val="1350"/>
              </a:spcBef>
              <a:buClrTx/>
              <a:buFontTx/>
              <a:buNone/>
            </a:pPr>
            <a:endParaRPr lang="ca-ES" sz="5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>
              <a:spcBef>
                <a:spcPts val="1350"/>
              </a:spcBef>
              <a:buClrTx/>
              <a:buFontTx/>
              <a:buNone/>
            </a:pPr>
            <a:r>
              <a:rPr lang="ca-ES" sz="5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¿PREGUNTAS...?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endParaRPr lang="ca-ES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endParaRPr lang="ca-ES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>
              <a:spcBef>
                <a:spcPts val="700"/>
              </a:spcBef>
              <a:buClrTx/>
              <a:buFontTx/>
              <a:buNone/>
            </a:pPr>
            <a:r>
              <a:rPr lang="ca-E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Andrés González Bellido</a:t>
            </a:r>
          </a:p>
          <a:p>
            <a:pPr algn="r">
              <a:spcBef>
                <a:spcPts val="700"/>
              </a:spcBef>
              <a:buClrTx/>
              <a:buFontTx/>
              <a:buNone/>
            </a:pPr>
            <a:r>
              <a:rPr lang="ca-E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abellido6@gmail.com</a:t>
            </a:r>
          </a:p>
          <a:p>
            <a:pPr algn="r">
              <a:spcBef>
                <a:spcPts val="700"/>
              </a:spcBef>
              <a:buClrTx/>
              <a:buFontTx/>
              <a:buNone/>
            </a:pPr>
            <a:endParaRPr lang="ca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s-ES" sz="36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Gracias por su atención</a:t>
            </a:r>
            <a:endParaRPr lang="es-ES" sz="3600" kern="1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8" t="6900" r="24465" b="12385"/>
          <a:stretch/>
        </p:blipFill>
        <p:spPr>
          <a:xfrm>
            <a:off x="1176224" y="4620851"/>
            <a:ext cx="1734932" cy="22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69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1907704" y="1947174"/>
            <a:ext cx="6403658" cy="3570171"/>
            <a:chOff x="2061183" y="2058992"/>
            <a:chExt cx="6403658" cy="3570171"/>
          </a:xfrm>
        </p:grpSpPr>
        <p:sp>
          <p:nvSpPr>
            <p:cNvPr id="4" name="3 Flecha abajo"/>
            <p:cNvSpPr/>
            <p:nvPr/>
          </p:nvSpPr>
          <p:spPr>
            <a:xfrm>
              <a:off x="2061183" y="2186421"/>
              <a:ext cx="484632" cy="3442742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2128293" y="2058992"/>
              <a:ext cx="6336548" cy="3063765"/>
              <a:chOff x="2128293" y="2058992"/>
              <a:chExt cx="6336548" cy="3063765"/>
            </a:xfrm>
          </p:grpSpPr>
          <p:sp>
            <p:nvSpPr>
              <p:cNvPr id="6" name="5 CuadroTexto"/>
              <p:cNvSpPr txBox="1"/>
              <p:nvPr/>
            </p:nvSpPr>
            <p:spPr>
              <a:xfrm>
                <a:off x="2488333" y="2058992"/>
                <a:ext cx="349223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200" dirty="0" smtClean="0">
                    <a:latin typeface="Calibri" pitchFamily="34" charset="0"/>
                  </a:rPr>
                  <a:t>Sensibilización + Información</a:t>
                </a:r>
                <a:endParaRPr lang="ca-ES" sz="2200" dirty="0">
                  <a:latin typeface="Calibri" pitchFamily="34" charset="0"/>
                </a:endParaRPr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488333" y="3638720"/>
                <a:ext cx="597650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200" dirty="0" smtClean="0">
                    <a:latin typeface="Calibri" pitchFamily="34" charset="0"/>
                  </a:rPr>
                  <a:t>Desarrollo del programa TEI – Tutoría entre iguales</a:t>
                </a:r>
                <a:endParaRPr lang="ca-ES" sz="2200" dirty="0">
                  <a:latin typeface="Calibri" pitchFamily="34" charset="0"/>
                </a:endParaRPr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2488333" y="4165296"/>
                <a:ext cx="29897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200" dirty="0" smtClean="0">
                    <a:latin typeface="Calibri" pitchFamily="34" charset="0"/>
                  </a:rPr>
                  <a:t>Evaluación del programa</a:t>
                </a:r>
                <a:endParaRPr lang="ca-ES" sz="2200" dirty="0">
                  <a:latin typeface="Calibri" pitchFamily="34" charset="0"/>
                </a:endParaRPr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2488333" y="4691870"/>
                <a:ext cx="399090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200" dirty="0" smtClean="0">
                    <a:latin typeface="Calibri" pitchFamily="34" charset="0"/>
                  </a:rPr>
                  <a:t>Memoria y propuestas de mejora</a:t>
                </a:r>
                <a:endParaRPr lang="ca-ES" sz="2200" dirty="0">
                  <a:latin typeface="Calibri" pitchFamily="34" charset="0"/>
                </a:endParaRP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2488333" y="3112144"/>
                <a:ext cx="502208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200" dirty="0" smtClean="0">
                    <a:latin typeface="Calibri" pitchFamily="34" charset="0"/>
                  </a:rPr>
                  <a:t>Formación a profesores, alumnos y padres</a:t>
                </a:r>
                <a:endParaRPr lang="ca-ES" sz="2200" dirty="0">
                  <a:latin typeface="Calibri" pitchFamily="34" charset="0"/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2488333" y="2585568"/>
                <a:ext cx="57459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2200" dirty="0" smtClean="0">
                    <a:latin typeface="Calibri" pitchFamily="34" charset="0"/>
                  </a:rPr>
                  <a:t>Aprobación del proyecto (Recursos y estrategias)</a:t>
                </a:r>
                <a:endParaRPr lang="ca-ES" sz="2200" dirty="0">
                  <a:latin typeface="Calibri" pitchFamily="34" charset="0"/>
                </a:endParaRPr>
              </a:p>
            </p:txBody>
          </p:sp>
          <p:sp>
            <p:nvSpPr>
              <p:cNvPr id="12" name="11 Elipse"/>
              <p:cNvSpPr/>
              <p:nvPr/>
            </p:nvSpPr>
            <p:spPr>
              <a:xfrm>
                <a:off x="2128293" y="2120656"/>
                <a:ext cx="360040" cy="338336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 smtClean="0">
                    <a:latin typeface="Calibri" pitchFamily="34" charset="0"/>
                  </a:rPr>
                  <a:t>1</a:t>
                </a:r>
                <a:endParaRPr lang="ca-ES" sz="2400" b="1" dirty="0">
                  <a:latin typeface="Calibri" pitchFamily="34" charset="0"/>
                </a:endParaRPr>
              </a:p>
            </p:txBody>
          </p:sp>
          <p:sp>
            <p:nvSpPr>
              <p:cNvPr id="13" name="12 Elipse"/>
              <p:cNvSpPr/>
              <p:nvPr/>
            </p:nvSpPr>
            <p:spPr>
              <a:xfrm>
                <a:off x="2128293" y="2647232"/>
                <a:ext cx="360040" cy="338336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>
                    <a:latin typeface="Calibri" pitchFamily="34" charset="0"/>
                  </a:rPr>
                  <a:t>2</a:t>
                </a:r>
                <a:endParaRPr lang="ca-ES" sz="2400" b="1" dirty="0">
                  <a:latin typeface="Calibri" pitchFamily="34" charset="0"/>
                </a:endParaRPr>
              </a:p>
            </p:txBody>
          </p:sp>
          <p:sp>
            <p:nvSpPr>
              <p:cNvPr id="14" name="13 Elipse"/>
              <p:cNvSpPr/>
              <p:nvPr/>
            </p:nvSpPr>
            <p:spPr>
              <a:xfrm>
                <a:off x="2128293" y="3173808"/>
                <a:ext cx="360040" cy="338336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>
                    <a:latin typeface="Calibri" pitchFamily="34" charset="0"/>
                  </a:rPr>
                  <a:t>3</a:t>
                </a:r>
                <a:endParaRPr lang="ca-ES" sz="2400" b="1" dirty="0">
                  <a:latin typeface="Calibri" pitchFamily="34" charset="0"/>
                </a:endParaRPr>
              </a:p>
            </p:txBody>
          </p:sp>
          <p:sp>
            <p:nvSpPr>
              <p:cNvPr id="15" name="14 Elipse"/>
              <p:cNvSpPr/>
              <p:nvPr/>
            </p:nvSpPr>
            <p:spPr>
              <a:xfrm>
                <a:off x="2128293" y="3700384"/>
                <a:ext cx="360040" cy="338336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>
                    <a:latin typeface="Calibri" pitchFamily="34" charset="0"/>
                  </a:rPr>
                  <a:t>4</a:t>
                </a:r>
                <a:endParaRPr lang="ca-ES" sz="2400" b="1" dirty="0">
                  <a:latin typeface="Calibri" pitchFamily="34" charset="0"/>
                </a:endParaRPr>
              </a:p>
            </p:txBody>
          </p:sp>
          <p:sp>
            <p:nvSpPr>
              <p:cNvPr id="16" name="15 Elipse"/>
              <p:cNvSpPr/>
              <p:nvPr/>
            </p:nvSpPr>
            <p:spPr>
              <a:xfrm>
                <a:off x="2128293" y="4226960"/>
                <a:ext cx="360040" cy="338336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>
                    <a:latin typeface="Calibri" pitchFamily="34" charset="0"/>
                  </a:rPr>
                  <a:t>5</a:t>
                </a:r>
                <a:endParaRPr lang="ca-ES" sz="2400" b="1" dirty="0">
                  <a:latin typeface="Calibri" pitchFamily="34" charset="0"/>
                </a:endParaRPr>
              </a:p>
            </p:txBody>
          </p:sp>
          <p:sp>
            <p:nvSpPr>
              <p:cNvPr id="17" name="16 Elipse"/>
              <p:cNvSpPr/>
              <p:nvPr/>
            </p:nvSpPr>
            <p:spPr>
              <a:xfrm>
                <a:off x="2128293" y="4753534"/>
                <a:ext cx="360040" cy="338336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2400" b="1" dirty="0">
                    <a:latin typeface="Calibri" pitchFamily="34" charset="0"/>
                  </a:rPr>
                  <a:t>6</a:t>
                </a:r>
                <a:endParaRPr lang="ca-ES" sz="2400" b="1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39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Rectángulo"/>
          <p:cNvSpPr/>
          <p:nvPr/>
        </p:nvSpPr>
        <p:spPr>
          <a:xfrm>
            <a:off x="362038" y="0"/>
            <a:ext cx="642474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7" name="Text Box 1"/>
          <p:cNvSpPr txBox="1">
            <a:spLocks noChangeArrowheads="1"/>
          </p:cNvSpPr>
          <p:nvPr/>
        </p:nvSpPr>
        <p:spPr bwMode="auto">
          <a:xfrm>
            <a:off x="-540568" y="646083"/>
            <a:ext cx="11257318" cy="20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sz="6600" dirty="0" smtClean="0">
                <a:solidFill>
                  <a:schemeClr val="tx2"/>
                </a:solidFill>
                <a:latin typeface="Cambria" pitchFamily="18" charset="0"/>
              </a:rPr>
              <a:t>Formación de tutores</a:t>
            </a:r>
            <a:r>
              <a:rPr lang="es-ES" sz="8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sz="8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</a:t>
            </a:r>
            <a:r>
              <a:rPr lang="es-E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rograma TEI - Tutoría </a:t>
            </a:r>
            <a:r>
              <a:rPr lang="es-E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Entre </a:t>
            </a:r>
            <a:r>
              <a:rPr lang="es-E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Iguales </a:t>
            </a:r>
            <a:r>
              <a:rPr lang="es-E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</a:t>
            </a:r>
            <a:endParaRPr lang="es-ES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4230" y="0"/>
            <a:ext cx="357808" cy="6858000"/>
          </a:xfrm>
          <a:prstGeom prst="rect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1" name="Text Box 1"/>
          <p:cNvSpPr txBox="1">
            <a:spLocks noChangeArrowheads="1"/>
          </p:cNvSpPr>
          <p:nvPr/>
        </p:nvSpPr>
        <p:spPr bwMode="auto">
          <a:xfrm>
            <a:off x="2843808" y="6344370"/>
            <a:ext cx="77384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sz="2000" i="1" dirty="0" smtClean="0">
                <a:solidFill>
                  <a:schemeClr val="tx2"/>
                </a:solidFill>
                <a:latin typeface="Cambria" pitchFamily="18" charset="0"/>
              </a:rPr>
              <a:t>Departament d’Orientació i Assesorament</a:t>
            </a:r>
            <a:endParaRPr lang="es-ES" sz="10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buClrTx/>
              <a:buFontTx/>
              <a:buNone/>
            </a:pPr>
            <a:endParaRPr lang="es-ES" i="1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8" t="6900" r="24465" b="12385"/>
          <a:stretch/>
        </p:blipFill>
        <p:spPr>
          <a:xfrm>
            <a:off x="1246722" y="3174098"/>
            <a:ext cx="273630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 b="0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Calibri" pitchFamily="34" charset="0"/>
              </a:defRPr>
            </a:lvl1pPr>
            <a:lvl2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s-ES" dirty="0"/>
              <a:t>Algunos datos sobre acoso escolar</a:t>
            </a:r>
          </a:p>
        </p:txBody>
      </p:sp>
      <p:graphicFrame>
        <p:nvGraphicFramePr>
          <p:cNvPr id="1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27617"/>
              </p:ext>
            </p:extLst>
          </p:nvPr>
        </p:nvGraphicFramePr>
        <p:xfrm>
          <a:off x="228600" y="1628800"/>
          <a:ext cx="8663880" cy="4826563"/>
        </p:xfrm>
        <a:graphic>
          <a:graphicData uri="http://schemas.openxmlformats.org/drawingml/2006/table">
            <a:tbl>
              <a:tblPr/>
              <a:tblGrid>
                <a:gridCol w="3115589"/>
                <a:gridCol w="5548291"/>
              </a:tblGrid>
              <a:tr h="689509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TIPOS DE AGRESIÓN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EJEMPLOS DE CONDUCTA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68950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Exclusión social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Ignorar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No dejar participar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68950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Agresión verbal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Insultar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Poner motes ofensivos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Hablar mal de otros a sus espaldas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68950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Agresión física indirecta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Esconder cosas de las víctima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Romper cosas de las víctimas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Robar cosas de las víctimas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68950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Agresión física directa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Pegar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68950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Amenazas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Amenazar sólo para meter miedo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Obligar a hacer cosas, amenaza (chantaje)</a:t>
                      </a:r>
                    </a:p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Amenazar con armas (navaja,…)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689509"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Acoso sexual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Acosar sexualmente con actos, comentarios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27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Rectángulo"/>
          <p:cNvSpPr/>
          <p:nvPr/>
        </p:nvSpPr>
        <p:spPr>
          <a:xfrm>
            <a:off x="362038" y="0"/>
            <a:ext cx="642474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7" name="Text Box 1"/>
          <p:cNvSpPr txBox="1">
            <a:spLocks noChangeArrowheads="1"/>
          </p:cNvSpPr>
          <p:nvPr/>
        </p:nvSpPr>
        <p:spPr bwMode="auto">
          <a:xfrm>
            <a:off x="-540568" y="646083"/>
            <a:ext cx="11257318" cy="20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sz="6600" dirty="0" smtClean="0">
                <a:solidFill>
                  <a:schemeClr val="tx2"/>
                </a:solidFill>
                <a:latin typeface="Cambria" pitchFamily="18" charset="0"/>
              </a:rPr>
              <a:t>Sesión informativa</a:t>
            </a:r>
            <a:r>
              <a:rPr lang="es-ES" sz="8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es-ES" sz="8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s-E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</a:t>
            </a:r>
            <a:r>
              <a:rPr lang="es-E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rograma TEI - Tutoría </a:t>
            </a:r>
            <a:r>
              <a:rPr lang="es-E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Entre </a:t>
            </a:r>
            <a:r>
              <a:rPr lang="es-E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Iguales </a:t>
            </a:r>
            <a:r>
              <a:rPr lang="es-E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</a:t>
            </a:r>
            <a:endParaRPr lang="es-ES" sz="4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4230" y="0"/>
            <a:ext cx="357808" cy="6858000"/>
          </a:xfrm>
          <a:prstGeom prst="rect">
            <a:avLst/>
          </a:prstGeom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1" name="Text Box 1"/>
          <p:cNvSpPr txBox="1">
            <a:spLocks noChangeArrowheads="1"/>
          </p:cNvSpPr>
          <p:nvPr/>
        </p:nvSpPr>
        <p:spPr bwMode="auto">
          <a:xfrm>
            <a:off x="2843808" y="6344370"/>
            <a:ext cx="77384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sz="2000" i="1" dirty="0" smtClean="0">
                <a:solidFill>
                  <a:schemeClr val="tx2"/>
                </a:solidFill>
                <a:latin typeface="Cambria" pitchFamily="18" charset="0"/>
              </a:rPr>
              <a:t>Departament d’Orientació i Assesorament</a:t>
            </a:r>
            <a:endParaRPr lang="es-ES" sz="10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>
              <a:buClrTx/>
              <a:buFontTx/>
              <a:buNone/>
            </a:pPr>
            <a:endParaRPr lang="es-ES" i="1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2843808" y="4076363"/>
            <a:ext cx="7738465" cy="17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cs typeface="Arial Unicode MS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sz="3600" b="1" i="1" dirty="0" smtClean="0">
                <a:solidFill>
                  <a:schemeClr val="tx2"/>
                </a:solidFill>
                <a:latin typeface="Cambria" pitchFamily="18" charset="0"/>
              </a:rPr>
              <a:t>IES Front Marítim </a:t>
            </a:r>
          </a:p>
          <a:p>
            <a:pPr algn="ctr">
              <a:buClrTx/>
              <a:buFontTx/>
              <a:buNone/>
            </a:pPr>
            <a:r>
              <a:rPr lang="es-ES" sz="3600" i="1" dirty="0" smtClean="0">
                <a:solidFill>
                  <a:schemeClr val="tx2"/>
                </a:solidFill>
                <a:latin typeface="Cambria" pitchFamily="18" charset="0"/>
              </a:rPr>
              <a:t>Curso 2012-2013</a:t>
            </a:r>
            <a:endParaRPr lang="es-ES" sz="1400" i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algn="ctr">
              <a:buClrTx/>
              <a:buFontTx/>
              <a:buNone/>
            </a:pPr>
            <a:endParaRPr lang="es-ES" sz="3200" i="1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8" t="6900" r="24465" b="12385"/>
          <a:stretch/>
        </p:blipFill>
        <p:spPr>
          <a:xfrm>
            <a:off x="1246722" y="3174098"/>
            <a:ext cx="273630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155221"/>
              </p:ext>
            </p:extLst>
          </p:nvPr>
        </p:nvGraphicFramePr>
        <p:xfrm>
          <a:off x="323529" y="1412775"/>
          <a:ext cx="8280919" cy="5026987"/>
        </p:xfrm>
        <a:graphic>
          <a:graphicData uri="http://schemas.openxmlformats.org/drawingml/2006/table">
            <a:tbl>
              <a:tblPr/>
              <a:tblGrid>
                <a:gridCol w="2733911"/>
                <a:gridCol w="2658654"/>
                <a:gridCol w="946993"/>
                <a:gridCol w="952120"/>
                <a:gridCol w="989241"/>
              </a:tblGrid>
              <a:tr h="7181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TIPOS DE AGRESIÓN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EJEMPLOS DE CONDUCTA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Vic.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Agr.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Exp.</a:t>
                      </a:r>
                      <a:endParaRPr lang="ca-ES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7181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 Exclusión social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Ignorar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No dejar participar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14.9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10.7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38.7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13.7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79.0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66.5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7181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Calibri" pitchFamily="34" charset="0"/>
                        <a:cs typeface="Arial Unicode MS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Agresión verbal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Insultar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Poner motes ofensivos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Hablar mal de otros a sus espaldas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38.5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37.2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34.9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45.5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37.9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38.5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91.6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91.3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88.3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7181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Calibri" pitchFamily="34" charset="0"/>
                        <a:cs typeface="Arial Unicode MS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Agresión física indirecta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Esconder cosas de las víctima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Romper cosas de las víctimas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Robar cosas de las víctimas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21.8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4.4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7.3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13.5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1.3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1.5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73.9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37.6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39.5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7181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Agresión física directa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Pegar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4.8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7.2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59.6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181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Calibri" pitchFamily="34" charset="0"/>
                        <a:cs typeface="Arial Unicode MS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Amenazas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Amenazar…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Obligar a …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Amenazar con armas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9.7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0.8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0.7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7.4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0.4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0.4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66.2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12.6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6.2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71814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Acoso sexual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Acosar sexualmente con actos, comentarios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2.0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0.6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7.6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 b="0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Calibri" pitchFamily="34" charset="0"/>
              </a:defRPr>
            </a:lvl1pPr>
            <a:lvl2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s-ES" dirty="0"/>
              <a:t>Algunos datos sobre acoso escolar</a:t>
            </a:r>
          </a:p>
        </p:txBody>
      </p:sp>
    </p:spTree>
    <p:extLst>
      <p:ext uri="{BB962C8B-B14F-4D97-AF65-F5344CB8AC3E}">
        <p14:creationId xmlns:p14="http://schemas.microsoft.com/office/powerpoint/2010/main" val="2966819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13700"/>
              </p:ext>
            </p:extLst>
          </p:nvPr>
        </p:nvGraphicFramePr>
        <p:xfrm>
          <a:off x="323528" y="1412776"/>
          <a:ext cx="8496942" cy="5035474"/>
        </p:xfrm>
        <a:graphic>
          <a:graphicData uri="http://schemas.openxmlformats.org/drawingml/2006/table">
            <a:tbl>
              <a:tblPr/>
              <a:tblGrid>
                <a:gridCol w="2141511"/>
                <a:gridCol w="2103696"/>
                <a:gridCol w="720658"/>
                <a:gridCol w="745809"/>
                <a:gridCol w="457969"/>
                <a:gridCol w="474573"/>
                <a:gridCol w="474573"/>
                <a:gridCol w="474573"/>
                <a:gridCol w="467025"/>
                <a:gridCol w="436555"/>
              </a:tblGrid>
              <a:tr h="323905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TIPOS DE AGRESIÓN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EJEMPLOS DE CONDUCTA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CA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M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Titularidad</a:t>
                      </a:r>
                      <a:endParaRPr lang="ca-ES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Género</a:t>
                      </a:r>
                      <a:endParaRPr lang="ca-ES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Ciclos</a:t>
                      </a:r>
                      <a:endParaRPr lang="ca-ES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443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PUB</a:t>
                      </a:r>
                      <a:endParaRPr lang="ca-ES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PRI</a:t>
                      </a:r>
                      <a:endParaRPr lang="ca-ES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F</a:t>
                      </a:r>
                      <a:endParaRPr lang="ca-ES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</a:t>
                      </a:r>
                      <a:endParaRPr lang="ca-ES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F</a:t>
                      </a:r>
                      <a:endParaRPr lang="ca-ES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</a:t>
                      </a:r>
                      <a:endParaRPr lang="ca-ES" sz="1100" b="0" i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7333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 Exclusión social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Ignorar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No dejar participar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7333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Calibri" pitchFamily="34" charset="0"/>
                        <a:cs typeface="Arial Unicode MS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Agresión verbal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Insultar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Poner motes ofensivos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Hablar mal de otros a sus espaldas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7333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Calibri" pitchFamily="34" charset="0"/>
                        <a:cs typeface="Arial Unicode MS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Agresión física indirecta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Esconder cosas de las víctima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Romper cosas de las víctimas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Robar cosas de las víctimas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7333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Agresión física directa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Pegar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  <a:tr h="7333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Calibri" pitchFamily="34" charset="0"/>
                        <a:cs typeface="Arial Unicode MS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Amenazas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Amenazar…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Obligar a …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Amenazar con armas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CEC"/>
                    </a:solidFill>
                  </a:tcPr>
                </a:tc>
              </a:tr>
              <a:tr h="73338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Acoso sexual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Tahoma" pitchFamily="32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Calibri" pitchFamily="34" charset="0"/>
                          <a:cs typeface="Arial Unicode MS" pitchFamily="32" charset="0"/>
                        </a:rPr>
                        <a:t>Acosar sexualmente con actos, comentarios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endParaRPr lang="ca-ES" sz="1100" dirty="0"/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2" charset="0"/>
                        <a:cs typeface="Arial Unicode MS" pitchFamily="32" charset="0"/>
                      </a:endParaRP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0199"/>
                        </a:buClr>
                        <a:buSzPct val="100000"/>
                        <a:buFont typeface="Wingdings" charset="2"/>
                        <a:buChar char="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aramond" pitchFamily="16" charset="0"/>
                          <a:cs typeface="Arial Unicode MS" pitchFamily="32" charset="0"/>
                        </a:rPr>
                        <a:t>.</a:t>
                      </a:r>
                    </a:p>
                  </a:txBody>
                  <a:tcPr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6F6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600" b="0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Calibri" pitchFamily="34" charset="0"/>
              </a:defRPr>
            </a:lvl1pPr>
            <a:lvl2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eaLnBrk="0" hangingPunct="0"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s-ES" dirty="0"/>
              <a:t>Algunos datos sobre acoso escolar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¿A quién piden ayuda las víctimas?</a:t>
            </a:r>
          </a:p>
        </p:txBody>
      </p:sp>
      <p:graphicFrame>
        <p:nvGraphicFramePr>
          <p:cNvPr id="1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040935"/>
              </p:ext>
            </p:extLst>
          </p:nvPr>
        </p:nvGraphicFramePr>
        <p:xfrm>
          <a:off x="251520" y="1916832"/>
          <a:ext cx="8669950" cy="3623468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4626588"/>
                <a:gridCol w="4043362"/>
              </a:tblGrid>
              <a:tr h="8493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Amigos/as</a:t>
                      </a:r>
                      <a:endParaRPr kumimoji="0" lang="es-E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</a:txBody>
                  <a:tcPr marL="90000" marR="90000" marT="349416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60%</a:t>
                      </a:r>
                      <a:endParaRPr kumimoji="0" lang="es-E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</a:txBody>
                  <a:tcPr marL="90000" marR="90000" marT="349416" marB="46800" anchor="ctr" horzOverflow="overflow"/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Familia</a:t>
                      </a:r>
                      <a:endParaRPr kumimoji="0" lang="es-E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</a:txBody>
                  <a:tcPr marL="90000" marR="90000" marT="349416" marB="4680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14%</a:t>
                      </a:r>
                      <a:endParaRPr kumimoji="0" lang="es-ES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</a:txBody>
                  <a:tcPr marL="90000" marR="90000" marT="349416" marB="4680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Profesorado</a:t>
                      </a:r>
                      <a:endParaRPr kumimoji="0" lang="es-E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</a:txBody>
                  <a:tcPr marL="90000" marR="90000" marT="349416" marB="4680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es-E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</a:txBody>
                  <a:tcPr marL="90000" marR="90000" marT="349416" marB="4680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lo comunica</a:t>
                      </a:r>
                      <a:endParaRPr kumimoji="0" lang="es-E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</a:txBody>
                  <a:tcPr marL="90000" marR="90000" marT="349416" marB="4680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4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16%</a:t>
                      </a:r>
                      <a:endParaRPr kumimoji="0" lang="es-E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Garamond" pitchFamily="16" charset="0"/>
                        <a:cs typeface="Arial Unicode MS" pitchFamily="32" charset="0"/>
                      </a:endParaRPr>
                    </a:p>
                  </a:txBody>
                  <a:tcPr marL="90000" marR="90000" marT="349416" marB="46800" anchor="ctr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24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939381"/>
              </p:ext>
            </p:extLst>
          </p:nvPr>
        </p:nvGraphicFramePr>
        <p:xfrm>
          <a:off x="647564" y="1340768"/>
          <a:ext cx="7848872" cy="5477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n de mapa de bits" r:id="rId3" imgW="8609524" imgH="4676190" progId="Paint.Picture">
                  <p:embed/>
                </p:oleObj>
              </mc:Choice>
              <mc:Fallback>
                <p:oleObj name="Imagen de mapa de bits" r:id="rId3" imgW="8609524" imgH="467619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564" y="1340768"/>
                        <a:ext cx="7848872" cy="5477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white">
          <a:xfrm>
            <a:off x="228600" y="152400"/>
            <a:ext cx="8763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Calibri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acoso</a:t>
            </a:r>
            <a:r>
              <a:rPr lang="en-US" sz="36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n-US" sz="360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Euskadi</a:t>
            </a:r>
            <a:r>
              <a:rPr lang="en-US" sz="3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20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85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26l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72B143"/>
      </a:accent1>
      <a:accent2>
        <a:srgbClr val="0099CC"/>
      </a:accent2>
      <a:accent3>
        <a:srgbClr val="FFFFFF"/>
      </a:accent3>
      <a:accent4>
        <a:srgbClr val="174578"/>
      </a:accent4>
      <a:accent5>
        <a:srgbClr val="BCD5B0"/>
      </a:accent5>
      <a:accent6>
        <a:srgbClr val="008AB9"/>
      </a:accent6>
      <a:hlink>
        <a:srgbClr val="6699FF"/>
      </a:hlink>
      <a:folHlink>
        <a:srgbClr val="AC7AD2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666699"/>
        </a:dk1>
        <a:lt1>
          <a:srgbClr val="FFFFFF"/>
        </a:lt1>
        <a:dk2>
          <a:srgbClr val="000000"/>
        </a:dk2>
        <a:lt2>
          <a:srgbClr val="C0C0C0"/>
        </a:lt2>
        <a:accent1>
          <a:srgbClr val="3F97D3"/>
        </a:accent1>
        <a:accent2>
          <a:srgbClr val="75AD94"/>
        </a:accent2>
        <a:accent3>
          <a:srgbClr val="FFFFFF"/>
        </a:accent3>
        <a:accent4>
          <a:srgbClr val="565682"/>
        </a:accent4>
        <a:accent5>
          <a:srgbClr val="AFC9E6"/>
        </a:accent5>
        <a:accent6>
          <a:srgbClr val="699C86"/>
        </a:accent6>
        <a:hlink>
          <a:srgbClr val="BAA2C8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E2787"/>
        </a:dk1>
        <a:lt1>
          <a:srgbClr val="FFFFFF"/>
        </a:lt1>
        <a:dk2>
          <a:srgbClr val="000000"/>
        </a:dk2>
        <a:lt2>
          <a:srgbClr val="C0C0C0"/>
        </a:lt2>
        <a:accent1>
          <a:srgbClr val="445DC6"/>
        </a:accent1>
        <a:accent2>
          <a:srgbClr val="6699FF"/>
        </a:accent2>
        <a:accent3>
          <a:srgbClr val="FFFFFF"/>
        </a:accent3>
        <a:accent4>
          <a:srgbClr val="342072"/>
        </a:accent4>
        <a:accent5>
          <a:srgbClr val="B0B6DF"/>
        </a:accent5>
        <a:accent6>
          <a:srgbClr val="5C8AE7"/>
        </a:accent6>
        <a:hlink>
          <a:srgbClr val="69BD97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72B143"/>
        </a:accent1>
        <a:accent2>
          <a:srgbClr val="0099CC"/>
        </a:accent2>
        <a:accent3>
          <a:srgbClr val="FFFFFF"/>
        </a:accent3>
        <a:accent4>
          <a:srgbClr val="174578"/>
        </a:accent4>
        <a:accent5>
          <a:srgbClr val="BCD5B0"/>
        </a:accent5>
        <a:accent6>
          <a:srgbClr val="008AB9"/>
        </a:accent6>
        <a:hlink>
          <a:srgbClr val="6699FF"/>
        </a:hlink>
        <a:folHlink>
          <a:srgbClr val="AC7AD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ample 3">
    <a:dk1>
      <a:srgbClr val="1D528D"/>
    </a:dk1>
    <a:lt1>
      <a:srgbClr val="FFFFFF"/>
    </a:lt1>
    <a:dk2>
      <a:srgbClr val="000000"/>
    </a:dk2>
    <a:lt2>
      <a:srgbClr val="C0C0C0"/>
    </a:lt2>
    <a:accent1>
      <a:srgbClr val="72B143"/>
    </a:accent1>
    <a:accent2>
      <a:srgbClr val="0099CC"/>
    </a:accent2>
    <a:accent3>
      <a:srgbClr val="FFFFFF"/>
    </a:accent3>
    <a:accent4>
      <a:srgbClr val="174578"/>
    </a:accent4>
    <a:accent5>
      <a:srgbClr val="BCD5B0"/>
    </a:accent5>
    <a:accent6>
      <a:srgbClr val="008AB9"/>
    </a:accent6>
    <a:hlink>
      <a:srgbClr val="6699FF"/>
    </a:hlink>
    <a:folHlink>
      <a:srgbClr val="AC7AD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2966</TotalTime>
  <Words>1373</Words>
  <Application>Microsoft Office PowerPoint</Application>
  <PresentationFormat>Presentación en pantalla (4:3)</PresentationFormat>
  <Paragraphs>414</Paragraphs>
  <Slides>50</Slides>
  <Notes>5</Notes>
  <HiddenSlides>3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0" baseType="lpstr">
      <vt:lpstr>Arial Unicode MS</vt:lpstr>
      <vt:lpstr>Arial</vt:lpstr>
      <vt:lpstr>Calibri</vt:lpstr>
      <vt:lpstr>Cambria</vt:lpstr>
      <vt:lpstr>Garamond</vt:lpstr>
      <vt:lpstr>Tahoma</vt:lpstr>
      <vt:lpstr>Verdana</vt:lpstr>
      <vt:lpstr>Wingdings</vt:lpstr>
      <vt:lpstr>cdb2004c026l</vt:lpstr>
      <vt:lpstr>Imagen de mapa de bits</vt:lpstr>
      <vt:lpstr>Presentación de PowerPoint</vt:lpstr>
      <vt:lpstr>Índice</vt:lpstr>
      <vt:lpstr>Presentación de PowerPoint</vt:lpstr>
      <vt:lpstr>Informe  del Defensor del Pueblo 2007</vt:lpstr>
      <vt:lpstr>Presentación de PowerPoint</vt:lpstr>
      <vt:lpstr>Presentación de PowerPoint</vt:lpstr>
      <vt:lpstr>Presentación de PowerPoint</vt:lpstr>
      <vt:lpstr>¿A quién piden ayuda las víctimas?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¿A quién va dirigido?</vt:lpstr>
      <vt:lpstr>Presentación de PowerPoint</vt:lpstr>
      <vt:lpstr>Objetivos</vt:lpstr>
      <vt:lpstr>Competencias básicas</vt:lpstr>
      <vt:lpstr>Implicaciones</vt:lpstr>
      <vt:lpstr>Presentación de PowerPoint</vt:lpstr>
      <vt:lpstr>Temporalización proceso</vt:lpstr>
      <vt:lpstr>Temporalización tutorías</vt:lpstr>
      <vt:lpstr>Sesión informativa</vt:lpstr>
      <vt:lpstr>Presentación de PowerPoint</vt:lpstr>
      <vt:lpstr>Formación tutores</vt:lpstr>
      <vt:lpstr>Presentación de PowerPoint</vt:lpstr>
      <vt:lpstr>Presentación de PowerPoint</vt:lpstr>
      <vt:lpstr>Presentación de PowerPoint</vt:lpstr>
      <vt:lpstr>Presentación tutores/tutorizados</vt:lpstr>
      <vt:lpstr>Reforzadores: nombramiento/carnet</vt:lpstr>
      <vt:lpstr>Presentación de PowerPoint</vt:lpstr>
      <vt:lpstr>Presentación de PowerPoint</vt:lpstr>
      <vt:lpstr>Presentación de PowerPoint</vt:lpstr>
      <vt:lpstr>Coordinación orientador</vt:lpstr>
      <vt:lpstr>Evaluación</vt:lpstr>
      <vt:lpstr>Recursos necesarios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beep</dc:creator>
  <cp:lastModifiedBy>Zacarias</cp:lastModifiedBy>
  <cp:revision>226</cp:revision>
  <dcterms:created xsi:type="dcterms:W3CDTF">2009-05-20T18:05:14Z</dcterms:created>
  <dcterms:modified xsi:type="dcterms:W3CDTF">2013-09-01T19:57:15Z</dcterms:modified>
</cp:coreProperties>
</file>