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7" r:id="rId8"/>
    <p:sldId id="266" r:id="rId9"/>
    <p:sldId id="265" r:id="rId10"/>
    <p:sldId id="264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82" y="12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5BC-3DCD-48A4-AC6F-2640C2BFEE29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3341-71D6-4AC7-814E-74D4EF84A2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679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5BC-3DCD-48A4-AC6F-2640C2BFEE29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3341-71D6-4AC7-814E-74D4EF84A2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4995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5BC-3DCD-48A4-AC6F-2640C2BFEE29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3341-71D6-4AC7-814E-74D4EF84A2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789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5BC-3DCD-48A4-AC6F-2640C2BFEE29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3341-71D6-4AC7-814E-74D4EF84A2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86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5BC-3DCD-48A4-AC6F-2640C2BFEE29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3341-71D6-4AC7-814E-74D4EF84A2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4645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5BC-3DCD-48A4-AC6F-2640C2BFEE29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3341-71D6-4AC7-814E-74D4EF84A2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6023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5BC-3DCD-48A4-AC6F-2640C2BFEE29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3341-71D6-4AC7-814E-74D4EF84A2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300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5BC-3DCD-48A4-AC6F-2640C2BFEE29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3341-71D6-4AC7-814E-74D4EF84A2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5151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5BC-3DCD-48A4-AC6F-2640C2BFEE29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3341-71D6-4AC7-814E-74D4EF84A2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29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5BC-3DCD-48A4-AC6F-2640C2BFEE29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3341-71D6-4AC7-814E-74D4EF84A2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285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85BC-3DCD-48A4-AC6F-2640C2BFEE29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3341-71D6-4AC7-814E-74D4EF84A2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971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985BC-3DCD-48A4-AC6F-2640C2BFEE29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C3341-71D6-4AC7-814E-74D4EF84A2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49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camino%20de%20santiago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27584" y="476672"/>
            <a:ext cx="707905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PROYECTO LINGÜÍSTICO</a:t>
            </a:r>
          </a:p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DE CENTRO</a:t>
            </a:r>
            <a:endParaRPr lang="es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572000" y="5289807"/>
            <a:ext cx="435651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CEIP « Los Doce Linajes»</a:t>
            </a:r>
          </a:p>
          <a:p>
            <a:pPr algn="r"/>
            <a:r>
              <a:rPr lang="es-ES" sz="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Soria</a:t>
            </a:r>
            <a:endParaRPr lang="es-ES" sz="2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Picture 2" descr="E:\ANA CARMEN (G)\12 linaj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66" y="2348880"/>
            <a:ext cx="3956883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6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78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84567"/>
              </p:ext>
            </p:extLst>
          </p:nvPr>
        </p:nvGraphicFramePr>
        <p:xfrm>
          <a:off x="755576" y="1773238"/>
          <a:ext cx="7489899" cy="4105276"/>
        </p:xfrm>
        <a:graphic>
          <a:graphicData uri="http://schemas.openxmlformats.org/drawingml/2006/table">
            <a:tbl>
              <a:tblPr/>
              <a:tblGrid>
                <a:gridCol w="3571949"/>
                <a:gridCol w="1468438"/>
                <a:gridCol w="2449512"/>
              </a:tblGrid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DESCRIPCIÓN DE LA PROPUESTA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215" marR="442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AGENTES IMPLICADOS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215" marR="442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IMPACTO ESPERADO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215" marR="442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592513">
                <a:tc>
                  <a:txBody>
                    <a:bodyPr/>
                    <a:lstStyle/>
                    <a:p>
                      <a:pPr lvl="0"/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Elaboración de un cuaderno interdisciplinar sobre el Camino de Santiago.</a:t>
                      </a:r>
                    </a:p>
                    <a:p>
                      <a:pPr lvl="0"/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Recogida de información a través de internet.</a:t>
                      </a:r>
                    </a:p>
                    <a:p>
                      <a:pPr lvl="0"/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Puesta en práctica de lo aprendido mediante una </a:t>
                      </a:r>
                      <a:r>
                        <a:rPr lang="es-E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gymkana</a:t>
                      </a: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sellando en cada prueba un carnet de peregrino.</a:t>
                      </a:r>
                    </a:p>
                    <a:p>
                      <a:pPr lvl="0"/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Pruebas:</a:t>
                      </a:r>
                    </a:p>
                    <a:p>
                      <a:pPr lvl="0" algn="just"/>
                      <a:r>
                        <a:rPr lang="es-E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Puzle del Camino.L.1</a:t>
                      </a:r>
                      <a:endParaRPr lang="es-E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just"/>
                      <a:r>
                        <a:rPr lang="es-E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Menú del peregrino. Platos típicos de Castilla y León . L2</a:t>
                      </a:r>
                      <a:endParaRPr lang="es-E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just"/>
                      <a:r>
                        <a:rPr lang="es-E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Adivinar, mediante mímica, palabras relacionadas con el      camino. L.2</a:t>
                      </a:r>
                      <a:endParaRPr lang="es-E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just"/>
                      <a:r>
                        <a:rPr lang="es-E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Soy un peregrino. Vísteme! L.1</a:t>
                      </a:r>
                      <a:endParaRPr lang="es-E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just"/>
                      <a:r>
                        <a:rPr lang="es-E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Juegos populares. </a:t>
                      </a:r>
                      <a:r>
                        <a:rPr lang="es-ES" sz="12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L.1</a:t>
                      </a:r>
                    </a:p>
                    <a:p>
                      <a:pPr lvl="0" algn="just"/>
                      <a:endParaRPr lang="es-E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Tarea final: confeccionara un mural con elementos básicos del Camino</a:t>
                      </a:r>
                      <a:endParaRPr kumimoji="0" lang="es-ES_trad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4215" marR="442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Todos los profesores del Segundo ciclo y alumnos de  3º y 4º de E.P.</a:t>
                      </a:r>
                      <a:endParaRPr kumimoji="0" lang="es-ES_trad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4215" marR="442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Potenciar habilidades para resolver problemas o elaborar producciones propias de diversos ámbitos culturales, artísticos, científicos y sociales, despertando el interés pro el mundo que les rodea.</a:t>
                      </a:r>
                    </a:p>
                    <a:p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Conocimientos e interacción con el mundo físico.</a:t>
                      </a:r>
                    </a:p>
                    <a:p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Desarrollo de las estrategias de búsqueda de información.</a:t>
                      </a:r>
                      <a:endParaRPr kumimoji="0" lang="es-ES_trad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4215" marR="442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"/>
          <p:cNvSpPr>
            <a:spLocks noChangeArrowheads="1"/>
          </p:cNvSpPr>
          <p:nvPr/>
        </p:nvSpPr>
        <p:spPr bwMode="auto">
          <a:xfrm>
            <a:off x="900113" y="476250"/>
            <a:ext cx="7127875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" sz="1400" b="1">
                <a:latin typeface="Arial Narrow" pitchFamily="34" charset="0"/>
                <a:ea typeface="Times New Roman" pitchFamily="18" charset="0"/>
                <a:cs typeface="Arial" charset="0"/>
              </a:rPr>
              <a:t>PLANTILLA 7</a:t>
            </a:r>
            <a:endParaRPr lang="es-ES" sz="9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S" b="1">
                <a:latin typeface="Arial Narrow" pitchFamily="34" charset="0"/>
                <a:ea typeface="Times New Roman" pitchFamily="18" charset="0"/>
                <a:cs typeface="Arial" charset="0"/>
              </a:rPr>
              <a:t>INICIATIVAS DE APOYO Y DIFUSIÓN DEL PROYECTO DE CENTRO PARA LA MEJORA DE LA COMPETENCIA LINGÜÍSTICA</a:t>
            </a:r>
            <a:endParaRPr lang="es-ES" sz="9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S" sz="1100" b="1" u="sng">
                <a:latin typeface="Arial Narrow" pitchFamily="34" charset="0"/>
                <a:ea typeface="Times New Roman" pitchFamily="18" charset="0"/>
                <a:cs typeface="Arial" charset="0"/>
              </a:rPr>
              <a:t>SUBGRUPO DE TRABAJO INTEGRADO POR</a:t>
            </a:r>
            <a:r>
              <a:rPr lang="es-ES" sz="1100" b="1">
                <a:latin typeface="Arial Narrow" pitchFamily="34" charset="0"/>
                <a:ea typeface="Times New Roman" pitchFamily="18" charset="0"/>
                <a:cs typeface="Arial" charset="0"/>
              </a:rPr>
              <a:t>:  </a:t>
            </a:r>
            <a:endParaRPr lang="es-ES" sz="900">
              <a:ea typeface="Times New Roman" pitchFamily="18" charset="0"/>
              <a:cs typeface="Arial" charset="0"/>
            </a:endParaRPr>
          </a:p>
          <a:p>
            <a:pPr eaLnBrk="0" hangingPunct="0"/>
            <a:endParaRPr lang="es-ES">
              <a:ea typeface="Times New Roman" pitchFamily="18" charset="0"/>
              <a:cs typeface="Arial" charset="0"/>
            </a:endParaRPr>
          </a:p>
        </p:txBody>
      </p:sp>
      <p:pic>
        <p:nvPicPr>
          <p:cNvPr id="4" name="3 Imagen" descr="F:\DSCN1150.JPG">
            <a:hlinkClick r:id="rId2" action="ppaction://hlinkfile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293096"/>
            <a:ext cx="122413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496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347864" y="476672"/>
            <a:ext cx="2808312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AL COMENZAR</a:t>
            </a:r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971600" y="1556792"/>
            <a:ext cx="5154296" cy="175432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ES" dirty="0" smtClean="0"/>
              <a:t>PRIMERAS DIFICULTADES:</a:t>
            </a:r>
          </a:p>
          <a:p>
            <a:endParaRPr lang="es-ES" dirty="0" smtClean="0"/>
          </a:p>
          <a:p>
            <a:pPr marL="285750" indent="-285750">
              <a:buFontTx/>
              <a:buChar char="-"/>
            </a:pPr>
            <a:r>
              <a:rPr lang="es-ES" dirty="0" smtClean="0"/>
              <a:t>Desconocimiento del tema.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Falta de concreción en los objetivos . ¿Qué hacer?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Ausencia de referencias.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Debates demasiado teóricos .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1115616" y="3429000"/>
            <a:ext cx="787568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ASPECTOS A FAVOR:</a:t>
            </a:r>
          </a:p>
          <a:p>
            <a:endParaRPr lang="es-ES" dirty="0" smtClean="0"/>
          </a:p>
          <a:p>
            <a:pPr marL="285750" indent="-285750">
              <a:buFontTx/>
              <a:buChar char="-"/>
            </a:pPr>
            <a:r>
              <a:rPr lang="es-ES" dirty="0" smtClean="0"/>
              <a:t>Impulso y guía desde el CFSI de Valladolid.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Constancia del </a:t>
            </a:r>
            <a:r>
              <a:rPr lang="es-ES" dirty="0" err="1" smtClean="0"/>
              <a:t>E.Directivo</a:t>
            </a:r>
            <a:r>
              <a:rPr lang="es-ES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Inclusión de todo el Claustro.</a:t>
            </a:r>
          </a:p>
          <a:p>
            <a:pPr marL="285750" indent="-285750">
              <a:buFontTx/>
              <a:buChar char="-"/>
            </a:pPr>
            <a:r>
              <a:rPr lang="es-ES" dirty="0" err="1" smtClean="0"/>
              <a:t>Curriculum</a:t>
            </a:r>
            <a:r>
              <a:rPr lang="es-ES" dirty="0" smtClean="0"/>
              <a:t> Integrado British Council.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Actuaciones previas: planes de mejora, programa «Aprender con el periódico»,</a:t>
            </a:r>
          </a:p>
          <a:p>
            <a:r>
              <a:rPr lang="es-ES" dirty="0" smtClean="0"/>
              <a:t>Plan de Fomento de la Lectura, Teatro Bilingüe, Fomento de la Lectura, ..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33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347864" y="476672"/>
            <a:ext cx="2808312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PRIMEROS PASOS</a:t>
            </a:r>
            <a:endParaRPr lang="es-ES" sz="2800" dirty="0"/>
          </a:p>
        </p:txBody>
      </p:sp>
      <p:sp>
        <p:nvSpPr>
          <p:cNvPr id="3" name="2 CuadroTexto"/>
          <p:cNvSpPr txBox="1"/>
          <p:nvPr/>
        </p:nvSpPr>
        <p:spPr>
          <a:xfrm>
            <a:off x="971600" y="1268760"/>
            <a:ext cx="541039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 smtClean="0">
                <a:hlinkClick r:id="rId2" action="ppaction://hlinksldjump"/>
              </a:rPr>
              <a:t>Análisis de la situación de partida</a:t>
            </a:r>
            <a:r>
              <a:rPr lang="es-E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s-ES" dirty="0" smtClean="0">
                <a:hlinkClick r:id="rId3" action="ppaction://hlinksldjump"/>
              </a:rPr>
              <a:t>Temporalización y secuenciación del Portfolio.</a:t>
            </a:r>
            <a:endParaRPr lang="es-ES" dirty="0" smtClean="0"/>
          </a:p>
          <a:p>
            <a:pPr>
              <a:lnSpc>
                <a:spcPct val="150000"/>
              </a:lnSpc>
            </a:pPr>
            <a:r>
              <a:rPr lang="es-ES" dirty="0" smtClean="0">
                <a:hlinkClick r:id="rId4" action="ppaction://hlinksldjump"/>
              </a:rPr>
              <a:t>Estrategias de aprendizaje</a:t>
            </a:r>
            <a:r>
              <a:rPr lang="es-E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Propuesta de actividades comunes: </a:t>
            </a:r>
          </a:p>
          <a:p>
            <a:pPr>
              <a:lnSpc>
                <a:spcPct val="150000"/>
              </a:lnSpc>
            </a:pPr>
            <a:r>
              <a:rPr lang="es-ES" dirty="0"/>
              <a:t>	</a:t>
            </a:r>
            <a:r>
              <a:rPr lang="es-ES" dirty="0" smtClean="0"/>
              <a:t>- </a:t>
            </a:r>
            <a:r>
              <a:rPr lang="es-ES" dirty="0" smtClean="0">
                <a:hlinkClick r:id="rId5" action="ppaction://hlinksldjump"/>
              </a:rPr>
              <a:t>Acuerdos entre las distintas áreas</a:t>
            </a:r>
            <a:r>
              <a:rPr lang="es-E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s-ES" dirty="0"/>
              <a:t>	</a:t>
            </a:r>
            <a:r>
              <a:rPr lang="es-ES" dirty="0" smtClean="0"/>
              <a:t>- </a:t>
            </a:r>
            <a:r>
              <a:rPr lang="es-ES" dirty="0" smtClean="0">
                <a:hlinkClick r:id="rId6" action="ppaction://hlinksldjump"/>
              </a:rPr>
              <a:t>Diseño de actividades interdisciplinares</a:t>
            </a:r>
            <a:r>
              <a:rPr lang="es-E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s-ES" dirty="0"/>
              <a:t>	</a:t>
            </a:r>
            <a:r>
              <a:rPr lang="es-ES" dirty="0" smtClean="0"/>
              <a:t>- </a:t>
            </a:r>
            <a:r>
              <a:rPr lang="es-ES" dirty="0" smtClean="0">
                <a:hlinkClick r:id="rId7" action="ppaction://hlinksldjump"/>
              </a:rPr>
              <a:t>Contribución del Profesorado de otras áreas</a:t>
            </a:r>
            <a:r>
              <a:rPr lang="es-E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s-ES" dirty="0"/>
              <a:t>	</a:t>
            </a:r>
            <a:r>
              <a:rPr lang="es-ES" dirty="0" smtClean="0"/>
              <a:t>- </a:t>
            </a:r>
            <a:r>
              <a:rPr lang="es-ES" dirty="0" smtClean="0">
                <a:hlinkClick r:id="rId8" action="ppaction://hlinksldjump"/>
              </a:rPr>
              <a:t>Difusión del Proyecto.</a:t>
            </a:r>
            <a:endParaRPr lang="es-ES" dirty="0" smtClean="0"/>
          </a:p>
          <a:p>
            <a:r>
              <a:rPr lang="es-ES" dirty="0" smtClean="0"/>
              <a:t>	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670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33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484802"/>
              </p:ext>
            </p:extLst>
          </p:nvPr>
        </p:nvGraphicFramePr>
        <p:xfrm>
          <a:off x="629443" y="1483693"/>
          <a:ext cx="7993063" cy="4511040"/>
        </p:xfrm>
        <a:graphic>
          <a:graphicData uri="http://schemas.openxmlformats.org/drawingml/2006/table">
            <a:tbl>
              <a:tblPr/>
              <a:tblGrid>
                <a:gridCol w="3109913"/>
                <a:gridCol w="2489200"/>
                <a:gridCol w="2393950"/>
              </a:tblGrid>
              <a:tr h="3328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REFLEXIÓN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15" marR="442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POSIBLES DIFICULTADES PARA PONERLAS EN PRÁCTICA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15" marR="442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SUGERENCIAS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215" marR="442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772665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s-ES_trad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Enseñanza con equidad y eficacia: enseñar a todos.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Priorizar la enseñanza funcional del: uso social de la lengua.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ES" sz="1200" dirty="0" smtClean="0">
                          <a:latin typeface="Arial Narrow" pitchFamily="34" charset="0"/>
                          <a:cs typeface="Arial" pitchFamily="34" charset="0"/>
                        </a:rPr>
                        <a:t>Respetar la disparidad de niveles en el aula.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ES" sz="1200" dirty="0" smtClean="0">
                          <a:latin typeface="Arial Narrow" pitchFamily="34" charset="0"/>
                          <a:cs typeface="Arial" pitchFamily="34" charset="0"/>
                        </a:rPr>
                        <a:t>Colaboración de todas las áreas y materias: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ES" sz="1200" dirty="0" smtClean="0">
                          <a:latin typeface="Arial Narrow" pitchFamily="34" charset="0"/>
                          <a:cs typeface="Arial" pitchFamily="34" charset="0"/>
                        </a:rPr>
                        <a:t>	-mínimos comunes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ES" sz="1200" dirty="0" smtClean="0">
                          <a:latin typeface="Arial Narrow" pitchFamily="34" charset="0"/>
                          <a:cs typeface="Arial" pitchFamily="34" charset="0"/>
                        </a:rPr>
                        <a:t>Priorizar actividades comunicativas que</a:t>
                      </a:r>
                      <a:r>
                        <a:rPr lang="es-ES" sz="1200" baseline="0" dirty="0" smtClean="0">
                          <a:latin typeface="Arial Narrow" pitchFamily="34" charset="0"/>
                          <a:cs typeface="Arial" pitchFamily="34" charset="0"/>
                        </a:rPr>
                        <a:t> incluyan su evaluación</a:t>
                      </a:r>
                      <a:r>
                        <a:rPr lang="es-ES" sz="1200" dirty="0" smtClean="0">
                          <a:latin typeface="Arial Narrow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ES" sz="1200" dirty="0" smtClean="0">
                          <a:latin typeface="Arial Narrow" pitchFamily="34" charset="0"/>
                          <a:cs typeface="Arial" pitchFamily="34" charset="0"/>
                        </a:rPr>
                        <a:t>Promover las redes de escuelas: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>
                          <a:latin typeface="Arial Narrow" pitchFamily="34" charset="0"/>
                          <a:cs typeface="Arial" pitchFamily="34" charset="0"/>
                        </a:rPr>
                        <a:t>	- intercambio de buenas      	prácticas.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ES" sz="1200" dirty="0" smtClean="0">
                          <a:latin typeface="Arial Narrow" pitchFamily="34" charset="0"/>
                          <a:cs typeface="Arial" pitchFamily="34" charset="0"/>
                        </a:rPr>
                        <a:t>Integrar y coordinar escuela, familia, comunidad.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ES" sz="1200" dirty="0" smtClean="0">
                          <a:latin typeface="Arial Narrow" pitchFamily="34" charset="0"/>
                          <a:cs typeface="Arial" pitchFamily="34" charset="0"/>
                        </a:rPr>
                        <a:t>Incorporar el uso de las tecnologías como recurso y soporte textual.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ES" sz="1200" dirty="0" smtClean="0">
                          <a:latin typeface="Arial Narrow" pitchFamily="34" charset="0"/>
                          <a:cs typeface="Arial" pitchFamily="34" charset="0"/>
                        </a:rPr>
                        <a:t>Atención a las relaciones entre competencias.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ES" sz="1200" dirty="0" smtClean="0">
                        <a:latin typeface="Arial Narrow" pitchFamily="34" charset="0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ES" sz="1200" dirty="0" smtClean="0">
                        <a:latin typeface="Arial Narrow" pitchFamily="34" charset="0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ES" sz="1200" dirty="0" smtClean="0">
                        <a:latin typeface="Arial Narrow" pitchFamily="34" charset="0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ES" sz="1200" dirty="0" smtClean="0">
                        <a:latin typeface="Arial Narrow" pitchFamily="34" charset="0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215" marR="442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Necesidad de coordinación continua.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Detallar un Plan de Atención a la Diversidad que incluya aspectos específicos sobre problemas del lenguaje.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Determinar cauces de comunicación escuela-familia.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Variedad en los libros de texto (ausencia de métodos unificados).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215" marR="442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1.- </a:t>
                      </a: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Hablar</a:t>
                      </a: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: expresar acciones cotidianas, realizar descripciones , decir, narrar.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2.- </a:t>
                      </a: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Escribir</a:t>
                      </a: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: distintos </a:t>
                      </a:r>
                      <a:r>
                        <a:rPr kumimoji="0" lang="es-ES_tradnl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textos,en</a:t>
                      </a: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distintos soportes, para distintos fines.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3.- </a:t>
                      </a: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Escuchar</a:t>
                      </a: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: extraer sentido general o información específica de textos orales, organizar lo escuchado.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4.- </a:t>
                      </a: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Leer: </a:t>
                      </a: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extraer el sentido global o información específica de textos, libros personales y guiados.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5.- </a:t>
                      </a: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Acción audiovisual</a:t>
                      </a: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: comprensión y uso de vídeos. TV, wiki, uso de Internet.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.- Interactiva conversar</a:t>
                      </a: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: cooperar en parejas, equipos, diálogo virtual, diálogo entre iguales.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7.- </a:t>
                      </a: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Interactiva escribir: </a:t>
                      </a: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cartas, e-mails, textos personales, escribir para aprender, interacción entre iguales.</a:t>
                      </a:r>
                    </a:p>
                  </a:txBody>
                  <a:tcPr marL="44215" marR="4421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2"/>
          <p:cNvSpPr>
            <a:spLocks noChangeArrowheads="1"/>
          </p:cNvSpPr>
          <p:nvPr/>
        </p:nvSpPr>
        <p:spPr bwMode="auto">
          <a:xfrm>
            <a:off x="889447" y="32048"/>
            <a:ext cx="745172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" sz="1400" b="1" dirty="0">
                <a:latin typeface="Arial Narrow" pitchFamily="34" charset="0"/>
                <a:ea typeface="Times New Roman" pitchFamily="18" charset="0"/>
                <a:cs typeface="Arial" charset="0"/>
              </a:rPr>
              <a:t>PLANTILLA 1</a:t>
            </a:r>
            <a:endParaRPr lang="es-ES" sz="900" dirty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S" b="1" dirty="0">
                <a:latin typeface="Arial Narrow" pitchFamily="34" charset="0"/>
                <a:ea typeface="Times New Roman" pitchFamily="18" charset="0"/>
                <a:cs typeface="Arial" charset="0"/>
              </a:rPr>
              <a:t>Análisis y selección de las condiciones generales de éxito de la comunicación lingüística más adecuadas para tu centro</a:t>
            </a:r>
            <a:endParaRPr lang="es-ES" sz="900" dirty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S" sz="1100" b="1" u="sng" dirty="0">
                <a:latin typeface="Arial Narrow" pitchFamily="34" charset="0"/>
                <a:ea typeface="Times New Roman" pitchFamily="18" charset="0"/>
                <a:cs typeface="Arial" charset="0"/>
              </a:rPr>
              <a:t>SUBGRUPO DE TRABAJO INTEGRADO POR</a:t>
            </a:r>
            <a:r>
              <a:rPr lang="es-ES" sz="1100" b="1" dirty="0">
                <a:latin typeface="Arial Narrow" pitchFamily="34" charset="0"/>
                <a:ea typeface="Times New Roman" pitchFamily="18" charset="0"/>
                <a:cs typeface="Arial" charset="0"/>
              </a:rPr>
              <a:t>: </a:t>
            </a:r>
            <a:endParaRPr lang="es-ES" sz="900" dirty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S" sz="1100" b="1" dirty="0">
                <a:latin typeface="Arial Narrow" pitchFamily="34" charset="0"/>
                <a:ea typeface="Times New Roman" pitchFamily="18" charset="0"/>
                <a:cs typeface="Arial" charset="0"/>
              </a:rPr>
              <a:t>DOCUMENTO 1. </a:t>
            </a:r>
            <a:r>
              <a:rPr lang="es-ES" sz="1100" b="1" dirty="0" smtClean="0">
                <a:latin typeface="Arial Narrow" pitchFamily="34" charset="0"/>
                <a:ea typeface="Times New Roman" pitchFamily="18" charset="0"/>
                <a:cs typeface="Arial" charset="0"/>
              </a:rPr>
              <a:t>CONDICIONES </a:t>
            </a:r>
            <a:r>
              <a:rPr lang="es-ES" sz="1100" b="1" dirty="0">
                <a:latin typeface="Arial Narrow" pitchFamily="34" charset="0"/>
                <a:ea typeface="Times New Roman" pitchFamily="18" charset="0"/>
                <a:cs typeface="Arial" charset="0"/>
              </a:rPr>
              <a:t>GENERALES DE ÉXITO DE LA COMUNICACIÓN LINGÜÍSTICA</a:t>
            </a:r>
            <a:endParaRPr lang="es-ES" sz="900" dirty="0">
              <a:ea typeface="Times New Roman" pitchFamily="18" charset="0"/>
              <a:cs typeface="Arial" charset="0"/>
            </a:endParaRPr>
          </a:p>
          <a:p>
            <a:pPr eaLnBrk="0" hangingPunct="0"/>
            <a:endParaRPr lang="es-ES" dirty="0">
              <a:ea typeface="Times New Roman" pitchFamily="18" charset="0"/>
              <a:cs typeface="Arial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15616" y="2564904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1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4 Flecha izquierda">
            <a:hlinkClick r:id="" action="ppaction://hlinkshowjump?jump=previousslide"/>
          </p:cNvPr>
          <p:cNvSpPr/>
          <p:nvPr/>
        </p:nvSpPr>
        <p:spPr>
          <a:xfrm>
            <a:off x="4067944" y="6093296"/>
            <a:ext cx="558031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276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487451"/>
              </p:ext>
            </p:extLst>
          </p:nvPr>
        </p:nvGraphicFramePr>
        <p:xfrm>
          <a:off x="539750" y="1412875"/>
          <a:ext cx="7992888" cy="4464397"/>
        </p:xfrm>
        <a:graphic>
          <a:graphicData uri="http://schemas.openxmlformats.org/drawingml/2006/table">
            <a:tbl>
              <a:tblPr/>
              <a:tblGrid>
                <a:gridCol w="7992888"/>
              </a:tblGrid>
              <a:tr h="1059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 Narrow"/>
                          <a:ea typeface="Times New Roman"/>
                          <a:cs typeface="Times New Roman"/>
                        </a:rPr>
                        <a:t>PROPUESTA PARA USO DEL PEL 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 Narrow"/>
                          <a:ea typeface="Times New Roman"/>
                          <a:cs typeface="Times New Roman"/>
                        </a:rPr>
                        <a:t>Establecer momentos para el uso del PEL (al principio / final de una unidad, cada un determinado periodo de tiempo -1 vez al mes / al trimestre, 2 veces por semana…). 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19597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700" dirty="0" smtClean="0">
                        <a:latin typeface="Arial Narrow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ES" sz="700" dirty="0" smtClean="0">
                        <a:latin typeface="Arial Narrow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ES" sz="1200" dirty="0" smtClean="0">
                          <a:latin typeface="Arial Narrow"/>
                          <a:ea typeface="Times New Roman"/>
                          <a:cs typeface="Times New Roman"/>
                        </a:rPr>
                        <a:t>Preferentemente dirigido</a:t>
                      </a:r>
                      <a:r>
                        <a:rPr lang="es-ES" sz="12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 por el profesorado de Lenguas.</a:t>
                      </a: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ES" sz="12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Revisable al final de cada unidad didáctica ( en L.1) y al final del trimestre en L.2</a:t>
                      </a: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ES" sz="12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Preparar al alumno para responsabilizarse de su propia evaluación.</a:t>
                      </a: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ES" sz="12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Analizar los avances y mostrar los progresos.</a:t>
                      </a: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ES" sz="12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Mostrar curiosidad por incrementar su dossier.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2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 Narrow"/>
                          <a:ea typeface="Times New Roman"/>
                          <a:cs typeface="Times New Roman"/>
                        </a:rPr>
                        <a:t>PROPUESTA DE SECUENCIACIÓN DIDÁCTICA ADAPTADA 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96732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ES" sz="1200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Al finalizar algún tema de </a:t>
                      </a:r>
                      <a:r>
                        <a:rPr lang="es-ES" sz="1200" dirty="0" err="1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Science</a:t>
                      </a:r>
                      <a:r>
                        <a:rPr lang="es-ES" sz="1200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, incluir en el Portfolio</a:t>
                      </a:r>
                      <a:r>
                        <a:rPr lang="es-ES" sz="1200" baseline="0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 un proyecto realizado en el mismo. 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ES" sz="1200" baseline="0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Incluir trabajos realizados en Lengua Castellana.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ES" sz="1200" baseline="0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Continuidad: empezar en 3º y continuar hasta 6º</a:t>
                      </a:r>
                      <a:endParaRPr lang="es-ES" sz="12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49" name="Rectangle 1"/>
          <p:cNvSpPr>
            <a:spLocks noChangeArrowheads="1"/>
          </p:cNvSpPr>
          <p:nvPr/>
        </p:nvSpPr>
        <p:spPr bwMode="auto">
          <a:xfrm>
            <a:off x="900113" y="333375"/>
            <a:ext cx="7559675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" sz="1400" b="1">
                <a:latin typeface="Arial Narrow" pitchFamily="34" charset="0"/>
                <a:ea typeface="Times New Roman" pitchFamily="18" charset="0"/>
                <a:cs typeface="Arial" charset="0"/>
              </a:rPr>
              <a:t>PLANTILLA 2</a:t>
            </a:r>
            <a:endParaRPr lang="es-ES" sz="9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S" b="1">
                <a:latin typeface="Arial Narrow" pitchFamily="34" charset="0"/>
                <a:ea typeface="Times New Roman" pitchFamily="18" charset="0"/>
                <a:cs typeface="Arial" charset="0"/>
              </a:rPr>
              <a:t>USO DEL PEL. Temporalización y secuenciación didáctica común</a:t>
            </a:r>
            <a:endParaRPr lang="es-ES" sz="9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S" sz="1100" b="1" u="sng">
                <a:latin typeface="Arial Narrow" pitchFamily="34" charset="0"/>
                <a:ea typeface="Times New Roman" pitchFamily="18" charset="0"/>
                <a:cs typeface="Arial" charset="0"/>
              </a:rPr>
              <a:t>SUBGRUPO DE TRABAJO INTEGRADO POR</a:t>
            </a:r>
            <a:r>
              <a:rPr lang="es-ES" sz="1100" b="1">
                <a:latin typeface="Arial Narrow" pitchFamily="34" charset="0"/>
                <a:ea typeface="Times New Roman" pitchFamily="18" charset="0"/>
                <a:cs typeface="Arial" charset="0"/>
              </a:rPr>
              <a:t>:  </a:t>
            </a:r>
            <a:endParaRPr lang="es-ES" sz="900">
              <a:ea typeface="Times New Roman" pitchFamily="18" charset="0"/>
              <a:cs typeface="Arial" charset="0"/>
            </a:endParaRPr>
          </a:p>
          <a:p>
            <a:pPr eaLnBrk="0" hangingPunct="0"/>
            <a:endParaRPr lang="es-ES">
              <a:ea typeface="Times New Roman" pitchFamily="18" charset="0"/>
              <a:cs typeface="Arial" charset="0"/>
            </a:endParaRPr>
          </a:p>
        </p:txBody>
      </p:sp>
      <p:sp>
        <p:nvSpPr>
          <p:cNvPr id="5" name="4 Flecha izquierda">
            <a:hlinkClick r:id="" action="ppaction://hlinkshowjump?jump=lastslideviewed"/>
          </p:cNvPr>
          <p:cNvSpPr/>
          <p:nvPr/>
        </p:nvSpPr>
        <p:spPr>
          <a:xfrm>
            <a:off x="4067944" y="6093296"/>
            <a:ext cx="558031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996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99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955710"/>
              </p:ext>
            </p:extLst>
          </p:nvPr>
        </p:nvGraphicFramePr>
        <p:xfrm>
          <a:off x="611560" y="1844824"/>
          <a:ext cx="6960815" cy="3375003"/>
        </p:xfrm>
        <a:graphic>
          <a:graphicData uri="http://schemas.openxmlformats.org/drawingml/2006/table">
            <a:tbl>
              <a:tblPr/>
              <a:tblGrid>
                <a:gridCol w="2037978"/>
                <a:gridCol w="1173162"/>
                <a:gridCol w="1174750"/>
                <a:gridCol w="1228725"/>
                <a:gridCol w="1346200"/>
              </a:tblGrid>
              <a:tr h="43204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ESTRATEGIAS APLICABLES A CUALQUIER DESTREZA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44824" marR="448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44575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Enseñar el turno de palabra.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Proponer asambleas, debates, charlas, … a través de pósters, láminas, noticias, sucesos, ….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Desarrollo de situaciones comunicativas en pequeño grupo.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Dramatizaciones. Diálogos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Permitir el contraste: diversidad, experiencias vitales.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Utilizar variedad de textos escritos: instructivos, narrativos,  dialogados, literarios,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Buscar situaciones que propicien las producciones escritas.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824" marR="448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474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LEER</a:t>
                      </a:r>
                      <a:endParaRPr kumimoji="0" lang="es-E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824" marR="448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ESCRIBIR</a:t>
                      </a:r>
                      <a:endParaRPr kumimoji="0" lang="es-E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824" marR="448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ESCUCHAR</a:t>
                      </a:r>
                      <a:endParaRPr kumimoji="0" lang="es-E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824" marR="448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HABLAR</a:t>
                      </a:r>
                      <a:endParaRPr kumimoji="0" lang="es-E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824" marR="448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CONVERSAR</a:t>
                      </a:r>
                      <a:endParaRPr kumimoji="0" lang="es-E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824" marR="448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cs typeface="Times New Roman" pitchFamily="18" charset="0"/>
                      </a:endParaRPr>
                    </a:p>
                  </a:txBody>
                  <a:tcPr marL="44824" marR="448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cs typeface="Times New Roman" pitchFamily="18" charset="0"/>
                      </a:endParaRPr>
                    </a:p>
                  </a:txBody>
                  <a:tcPr marL="44824" marR="448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cs typeface="Times New Roman" pitchFamily="18" charset="0"/>
                      </a:endParaRPr>
                    </a:p>
                  </a:txBody>
                  <a:tcPr marL="44824" marR="448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cs typeface="Times New Roman" pitchFamily="18" charset="0"/>
                      </a:endParaRPr>
                    </a:p>
                  </a:txBody>
                  <a:tcPr marL="44824" marR="448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cs typeface="Times New Roman" pitchFamily="18" charset="0"/>
                      </a:endParaRPr>
                    </a:p>
                  </a:txBody>
                  <a:tcPr marL="44824" marR="448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38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4508500"/>
            <a:ext cx="34290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386" name="Group 1"/>
          <p:cNvGrpSpPr>
            <a:grpSpLocks noChangeAspect="1"/>
          </p:cNvGrpSpPr>
          <p:nvPr/>
        </p:nvGrpSpPr>
        <p:grpSpPr bwMode="auto">
          <a:xfrm>
            <a:off x="2268538" y="4437063"/>
            <a:ext cx="409575" cy="295275"/>
            <a:chOff x="0" y="-1765"/>
            <a:chExt cx="645" cy="465"/>
          </a:xfrm>
        </p:grpSpPr>
        <p:sp>
          <p:nvSpPr>
            <p:cNvPr id="15396" name="AutoShape 2"/>
            <p:cNvSpPr>
              <a:spLocks noChangeAspect="1" noChangeArrowheads="1" noTextEdit="1"/>
            </p:cNvSpPr>
            <p:nvPr/>
          </p:nvSpPr>
          <p:spPr bwMode="auto">
            <a:xfrm>
              <a:off x="0" y="-1765"/>
              <a:ext cx="64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pic>
        <p:nvPicPr>
          <p:cNvPr id="15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4437063"/>
            <a:ext cx="419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388" name="Group 8"/>
          <p:cNvGrpSpPr>
            <a:grpSpLocks noChangeAspect="1"/>
          </p:cNvGrpSpPr>
          <p:nvPr/>
        </p:nvGrpSpPr>
        <p:grpSpPr bwMode="auto">
          <a:xfrm>
            <a:off x="2700338" y="2060575"/>
            <a:ext cx="342900" cy="342900"/>
            <a:chOff x="0" y="0"/>
            <a:chExt cx="540" cy="540"/>
          </a:xfrm>
        </p:grpSpPr>
        <p:sp>
          <p:nvSpPr>
            <p:cNvPr id="15395" name="AutoShape 9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pic>
        <p:nvPicPr>
          <p:cNvPr id="1538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4437063"/>
            <a:ext cx="2349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0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00" y="4508500"/>
            <a:ext cx="30321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391" name="Group 4"/>
          <p:cNvGrpSpPr>
            <a:grpSpLocks noChangeAspect="1"/>
          </p:cNvGrpSpPr>
          <p:nvPr/>
        </p:nvGrpSpPr>
        <p:grpSpPr bwMode="auto">
          <a:xfrm>
            <a:off x="4500563" y="4724400"/>
            <a:ext cx="295275" cy="333375"/>
            <a:chOff x="0" y="0"/>
            <a:chExt cx="465" cy="525"/>
          </a:xfrm>
        </p:grpSpPr>
        <p:sp>
          <p:nvSpPr>
            <p:cNvPr id="15394" name="AutoShape 5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465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pic>
        <p:nvPicPr>
          <p:cNvPr id="1539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4437063"/>
            <a:ext cx="3048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93" name="Rectangle 12"/>
          <p:cNvSpPr>
            <a:spLocks noChangeArrowheads="1"/>
          </p:cNvSpPr>
          <p:nvPr/>
        </p:nvSpPr>
        <p:spPr bwMode="auto">
          <a:xfrm>
            <a:off x="508794" y="692696"/>
            <a:ext cx="8278812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" sz="1400" b="1">
                <a:latin typeface="Arial Narrow" pitchFamily="34" charset="0"/>
                <a:ea typeface="Times New Roman" pitchFamily="18" charset="0"/>
                <a:cs typeface="Arial" charset="0"/>
              </a:rPr>
              <a:t>PLANTILLA 3</a:t>
            </a:r>
            <a:endParaRPr lang="es-ES" sz="9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S" b="1">
                <a:latin typeface="Arial Narrow" pitchFamily="34" charset="0"/>
                <a:ea typeface="Times New Roman" pitchFamily="18" charset="0"/>
                <a:cs typeface="Arial" charset="0"/>
              </a:rPr>
              <a:t>ESTRATEGIAS DE APRENDIZAJE</a:t>
            </a:r>
            <a:endParaRPr lang="es-ES" sz="9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S" sz="1100" b="1" u="sng">
                <a:latin typeface="Arial Narrow" pitchFamily="34" charset="0"/>
                <a:ea typeface="Times New Roman" pitchFamily="18" charset="0"/>
                <a:cs typeface="Arial" charset="0"/>
              </a:rPr>
              <a:t>SUBGRUPO DE TRABAJO INTEGRADO POR</a:t>
            </a:r>
            <a:r>
              <a:rPr lang="es-ES" sz="1100" b="1">
                <a:latin typeface="Arial Narrow" pitchFamily="34" charset="0"/>
                <a:ea typeface="Times New Roman" pitchFamily="18" charset="0"/>
                <a:cs typeface="Arial" charset="0"/>
              </a:rPr>
              <a:t>:  </a:t>
            </a:r>
            <a:endParaRPr lang="es-ES" sz="900">
              <a:ea typeface="Times New Roman" pitchFamily="18" charset="0"/>
              <a:cs typeface="Arial" charset="0"/>
            </a:endParaRPr>
          </a:p>
          <a:p>
            <a:pPr eaLnBrk="0" hangingPunct="0"/>
            <a:endParaRPr lang="es-ES">
              <a:ea typeface="Times New Roman" pitchFamily="18" charset="0"/>
              <a:cs typeface="Arial" charset="0"/>
            </a:endParaRPr>
          </a:p>
        </p:txBody>
      </p:sp>
      <p:sp>
        <p:nvSpPr>
          <p:cNvPr id="2" name="1 Flecha izquierda">
            <a:hlinkClick r:id="rId7" action="ppaction://hlinksldjump"/>
          </p:cNvPr>
          <p:cNvSpPr/>
          <p:nvPr/>
        </p:nvSpPr>
        <p:spPr>
          <a:xfrm>
            <a:off x="3795713" y="6021288"/>
            <a:ext cx="632271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061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390496"/>
              </p:ext>
            </p:extLst>
          </p:nvPr>
        </p:nvGraphicFramePr>
        <p:xfrm>
          <a:off x="539750" y="1628775"/>
          <a:ext cx="8064698" cy="3888457"/>
        </p:xfrm>
        <a:graphic>
          <a:graphicData uri="http://schemas.openxmlformats.org/drawingml/2006/table">
            <a:tbl>
              <a:tblPr/>
              <a:tblGrid>
                <a:gridCol w="3320856"/>
                <a:gridCol w="1537958"/>
                <a:gridCol w="3205884"/>
              </a:tblGrid>
              <a:tr h="9115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CONTENIDOS COMUNES</a:t>
                      </a:r>
                      <a:endParaRPr lang="es-ES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342" marR="45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 ESTUDIAN PREFERENTEMENTE</a:t>
                      </a:r>
                      <a:endParaRPr lang="es-ES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EN…</a:t>
                      </a:r>
                      <a:endParaRPr lang="es-ES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(especificar curso/s)</a:t>
                      </a:r>
                      <a:endParaRPr lang="es-ES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342" marR="45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TRANSFERABILIDAD</a:t>
                      </a:r>
                      <a:endParaRPr lang="es-ES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(desde LENGUA CASTELLANA  al resto de lenguas y asignaturas)</a:t>
                      </a:r>
                      <a:endParaRPr lang="es-ES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342" marR="45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29768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8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ES" sz="8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latin typeface="Arial Narrow" pitchFamily="34" charset="0"/>
                          <a:ea typeface="Times New Roman"/>
                        </a:rPr>
                        <a:t>- Acuerdos sobre el fomento</a:t>
                      </a:r>
                      <a:r>
                        <a:rPr lang="es-ES" sz="1200" baseline="0" dirty="0" smtClean="0">
                          <a:latin typeface="Arial Narrow" pitchFamily="34" charset="0"/>
                          <a:ea typeface="Times New Roman"/>
                        </a:rPr>
                        <a:t> de lectura.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ES" sz="1200" baseline="0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ES" sz="1200" baseline="0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ES" sz="1200" baseline="0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ES" sz="1200" baseline="0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ES" sz="1200" baseline="0" dirty="0" smtClean="0">
                          <a:latin typeface="Arial Narrow" pitchFamily="34" charset="0"/>
                          <a:ea typeface="Times New Roman"/>
                        </a:rPr>
                        <a:t>Propuestas interdisciplinares que rigen la vida del Centro (Celebraciones dentro de la cultura Británica, El Periódico Escolar , El Teatro, …)</a:t>
                      </a: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endParaRPr lang="es-ES" sz="1200" baseline="0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endParaRPr lang="es-ES" sz="1200" baseline="0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endParaRPr lang="es-ES" sz="1200" baseline="0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ES" sz="1200" baseline="0" dirty="0" smtClean="0">
                          <a:latin typeface="Arial Narrow" pitchFamily="34" charset="0"/>
                          <a:ea typeface="Times New Roman"/>
                        </a:rPr>
                        <a:t>Salidas, visitas, actividades propuestas por otras entidades.</a:t>
                      </a:r>
                    </a:p>
                  </a:txBody>
                  <a:tcPr marL="45342" marR="45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8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ES" sz="8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800" dirty="0" smtClean="0"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s-ES" sz="1200" dirty="0" smtClean="0">
                          <a:latin typeface="Arial Narrow" pitchFamily="34" charset="0"/>
                          <a:ea typeface="Times New Roman"/>
                        </a:rPr>
                        <a:t>Todos los niveles de E.I. </a:t>
                      </a:r>
                      <a:r>
                        <a:rPr lang="es-ES" sz="1200" dirty="0" err="1" smtClean="0">
                          <a:latin typeface="Arial Narrow" pitchFamily="34" charset="0"/>
                          <a:ea typeface="Times New Roman"/>
                        </a:rPr>
                        <a:t>E.Primaria</a:t>
                      </a:r>
                      <a:endParaRPr lang="es-ES" sz="12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45342" marR="45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8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ES" sz="8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ES" sz="1200" dirty="0" smtClean="0">
                          <a:latin typeface="Arial Narrow" pitchFamily="34" charset="0"/>
                          <a:ea typeface="Times New Roman"/>
                        </a:rPr>
                        <a:t>Textos</a:t>
                      </a:r>
                      <a:r>
                        <a:rPr lang="es-ES" sz="1200" baseline="0" dirty="0" smtClean="0">
                          <a:latin typeface="Arial Narrow" pitchFamily="34" charset="0"/>
                          <a:ea typeface="Times New Roman"/>
                        </a:rPr>
                        <a:t> referidos a lo que se estudia en otras áreas: </a:t>
                      </a:r>
                      <a:r>
                        <a:rPr lang="es-ES" sz="1200" baseline="0" dirty="0" err="1" smtClean="0">
                          <a:latin typeface="Arial Narrow" pitchFamily="34" charset="0"/>
                          <a:ea typeface="Times New Roman"/>
                        </a:rPr>
                        <a:t>Science</a:t>
                      </a:r>
                      <a:r>
                        <a:rPr lang="es-ES" sz="1200" baseline="0" dirty="0" smtClean="0">
                          <a:latin typeface="Arial Narrow" pitchFamily="34" charset="0"/>
                          <a:ea typeface="Times New Roman"/>
                        </a:rPr>
                        <a:t>, Música, Matemáticas, Art, E.F. </a:t>
                      </a: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endParaRPr lang="es-ES" sz="1200" baseline="0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endParaRPr lang="es-ES" sz="1200" baseline="0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endParaRPr lang="es-ES" sz="1200" baseline="0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ES" sz="1200" baseline="0" dirty="0" smtClean="0">
                          <a:latin typeface="Arial Narrow" pitchFamily="34" charset="0"/>
                          <a:ea typeface="Times New Roman"/>
                        </a:rPr>
                        <a:t>Detalladas dentro de la PGA.</a:t>
                      </a: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endParaRPr lang="es-ES" sz="1200" baseline="0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endParaRPr lang="es-ES" sz="1200" baseline="0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endParaRPr lang="es-ES" sz="1200" baseline="0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endParaRPr lang="es-ES" sz="1200" baseline="0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endParaRPr lang="es-ES" sz="1200" baseline="0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ES" sz="1200" baseline="0" dirty="0" smtClean="0">
                          <a:latin typeface="Arial Narrow" pitchFamily="34" charset="0"/>
                          <a:ea typeface="Times New Roman"/>
                        </a:rPr>
                        <a:t>Selección de los contenidos a tratar por parte de los profesores interesados.</a:t>
                      </a: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None/>
                      </a:pPr>
                      <a:endParaRPr lang="es-ES" sz="12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45342" marR="45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23" name="Rectangle 2"/>
          <p:cNvSpPr>
            <a:spLocks noChangeArrowheads="1"/>
          </p:cNvSpPr>
          <p:nvPr/>
        </p:nvSpPr>
        <p:spPr bwMode="auto">
          <a:xfrm>
            <a:off x="539552" y="0"/>
            <a:ext cx="78486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" sz="1400" b="1" dirty="0">
                <a:latin typeface="Arial Narrow" pitchFamily="34" charset="0"/>
                <a:ea typeface="Times New Roman" pitchFamily="18" charset="0"/>
                <a:cs typeface="Arial" charset="0"/>
              </a:rPr>
              <a:t>PLANTILLA </a:t>
            </a:r>
            <a:r>
              <a:rPr lang="es-ES" sz="1400" b="1" dirty="0" smtClean="0">
                <a:latin typeface="Arial Narrow" pitchFamily="34" charset="0"/>
                <a:ea typeface="Times New Roman" pitchFamily="18" charset="0"/>
                <a:cs typeface="Arial" charset="0"/>
              </a:rPr>
              <a:t> 4</a:t>
            </a:r>
            <a:endParaRPr lang="es-ES" sz="900" dirty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S" b="1" dirty="0">
                <a:latin typeface="Arial Narrow" pitchFamily="34" charset="0"/>
                <a:ea typeface="Times New Roman" pitchFamily="18" charset="0"/>
                <a:cs typeface="Arial" charset="0"/>
              </a:rPr>
              <a:t>ACUERDOS INTERAREAS. </a:t>
            </a:r>
            <a:endParaRPr lang="es-ES" sz="900" dirty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S" b="1" dirty="0">
                <a:latin typeface="Arial Narrow" pitchFamily="34" charset="0"/>
                <a:ea typeface="Times New Roman" pitchFamily="18" charset="0"/>
                <a:cs typeface="Arial" charset="0"/>
              </a:rPr>
              <a:t>PROFESORADO DE LAS LENGUAS PRESENTES EN EL CENTRO Y DEL RESTO DE ASIGNATURAS</a:t>
            </a:r>
            <a:endParaRPr lang="es-ES" sz="900" dirty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S" sz="1100" b="1" u="sng" dirty="0">
                <a:latin typeface="Arial Narrow" pitchFamily="34" charset="0"/>
                <a:ea typeface="Times New Roman" pitchFamily="18" charset="0"/>
                <a:cs typeface="Arial" charset="0"/>
              </a:rPr>
              <a:t>SUBGRUPO DE TRABAJO INTEGRADO POR</a:t>
            </a:r>
            <a:r>
              <a:rPr lang="es-ES" sz="1100" b="1" dirty="0">
                <a:latin typeface="Arial Narrow" pitchFamily="34" charset="0"/>
                <a:ea typeface="Times New Roman" pitchFamily="18" charset="0"/>
                <a:cs typeface="Arial" charset="0"/>
              </a:rPr>
              <a:t>:  </a:t>
            </a:r>
            <a:endParaRPr lang="es-ES" sz="900" dirty="0">
              <a:ea typeface="Times New Roman" pitchFamily="18" charset="0"/>
              <a:cs typeface="Arial" charset="0"/>
            </a:endParaRPr>
          </a:p>
          <a:p>
            <a:pPr eaLnBrk="0" hangingPunct="0"/>
            <a:endParaRPr lang="es-ES" dirty="0">
              <a:ea typeface="Times New Roman" pitchFamily="18" charset="0"/>
              <a:cs typeface="Arial" charset="0"/>
            </a:endParaRPr>
          </a:p>
        </p:txBody>
      </p:sp>
      <p:sp>
        <p:nvSpPr>
          <p:cNvPr id="17424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_tradnl">
              <a:cs typeface="Arial" charset="0"/>
            </a:endParaRPr>
          </a:p>
        </p:txBody>
      </p:sp>
      <p:sp>
        <p:nvSpPr>
          <p:cNvPr id="2" name="1 Flecha izquierda">
            <a:hlinkClick r:id="rId2" action="ppaction://hlinksldjump"/>
          </p:cNvPr>
          <p:cNvSpPr/>
          <p:nvPr/>
        </p:nvSpPr>
        <p:spPr>
          <a:xfrm>
            <a:off x="3924561" y="5886189"/>
            <a:ext cx="647439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885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1389" y="404664"/>
            <a:ext cx="8229600" cy="778098"/>
          </a:xfrm>
        </p:spPr>
        <p:txBody>
          <a:bodyPr>
            <a:normAutofit fontScale="90000"/>
          </a:bodyPr>
          <a:lstStyle/>
          <a:p>
            <a:pPr algn="l"/>
            <a:r>
              <a:rPr lang="es-ES" sz="3100" b="1" dirty="0"/>
              <a:t/>
            </a:r>
            <a:br>
              <a:rPr lang="es-ES" sz="3100" b="1" dirty="0"/>
            </a:br>
            <a:r>
              <a:rPr lang="es-ES" sz="1800" b="1" dirty="0">
                <a:latin typeface="Arial Narrow" pitchFamily="34" charset="0"/>
              </a:rPr>
              <a:t>PLANTILLA  </a:t>
            </a:r>
            <a:r>
              <a:rPr lang="es-ES" sz="1800" b="1" dirty="0" smtClean="0">
                <a:latin typeface="Arial Narrow" pitchFamily="34" charset="0"/>
              </a:rPr>
              <a:t>5</a:t>
            </a:r>
            <a:r>
              <a:rPr lang="es-ES" sz="3100" b="1" dirty="0"/>
              <a:t/>
            </a:r>
            <a:br>
              <a:rPr lang="es-ES" sz="3100" b="1" dirty="0"/>
            </a:br>
            <a:r>
              <a:rPr lang="es-ES" sz="2000" b="1" dirty="0" smtClean="0">
                <a:latin typeface="Arial Narrow" pitchFamily="34" charset="0"/>
              </a:rPr>
              <a:t>DISEÑO </a:t>
            </a:r>
            <a:r>
              <a:rPr lang="es-ES" sz="2000" b="1" dirty="0">
                <a:latin typeface="Arial Narrow" pitchFamily="34" charset="0"/>
              </a:rPr>
              <a:t>DE ACTIVIDAD INTERDISCIPLINAR</a:t>
            </a:r>
            <a:r>
              <a:rPr lang="es-ES" sz="2000" dirty="0">
                <a:latin typeface="Arial Narrow" pitchFamily="34" charset="0"/>
              </a:rPr>
              <a:t/>
            </a:r>
            <a:br>
              <a:rPr lang="es-ES" sz="2000" dirty="0">
                <a:latin typeface="Arial Narrow" pitchFamily="34" charset="0"/>
              </a:rPr>
            </a:br>
            <a:r>
              <a:rPr lang="es-ES" sz="2000" b="1" dirty="0">
                <a:latin typeface="Arial Narrow" pitchFamily="34" charset="0"/>
              </a:rPr>
              <a:t>TRATAMIENTO DE LAS LENGUAS DEL CENTRO</a:t>
            </a:r>
            <a:r>
              <a:rPr lang="es-ES" sz="2000" dirty="0">
                <a:latin typeface="Arial Narrow" pitchFamily="34" charset="0"/>
              </a:rPr>
              <a:t/>
            </a:r>
            <a:br>
              <a:rPr lang="es-ES" sz="2000" dirty="0">
                <a:latin typeface="Arial Narrow" pitchFamily="34" charset="0"/>
              </a:rPr>
            </a:br>
            <a:endParaRPr lang="es-ES" sz="2000" dirty="0">
              <a:latin typeface="Arial Narrow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210030"/>
              </p:ext>
            </p:extLst>
          </p:nvPr>
        </p:nvGraphicFramePr>
        <p:xfrm>
          <a:off x="457197" y="1340768"/>
          <a:ext cx="8229600" cy="1687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88776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NIVEL</a:t>
                      </a:r>
                      <a:endParaRPr lang="es-ES" sz="10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1er. CICLO</a:t>
                      </a:r>
                      <a:endParaRPr lang="es-ES" sz="10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E.P.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ESCUCHAR , HABLAR, CONVERSAR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LEER Y ESCRIBIR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CONOCIMIENTO DE LA LENGUA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EDUCACIÓN LITERARIA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</a:tr>
              <a:tr h="15360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LENGUA 1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LENGUA 2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LENGUA  1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LENGUA 2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LENGUA  1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LENGUA 2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</a:tr>
              <a:tr h="12288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ABRIL</a:t>
                      </a:r>
                      <a:endParaRPr lang="es-ES" sz="10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Semana Cultural:</a:t>
                      </a:r>
                      <a:endParaRPr lang="es-ES" sz="10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El Cuento</a:t>
                      </a:r>
                      <a:endParaRPr lang="es-ES" sz="10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“El Ser más poderoso del Mundo”</a:t>
                      </a:r>
                      <a:endParaRPr lang="es-ES" sz="10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Contestamos a preguntas.</a:t>
                      </a:r>
                      <a:endParaRPr lang="es-ES" sz="10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Escuchamos la narración.</a:t>
                      </a:r>
                      <a:endParaRPr lang="es-ES" sz="10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Damos opinión  e interpretamos un papel.</a:t>
                      </a:r>
                      <a:endParaRPr lang="es-ES" sz="10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Escenificamos el cuento .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Leemos adivinanzas.</a:t>
                      </a:r>
                      <a:endParaRPr lang="es-ES" sz="10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Creamos nuestras propias adivinanzas.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Creamos una historia a partir de unos dibujos que narran la historia.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Investigamos el significado de algunas palabras: el diccionario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Realizamos pictogramas con el vocabulario específico del cuento.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El </a:t>
                      </a:r>
                      <a:r>
                        <a:rPr lang="en-GB" sz="1000" dirty="0" err="1">
                          <a:effectLst/>
                        </a:rPr>
                        <a:t>cuento</a:t>
                      </a:r>
                      <a:r>
                        <a:rPr lang="en-GB" sz="1000" dirty="0">
                          <a:effectLst/>
                        </a:rPr>
                        <a:t>. 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839" marR="62839" marT="0" marB="0"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2571410" y="3068960"/>
            <a:ext cx="4009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latin typeface="Arial Narrow" pitchFamily="34" charset="0"/>
              </a:rPr>
              <a:t>TRATAMIENTO EN LAS DISTINTAS ÁREAS</a:t>
            </a:r>
            <a:endParaRPr lang="es-ES" dirty="0">
              <a:latin typeface="Arial Narrow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573689"/>
              </p:ext>
            </p:extLst>
          </p:nvPr>
        </p:nvGraphicFramePr>
        <p:xfrm>
          <a:off x="457197" y="3573016"/>
          <a:ext cx="8229599" cy="1832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7738"/>
                <a:gridCol w="1017993"/>
                <a:gridCol w="1015678"/>
                <a:gridCol w="993108"/>
                <a:gridCol w="1002946"/>
                <a:gridCol w="1002368"/>
                <a:gridCol w="1009891"/>
                <a:gridCol w="1189877"/>
              </a:tblGrid>
              <a:tr h="375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NIVEL  </a:t>
                      </a:r>
                      <a:endParaRPr lang="es-ES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1ER CICLO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MATEMÁTICAS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SCIENCE+</a:t>
                      </a:r>
                      <a:endParaRPr lang="es-ES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ASPECTOS SOCIOCULTURALES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ART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MÚSICA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E.FÍSICA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RELIGIÓN /ATENCIÓN ED.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ACT. COMPLEMENTARIAS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503" marR="62503" marT="0" marB="0"/>
                </a:tc>
              </a:tr>
              <a:tr h="1375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ABRIL</a:t>
                      </a:r>
                      <a:endParaRPr lang="es-ES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</a:rPr>
                        <a:t>Semana</a:t>
                      </a:r>
                      <a:r>
                        <a:rPr lang="en-GB" sz="1000" dirty="0">
                          <a:effectLst/>
                        </a:rPr>
                        <a:t> Cultural</a:t>
                      </a:r>
                      <a:endParaRPr lang="es-ES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Secuencias</a:t>
                      </a:r>
                      <a:endParaRPr lang="es-ES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Ordenación de hechos según la narración “ El ser más poderoso del Mundo”</a:t>
                      </a:r>
                      <a:endParaRPr lang="es-ES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 </a:t>
                      </a:r>
                      <a:endParaRPr lang="es-ES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 </a:t>
                      </a:r>
                      <a:endParaRPr lang="es-ES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 1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“The water cycle”</a:t>
                      </a:r>
                      <a:endParaRPr lang="es-ES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Relacionar los personajes del cuento con el ciclo del agua y elaborar una historia oral.</a:t>
                      </a:r>
                      <a:endParaRPr lang="es-ES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 2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Diseñar y caracterizar los personajes del cuento</a:t>
                      </a:r>
                      <a:endParaRPr lang="es-ES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L 2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Expresar opiniones sobre distintas músicas y su relación con los personajes: el sol, el viento, el ratón, el mago ..</a:t>
                      </a:r>
                      <a:endParaRPr lang="es-ES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L 1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Realizar órdenes orales e imitar personajes: viento, sol, ratón</a:t>
                      </a:r>
                      <a:endParaRPr lang="es-ES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 </a:t>
                      </a:r>
                      <a:endParaRPr lang="es-ES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 </a:t>
                      </a:r>
                      <a:endParaRPr lang="es-ES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 </a:t>
                      </a:r>
                      <a:endParaRPr lang="es-ES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 </a:t>
                      </a:r>
                      <a:endParaRPr lang="es-ES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 1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Lectura de otros cuentos y leyendas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Celebración de una jornada colectiva, con invitación a los padres, para mostrar los distintos trabajos y el teatro de sombras</a:t>
                      </a:r>
                      <a:endParaRPr lang="es-ES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L 1 y L 2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503" marR="62503" marT="0" marB="0"/>
                </a:tc>
              </a:tr>
            </a:tbl>
          </a:graphicData>
        </a:graphic>
      </p:graphicFrame>
      <p:sp>
        <p:nvSpPr>
          <p:cNvPr id="7" name="6 Flecha izquierda">
            <a:hlinkClick r:id="rId2" action="ppaction://hlinksldjump"/>
          </p:cNvPr>
          <p:cNvSpPr/>
          <p:nvPr/>
        </p:nvSpPr>
        <p:spPr>
          <a:xfrm>
            <a:off x="3995936" y="5733256"/>
            <a:ext cx="720080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107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23528" y="1052513"/>
          <a:ext cx="8353002" cy="4913322"/>
        </p:xfrm>
        <a:graphic>
          <a:graphicData uri="http://schemas.openxmlformats.org/drawingml/2006/table">
            <a:tbl>
              <a:tblPr/>
              <a:tblGrid>
                <a:gridCol w="2032465"/>
                <a:gridCol w="6320537"/>
              </a:tblGrid>
              <a:tr h="1944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 Narrow" pitchFamily="34" charset="0"/>
                          <a:ea typeface="Times New Roman"/>
                        </a:rPr>
                        <a:t>SITUACIONES DE APRENDIZAJE QUE FAVORECEN COMUNICACIÓN LINGÜÍSTICA</a:t>
                      </a:r>
                      <a:endParaRPr lang="es-ES" sz="12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1200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Vocabulario.</a:t>
                      </a:r>
                    </a:p>
                    <a:p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Uso de las tecnologías de la información para investigar y comunicarse.</a:t>
                      </a:r>
                    </a:p>
                    <a:p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Lecturas de diferentes clases de textos (descriptivos, informativos, diálogos, instructivos) extrayendo información general y específica.</a:t>
                      </a:r>
                    </a:p>
                    <a:p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Actividades de interpretación, utilización y realización de mapas de Castilla y León: </a:t>
                      </a:r>
                      <a:r>
                        <a:rPr lang="es-ES" sz="1200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ríos,relieve</a:t>
                      </a: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, animales, plantas, ciudades de C. Y L.</a:t>
                      </a:r>
                    </a:p>
                    <a:p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Vocabulario sobre lo mismo pero en Inglés.</a:t>
                      </a:r>
                    </a:p>
                    <a:p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Utilización de las medidas de longitud relacionadas con el Camino de Santiago.</a:t>
                      </a:r>
                    </a:p>
                    <a:p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Resolución de problemas relacionados con la vida cotidiana.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ES" sz="12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 Narrow" pitchFamily="34" charset="0"/>
                          <a:ea typeface="Times New Roman"/>
                        </a:rPr>
                        <a:t>CÓMO UTILIZAR PARA REFORZAR LAS DESTREZAS LINGÜÍSTICAS</a:t>
                      </a:r>
                      <a:endParaRPr lang="es-ES" sz="12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latin typeface="Arial Narrow" pitchFamily="34" charset="0"/>
                          <a:ea typeface="Times New Roman"/>
                        </a:rPr>
                        <a:t>(</a:t>
                      </a:r>
                      <a:r>
                        <a:rPr lang="es-ES" sz="1200" b="1" dirty="0">
                          <a:latin typeface="Arial Narrow" pitchFamily="34" charset="0"/>
                          <a:ea typeface="Times New Roman"/>
                        </a:rPr>
                        <a:t>especial hincapié en la atención que se debe dedicar a los aspectos lingüísticos de la lengua meta de ):</a:t>
                      </a:r>
                      <a:endParaRPr lang="es-ES" sz="1200" dirty="0">
                        <a:latin typeface="Arial Narrow" pitchFamily="34" charset="0"/>
                        <a:ea typeface="Times New Roman"/>
                      </a:endParaRPr>
                    </a:p>
                    <a:p>
                      <a:r>
                        <a:rPr lang="es-ES" sz="1200" b="1" dirty="0" smtClean="0">
                          <a:latin typeface="Arial Narrow" pitchFamily="34" charset="0"/>
                          <a:ea typeface="Times New Roman"/>
                        </a:rPr>
                        <a:t>OTRO</a:t>
                      </a:r>
                      <a:r>
                        <a:rPr lang="es-ES" sz="1200" b="1" baseline="0" dirty="0" smtClean="0">
                          <a:latin typeface="Arial Narrow" pitchFamily="34" charset="0"/>
                          <a:ea typeface="Times New Roman"/>
                        </a:rPr>
                        <a:t> PROFESORADO</a:t>
                      </a:r>
                      <a:endParaRPr lang="es-ES" sz="1200" b="1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endParaRPr lang="es-ES" sz="1200" b="1" kern="1200" dirty="0" smtClean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s-ES" sz="12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PROFESORADO DE LA SECCIÓN BILINGÜE </a:t>
                      </a:r>
                      <a:endParaRPr lang="es-ES" sz="1200" kern="1200" dirty="0" smtClean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Juegos de fluidez verbal para enriquecer el vocabulario y favorecer la competencia comunicativa necesaria para desenvolverse con naturalidad en situaciones cotidianas.</a:t>
                      </a:r>
                    </a:p>
                    <a:p>
                      <a:r>
                        <a:rPr lang="es-ES" sz="12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OTRO PROFESORADO:</a:t>
                      </a:r>
                      <a:endParaRPr lang="es-ES" sz="1200" kern="1200" dirty="0" smtClean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Haciendo especial hincapié en la utilización de terminología correcta y precisa, reforzando las situaciones de comunicación: textos de diversos tipos, diálogos y debates, producciones orales y</a:t>
                      </a:r>
                      <a:endParaRPr lang="es-ES" sz="12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PAPEL DE LA COMPETENCIA COMUNICATIVA A LA HORA DE REALIZAR LA EVALUACIÓN DE APRENDIZAJES</a:t>
                      </a:r>
                      <a:endParaRPr lang="es-ES" sz="1200" kern="1200" dirty="0" smtClean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ES" sz="12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En todo el ciclo consideramos fundamental el papel de la competencia comunicativa para evaluar los aprendizajes: pruebas orales y escritas.</a:t>
                      </a:r>
                    </a:p>
                    <a:p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También se realizan pruebas de comprensión lectora ( tanto en L1 como en L2), así como velocidad y fluidez.</a:t>
                      </a:r>
                      <a:endParaRPr lang="es-ES" sz="12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44" name="Rectangle 1"/>
          <p:cNvSpPr>
            <a:spLocks noChangeArrowheads="1"/>
          </p:cNvSpPr>
          <p:nvPr/>
        </p:nvSpPr>
        <p:spPr bwMode="auto">
          <a:xfrm>
            <a:off x="684213" y="177800"/>
            <a:ext cx="8459787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" sz="1400" b="1">
                <a:latin typeface="Arial Narrow" pitchFamily="34" charset="0"/>
                <a:ea typeface="Times New Roman" pitchFamily="18" charset="0"/>
                <a:cs typeface="Arial" charset="0"/>
              </a:rPr>
              <a:t>PLANTILLA 6</a:t>
            </a:r>
            <a:endParaRPr lang="es-ES" sz="9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S" b="1">
                <a:latin typeface="Arial Narrow" pitchFamily="34" charset="0"/>
                <a:ea typeface="Times New Roman" pitchFamily="18" charset="0"/>
                <a:cs typeface="Arial" charset="0"/>
              </a:rPr>
              <a:t>CONTRIBUCIÓN DEL PROFESORADO DE MATERIAS NO LINGÜÍSTICAS </a:t>
            </a:r>
            <a:endParaRPr lang="es-ES" sz="9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s-ES" sz="1100" b="1" u="sng">
                <a:latin typeface="Arial Narrow" pitchFamily="34" charset="0"/>
                <a:ea typeface="Times New Roman" pitchFamily="18" charset="0"/>
                <a:cs typeface="Arial" charset="0"/>
              </a:rPr>
              <a:t>PROFESORADO DE MATERIAS NO LINGÜÍSTICAS PERTENECIENTE AL SUBGRUPO DE TRABAJO</a:t>
            </a:r>
            <a:r>
              <a:rPr lang="es-ES" sz="1100" b="1">
                <a:latin typeface="Arial Narrow" pitchFamily="34" charset="0"/>
                <a:ea typeface="Times New Roman" pitchFamily="18" charset="0"/>
                <a:cs typeface="Arial" charset="0"/>
              </a:rPr>
              <a:t>:  </a:t>
            </a:r>
            <a:endParaRPr lang="es-ES" sz="900">
              <a:ea typeface="Times New Roman" pitchFamily="18" charset="0"/>
              <a:cs typeface="Arial" charset="0"/>
            </a:endParaRPr>
          </a:p>
          <a:p>
            <a:pPr eaLnBrk="0" hangingPunct="0"/>
            <a:endParaRPr lang="es-ES">
              <a:ea typeface="Times New Roman" pitchFamily="18" charset="0"/>
              <a:cs typeface="Arial" charset="0"/>
            </a:endParaRPr>
          </a:p>
        </p:txBody>
      </p:sp>
      <p:sp>
        <p:nvSpPr>
          <p:cNvPr id="2" name="1 Flecha izquierda">
            <a:hlinkClick r:id="rId2" action="ppaction://hlinksldjump"/>
          </p:cNvPr>
          <p:cNvSpPr/>
          <p:nvPr/>
        </p:nvSpPr>
        <p:spPr>
          <a:xfrm>
            <a:off x="4067944" y="6309320"/>
            <a:ext cx="648072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154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1442</Words>
  <Application>Microsoft Office PowerPoint</Application>
  <PresentationFormat>Presentación en pantalla (4:3)</PresentationFormat>
  <Paragraphs>251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PLANTILLA  5 DISEÑO DE ACTIVIDAD INTERDISCIPLINAR TRATAMIENTO DE LAS LENGUAS DEL CENTRO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Sainz Martínez</dc:creator>
  <cp:lastModifiedBy>Ana Sainz Martínez</cp:lastModifiedBy>
  <cp:revision>17</cp:revision>
  <dcterms:created xsi:type="dcterms:W3CDTF">2014-04-24T21:28:54Z</dcterms:created>
  <dcterms:modified xsi:type="dcterms:W3CDTF">2014-05-04T20:39:31Z</dcterms:modified>
</cp:coreProperties>
</file>