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81" r:id="rId10"/>
    <p:sldId id="286" r:id="rId11"/>
    <p:sldId id="287" r:id="rId12"/>
    <p:sldId id="288" r:id="rId13"/>
    <p:sldId id="283" r:id="rId14"/>
    <p:sldId id="285" r:id="rId15"/>
    <p:sldId id="263" r:id="rId16"/>
    <p:sldId id="265" r:id="rId17"/>
    <p:sldId id="284" r:id="rId18"/>
    <p:sldId id="266" r:id="rId19"/>
    <p:sldId id="267" r:id="rId20"/>
    <p:sldId id="269" r:id="rId21"/>
    <p:sldId id="270" r:id="rId22"/>
    <p:sldId id="271" r:id="rId23"/>
    <p:sldId id="272" r:id="rId24"/>
    <p:sldId id="280" r:id="rId25"/>
    <p:sldId id="276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8" d="100"/>
          <a:sy n="88" d="100"/>
        </p:scale>
        <p:origin x="-4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508E8F0-BFC2-4309-944F-5CE0B3146EE8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C8D58B-5A39-4B25-B9A8-5A61B6D8379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7618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945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376219-9E3F-43EA-AF4C-4C944D798410}" type="slidenum">
              <a:rPr lang="es-E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E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4"/>
          <p:cNvGrpSpPr>
            <a:grpSpLocks/>
          </p:cNvGrpSpPr>
          <p:nvPr/>
        </p:nvGrpSpPr>
        <p:grpSpPr bwMode="auto">
          <a:xfrm>
            <a:off x="0" y="-30163"/>
            <a:ext cx="9067800" cy="6889751"/>
            <a:chOff x="0" y="-30477"/>
            <a:chExt cx="9067800" cy="6889273"/>
          </a:xfrm>
        </p:grpSpPr>
        <p:cxnSp>
          <p:nvCxnSpPr>
            <p:cNvPr id="5" name="Straight Connector 109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6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77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80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81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82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83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84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85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86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87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8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89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64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65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68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172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120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144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107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08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09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10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11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12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13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214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215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216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217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18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219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220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221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222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223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24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225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226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27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228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229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23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23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3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3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4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24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24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24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4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4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4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24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24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24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5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5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25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25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25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256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257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258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259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260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261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263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264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265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66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267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269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270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277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282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288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9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293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297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298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301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30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9" name="Group 93"/>
          <p:cNvGrpSpPr>
            <a:grpSpLocks/>
          </p:cNvGrpSpPr>
          <p:nvPr/>
        </p:nvGrpSpPr>
        <p:grpSpPr bwMode="auto">
          <a:xfrm>
            <a:off x="0" y="2057400"/>
            <a:ext cx="4802188" cy="2820988"/>
            <a:chOff x="0" y="2057400"/>
            <a:chExt cx="4801394" cy="2820988"/>
          </a:xfrm>
        </p:grpSpPr>
        <p:cxnSp>
          <p:nvCxnSpPr>
            <p:cNvPr id="90" name="Straight Connector 116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117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119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F260-A256-4F0C-AE83-E45095AD79F4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5278B-F79F-462F-B044-81A45C40F07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B8449-7561-41B2-B1B7-53C49C9342D2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08244-6A43-4C41-8C10-604D3B3621B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D42C-EA89-4E6E-9E6A-0CD6BE01B8DF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6AAB2-BDBB-4C45-B23F-66272F4059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D20ED-F1D1-4CCE-9409-F43585960A21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06CE6-F56E-48F2-BCB5-35696256FD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30163"/>
            <a:ext cx="9067800" cy="4846638"/>
            <a:chOff x="1" y="-30477"/>
            <a:chExt cx="9067799" cy="4526277"/>
          </a:xfrm>
        </p:grpSpPr>
        <p:cxnSp>
          <p:nvCxnSpPr>
            <p:cNvPr id="5" name="Straight Connector 7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8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9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10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1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12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3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4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5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6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7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8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9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0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1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2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3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4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5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6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7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8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9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30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31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32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3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4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5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6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7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8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9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40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41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42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3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4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5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6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7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8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9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50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51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52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3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4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5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6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7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8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9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60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61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62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3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4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5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6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7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8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9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70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71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72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3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4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5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6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7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8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9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80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81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82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3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4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5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6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7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8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9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93"/>
          <p:cNvSpPr/>
          <p:nvPr/>
        </p:nvSpPr>
        <p:spPr>
          <a:xfrm>
            <a:off x="0" y="4311650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9" name="Straight Connector 95"/>
          <p:cNvCxnSpPr/>
          <p:nvPr/>
        </p:nvCxnSpPr>
        <p:spPr>
          <a:xfrm>
            <a:off x="0" y="438785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96"/>
          <p:cNvCxnSpPr/>
          <p:nvPr/>
        </p:nvCxnSpPr>
        <p:spPr>
          <a:xfrm>
            <a:off x="0" y="6138863"/>
            <a:ext cx="9144000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8C92A-20B7-42B0-9586-19FCF5D5853E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27259-5DC1-48EA-85BC-608BFC2A22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C3B6D-4747-4F78-B427-F2BBF6F3110F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00C0-980F-445B-9409-600D3B2A2D1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F9B38-0664-4D25-A745-703582CAC133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AD402-41BE-474B-A4BF-C6698ABC65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E80D7-F088-4E36-9559-BEB5D3D616AB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B375-6BA1-42C3-A720-211730A5C1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0D754-7304-45E3-9F8D-01940F1D959E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E2D0C-75D6-4DC0-B54C-749B2F9A2EA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6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8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40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42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53823-B9D9-4991-8D2F-4D849DBA2664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D87F-E4ED-42A5-A753-717B74E8A9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2"/>
          <p:cNvSpPr/>
          <p:nvPr/>
        </p:nvSpPr>
        <p:spPr>
          <a:xfrm>
            <a:off x="0" y="1563688"/>
            <a:ext cx="2762250" cy="3313112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6" name="Straight Connector 33"/>
          <p:cNvCxnSpPr/>
          <p:nvPr/>
        </p:nvCxnSpPr>
        <p:spPr>
          <a:xfrm rot="5400000">
            <a:off x="1127919" y="3221832"/>
            <a:ext cx="3017837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34"/>
          <p:cNvCxnSpPr/>
          <p:nvPr/>
        </p:nvCxnSpPr>
        <p:spPr>
          <a:xfrm>
            <a:off x="0" y="1712913"/>
            <a:ext cx="2651125" cy="1587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59"/>
          <p:cNvCxnSpPr/>
          <p:nvPr/>
        </p:nvCxnSpPr>
        <p:spPr>
          <a:xfrm>
            <a:off x="0" y="4733925"/>
            <a:ext cx="2651125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A1F51-AD73-42DF-BE40-256537CD678A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9F408-8837-4504-888C-C6BF0A6EC5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5" y="136525"/>
            <a:ext cx="8869363" cy="658495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4E27B1-DA28-47BA-9631-B03F0CC72BAC}" type="datetimeFigureOut">
              <a:rPr lang="es-ES"/>
              <a:pPr>
                <a:defRPr/>
              </a:pPr>
              <a:t>04/05/2014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3" y="6311900"/>
            <a:ext cx="34829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1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BFE1D2-A589-4CE9-BE21-974DD339F9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74" r:id="rId8"/>
    <p:sldLayoutId id="2147483675" r:id="rId9"/>
    <p:sldLayoutId id="2147483666" r:id="rId10"/>
    <p:sldLayoutId id="2147483665" r:id="rId11"/>
  </p:sldLayoutIdLst>
  <p:txStyles>
    <p:titleStyle>
      <a:lvl1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2pPr>
      <a:lvl3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3pPr>
      <a:lvl4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4pPr>
      <a:lvl5pPr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ct val="0"/>
        </a:spcAft>
        <a:buClr>
          <a:srgbClr val="ACC2C9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fontAlgn="base">
        <a:spcBef>
          <a:spcPct val="20000"/>
        </a:spcBef>
        <a:spcAft>
          <a:spcPct val="0"/>
        </a:spcAft>
        <a:buClr>
          <a:srgbClr val="99987F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rgbClr val="90AC97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cfpidiomas.centros.educa.jcyl.es/sitio/index.cg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../AppData/Local/Microsoft/Windows/Temporary%20Internet%20Files/Content.IE5/UG5IYQGI/Hipervinculos/indice_PLC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plosdocelinajes.centros.educa.jcyl.es/sitio/" TargetMode="External"/><Relationship Id="rId2" Type="http://schemas.openxmlformats.org/officeDocument/2006/relationships/hyperlink" Target="http://iesalvaroyanez.centros.educa.jcyl.es/sitio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yectolinguisticodecentro.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../../AppData/Local/Microsoft/Windows/Temporary%20Internet%20Files/Content.IE5/UG5IYQGI/Hipervinculos/PFPLE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../../AppData/Local/Microsoft/Windows/Temporary%20Internet%20Files/Content.IE5/UG5IYQGI/Hipervinculos/PFPL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204864"/>
            <a:ext cx="4419600" cy="1584176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2400" dirty="0" smtClean="0"/>
              <a:t>PROYECTOS </a:t>
            </a:r>
            <a:r>
              <a:rPr lang="es-ES" sz="2400" dirty="0"/>
              <a:t>LINGÜÍSTICOS DE </a:t>
            </a:r>
            <a:r>
              <a:rPr lang="es-ES" sz="2400" dirty="0" smtClean="0"/>
              <a:t>CENTROS EN CASTILLA Y LEÓN</a:t>
            </a:r>
            <a:endParaRPr lang="es-ES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8600" y="4005263"/>
            <a:ext cx="4419600" cy="795337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s-ES" sz="2000" smtClean="0"/>
              <a:t>IES Antonio Machado,  SORIA	</a:t>
            </a:r>
          </a:p>
          <a:p>
            <a:pPr algn="r">
              <a:lnSpc>
                <a:spcPct val="90000"/>
              </a:lnSpc>
            </a:pPr>
            <a:r>
              <a:rPr lang="es-ES" sz="2000" smtClean="0"/>
              <a:t>5 Mayo 2014</a:t>
            </a:r>
          </a:p>
        </p:txBody>
      </p:sp>
      <p:pic>
        <p:nvPicPr>
          <p:cNvPr id="14339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43875" y="592931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3875" y="535781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NUEVOS CENTROS PLC EN </a:t>
            </a:r>
            <a:r>
              <a:rPr lang="es-ES" sz="320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CyL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 </a:t>
            </a:r>
            <a:b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</a:b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2013 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- </a:t>
            </a: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2014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r>
              <a:rPr lang="es-ES" sz="2800" b="1" dirty="0" smtClean="0">
                <a:solidFill>
                  <a:srgbClr val="DFE6D0"/>
                </a:solidFill>
              </a:rPr>
              <a:t>BURGOS</a:t>
            </a: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 smtClean="0">
              <a:solidFill>
                <a:srgbClr val="DFE6D0"/>
              </a:solidFill>
            </a:endParaRP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200" i="1" dirty="0" smtClean="0"/>
              <a:t>CEIP </a:t>
            </a:r>
            <a:r>
              <a:rPr lang="es-ES" sz="2200" i="1" dirty="0"/>
              <a:t>Altamira (</a:t>
            </a:r>
            <a:r>
              <a:rPr lang="es-ES" sz="2200" i="1" dirty="0" smtClean="0"/>
              <a:t>Miranda de Ebro)_</a:t>
            </a:r>
            <a:r>
              <a:rPr lang="es-ES" sz="2200" i="1" dirty="0"/>
              <a:t>SB </a:t>
            </a:r>
            <a:r>
              <a:rPr lang="es-ES" sz="2200" i="1" dirty="0" smtClean="0"/>
              <a:t>ING</a:t>
            </a:r>
          </a:p>
          <a:p>
            <a:pPr marL="0" indent="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200" i="1" dirty="0"/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200" i="1" dirty="0" smtClean="0"/>
              <a:t>CEIP </a:t>
            </a:r>
            <a:r>
              <a:rPr lang="es-ES" sz="2200" i="1" dirty="0"/>
              <a:t>Princesa de España (Villarcayo)_SB </a:t>
            </a:r>
            <a:r>
              <a:rPr lang="es-ES" sz="2200" i="1" dirty="0" smtClean="0"/>
              <a:t>ING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200" i="1" dirty="0"/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200" i="1" dirty="0" smtClean="0"/>
              <a:t>CEIP </a:t>
            </a:r>
            <a:r>
              <a:rPr lang="es-ES" sz="2200" i="1" dirty="0"/>
              <a:t>Príncipe de España (</a:t>
            </a:r>
            <a:r>
              <a:rPr lang="es-ES" sz="2200" i="1" dirty="0" smtClean="0"/>
              <a:t>Miranda de Ebro)_ </a:t>
            </a:r>
            <a:r>
              <a:rPr lang="es-ES" sz="2200" i="1" dirty="0"/>
              <a:t>SB </a:t>
            </a:r>
            <a:r>
              <a:rPr lang="es-ES" sz="2200" i="1" dirty="0" smtClean="0"/>
              <a:t>ING</a:t>
            </a:r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200" i="1" dirty="0"/>
          </a:p>
          <a:p>
            <a:pPr marL="274320" indent="-274320" fontAlgn="auto">
              <a:lnSpc>
                <a:spcPct val="11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200" i="1" dirty="0" smtClean="0"/>
              <a:t>CC Sagrada </a:t>
            </a:r>
            <a:r>
              <a:rPr lang="es-ES" sz="2200" i="1" dirty="0"/>
              <a:t>Familia (</a:t>
            </a:r>
            <a:r>
              <a:rPr lang="es-ES" sz="2200" i="1" dirty="0" smtClean="0"/>
              <a:t>Miranda de Ebro)_ </a:t>
            </a:r>
            <a:r>
              <a:rPr lang="es-ES" sz="2200" i="1" dirty="0"/>
              <a:t>SB </a:t>
            </a:r>
            <a:r>
              <a:rPr lang="es-ES" sz="2200" i="1" dirty="0" smtClean="0"/>
              <a:t>ING </a:t>
            </a:r>
            <a:r>
              <a:rPr lang="es-ES" sz="2200" i="1" dirty="0"/>
              <a:t>Primaria</a:t>
            </a: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>
              <a:solidFill>
                <a:srgbClr val="DFE6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NUEVOS CENTROS PLC EN </a:t>
            </a:r>
            <a:r>
              <a:rPr lang="es-ES" sz="320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CyL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 </a:t>
            </a:r>
            <a:b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</a:b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2013 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- </a:t>
            </a: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2014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r>
              <a:rPr lang="es-ES" sz="2800" b="1" dirty="0" smtClean="0">
                <a:solidFill>
                  <a:srgbClr val="DFE6D0"/>
                </a:solidFill>
              </a:rPr>
              <a:t>VALLADOLID</a:t>
            </a: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 smtClean="0">
              <a:solidFill>
                <a:srgbClr val="DFE6D0"/>
              </a:solidFill>
            </a:endParaRP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/>
              <a:t>CEIP Antonio Allúe Morer_ SB ING</a:t>
            </a: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/>
              <a:t>CEIP Parque Alameda_ SB ING</a:t>
            </a: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CC </a:t>
            </a:r>
            <a:r>
              <a:rPr lang="es-ES" dirty="0"/>
              <a:t>Ave María_ SB ING en Primaria y Secundaria</a:t>
            </a: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1800" i="1" dirty="0" smtClean="0"/>
              <a:t>CC </a:t>
            </a:r>
            <a:r>
              <a:rPr lang="es-ES" sz="1800" i="1" dirty="0"/>
              <a:t>Santa María la Real de huelgas_ SB ING</a:t>
            </a: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CC </a:t>
            </a:r>
            <a:r>
              <a:rPr lang="es-ES" dirty="0"/>
              <a:t>Sagrado Corazón_ SB ING</a:t>
            </a: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1800" i="1" dirty="0" smtClean="0"/>
              <a:t>CC </a:t>
            </a:r>
            <a:r>
              <a:rPr lang="es-ES" sz="1800" i="1" dirty="0"/>
              <a:t>Cristo Rey_ SB ING</a:t>
            </a: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>
              <a:solidFill>
                <a:srgbClr val="DFE6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NUEVOS CENTROS PLC EN </a:t>
            </a:r>
            <a:r>
              <a:rPr lang="es-ES" sz="3200" dirty="0" err="1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CyL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 </a:t>
            </a:r>
            <a:b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</a:b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2013 </a:t>
            </a:r>
            <a:r>
              <a:rPr lang="es-ES" sz="320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- </a:t>
            </a:r>
            <a:r>
              <a:rPr lang="es-ES" sz="320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00B0F0"/>
                </a:solidFill>
              </a:rPr>
              <a:t>2014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 smtClean="0">
              <a:solidFill>
                <a:srgbClr val="DFE6D0"/>
              </a:solidFill>
            </a:endParaRP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r>
              <a:rPr lang="es-ES" sz="2800" b="1" dirty="0" smtClean="0">
                <a:solidFill>
                  <a:srgbClr val="DFE6D0"/>
                </a:solidFill>
              </a:rPr>
              <a:t>PALENCIA</a:t>
            </a:r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 smtClean="0">
              <a:solidFill>
                <a:srgbClr val="DFE6D0"/>
              </a:solidFill>
            </a:endParaRPr>
          </a:p>
          <a:p>
            <a:pPr marL="274320" indent="-27432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b="1" dirty="0"/>
              <a:t>CEIP </a:t>
            </a:r>
            <a:r>
              <a:rPr lang="es-ES" b="1" dirty="0" smtClean="0"/>
              <a:t>El Otero (Guardo)_ SB ING</a:t>
            </a:r>
          </a:p>
          <a:p>
            <a:pPr marL="0" indent="0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/>
              <a:t>	</a:t>
            </a:r>
            <a:r>
              <a:rPr lang="es-ES" sz="1800" dirty="0" smtClean="0"/>
              <a:t>Iniciativa propia en PLC</a:t>
            </a:r>
          </a:p>
          <a:p>
            <a:pPr marL="0" indent="0" algn="ctr" fontAlgn="auto">
              <a:lnSpc>
                <a:spcPct val="105000"/>
              </a:lnSpc>
              <a:spcAft>
                <a:spcPts val="100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1800" dirty="0" smtClean="0"/>
              <a:t>	Ayuda desde CFP en Idiomas y CEIP Reina Fabiola de Bélgica (Ávila)</a:t>
            </a:r>
            <a:endParaRPr lang="es-ES" sz="1800" dirty="0"/>
          </a:p>
          <a:p>
            <a:pPr marL="0" indent="0" algn="ctr" fontAlgn="auto"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None/>
              <a:defRPr/>
            </a:pPr>
            <a:endParaRPr lang="es-ES" sz="2800" b="1" dirty="0">
              <a:solidFill>
                <a:srgbClr val="DFE6D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CENTROS COLABORADORES EN ACCIONES OAPEE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 rtlCol="0">
            <a:normAutofit fontScale="925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 smtClean="0"/>
              <a:t>Aportación </a:t>
            </a:r>
            <a:r>
              <a:rPr lang="es-ES" sz="2000" dirty="0"/>
              <a:t>IES Leopoldo Cano (Valladolid) al documento base Proyecto </a:t>
            </a:r>
            <a:r>
              <a:rPr lang="es-ES" sz="2000" dirty="0" smtClean="0"/>
              <a:t>Atlántida, </a:t>
            </a:r>
            <a:r>
              <a:rPr lang="es-ES" sz="2000" dirty="0"/>
              <a:t>septiembre 2009: </a:t>
            </a:r>
            <a:r>
              <a:rPr lang="es-ES" sz="2000" dirty="0" smtClean="0"/>
              <a:t>Mejora de la Comunicación_ siete destrezas básicas</a:t>
            </a:r>
            <a:endParaRPr lang="es-ES" sz="2000" dirty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0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 smtClean="0"/>
              <a:t>Intervención </a:t>
            </a:r>
            <a:r>
              <a:rPr lang="es-ES" sz="2000" dirty="0"/>
              <a:t>CEIP Marqués de </a:t>
            </a:r>
            <a:r>
              <a:rPr lang="es-ES" sz="2000" dirty="0" smtClean="0"/>
              <a:t>Santillana (Palencia) en jornada formativa OAPEE Madrid, junio 2010: actividad interdisciplinar sobre Derechos y Deberes Niños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 smtClean="0"/>
              <a:t>Intervención CEIP Reina Fabiola de Bélgica (Ávila) en jornada formativa OAPEE Madrid, marzo 2012: ejemplo buen desarrollo PLC Primaria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000" dirty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 smtClean="0">
                <a:solidFill>
                  <a:schemeClr val="tx1"/>
                </a:solidFill>
              </a:rPr>
              <a:t>Colaboraciones CEIP Los Doce Linajes (Soria) </a:t>
            </a:r>
            <a:r>
              <a:rPr lang="es-ES" sz="2000" dirty="0">
                <a:solidFill>
                  <a:schemeClr val="tx1"/>
                </a:solidFill>
              </a:rPr>
              <a:t>y CEIP Reina Fabiola de Bélgica (Ávila) </a:t>
            </a:r>
            <a:r>
              <a:rPr lang="es-ES" sz="2000" dirty="0" smtClean="0">
                <a:solidFill>
                  <a:schemeClr val="tx1"/>
                </a:solidFill>
              </a:rPr>
              <a:t>en nuevo </a:t>
            </a:r>
            <a:r>
              <a:rPr lang="es-ES" sz="2000" smtClean="0">
                <a:solidFill>
                  <a:schemeClr val="tx1"/>
                </a:solidFill>
              </a:rPr>
              <a:t>documento OAPEE, </a:t>
            </a:r>
            <a:r>
              <a:rPr lang="es-ES" sz="2000" dirty="0" smtClean="0">
                <a:solidFill>
                  <a:schemeClr val="tx1"/>
                </a:solidFill>
              </a:rPr>
              <a:t>junio 2012 : Desarrollo Curricular de la Competencia en Comunicación Lingüística.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1600" dirty="0">
              <a:solidFill>
                <a:schemeClr val="tx1"/>
              </a:solidFill>
            </a:endParaRPr>
          </a:p>
        </p:txBody>
      </p:sp>
      <p:pic>
        <p:nvPicPr>
          <p:cNvPr id="27651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5175" y="6122988"/>
            <a:ext cx="576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5175" y="5661025"/>
            <a:ext cx="576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CENTROS COLABORADORES EN ACCIONES OAPEE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28674" name="2 Marcador de contenido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s-ES" sz="2000" smtClean="0">
                <a:solidFill>
                  <a:schemeClr val="tx1"/>
                </a:solidFill>
              </a:rPr>
              <a:t>Ponencia del CEIP Los Doce Linajes (Soria) en curso formación del CEFIAME Logroño, noviembre 2012.</a:t>
            </a:r>
          </a:p>
          <a:p>
            <a:pPr marL="0" indent="0">
              <a:buFont typeface="Arial" charset="0"/>
              <a:buNone/>
            </a:pPr>
            <a:endParaRPr lang="es-ES" sz="2000" smtClean="0">
              <a:solidFill>
                <a:schemeClr val="tx1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s-ES" sz="2000" smtClean="0"/>
              <a:t>Intervención IES Álvaro Yáñez (Bembibre) en jornada formativa Universidad Alcalá de Henares, octubre 2013: ejemplo buen desarrollo PLC en Secundaria</a:t>
            </a:r>
          </a:p>
          <a:p>
            <a:pPr marL="0" indent="0">
              <a:buFont typeface="Arial" charset="0"/>
              <a:buNone/>
            </a:pPr>
            <a:endParaRPr lang="es-ES" sz="2000" smtClean="0"/>
          </a:p>
          <a:p>
            <a:pPr marL="0" indent="0">
              <a:buFont typeface="Arial" charset="0"/>
              <a:buNone/>
            </a:pPr>
            <a:r>
              <a:rPr lang="es-ES" sz="2000" smtClean="0"/>
              <a:t>Intervención IES Álvaro Yáñez (Bembibre) en jornada formativa CPR Avilés, noviembre 2013: Competencia comunicativa y proyectos lingüísticos de centros</a:t>
            </a:r>
          </a:p>
          <a:p>
            <a:pPr marL="0" indent="0">
              <a:buFont typeface="Arial" charset="0"/>
              <a:buNone/>
            </a:pPr>
            <a:endParaRPr lang="es-ES" sz="2000" smtClean="0"/>
          </a:p>
          <a:p>
            <a:pPr marL="0" indent="0">
              <a:buFont typeface="Arial" charset="0"/>
              <a:buNone/>
            </a:pPr>
            <a:r>
              <a:rPr lang="es-ES" sz="2000" smtClean="0"/>
              <a:t>Intervención CEO Miguel Delibes (Macotera) en curso para asesores CSFP Soria, abril 2014: Experiencia didáctica_ PLC</a:t>
            </a:r>
          </a:p>
        </p:txBody>
      </p:sp>
      <p:pic>
        <p:nvPicPr>
          <p:cNvPr id="28675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5175" y="6122988"/>
            <a:ext cx="576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5175" y="5661025"/>
            <a:ext cx="5762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texto"/>
          <p:cNvSpPr>
            <a:spLocks noGrp="1"/>
          </p:cNvSpPr>
          <p:nvPr>
            <p:ph type="body" idx="1"/>
          </p:nvPr>
        </p:nvSpPr>
        <p:spPr>
          <a:xfrm>
            <a:off x="457200" y="5621338"/>
            <a:ext cx="8305800" cy="414337"/>
          </a:xfrm>
        </p:spPr>
        <p:txBody>
          <a:bodyPr/>
          <a:lstStyle/>
          <a:p>
            <a:r>
              <a:rPr lang="es-ES" smtClean="0"/>
              <a:t>PLC en la actualidad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6">
                    <a:tint val="1000"/>
                  </a:schemeClr>
                </a:solidFill>
              </a:rPr>
              <a:t>PLC en la actualidad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29699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5516563"/>
            <a:ext cx="7191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4941888"/>
            <a:ext cx="7191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¿ POR QUÉ AHORA?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dirty="0" smtClean="0"/>
              <a:t>Nuevo enfoque formativo para docentes: Objetivos básicos Consejo Europa y Comisión Europea_ </a:t>
            </a:r>
            <a:r>
              <a:rPr lang="es-ES" sz="2000" i="1" dirty="0" err="1" smtClean="0"/>
              <a:t>Education</a:t>
            </a:r>
            <a:r>
              <a:rPr lang="es-ES" sz="2000" i="1" dirty="0" smtClean="0"/>
              <a:t> and Training </a:t>
            </a:r>
            <a:r>
              <a:rPr lang="es-ES" sz="2000" i="1" dirty="0" err="1" smtClean="0"/>
              <a:t>Strategy</a:t>
            </a:r>
            <a:r>
              <a:rPr lang="es-ES" sz="2000" i="1" dirty="0" smtClean="0"/>
              <a:t> </a:t>
            </a:r>
            <a:r>
              <a:rPr lang="es-ES" sz="2000" i="1" dirty="0" err="1" smtClean="0"/>
              <a:t>for</a:t>
            </a:r>
            <a:r>
              <a:rPr lang="es-ES" sz="2000" i="1" dirty="0" smtClean="0"/>
              <a:t> 2020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i="1" dirty="0" smtClean="0"/>
              <a:t>Consejería Educación Castilla y León: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000" i="1" dirty="0" smtClean="0"/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AutoNum type="arabicPeriod"/>
              <a:defRPr/>
            </a:pPr>
            <a:r>
              <a:rPr lang="es-ES" sz="1800" dirty="0"/>
              <a:t>A</a:t>
            </a:r>
            <a:r>
              <a:rPr lang="es-ES" sz="1800" dirty="0" smtClean="0"/>
              <a:t>plicación </a:t>
            </a:r>
            <a:r>
              <a:rPr lang="es-ES" sz="1800" dirty="0"/>
              <a:t>ordenada, coordinada y global </a:t>
            </a:r>
            <a:r>
              <a:rPr lang="es-ES" sz="1800" dirty="0" smtClean="0"/>
              <a:t>de programas en centros bilingües _ mayor y mejor competencia lingüística del alumnado en lenguas curriculares</a:t>
            </a:r>
          </a:p>
          <a:p>
            <a:pPr marL="457200" indent="-45720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AutoNum type="arabicPeriod"/>
              <a:defRPr/>
            </a:pPr>
            <a:r>
              <a:rPr lang="es-ES" sz="1800" dirty="0" smtClean="0"/>
              <a:t>Resoluciones </a:t>
            </a:r>
            <a:r>
              <a:rPr lang="es-ES" sz="1800" dirty="0"/>
              <a:t>en </a:t>
            </a:r>
            <a:r>
              <a:rPr lang="es-ES" sz="1800" dirty="0" err="1"/>
              <a:t>Bocyl</a:t>
            </a:r>
            <a:r>
              <a:rPr lang="es-ES" sz="1800" dirty="0"/>
              <a:t> para el incremento de las destrezas de expresión oral y </a:t>
            </a:r>
            <a:r>
              <a:rPr lang="es-ES" sz="1800" dirty="0" smtClean="0"/>
              <a:t>escrita</a:t>
            </a:r>
            <a:r>
              <a:rPr lang="es-ES" sz="1800" dirty="0"/>
              <a:t> </a:t>
            </a:r>
            <a:r>
              <a:rPr lang="es-ES" sz="1800" dirty="0" smtClean="0"/>
              <a:t>(septiembre 2012, septiembre 2013) y para la </a:t>
            </a:r>
            <a:r>
              <a:rPr lang="es-ES" sz="1800" dirty="0"/>
              <a:t>mejora de las destrezas de expresión oral, oratoria, a desarrollar, con carácter experimental durante el curso escolar 2013-2014, en centros docentes que impartan educación secundaria obligatoria y bachillerato en la Comunidad de Castilla y </a:t>
            </a:r>
            <a:r>
              <a:rPr lang="es-ES" sz="1800" dirty="0" smtClean="0"/>
              <a:t>León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</p:txBody>
      </p:sp>
      <p:pic>
        <p:nvPicPr>
          <p:cNvPr id="30723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¿ POR QUÉ AHORA?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dirty="0"/>
              <a:t>Currículos de Lenguas para Primaria y Secundaria: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 smtClean="0"/>
              <a:t>enfoque </a:t>
            </a:r>
            <a:r>
              <a:rPr lang="es-ES" sz="2000" dirty="0"/>
              <a:t>integrado de enseñanza de lenguas – transversalidad </a:t>
            </a:r>
            <a:r>
              <a:rPr lang="es-ES" sz="2000" dirty="0" smtClean="0"/>
              <a:t>	de </a:t>
            </a:r>
            <a:r>
              <a:rPr lang="es-ES" sz="2000" dirty="0"/>
              <a:t>competencia lingüístico-comunicativa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dirty="0" smtClean="0"/>
              <a:t>Diversidad </a:t>
            </a:r>
            <a:r>
              <a:rPr lang="es-ES" sz="2000" dirty="0"/>
              <a:t>lingüística de nuestras aulas: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000" dirty="0"/>
              <a:t>todas las lenguas, tesoros igual de importantes a mantener.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sz="2000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</p:txBody>
      </p:sp>
      <p:pic>
        <p:nvPicPr>
          <p:cNvPr id="31747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¿POR QUÉ AHORA?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277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Castilla y León: 532 secciones lingüísticas y 29 centros bilingües Primaria y Secundaria – 3 idiomas</a:t>
            </a:r>
          </a:p>
          <a:p>
            <a:endParaRPr lang="es-ES" smtClean="0"/>
          </a:p>
          <a:p>
            <a:r>
              <a:rPr lang="es-ES" smtClean="0"/>
              <a:t>Proyecto de solicitud - compromiso de desarrollo posterior.</a:t>
            </a:r>
          </a:p>
          <a:p>
            <a:endParaRPr lang="es-ES" smtClean="0"/>
          </a:p>
          <a:p>
            <a:r>
              <a:rPr lang="es-ES" smtClean="0"/>
              <a:t>Proyecto de Centro – modificación experimental del PEC: Portfolio, Programa Europeo, Programa Acogida Alumnado Inmigrante, Plan de Lectura, Programa de Convivencia…</a:t>
            </a:r>
          </a:p>
          <a:p>
            <a:endParaRPr lang="es-ES" smtClean="0"/>
          </a:p>
          <a:p>
            <a:endParaRPr lang="es-ES" smtClean="0"/>
          </a:p>
        </p:txBody>
      </p:sp>
      <p:pic>
        <p:nvPicPr>
          <p:cNvPr id="32771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PLC IMPLÍCITO, VIVO, DINÁMICO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Facilitador buen desarrollo SB aunque cambien docentes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Actuaciones propias del centro – integración todos programas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Necesidad nuevo documento escrito consensuado – línea de trabajo experimental del PEC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/>
              <a:t>F</a:t>
            </a:r>
            <a:r>
              <a:rPr lang="es-ES" dirty="0" smtClean="0"/>
              <a:t>ases de desarrollo: 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/>
              <a:t>1. Reflexión 2. Acción 3. Consolidación 4. Redacción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</p:txBody>
      </p:sp>
      <p:pic>
        <p:nvPicPr>
          <p:cNvPr id="33795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texto"/>
          <p:cNvSpPr>
            <a:spLocks noGrp="1"/>
          </p:cNvSpPr>
          <p:nvPr>
            <p:ph type="body" idx="1"/>
          </p:nvPr>
        </p:nvSpPr>
        <p:spPr>
          <a:xfrm>
            <a:off x="457200" y="5621338"/>
            <a:ext cx="8305800" cy="414337"/>
          </a:xfrm>
        </p:spPr>
        <p:txBody>
          <a:bodyPr/>
          <a:lstStyle/>
          <a:p>
            <a:pPr algn="r"/>
            <a:r>
              <a:rPr lang="es-ES" smtClean="0"/>
              <a:t>Un poco de historia PLC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6">
                    <a:tint val="1000"/>
                  </a:schemeClr>
                </a:solidFill>
              </a:rPr>
              <a:t>Un poco de historia PLC…		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15363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5027613"/>
            <a:ext cx="7191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4452938"/>
            <a:ext cx="7191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Marcador de texto"/>
          <p:cNvSpPr>
            <a:spLocks noGrp="1"/>
          </p:cNvSpPr>
          <p:nvPr>
            <p:ph type="body" idx="1"/>
          </p:nvPr>
        </p:nvSpPr>
        <p:spPr>
          <a:xfrm>
            <a:off x="457200" y="5621338"/>
            <a:ext cx="8305800" cy="414337"/>
          </a:xfrm>
        </p:spPr>
        <p:txBody>
          <a:bodyPr/>
          <a:lstStyle/>
          <a:p>
            <a:r>
              <a:rPr lang="es-ES" smtClean="0"/>
              <a:t>PLC Hoy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chemeClr val="accent6">
                    <a:tint val="1000"/>
                  </a:schemeClr>
                </a:solidFill>
              </a:rPr>
              <a:t>PLC Hoy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pic>
        <p:nvPicPr>
          <p:cNvPr id="34819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16913" y="5516563"/>
            <a:ext cx="719137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16913" y="4941888"/>
            <a:ext cx="7191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PLC Hoy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1. Sitio web CFP en IDIOMAS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2. Índice orientativo Elaboración PLC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3. Ejemplos buenas prácticas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4. Primer contacto PLC</a:t>
            </a:r>
          </a:p>
        </p:txBody>
      </p:sp>
      <p:pic>
        <p:nvPicPr>
          <p:cNvPr id="35843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SITIO WEB CFP en IDIOMAS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68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mtClean="0"/>
          </a:p>
          <a:p>
            <a:endParaRPr lang="es-ES" smtClean="0"/>
          </a:p>
          <a:p>
            <a:r>
              <a:rPr lang="es-ES" smtClean="0"/>
              <a:t>Pestaña del Proyecto Lingüístico de Centro</a:t>
            </a:r>
          </a:p>
          <a:p>
            <a:endParaRPr lang="es-ES" smtClean="0"/>
          </a:p>
          <a:p>
            <a:r>
              <a:rPr lang="es-ES" smtClean="0">
                <a:hlinkClick r:id="rId2"/>
              </a:rPr>
              <a:t>http://cfpidiomas.centros.educa.jcyl.es/sitio/index.cgi</a:t>
            </a:r>
            <a:endParaRPr lang="es-ES" smtClean="0"/>
          </a:p>
          <a:p>
            <a:endParaRPr lang="es-ES" smtClean="0"/>
          </a:p>
        </p:txBody>
      </p:sp>
      <p:pic>
        <p:nvPicPr>
          <p:cNvPr id="36867" name="Picture 2" descr="S:\LOGOS\logo cfie_cfpi pequeñ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INDICE ORIENTATIVO PLC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/>
              <a:t>Concreción Fases PLC: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/>
              <a:t>Proyecto lingüístico, cultural y científico – condiciones necesarias para Mejora </a:t>
            </a:r>
            <a:r>
              <a:rPr lang="es-ES" dirty="0"/>
              <a:t>C</a:t>
            </a:r>
            <a:r>
              <a:rPr lang="es-ES" dirty="0" smtClean="0"/>
              <a:t>ompetencia Comunicación Lingüística Alumnado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>
                <a:hlinkClick r:id="rId2" action="ppaction://hlinkfile"/>
              </a:rPr>
              <a:t>Índice Orientativo PLC (CFP en Idiomas)</a:t>
            </a:r>
            <a:endParaRPr lang="es-ES" dirty="0" smtClean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</p:txBody>
      </p:sp>
      <p:pic>
        <p:nvPicPr>
          <p:cNvPr id="37891" name="Picture 2" descr="S:\LOGOS\logo cfie_cfpi pequeñ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EJEMPLOS DE BUENAS PRÁCTICAS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89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es-ES" sz="2800" smtClean="0"/>
          </a:p>
          <a:p>
            <a:pPr marL="0" indent="0" algn="ctr">
              <a:buFont typeface="Arial" charset="0"/>
              <a:buNone/>
            </a:pPr>
            <a:endParaRPr lang="es-ES" sz="2800" smtClean="0"/>
          </a:p>
          <a:p>
            <a:pPr marL="0" indent="0" algn="ctr">
              <a:buFont typeface="Arial" charset="0"/>
              <a:buNone/>
            </a:pPr>
            <a:endParaRPr lang="es-ES" sz="2800" smtClean="0"/>
          </a:p>
        </p:txBody>
      </p:sp>
      <p:sp>
        <p:nvSpPr>
          <p:cNvPr id="4" name="3 Rectángulo"/>
          <p:cNvSpPr/>
          <p:nvPr/>
        </p:nvSpPr>
        <p:spPr>
          <a:xfrm>
            <a:off x="755650" y="2163763"/>
            <a:ext cx="7345363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defRPr/>
            </a:pPr>
            <a:r>
              <a:rPr lang="es-ES" sz="2400" b="1" dirty="0">
                <a:solidFill>
                  <a:srgbClr val="DFE6D0"/>
                </a:solidFill>
                <a:latin typeface="+mn-lt"/>
                <a:cs typeface="+mn-cs"/>
              </a:rPr>
              <a:t>Ayuda desde: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defRPr/>
            </a:pPr>
            <a:endParaRPr lang="es-ES" sz="2400" b="1" dirty="0">
              <a:solidFill>
                <a:srgbClr val="DFE6D0"/>
              </a:solidFill>
              <a:latin typeface="+mn-lt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defRPr/>
            </a:pPr>
            <a:r>
              <a:rPr lang="es-ES" sz="2400" b="1" dirty="0">
                <a:solidFill>
                  <a:srgbClr val="DFE6D0"/>
                </a:solidFill>
                <a:latin typeface="+mn-lt"/>
                <a:cs typeface="+mn-cs"/>
                <a:hlinkClick r:id="rId2"/>
              </a:rPr>
              <a:t>IES ÁLVARO YÁÑEZ </a:t>
            </a:r>
            <a:r>
              <a:rPr lang="es-ES" sz="2400" b="1" dirty="0">
                <a:solidFill>
                  <a:srgbClr val="DFE6D0"/>
                </a:solidFill>
                <a:latin typeface="+mn-lt"/>
                <a:cs typeface="+mn-cs"/>
              </a:rPr>
              <a:t> (BEMBIBRE, LEÓN)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defRPr/>
            </a:pPr>
            <a:endParaRPr lang="es-ES" sz="2400" b="1" dirty="0">
              <a:solidFill>
                <a:srgbClr val="DFE6D0"/>
              </a:solidFill>
              <a:latin typeface="+mn-lt"/>
              <a:cs typeface="+mn-cs"/>
            </a:endParaRPr>
          </a:p>
          <a:p>
            <a:pPr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defRPr/>
            </a:pPr>
            <a:r>
              <a:rPr lang="es-ES" sz="2400" b="1" dirty="0">
                <a:solidFill>
                  <a:srgbClr val="DFE6D0"/>
                </a:solidFill>
                <a:latin typeface="+mn-lt"/>
                <a:cs typeface="+mn-cs"/>
                <a:hlinkClick r:id="rId3"/>
              </a:rPr>
              <a:t>CEIP LOS DOCE LINAJES </a:t>
            </a:r>
            <a:r>
              <a:rPr lang="es-ES" sz="2400" b="1" dirty="0">
                <a:solidFill>
                  <a:srgbClr val="DFE6D0"/>
                </a:solidFill>
                <a:latin typeface="+mn-lt"/>
                <a:cs typeface="+mn-cs"/>
              </a:rPr>
              <a:t>(SORIA)</a:t>
            </a:r>
          </a:p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rgbClr val="759AA5">
                  <a:lumMod val="60000"/>
                  <a:lumOff val="40000"/>
                </a:srgbClr>
              </a:buClr>
              <a:buFont typeface="Arial" pitchFamily="34" charset="0"/>
              <a:buChar char="•"/>
              <a:defRPr/>
            </a:pPr>
            <a:endParaRPr lang="es-ES" sz="2400" dirty="0">
              <a:solidFill>
                <a:srgbClr val="DFE6D0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Primeros pasos de vuestro PLC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993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mtClean="0"/>
          </a:p>
          <a:p>
            <a:r>
              <a:rPr lang="es-ES" smtClean="0"/>
              <a:t>1. Análisis de contexto _ situación partida y resultados evaluación diagnóstico</a:t>
            </a:r>
          </a:p>
          <a:p>
            <a:endParaRPr lang="es-ES" smtClean="0"/>
          </a:p>
          <a:p>
            <a:r>
              <a:rPr lang="es-ES" smtClean="0"/>
              <a:t>2. Objetivos lingüísticos generales de centro consensuados</a:t>
            </a:r>
          </a:p>
          <a:p>
            <a:endParaRPr lang="es-ES" smtClean="0"/>
          </a:p>
          <a:p>
            <a:r>
              <a:rPr lang="es-ES" smtClean="0"/>
              <a:t>3. Actuaciones interdisciplinares en aula, centro, y comunidad educativa en el entorno.</a:t>
            </a:r>
          </a:p>
          <a:p>
            <a:endParaRPr lang="es-ES" smtClean="0"/>
          </a:p>
          <a:p>
            <a:endParaRPr lang="es-ES" smtClean="0"/>
          </a:p>
          <a:p>
            <a:endParaRPr lang="es-ES" smtClean="0"/>
          </a:p>
        </p:txBody>
      </p:sp>
      <p:pic>
        <p:nvPicPr>
          <p:cNvPr id="39939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43888" y="60928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3888" y="551656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¿CUÁNDO SURGE ESTE CONCEPTO?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00463"/>
          </a:xfrm>
        </p:spPr>
        <p:txBody>
          <a:bodyPr rtlCol="0">
            <a:normAutofit/>
          </a:bodyPr>
          <a:lstStyle/>
          <a:p>
            <a:pPr marL="274320" indent="-27432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CURSO 2008-2009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/>
              <a:t>CFP en Idiomas - Proyecto inicial para la Mejora de la Competencia en Comunicación Lingüística del OAPEE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dirty="0" smtClean="0"/>
              <a:t>CFP en Idiomas – Contextualización y adaptación – Centros con sección bilingüe Castilla y León</a:t>
            </a:r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 smtClean="0"/>
          </a:p>
          <a:p>
            <a:pPr marL="0" indent="0" algn="just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 smtClean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dirty="0"/>
          </a:p>
        </p:txBody>
      </p:sp>
      <p:pic>
        <p:nvPicPr>
          <p:cNvPr id="16387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6021388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44512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" dirty="0">
                <a:solidFill>
                  <a:srgbClr val="00B0F0"/>
                </a:solidFill>
              </a:rPr>
              <a:t>¿ POR QUÉ SURGE ESTE PROYECTO?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r>
              <a:rPr lang="es-ES" smtClean="0"/>
              <a:t>Distintos modelos de enseñanza bilingüe en España</a:t>
            </a:r>
          </a:p>
          <a:p>
            <a:endParaRPr lang="es-ES" smtClean="0"/>
          </a:p>
          <a:p>
            <a:r>
              <a:rPr lang="es-ES" smtClean="0"/>
              <a:t>Desarrollo de CCBB</a:t>
            </a:r>
          </a:p>
          <a:p>
            <a:endParaRPr lang="es-ES" smtClean="0"/>
          </a:p>
          <a:p>
            <a:r>
              <a:rPr lang="es-ES" smtClean="0"/>
              <a:t>Nuevos currículos de lenguas basados en el MCER</a:t>
            </a:r>
          </a:p>
          <a:p>
            <a:endParaRPr lang="es-ES" smtClean="0"/>
          </a:p>
          <a:p>
            <a:r>
              <a:rPr lang="es-ES" smtClean="0"/>
              <a:t>Protección de la diversidad lingüística europea</a:t>
            </a:r>
          </a:p>
          <a:p>
            <a:endParaRPr lang="es-ES" smtClean="0"/>
          </a:p>
          <a:p>
            <a:r>
              <a:rPr lang="es-ES" smtClean="0"/>
              <a:t>Alumnado competente en el mundo real y laboral</a:t>
            </a:r>
          </a:p>
          <a:p>
            <a:endParaRPr lang="es-ES" smtClean="0"/>
          </a:p>
        </p:txBody>
      </p:sp>
      <p:pic>
        <p:nvPicPr>
          <p:cNvPr id="17411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5949950"/>
            <a:ext cx="7207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5373688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¿CÓMO SE HA IDO ENFOCANDO ESTE PROYECTO?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b="1" dirty="0" smtClean="0"/>
              <a:t>OAPEE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Guía para el diseño y puesta en marcha del PLC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Web de ayuda: </a:t>
            </a:r>
            <a:r>
              <a:rPr lang="es-ES" dirty="0" smtClean="0">
                <a:hlinkClick r:id="rId3"/>
              </a:rPr>
              <a:t>www.proyectolinguisticodecentro.es</a:t>
            </a: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b="1" dirty="0" smtClean="0"/>
              <a:t>DDPP EDUCACIÓN Y CFIE PROVINCIALES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Selección centros piloto en cada provincia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Seguimiento, asesoramiento y apoyo de esta experiencia en los centros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Seguimiento y asesoramiento en sus PFC sobre competencia comunicativa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Oferta actividades </a:t>
            </a:r>
            <a:r>
              <a:rPr lang="es-ES" dirty="0" smtClean="0">
                <a:hlinkClick r:id="rId4" action="ppaction://hlinkfile"/>
              </a:rPr>
              <a:t>Plan Formación Profesorado Lenguas Extranjeras</a:t>
            </a:r>
            <a:r>
              <a:rPr lang="es-ES" dirty="0" smtClean="0"/>
              <a:t>  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b="1" dirty="0"/>
          </a:p>
        </p:txBody>
      </p:sp>
      <p:pic>
        <p:nvPicPr>
          <p:cNvPr id="18435" name="Picture 2" descr="S:\LOGOS\logo cfie_cfpi pequeñ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27988" y="170021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27988" y="1125538"/>
            <a:ext cx="72072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>
                <a:solidFill>
                  <a:srgbClr val="00B0F0"/>
                </a:solidFill>
              </a:rPr>
              <a:t>¿CÓMO SE HA IDO ENFOCANDO ESTE PROYECTO?</a:t>
            </a:r>
            <a:endParaRPr lang="es-ES" dirty="0">
              <a:solidFill>
                <a:schemeClr val="accent6">
                  <a:tint val="1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76725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b="1" dirty="0" smtClean="0"/>
              <a:t>CFP en IDIOMAS 2008 - 2012</a:t>
            </a:r>
          </a:p>
          <a:p>
            <a:pPr marL="0" indent="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Adaptación instrucciones nacionales OAPEE a Castilla y León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Jornadas presenciales formación para centros piloto: Madrid y Valladolid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Formación, seguimiento y asesoramiento: Aulas Virtuales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Desplazamiento y consultas en centros piloto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Apoyo en PFC específicos sobre PLC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/>
              <a:t>Oferta actividades </a:t>
            </a:r>
            <a:r>
              <a:rPr lang="es-ES" dirty="0">
                <a:hlinkClick r:id="rId2" action="ppaction://hlinkfile"/>
              </a:rPr>
              <a:t>Plan Formación Profesorado Lenguas </a:t>
            </a:r>
            <a:r>
              <a:rPr lang="es-ES" dirty="0" smtClean="0">
                <a:hlinkClick r:id="rId2" action="ppaction://hlinkfile"/>
              </a:rPr>
              <a:t>Extranjeras</a:t>
            </a: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</p:txBody>
      </p:sp>
      <p:pic>
        <p:nvPicPr>
          <p:cNvPr id="20483" name="Picture 2" descr="S:\LOGOS\logo cfie_cfpi pequeñ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162877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72450" y="105251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>
                <a:solidFill>
                  <a:srgbClr val="00B0F0"/>
                </a:solidFill>
              </a:rPr>
              <a:t>CENTROS PILOTO PROVINCIALES</a:t>
            </a:r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smtClean="0"/>
          </a:p>
          <a:p>
            <a:r>
              <a:rPr lang="es-ES" b="1" smtClean="0"/>
              <a:t>ÁVILA</a:t>
            </a:r>
            <a:r>
              <a:rPr lang="es-ES" smtClean="0"/>
              <a:t>: 	CEIP Reina Fabiola de Bélgica_ SB ING</a:t>
            </a:r>
          </a:p>
          <a:p>
            <a:r>
              <a:rPr lang="es-ES" b="1" smtClean="0"/>
              <a:t>BURGOS</a:t>
            </a:r>
            <a:r>
              <a:rPr lang="es-ES" smtClean="0"/>
              <a:t>:  IES Comuneros de Castilla_ </a:t>
            </a:r>
            <a:r>
              <a:rPr lang="es-ES" sz="1400" b="1" smtClean="0"/>
              <a:t>BRITISH y SB FRAN</a:t>
            </a:r>
          </a:p>
          <a:p>
            <a:r>
              <a:rPr lang="es-ES" b="1" smtClean="0"/>
              <a:t>LEÓN</a:t>
            </a:r>
            <a:r>
              <a:rPr lang="es-ES" smtClean="0"/>
              <a:t>: 		CEIP Teleno (La Bañeza)_ SB ING</a:t>
            </a:r>
          </a:p>
          <a:p>
            <a:r>
              <a:rPr lang="es-ES" b="1" smtClean="0"/>
              <a:t>PALENCIA</a:t>
            </a:r>
            <a:r>
              <a:rPr lang="es-ES" smtClean="0"/>
              <a:t>: 	CEIP Marqués de Santillana_ SB ING</a:t>
            </a:r>
          </a:p>
          <a:p>
            <a:r>
              <a:rPr lang="es-ES" b="1" smtClean="0"/>
              <a:t>SALAMANCA</a:t>
            </a:r>
            <a:r>
              <a:rPr lang="es-ES" smtClean="0"/>
              <a:t>: 	IES Torres Villarroel_ SB ING</a:t>
            </a:r>
          </a:p>
          <a:p>
            <a:r>
              <a:rPr lang="es-ES" b="1" smtClean="0"/>
              <a:t>SEGOVIA</a:t>
            </a:r>
            <a:r>
              <a:rPr lang="es-ES" smtClean="0"/>
              <a:t>: 	IES Marqués de Lozoya_ SB ING</a:t>
            </a:r>
          </a:p>
          <a:p>
            <a:r>
              <a:rPr lang="es-ES" b="1" smtClean="0"/>
              <a:t>SORIA</a:t>
            </a:r>
            <a:r>
              <a:rPr lang="es-ES" smtClean="0"/>
              <a:t>: 		CEIP Los Doce Linajes_ BRITISH</a:t>
            </a:r>
          </a:p>
          <a:p>
            <a:r>
              <a:rPr lang="es-ES" b="1" smtClean="0"/>
              <a:t>VALLADOLID</a:t>
            </a:r>
            <a:r>
              <a:rPr lang="es-ES" smtClean="0"/>
              <a:t>: 	IES Leopoldo Cano_ SB FRA</a:t>
            </a:r>
          </a:p>
          <a:p>
            <a:r>
              <a:rPr lang="es-ES" b="1" smtClean="0"/>
              <a:t>ZAMORA</a:t>
            </a:r>
            <a:r>
              <a:rPr lang="es-ES" smtClean="0"/>
              <a:t>: 		IES Los Sauces (Benavente)_ SB ING</a:t>
            </a:r>
          </a:p>
          <a:p>
            <a:endParaRPr lang="es-ES" smtClean="0"/>
          </a:p>
        </p:txBody>
      </p:sp>
      <p:pic>
        <p:nvPicPr>
          <p:cNvPr id="21507" name="Picture 2" descr="S:\LOGOS\logo cfie_cfpi pequeñ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2450" y="2060575"/>
            <a:ext cx="7207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50" y="1484313"/>
            <a:ext cx="7207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NUEVOS CENTROS PLC EN </a:t>
            </a:r>
            <a:r>
              <a:rPr lang="es-ES" dirty="0" err="1" smtClean="0">
                <a:solidFill>
                  <a:srgbClr val="00B0F0"/>
                </a:solidFill>
              </a:rPr>
              <a:t>CyL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br>
              <a:rPr lang="es-ES" dirty="0" smtClean="0">
                <a:solidFill>
                  <a:srgbClr val="00B0F0"/>
                </a:solidFill>
              </a:rPr>
            </a:br>
            <a:r>
              <a:rPr lang="es-ES" dirty="0" smtClean="0">
                <a:solidFill>
                  <a:srgbClr val="00B0F0"/>
                </a:solidFill>
              </a:rPr>
              <a:t>2012 - 2013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800" b="1" dirty="0" smtClean="0"/>
              <a:t>LEÓN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800" i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1600" i="1" dirty="0" smtClean="0"/>
              <a:t>CEIP San Claudio_ SB ALEMÁN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CEIP Teodoro Martínez </a:t>
            </a:r>
            <a:r>
              <a:rPr lang="es-ES" dirty="0" err="1" smtClean="0"/>
              <a:t>Gadañón</a:t>
            </a:r>
            <a:r>
              <a:rPr lang="es-ES" dirty="0"/>
              <a:t> </a:t>
            </a:r>
            <a:r>
              <a:rPr lang="es-ES" dirty="0" smtClean="0"/>
              <a:t>(San Andrés del </a:t>
            </a:r>
            <a:r>
              <a:rPr lang="es-ES" dirty="0" err="1" smtClean="0"/>
              <a:t>Rabanedo</a:t>
            </a:r>
            <a:r>
              <a:rPr lang="es-ES" dirty="0" smtClean="0"/>
              <a:t>)_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CEIP Santa Bárbara (</a:t>
            </a:r>
            <a:r>
              <a:rPr lang="es-ES" dirty="0" err="1" smtClean="0"/>
              <a:t>Matarrosa</a:t>
            </a:r>
            <a:r>
              <a:rPr lang="es-ES" dirty="0" smtClean="0"/>
              <a:t> del Sil)_SB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1600" i="1" dirty="0" smtClean="0"/>
              <a:t>CEO San Juan (Benavides de Órbigo)_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IES Álvaro Yáñez (</a:t>
            </a:r>
            <a:r>
              <a:rPr lang="es-ES" dirty="0" err="1" smtClean="0"/>
              <a:t>Bembibre</a:t>
            </a:r>
            <a:r>
              <a:rPr lang="es-ES" dirty="0" smtClean="0"/>
              <a:t>)_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CC San José Agustinas Misioneras_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5113" y="5084763"/>
            <a:ext cx="719137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5589588"/>
            <a:ext cx="7191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dirty="0" smtClean="0">
                <a:solidFill>
                  <a:srgbClr val="00B0F0"/>
                </a:solidFill>
              </a:rPr>
              <a:t>NUEVOS CENTROS PLC EN </a:t>
            </a:r>
            <a:r>
              <a:rPr lang="es-ES" dirty="0" err="1" smtClean="0">
                <a:solidFill>
                  <a:srgbClr val="00B0F0"/>
                </a:solidFill>
              </a:rPr>
              <a:t>CyL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br>
              <a:rPr lang="es-ES" dirty="0" smtClean="0">
                <a:solidFill>
                  <a:srgbClr val="00B0F0"/>
                </a:solidFill>
              </a:rPr>
            </a:br>
            <a:r>
              <a:rPr lang="es-ES" dirty="0" smtClean="0">
                <a:solidFill>
                  <a:srgbClr val="00B0F0"/>
                </a:solidFill>
              </a:rPr>
              <a:t>2012 - 2013</a:t>
            </a:r>
            <a:endParaRPr lang="es-ES" dirty="0">
              <a:solidFill>
                <a:srgbClr val="00B0F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r>
              <a:rPr lang="es-ES" sz="2800" b="1" dirty="0" smtClean="0"/>
              <a:t>SALAMANCA</a:t>
            </a:r>
          </a:p>
          <a:p>
            <a:pPr marL="0" indent="0" algn="ctr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None/>
              <a:defRPr/>
            </a:pPr>
            <a:endParaRPr lang="es-ES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i="1" dirty="0" smtClean="0"/>
              <a:t>CRA Río Yeltes (</a:t>
            </a:r>
            <a:r>
              <a:rPr lang="es-ES" sz="2000" i="1" dirty="0" err="1" smtClean="0"/>
              <a:t>Villavieja</a:t>
            </a:r>
            <a:r>
              <a:rPr lang="es-ES" sz="2000" i="1" dirty="0" smtClean="0"/>
              <a:t>)_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CEO Miguel Delibes (</a:t>
            </a:r>
            <a:r>
              <a:rPr lang="es-ES" dirty="0" err="1" smtClean="0"/>
              <a:t>Macotera</a:t>
            </a:r>
            <a:r>
              <a:rPr lang="es-ES" dirty="0" smtClean="0"/>
              <a:t>)_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sz="2000" i="1" dirty="0" smtClean="0"/>
              <a:t>IES Francisco Salinas_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r>
              <a:rPr lang="es-ES" dirty="0" smtClean="0"/>
              <a:t>CC San Juan Bosco_ SB ING</a:t>
            </a:r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/>
          </a:p>
          <a:p>
            <a:pPr marL="274320" indent="-274320" fontAlgn="auto"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  <a:defRPr/>
            </a:pPr>
            <a:endParaRPr lang="es-ES" dirty="0" smtClean="0"/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62888" y="4981575"/>
            <a:ext cx="719137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62888" y="5546725"/>
            <a:ext cx="7191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ja">
  <a:themeElements>
    <a:clrScheme name="Paja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ja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ja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643</TotalTime>
  <Words>1028</Words>
  <Application>Microsoft Office PowerPoint</Application>
  <PresentationFormat>Presentación en pantalla (4:3)</PresentationFormat>
  <Paragraphs>202</Paragraphs>
  <Slides>25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Paja</vt:lpstr>
      <vt:lpstr>PROYECTOS LINGÜÍSTICOS DE CENTROS EN CASTILLA Y LEÓN</vt:lpstr>
      <vt:lpstr>Un poco de historia PLC…  </vt:lpstr>
      <vt:lpstr>¿CUÁNDO SURGE ESTE CONCEPTO?</vt:lpstr>
      <vt:lpstr>¿ POR QUÉ SURGE ESTE PROYECTO?</vt:lpstr>
      <vt:lpstr>¿CÓMO SE HA IDO ENFOCANDO ESTE PROYECTO?</vt:lpstr>
      <vt:lpstr>¿CÓMO SE HA IDO ENFOCANDO ESTE PROYECTO?</vt:lpstr>
      <vt:lpstr>CENTROS PILOTO PROVINCIALES</vt:lpstr>
      <vt:lpstr>NUEVOS CENTROS PLC EN CyL  2012 - 2013</vt:lpstr>
      <vt:lpstr>NUEVOS CENTROS PLC EN CyL  2012 - 2013</vt:lpstr>
      <vt:lpstr>NUEVOS CENTROS PLC EN CyL  2013 - 2014</vt:lpstr>
      <vt:lpstr>NUEVOS CENTROS PLC EN CyL  2013 - 2014</vt:lpstr>
      <vt:lpstr>NUEVOS CENTROS PLC EN CyL  2013 - 2014</vt:lpstr>
      <vt:lpstr>CENTROS COLABORADORES EN ACCIONES OAPEE</vt:lpstr>
      <vt:lpstr>CENTROS COLABORADORES EN ACCIONES OAPEE</vt:lpstr>
      <vt:lpstr>PLC en la actualidad</vt:lpstr>
      <vt:lpstr>¿ POR QUÉ AHORA?</vt:lpstr>
      <vt:lpstr>¿ POR QUÉ AHORA?</vt:lpstr>
      <vt:lpstr>¿POR QUÉ AHORA?</vt:lpstr>
      <vt:lpstr>PLC IMPLÍCITO, VIVO, DINÁMICO</vt:lpstr>
      <vt:lpstr>PLC Hoy</vt:lpstr>
      <vt:lpstr>PLC Hoy</vt:lpstr>
      <vt:lpstr>SITIO WEB CFP en IDIOMAS</vt:lpstr>
      <vt:lpstr>INDICE ORIENTATIVO PLC</vt:lpstr>
      <vt:lpstr>EJEMPLOS DE BUENAS PRÁCTICAS</vt:lpstr>
      <vt:lpstr>Primeros pasos de vuestro PLC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ELABORACIÓN DEL PROYECTO LINGÜÍSTICO DE CENTRO</dc:title>
  <dc:creator>secretaria</dc:creator>
  <cp:lastModifiedBy>usuario</cp:lastModifiedBy>
  <cp:revision>107</cp:revision>
  <dcterms:created xsi:type="dcterms:W3CDTF">2012-09-17T11:31:07Z</dcterms:created>
  <dcterms:modified xsi:type="dcterms:W3CDTF">2014-05-04T18:50:25Z</dcterms:modified>
</cp:coreProperties>
</file>