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313" r:id="rId3"/>
    <p:sldId id="314" r:id="rId4"/>
    <p:sldId id="315" r:id="rId5"/>
    <p:sldId id="311" r:id="rId6"/>
    <p:sldId id="312" r:id="rId7"/>
    <p:sldId id="257" r:id="rId8"/>
    <p:sldId id="316" r:id="rId9"/>
    <p:sldId id="317" r:id="rId10"/>
    <p:sldId id="318" r:id="rId11"/>
    <p:sldId id="319" r:id="rId12"/>
    <p:sldId id="320" r:id="rId13"/>
    <p:sldId id="321" r:id="rId14"/>
    <p:sldId id="265"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410C8-85C7-406D-AE11-151F947229B5}" type="doc">
      <dgm:prSet loTypeId="urn:microsoft.com/office/officeart/2005/8/layout/arrow5" loCatId="process" qsTypeId="urn:microsoft.com/office/officeart/2005/8/quickstyle/3d2" qsCatId="3D" csTypeId="urn:microsoft.com/office/officeart/2005/8/colors/colorful2" csCatId="colorful" phldr="1"/>
      <dgm:spPr/>
      <dgm:t>
        <a:bodyPr/>
        <a:lstStyle/>
        <a:p>
          <a:endParaRPr lang="es-ES"/>
        </a:p>
      </dgm:t>
    </dgm:pt>
    <dgm:pt modelId="{6EDDE5A0-2BCF-49CC-BFEB-D26919B9E304}">
      <dgm:prSet phldrT="[Texto]"/>
      <dgm:spPr/>
      <dgm:t>
        <a:bodyPr/>
        <a:lstStyle/>
        <a:p>
          <a:pPr algn="ctr"/>
          <a:r>
            <a:rPr lang="es-ES" dirty="0" smtClean="0"/>
            <a:t>DIVERSIDAD EN LOS ALUMNOS</a:t>
          </a:r>
          <a:endParaRPr lang="es-ES" dirty="0"/>
        </a:p>
      </dgm:t>
    </dgm:pt>
    <dgm:pt modelId="{95157CDA-1A47-46F5-A928-BC3C2E6094C9}" type="parTrans" cxnId="{B05775A7-937B-4A90-9311-C67EBC686198}">
      <dgm:prSet/>
      <dgm:spPr/>
      <dgm:t>
        <a:bodyPr/>
        <a:lstStyle/>
        <a:p>
          <a:pPr algn="ctr"/>
          <a:endParaRPr lang="es-ES"/>
        </a:p>
      </dgm:t>
    </dgm:pt>
    <dgm:pt modelId="{0F5F79A6-34D2-47C2-ABB0-B9DB0247C2BF}" type="sibTrans" cxnId="{B05775A7-937B-4A90-9311-C67EBC686198}">
      <dgm:prSet/>
      <dgm:spPr/>
      <dgm:t>
        <a:bodyPr/>
        <a:lstStyle/>
        <a:p>
          <a:pPr algn="ctr"/>
          <a:endParaRPr lang="es-ES"/>
        </a:p>
      </dgm:t>
    </dgm:pt>
    <dgm:pt modelId="{30DB822F-296D-4C23-931E-7C6DB5838E6B}">
      <dgm:prSet phldrT="[Texto]"/>
      <dgm:spPr/>
      <dgm:t>
        <a:bodyPr/>
        <a:lstStyle/>
        <a:p>
          <a:pPr algn="ctr"/>
          <a:r>
            <a:rPr lang="es-ES" dirty="0" smtClean="0"/>
            <a:t>DIVERSIDAD EN FAMILIAS, PROFESORES, CENTROS,  RECURSOS, ENTORNOS, ETC…..</a:t>
          </a:r>
          <a:endParaRPr lang="es-ES" dirty="0"/>
        </a:p>
      </dgm:t>
    </dgm:pt>
    <dgm:pt modelId="{1BBD5122-76F2-4863-84F1-F151C67947ED}" type="parTrans" cxnId="{99940A99-0769-486A-9F17-0BD534DDC68A}">
      <dgm:prSet/>
      <dgm:spPr/>
      <dgm:t>
        <a:bodyPr/>
        <a:lstStyle/>
        <a:p>
          <a:pPr algn="ctr"/>
          <a:endParaRPr lang="es-ES"/>
        </a:p>
      </dgm:t>
    </dgm:pt>
    <dgm:pt modelId="{7490A1A7-E5D5-4901-B6DC-6B59274C2A46}" type="sibTrans" cxnId="{99940A99-0769-486A-9F17-0BD534DDC68A}">
      <dgm:prSet/>
      <dgm:spPr/>
      <dgm:t>
        <a:bodyPr/>
        <a:lstStyle/>
        <a:p>
          <a:pPr algn="ctr"/>
          <a:endParaRPr lang="es-ES"/>
        </a:p>
      </dgm:t>
    </dgm:pt>
    <dgm:pt modelId="{E77C40BE-6B50-4AED-9D16-C9BE9C74142F}" type="pres">
      <dgm:prSet presAssocID="{96E410C8-85C7-406D-AE11-151F947229B5}" presName="diagram" presStyleCnt="0">
        <dgm:presLayoutVars>
          <dgm:dir/>
          <dgm:resizeHandles val="exact"/>
        </dgm:presLayoutVars>
      </dgm:prSet>
      <dgm:spPr/>
      <dgm:t>
        <a:bodyPr/>
        <a:lstStyle/>
        <a:p>
          <a:endParaRPr lang="es-ES"/>
        </a:p>
      </dgm:t>
    </dgm:pt>
    <dgm:pt modelId="{5569290A-E6BC-4135-91ED-719D4223CA71}" type="pres">
      <dgm:prSet presAssocID="{6EDDE5A0-2BCF-49CC-BFEB-D26919B9E304}" presName="arrow" presStyleLbl="node1" presStyleIdx="0" presStyleCnt="2">
        <dgm:presLayoutVars>
          <dgm:bulletEnabled val="1"/>
        </dgm:presLayoutVars>
      </dgm:prSet>
      <dgm:spPr/>
      <dgm:t>
        <a:bodyPr/>
        <a:lstStyle/>
        <a:p>
          <a:endParaRPr lang="es-ES"/>
        </a:p>
      </dgm:t>
    </dgm:pt>
    <dgm:pt modelId="{06861D28-3287-422C-93EB-3DB9BD6FEFD8}" type="pres">
      <dgm:prSet presAssocID="{30DB822F-296D-4C23-931E-7C6DB5838E6B}" presName="arrow" presStyleLbl="node1" presStyleIdx="1" presStyleCnt="2">
        <dgm:presLayoutVars>
          <dgm:bulletEnabled val="1"/>
        </dgm:presLayoutVars>
      </dgm:prSet>
      <dgm:spPr/>
      <dgm:t>
        <a:bodyPr/>
        <a:lstStyle/>
        <a:p>
          <a:endParaRPr lang="es-ES"/>
        </a:p>
      </dgm:t>
    </dgm:pt>
  </dgm:ptLst>
  <dgm:cxnLst>
    <dgm:cxn modelId="{7B281223-7689-4676-A0DF-2CDD6ADC1E2B}" type="presOf" srcId="{30DB822F-296D-4C23-931E-7C6DB5838E6B}" destId="{06861D28-3287-422C-93EB-3DB9BD6FEFD8}" srcOrd="0" destOrd="0" presId="urn:microsoft.com/office/officeart/2005/8/layout/arrow5"/>
    <dgm:cxn modelId="{F381EFFF-5324-4A30-AC67-B7F913A353FD}" type="presOf" srcId="{6EDDE5A0-2BCF-49CC-BFEB-D26919B9E304}" destId="{5569290A-E6BC-4135-91ED-719D4223CA71}" srcOrd="0" destOrd="0" presId="urn:microsoft.com/office/officeart/2005/8/layout/arrow5"/>
    <dgm:cxn modelId="{B05775A7-937B-4A90-9311-C67EBC686198}" srcId="{96E410C8-85C7-406D-AE11-151F947229B5}" destId="{6EDDE5A0-2BCF-49CC-BFEB-D26919B9E304}" srcOrd="0" destOrd="0" parTransId="{95157CDA-1A47-46F5-A928-BC3C2E6094C9}" sibTransId="{0F5F79A6-34D2-47C2-ABB0-B9DB0247C2BF}"/>
    <dgm:cxn modelId="{8CFB3C59-5EC5-41BE-848A-75F0D6008E19}" type="presOf" srcId="{96E410C8-85C7-406D-AE11-151F947229B5}" destId="{E77C40BE-6B50-4AED-9D16-C9BE9C74142F}" srcOrd="0" destOrd="0" presId="urn:microsoft.com/office/officeart/2005/8/layout/arrow5"/>
    <dgm:cxn modelId="{99940A99-0769-486A-9F17-0BD534DDC68A}" srcId="{96E410C8-85C7-406D-AE11-151F947229B5}" destId="{30DB822F-296D-4C23-931E-7C6DB5838E6B}" srcOrd="1" destOrd="0" parTransId="{1BBD5122-76F2-4863-84F1-F151C67947ED}" sibTransId="{7490A1A7-E5D5-4901-B6DC-6B59274C2A46}"/>
    <dgm:cxn modelId="{A7F55352-BCB5-4648-ABFD-C4A5A6B63DF7}" type="presParOf" srcId="{E77C40BE-6B50-4AED-9D16-C9BE9C74142F}" destId="{5569290A-E6BC-4135-91ED-719D4223CA71}" srcOrd="0" destOrd="0" presId="urn:microsoft.com/office/officeart/2005/8/layout/arrow5"/>
    <dgm:cxn modelId="{8C95979F-6B3F-43CA-BB98-5517D02F730C}" type="presParOf" srcId="{E77C40BE-6B50-4AED-9D16-C9BE9C74142F}" destId="{06861D28-3287-422C-93EB-3DB9BD6FEFD8}"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69290A-E6BC-4135-91ED-719D4223CA71}">
      <dsp:nvSpPr>
        <dsp:cNvPr id="0" name=""/>
        <dsp:cNvSpPr/>
      </dsp:nvSpPr>
      <dsp:spPr>
        <a:xfrm rot="16200000">
          <a:off x="414" y="339166"/>
          <a:ext cx="2865834" cy="2865834"/>
        </a:xfrm>
        <a:prstGeom prst="downArrow">
          <a:avLst>
            <a:gd name="adj1" fmla="val 50000"/>
            <a:gd name="adj2" fmla="val 35000"/>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DIVERSIDAD EN LOS ALUMNOS</a:t>
          </a:r>
          <a:endParaRPr lang="es-ES" sz="1600" kern="1200" dirty="0"/>
        </a:p>
      </dsp:txBody>
      <dsp:txXfrm rot="16200000">
        <a:off x="414" y="339166"/>
        <a:ext cx="2865834" cy="2865834"/>
      </dsp:txXfrm>
    </dsp:sp>
    <dsp:sp modelId="{06861D28-3287-422C-93EB-3DB9BD6FEFD8}">
      <dsp:nvSpPr>
        <dsp:cNvPr id="0" name=""/>
        <dsp:cNvSpPr/>
      </dsp:nvSpPr>
      <dsp:spPr>
        <a:xfrm rot="5400000">
          <a:off x="3038407" y="339166"/>
          <a:ext cx="2865834" cy="2865834"/>
        </a:xfrm>
        <a:prstGeom prst="downArrow">
          <a:avLst>
            <a:gd name="adj1" fmla="val 50000"/>
            <a:gd name="adj2" fmla="val 35000"/>
          </a:avLst>
        </a:prstGeom>
        <a:gradFill rotWithShape="0">
          <a:gsLst>
            <a:gs pos="0">
              <a:schemeClr val="accent2">
                <a:hueOff val="-12635355"/>
                <a:satOff val="21297"/>
                <a:lumOff val="-26079"/>
                <a:alphaOff val="0"/>
                <a:tint val="92000"/>
                <a:satMod val="170000"/>
              </a:schemeClr>
            </a:gs>
            <a:gs pos="15000">
              <a:schemeClr val="accent2">
                <a:hueOff val="-12635355"/>
                <a:satOff val="21297"/>
                <a:lumOff val="-26079"/>
                <a:alphaOff val="0"/>
                <a:tint val="92000"/>
                <a:shade val="99000"/>
                <a:satMod val="170000"/>
              </a:schemeClr>
            </a:gs>
            <a:gs pos="62000">
              <a:schemeClr val="accent2">
                <a:hueOff val="-12635355"/>
                <a:satOff val="21297"/>
                <a:lumOff val="-26079"/>
                <a:alphaOff val="0"/>
                <a:tint val="96000"/>
                <a:shade val="80000"/>
                <a:satMod val="170000"/>
              </a:schemeClr>
            </a:gs>
            <a:gs pos="97000">
              <a:schemeClr val="accent2">
                <a:hueOff val="-12635355"/>
                <a:satOff val="21297"/>
                <a:lumOff val="-26079"/>
                <a:alphaOff val="0"/>
                <a:tint val="98000"/>
                <a:shade val="63000"/>
                <a:satMod val="170000"/>
              </a:schemeClr>
            </a:gs>
            <a:gs pos="100000">
              <a:schemeClr val="accent2">
                <a:hueOff val="-12635355"/>
                <a:satOff val="21297"/>
                <a:lumOff val="-2607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DIVERSIDAD EN FAMILIAS, PROFESORES, CENTROS,  RECURSOS, ENTORNOS, ETC…..</a:t>
          </a:r>
          <a:endParaRPr lang="es-ES" sz="1600" kern="1200" dirty="0"/>
        </a:p>
      </dsp:txBody>
      <dsp:txXfrm rot="5400000">
        <a:off x="3038407" y="339166"/>
        <a:ext cx="2865834" cy="286583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65DE2-959A-466A-8485-FB1AB1F72E84}" type="datetimeFigureOut">
              <a:rPr lang="es-ES" smtClean="0"/>
              <a:pPr/>
              <a:t>12/06/2019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93447-E332-4E02-9F76-CCB1CB6B4CA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12/06/2019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12/06/2019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924944"/>
            <a:ext cx="7344816" cy="3744416"/>
          </a:xfrm>
        </p:spPr>
        <p:txBody>
          <a:bodyPr>
            <a:noAutofit/>
          </a:bodyPr>
          <a:lstStyle/>
          <a:p>
            <a:pPr algn="ct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800" b="1" dirty="0" smtClean="0"/>
              <a:t/>
            </a:r>
            <a:br>
              <a:rPr lang="es-ES" sz="4800" b="1" dirty="0" smtClean="0"/>
            </a:br>
            <a:r>
              <a:rPr lang="es-ES" sz="4000" b="1" dirty="0" smtClean="0"/>
              <a:t/>
            </a:r>
            <a:br>
              <a:rPr lang="es-ES" sz="4000" b="1" dirty="0" smtClean="0"/>
            </a:br>
            <a:r>
              <a:rPr lang="es-ES" sz="3600" b="1" dirty="0" smtClean="0"/>
              <a:t>PLAN DE AUTOEVALUACIÓN Y MEJORA EN ORIENTACIÓN E INCLUSIÓN EDUCATIVA</a:t>
            </a:r>
            <a:r>
              <a:rPr lang="es-ES" sz="3600" dirty="0" smtClean="0"/>
              <a:t/>
            </a:r>
            <a:br>
              <a:rPr lang="es-ES" sz="3600" dirty="0" smtClean="0"/>
            </a:br>
            <a:r>
              <a:rPr lang="es-ES" sz="1600" dirty="0" smtClean="0"/>
              <a:t>Dirección Provincial de Educación de Soria. Junio 2019</a:t>
            </a:r>
            <a:r>
              <a:rPr lang="es-ES" sz="3600" dirty="0" smtClean="0"/>
              <a:t/>
            </a:r>
            <a:br>
              <a:rPr lang="es-ES" sz="3600" dirty="0" smtClean="0"/>
            </a:br>
            <a:r>
              <a:rPr lang="es-ES" sz="4000" b="1" dirty="0" smtClean="0"/>
              <a:t/>
            </a:r>
            <a:br>
              <a:rPr lang="es-ES" sz="4000" b="1" dirty="0" smtClean="0"/>
            </a:br>
            <a:r>
              <a:rPr lang="es-ES" sz="4000" dirty="0" smtClean="0"/>
              <a:t/>
            </a:r>
            <a:br>
              <a:rPr lang="es-ES" sz="4000" dirty="0" smtClean="0"/>
            </a:br>
            <a:endParaRPr lang="es-ES" sz="3200" b="1" i="1" u="sng" dirty="0">
              <a:solidFill>
                <a:srgbClr val="FF0000"/>
              </a:solidFill>
            </a:endParaRPr>
          </a:p>
        </p:txBody>
      </p:sp>
      <p:pic>
        <p:nvPicPr>
          <p:cNvPr id="4" name="Picture 8" descr="G:\JESÚS NÁJERA\N Y G\LOGOS\logo junta transparen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5301208"/>
            <a:ext cx="2464079" cy="1224136"/>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Integración, Bienvenidos, Apretón De Manos, En La Mano"/>
          <p:cNvPicPr>
            <a:picLocks noChangeAspect="1" noChangeArrowheads="1"/>
          </p:cNvPicPr>
          <p:nvPr/>
        </p:nvPicPr>
        <p:blipFill>
          <a:blip r:embed="rId3" cstate="print"/>
          <a:srcRect/>
          <a:stretch>
            <a:fillRect/>
          </a:stretch>
        </p:blipFill>
        <p:spPr bwMode="auto">
          <a:xfrm>
            <a:off x="2267744" y="332656"/>
            <a:ext cx="5342419" cy="2376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331640" y="1916832"/>
            <a:ext cx="7128792" cy="523220"/>
          </a:xfrm>
          <a:prstGeom prst="rect">
            <a:avLst/>
          </a:prstGeom>
          <a:solidFill>
            <a:srgbClr val="D9D9D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DECRETO 5/2018, de 8 de marzo, por el que se establece el modelo de orientación educativa, vocacional y profesional en la Comunidad de Castilla y León.</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1331640" y="2708920"/>
            <a:ext cx="727280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b="1" dirty="0" smtClean="0">
                <a:solidFill>
                  <a:srgbClr val="000000"/>
                </a:solidFill>
                <a:latin typeface="Arial" pitchFamily="34" charset="0"/>
                <a:ea typeface="Arial" pitchFamily="34" charset="0"/>
                <a:cs typeface="Arial" pitchFamily="34" charset="0"/>
              </a:rPr>
              <a:t>5. Necesidades </a:t>
            </a:r>
            <a:r>
              <a:rPr lang="es-ES" b="1" dirty="0" smtClean="0">
                <a:solidFill>
                  <a:srgbClr val="000000"/>
                </a:solidFill>
                <a:latin typeface="Arial" pitchFamily="34" charset="0"/>
                <a:ea typeface="Arial" pitchFamily="34" charset="0"/>
                <a:cs typeface="Arial" pitchFamily="34" charset="0"/>
              </a:rPr>
              <a:t>Específicas de Apoyo Educativo</a:t>
            </a:r>
            <a:endParaRPr lang="es-ES" dirty="0"/>
          </a:p>
        </p:txBody>
      </p:sp>
      <p:sp>
        <p:nvSpPr>
          <p:cNvPr id="7" name="6 CuadroTexto"/>
          <p:cNvSpPr txBox="1"/>
          <p:nvPr/>
        </p:nvSpPr>
        <p:spPr>
          <a:xfrm>
            <a:off x="1403648" y="404664"/>
            <a:ext cx="712879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lvl="0" eaLnBrk="0" fontAlgn="base" hangingPunct="0">
              <a:spcBef>
                <a:spcPct val="0"/>
              </a:spcBef>
              <a:spcAft>
                <a:spcPct val="0"/>
              </a:spcAft>
            </a:pPr>
            <a:r>
              <a:rPr lang="es-ES" b="1" dirty="0" smtClean="0">
                <a:solidFill>
                  <a:srgbClr val="000000"/>
                </a:solidFill>
                <a:latin typeface="Arial" pitchFamily="34" charset="0"/>
                <a:ea typeface="Arial" pitchFamily="34" charset="0"/>
                <a:cs typeface="Arial" pitchFamily="34" charset="0"/>
              </a:rPr>
              <a:t>4. Plan </a:t>
            </a:r>
            <a:r>
              <a:rPr lang="es-ES" b="1" dirty="0" smtClean="0">
                <a:solidFill>
                  <a:srgbClr val="000000"/>
                </a:solidFill>
                <a:latin typeface="Arial" pitchFamily="34" charset="0"/>
                <a:ea typeface="Arial" pitchFamily="34" charset="0"/>
                <a:cs typeface="Arial" pitchFamily="34" charset="0"/>
              </a:rPr>
              <a:t>de Orientación Académica, Vocacional y Profesional.</a:t>
            </a:r>
            <a:endParaRPr lang="es-ES" b="1" dirty="0" smtClean="0">
              <a:solidFill>
                <a:srgbClr val="000000"/>
              </a:solidFill>
              <a:latin typeface="Arial" pitchFamily="34" charset="0"/>
              <a:ea typeface="Arial" pitchFamily="34" charset="0"/>
              <a:cs typeface="Arial" pitchFamily="34" charset="0"/>
            </a:endParaRPr>
          </a:p>
        </p:txBody>
      </p:sp>
      <p:sp>
        <p:nvSpPr>
          <p:cNvPr id="8" name="7 CuadroTexto"/>
          <p:cNvSpPr txBox="1"/>
          <p:nvPr/>
        </p:nvSpPr>
        <p:spPr>
          <a:xfrm>
            <a:off x="1187624" y="5589240"/>
            <a:ext cx="597666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b="1" dirty="0" smtClean="0">
                <a:solidFill>
                  <a:srgbClr val="000000"/>
                </a:solidFill>
                <a:latin typeface="Arial" pitchFamily="34" charset="0"/>
                <a:ea typeface="Arial" pitchFamily="34" charset="0"/>
                <a:cs typeface="Arial" pitchFamily="34" charset="0"/>
              </a:rPr>
              <a:t>6. Bibliografía </a:t>
            </a:r>
            <a:r>
              <a:rPr lang="es-ES" b="1" dirty="0" smtClean="0">
                <a:solidFill>
                  <a:srgbClr val="000000"/>
                </a:solidFill>
                <a:latin typeface="Arial" pitchFamily="34" charset="0"/>
                <a:ea typeface="Arial" pitchFamily="34" charset="0"/>
                <a:cs typeface="Arial" pitchFamily="34" charset="0"/>
              </a:rPr>
              <a:t>y enlaces de interés</a:t>
            </a:r>
            <a:endParaRPr lang="es-ES" dirty="0"/>
          </a:p>
        </p:txBody>
      </p:sp>
      <p:sp>
        <p:nvSpPr>
          <p:cNvPr id="9" name="8 CuadroTexto"/>
          <p:cNvSpPr txBox="1"/>
          <p:nvPr/>
        </p:nvSpPr>
        <p:spPr>
          <a:xfrm>
            <a:off x="1259632" y="908720"/>
            <a:ext cx="7200800" cy="923330"/>
          </a:xfrm>
          <a:prstGeom prst="rect">
            <a:avLst/>
          </a:prstGeom>
          <a:noFill/>
        </p:spPr>
        <p:txBody>
          <a:bodyPr wrap="square" rtlCol="0">
            <a:spAutoFit/>
          </a:bodyPr>
          <a:lstStyle/>
          <a:p>
            <a:r>
              <a:rPr lang="es-ES" dirty="0" smtClean="0">
                <a:solidFill>
                  <a:srgbClr val="000000"/>
                </a:solidFill>
                <a:latin typeface="Arial" pitchFamily="34" charset="0"/>
                <a:cs typeface="Arial" pitchFamily="34" charset="0"/>
              </a:rPr>
              <a:t>Explicación de la normativa que regula el diseño del prescriptivo Plan de Orientación de Centro.  Orientaciones y propuestas prácticas para la redacción y aplicación del documento.</a:t>
            </a:r>
            <a:endParaRPr lang="es-ES" dirty="0">
              <a:solidFill>
                <a:srgbClr val="000000"/>
              </a:solidFill>
              <a:latin typeface="Arial" pitchFamily="34" charset="0"/>
              <a:cs typeface="Arial" pitchFamily="34" charset="0"/>
            </a:endParaRPr>
          </a:p>
        </p:txBody>
      </p:sp>
      <p:sp>
        <p:nvSpPr>
          <p:cNvPr id="10" name="9 Flecha abajo"/>
          <p:cNvSpPr/>
          <p:nvPr/>
        </p:nvSpPr>
        <p:spPr>
          <a:xfrm>
            <a:off x="7308304" y="126876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5058" name="Picture 2"/>
          <p:cNvPicPr>
            <a:picLocks noChangeAspect="1" noChangeArrowheads="1"/>
          </p:cNvPicPr>
          <p:nvPr/>
        </p:nvPicPr>
        <p:blipFill>
          <a:blip r:embed="rId2" cstate="print"/>
          <a:srcRect l="35027" t="19057" r="36076" b="17084"/>
          <a:stretch>
            <a:fillRect/>
          </a:stretch>
        </p:blipFill>
        <p:spPr bwMode="auto">
          <a:xfrm>
            <a:off x="6588224" y="3356992"/>
            <a:ext cx="1796687" cy="2160240"/>
          </a:xfrm>
          <a:prstGeom prst="rect">
            <a:avLst/>
          </a:prstGeom>
          <a:noFill/>
          <a:ln w="9525">
            <a:noFill/>
            <a:miter lim="800000"/>
            <a:headEnd/>
            <a:tailEnd/>
          </a:ln>
        </p:spPr>
      </p:pic>
      <p:sp>
        <p:nvSpPr>
          <p:cNvPr id="12" name="11 CuadroTexto"/>
          <p:cNvSpPr txBox="1"/>
          <p:nvPr/>
        </p:nvSpPr>
        <p:spPr>
          <a:xfrm>
            <a:off x="1259632" y="3356992"/>
            <a:ext cx="5112568" cy="2031325"/>
          </a:xfrm>
          <a:prstGeom prst="rect">
            <a:avLst/>
          </a:prstGeom>
          <a:noFill/>
        </p:spPr>
        <p:txBody>
          <a:bodyPr wrap="square" rtlCol="0">
            <a:spAutoFit/>
          </a:bodyPr>
          <a:lstStyle/>
          <a:p>
            <a:pPr algn="just"/>
            <a:r>
              <a:rPr lang="es-ES" dirty="0" smtClean="0">
                <a:solidFill>
                  <a:srgbClr val="000000"/>
                </a:solidFill>
                <a:latin typeface="Arial" pitchFamily="34" charset="0"/>
                <a:cs typeface="Arial" pitchFamily="34" charset="0"/>
              </a:rPr>
              <a:t>Descripción  formativa de los diferentes grupos de Alumnos con Necesidad Específica de Apoyo Educativo y recursos de Atención a la Diversidad en la Comunidad de Castilla y León,  explicando los documentos a realizar y la normativa que regula el procedimiento de trabajo para el equipo docente.</a:t>
            </a:r>
            <a:endParaRPr lang="es-ES" dirty="0">
              <a:solidFill>
                <a:srgbClr val="000000"/>
              </a:solidFill>
              <a:latin typeface="Arial" pitchFamily="34" charset="0"/>
              <a:cs typeface="Arial" pitchFamily="34" charset="0"/>
            </a:endParaRPr>
          </a:p>
        </p:txBody>
      </p:sp>
      <p:sp>
        <p:nvSpPr>
          <p:cNvPr id="13" name="12 CuadroTexto"/>
          <p:cNvSpPr txBox="1"/>
          <p:nvPr/>
        </p:nvSpPr>
        <p:spPr>
          <a:xfrm>
            <a:off x="1259632" y="6021288"/>
            <a:ext cx="7488832" cy="646331"/>
          </a:xfrm>
          <a:prstGeom prst="rect">
            <a:avLst/>
          </a:prstGeom>
          <a:noFill/>
        </p:spPr>
        <p:txBody>
          <a:bodyPr wrap="square" rtlCol="0">
            <a:spAutoFit/>
          </a:bodyPr>
          <a:lstStyle/>
          <a:p>
            <a:pPr algn="just"/>
            <a:r>
              <a:rPr lang="es-ES" dirty="0" smtClean="0">
                <a:solidFill>
                  <a:srgbClr val="000000"/>
                </a:solidFill>
                <a:latin typeface="Arial" pitchFamily="34" charset="0"/>
                <a:cs typeface="Arial" pitchFamily="34" charset="0"/>
              </a:rPr>
              <a:t>Enlaces de materiales prácticos recomendados (ejemplos de documentos, material de trabajo, propuestas prácticas inclusivas, etc.)</a:t>
            </a:r>
            <a:endParaRPr lang="es-ES"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title"/>
          </p:nvPr>
        </p:nvSpPr>
        <p:spPr>
          <a:xfrm>
            <a:off x="1435608" y="307211"/>
            <a:ext cx="7498080"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200" b="1" dirty="0" smtClean="0">
                <a:solidFill>
                  <a:srgbClr val="000000"/>
                </a:solidFill>
                <a:latin typeface="Arial" pitchFamily="34" charset="0"/>
                <a:cs typeface="Arial" pitchFamily="34" charset="0"/>
              </a:rPr>
              <a:t>Propuesta de autoevaluación y mejora en inclusión educativa</a:t>
            </a:r>
            <a:endParaRPr lang="es-ES" sz="3200" dirty="0"/>
          </a:p>
        </p:txBody>
      </p:sp>
      <p:sp>
        <p:nvSpPr>
          <p:cNvPr id="46083" name="Rectangle 3"/>
          <p:cNvSpPr>
            <a:spLocks noChangeArrowheads="1"/>
          </p:cNvSpPr>
          <p:nvPr/>
        </p:nvSpPr>
        <p:spPr bwMode="auto">
          <a:xfrm>
            <a:off x="1403648" y="1494656"/>
            <a:ext cx="7272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Arial" pitchFamily="34" charset="0"/>
                <a:cs typeface="Arial" pitchFamily="34" charset="0"/>
              </a:rPr>
              <a:t>Esta guía, confeccionada en base a la selección de los indicadores más útiles entre las diferentes propuestas existentes, pretende facilitar la autoevaluación que cada centro decida hacer voluntariamente en un proceso de cambio inclusivo, entendiendo que conocer las diferentes fortalezas que se espera tenga un centro inclusivo ayuda a clarificar el punto de partida de cada centro y los pasos a dar para su mejora, y que participar en la evaluación realista optimiza el compromiso y </a:t>
            </a:r>
            <a:r>
              <a:rPr kumimoji="0" lang="es-ES" sz="2000" b="0" i="0" u="none" strike="noStrike" cap="none" normalizeH="0" baseline="0" dirty="0" err="1" smtClean="0">
                <a:ln>
                  <a:noFill/>
                </a:ln>
                <a:solidFill>
                  <a:srgbClr val="000000"/>
                </a:solidFill>
                <a:effectLst/>
                <a:latin typeface="Arial" pitchFamily="34" charset="0"/>
                <a:ea typeface="Arial" pitchFamily="34" charset="0"/>
                <a:cs typeface="Arial" pitchFamily="34" charset="0"/>
              </a:rPr>
              <a:t>corresponsabilización</a:t>
            </a:r>
            <a:r>
              <a:rPr kumimoji="0" lang="es-ES" sz="2000" b="0" i="0" u="none" strike="noStrike" cap="none" normalizeH="0" baseline="0" dirty="0" smtClean="0">
                <a:ln>
                  <a:noFill/>
                </a:ln>
                <a:solidFill>
                  <a:srgbClr val="000000"/>
                </a:solidFill>
                <a:effectLst/>
                <a:latin typeface="Arial" pitchFamily="34" charset="0"/>
                <a:ea typeface="Arial" pitchFamily="34" charset="0"/>
                <a:cs typeface="Arial" pitchFamily="34" charset="0"/>
              </a:rPr>
              <a:t> para el cambio.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1403648" y="4725144"/>
            <a:ext cx="734481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dirty="0" smtClean="0">
                <a:solidFill>
                  <a:srgbClr val="000000"/>
                </a:solidFill>
              </a:rPr>
              <a:t>OPCIONES DE CUMPLIMENTACIÓN:</a:t>
            </a:r>
          </a:p>
          <a:p>
            <a:pPr algn="just"/>
            <a:endParaRPr lang="es-ES" dirty="0" smtClean="0">
              <a:solidFill>
                <a:srgbClr val="000000"/>
              </a:solidFill>
            </a:endParaRPr>
          </a:p>
          <a:p>
            <a:pPr algn="just">
              <a:buFontTx/>
              <a:buChar char="-"/>
            </a:pPr>
            <a:r>
              <a:rPr lang="es-ES" dirty="0" smtClean="0">
                <a:solidFill>
                  <a:srgbClr val="000000"/>
                </a:solidFill>
              </a:rPr>
              <a:t> Modalidad formativa con CFIE y certificación del proceso de mejora.</a:t>
            </a:r>
          </a:p>
          <a:p>
            <a:pPr algn="just">
              <a:buFontTx/>
              <a:buChar char="-"/>
            </a:pPr>
            <a:r>
              <a:rPr lang="es-ES" dirty="0" smtClean="0">
                <a:solidFill>
                  <a:srgbClr val="000000"/>
                </a:solidFill>
              </a:rPr>
              <a:t> Proceso interno establecido por el equipo directivo del centro y consensuado con el Claustro y Consejo Escolar.</a:t>
            </a:r>
          </a:p>
          <a:p>
            <a:pPr algn="just">
              <a:buFontTx/>
              <a:buChar char="-"/>
            </a:pPr>
            <a:r>
              <a:rPr lang="es-ES" dirty="0" smtClean="0">
                <a:solidFill>
                  <a:srgbClr val="000000"/>
                </a:solidFill>
              </a:rPr>
              <a:t> </a:t>
            </a:r>
            <a:r>
              <a:rPr lang="es-ES" dirty="0" smtClean="0">
                <a:solidFill>
                  <a:srgbClr val="000000"/>
                </a:solidFill>
              </a:rPr>
              <a:t>Decisión personal del profesorado como autoformación y mejora.</a:t>
            </a:r>
            <a:endParaRPr lang="es-ES"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www.scielo.org.co/img/revistas/sph/v13n2/1794-8932-sph-13-02-00082-gf2.png"/>
          <p:cNvPicPr>
            <a:picLocks noChangeAspect="1" noChangeArrowheads="1"/>
          </p:cNvPicPr>
          <p:nvPr/>
        </p:nvPicPr>
        <p:blipFill>
          <a:blip r:embed="rId2" cstate="print"/>
          <a:srcRect/>
          <a:stretch>
            <a:fillRect/>
          </a:stretch>
        </p:blipFill>
        <p:spPr bwMode="auto">
          <a:xfrm>
            <a:off x="3347864" y="3672274"/>
            <a:ext cx="5328592" cy="3185726"/>
          </a:xfrm>
          <a:prstGeom prst="rect">
            <a:avLst/>
          </a:prstGeom>
          <a:ln>
            <a:noFill/>
          </a:ln>
          <a:effectLst>
            <a:outerShdw blurRad="292100" dist="139700" dir="2700000" algn="tl" rotWithShape="0">
              <a:srgbClr val="333333">
                <a:alpha val="65000"/>
              </a:srgbClr>
            </a:outerShdw>
          </a:effectLst>
        </p:spPr>
      </p:pic>
      <p:pic>
        <p:nvPicPr>
          <p:cNvPr id="47106" name="Picture 2"/>
          <p:cNvPicPr>
            <a:picLocks noChangeAspect="1" noChangeArrowheads="1"/>
          </p:cNvPicPr>
          <p:nvPr/>
        </p:nvPicPr>
        <p:blipFill>
          <a:blip r:embed="rId3" cstate="print"/>
          <a:srcRect b="10705"/>
          <a:stretch>
            <a:fillRect/>
          </a:stretch>
        </p:blipFill>
        <p:spPr bwMode="auto">
          <a:xfrm>
            <a:off x="1619672" y="404664"/>
            <a:ext cx="6399866" cy="3212976"/>
          </a:xfrm>
          <a:prstGeom prst="rect">
            <a:avLst/>
          </a:prstGeom>
          <a:noFill/>
          <a:ln w="9525">
            <a:noFill/>
            <a:miter lim="800000"/>
            <a:headEnd/>
            <a:tailEnd/>
          </a:ln>
        </p:spPr>
      </p:pic>
      <p:sp>
        <p:nvSpPr>
          <p:cNvPr id="4" name="3 Flecha derecha"/>
          <p:cNvSpPr/>
          <p:nvPr/>
        </p:nvSpPr>
        <p:spPr>
          <a:xfrm>
            <a:off x="5436096" y="3212976"/>
            <a:ext cx="1944216"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izquierda"/>
          <p:cNvSpPr/>
          <p:nvPr/>
        </p:nvSpPr>
        <p:spPr>
          <a:xfrm>
            <a:off x="2627784" y="1268760"/>
            <a:ext cx="864096" cy="21602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948264" y="1556792"/>
            <a:ext cx="1440160" cy="1477328"/>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ES" dirty="0" smtClean="0">
                <a:solidFill>
                  <a:srgbClr val="000000"/>
                </a:solidFill>
              </a:rPr>
              <a:t>Síntesis debilidades, fortalezas y propuestas de mejora</a:t>
            </a:r>
            <a:endParaRPr lang="es-ES" dirty="0">
              <a:solidFill>
                <a:srgbClr val="000000"/>
              </a:solidFill>
            </a:endParaRPr>
          </a:p>
        </p:txBody>
      </p:sp>
      <p:sp>
        <p:nvSpPr>
          <p:cNvPr id="7" name="6 CuadroTexto"/>
          <p:cNvSpPr txBox="1"/>
          <p:nvPr/>
        </p:nvSpPr>
        <p:spPr>
          <a:xfrm>
            <a:off x="1475656" y="1700808"/>
            <a:ext cx="1368152" cy="1754326"/>
          </a:xfrm>
          <a:prstGeom prst="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dirty="0" smtClean="0">
                <a:solidFill>
                  <a:srgbClr val="000000"/>
                </a:solidFill>
              </a:rPr>
              <a:t>Ítems a valorar de 1 a 4 respecto a diferentes indicadores de inclusión</a:t>
            </a:r>
            <a:endParaRPr lang="es-ES" dirty="0">
              <a:solidFill>
                <a:srgbClr val="000000"/>
              </a:solidFill>
            </a:endParaRPr>
          </a:p>
        </p:txBody>
      </p:sp>
      <p:sp>
        <p:nvSpPr>
          <p:cNvPr id="9" name="8 CuadroTexto"/>
          <p:cNvSpPr txBox="1"/>
          <p:nvPr/>
        </p:nvSpPr>
        <p:spPr>
          <a:xfrm>
            <a:off x="1187624" y="3933056"/>
            <a:ext cx="237626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 dirty="0" smtClean="0">
                <a:solidFill>
                  <a:srgbClr val="000000"/>
                </a:solidFill>
              </a:rPr>
              <a:t>DIMENSIONES  DE LA GUÍA DE AUTOEVALUACIÓN PROPUESTA</a:t>
            </a:r>
            <a:endParaRPr lang="es-ES" dirty="0">
              <a:solidFill>
                <a:srgbClr val="000000"/>
              </a:solidFill>
            </a:endParaRPr>
          </a:p>
        </p:txBody>
      </p:sp>
      <p:sp>
        <p:nvSpPr>
          <p:cNvPr id="10" name="9 Flecha derecha"/>
          <p:cNvSpPr/>
          <p:nvPr/>
        </p:nvSpPr>
        <p:spPr>
          <a:xfrm>
            <a:off x="3635896" y="5013176"/>
            <a:ext cx="792088"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435608" y="307211"/>
            <a:ext cx="749808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000000"/>
                </a:solidFill>
                <a:effectLst>
                  <a:outerShdw blurRad="50000" dist="30000" dir="5400000" algn="tl" rotWithShape="0">
                    <a:srgbClr val="000000">
                      <a:alpha val="30000"/>
                    </a:srgbClr>
                  </a:outerShdw>
                </a:effectLst>
                <a:uLnTx/>
                <a:uFillTx/>
                <a:latin typeface="Arial" pitchFamily="34" charset="0"/>
                <a:ea typeface="+mn-ea"/>
                <a:cs typeface="Arial" pitchFamily="34" charset="0"/>
              </a:rPr>
              <a:t>Proceso recomendado</a:t>
            </a:r>
            <a:endParaRPr kumimoji="0" lang="es-ES" sz="3200" b="0" i="0" u="none" strike="noStrike" kern="1200" cap="none" spc="0" normalizeH="0" baseline="0" noProof="0" dirty="0">
              <a:ln>
                <a:noFill/>
              </a:ln>
              <a:solidFill>
                <a:schemeClr val="lt1"/>
              </a:solidFill>
              <a:effectLst>
                <a:outerShdw blurRad="50000" dist="30000" dir="5400000" algn="tl" rotWithShape="0">
                  <a:srgbClr val="000000">
                    <a:alpha val="30000"/>
                  </a:srgbClr>
                </a:outerShdw>
              </a:effectLst>
              <a:uLnTx/>
              <a:uFillTx/>
              <a:latin typeface="+mn-lt"/>
              <a:ea typeface="+mn-ea"/>
              <a:cs typeface="+mn-cs"/>
            </a:endParaRPr>
          </a:p>
        </p:txBody>
      </p:sp>
      <p:pic>
        <p:nvPicPr>
          <p:cNvPr id="48130" name="Diagrama 1"/>
          <p:cNvPicPr>
            <a:picLocks noChangeArrowheads="1"/>
          </p:cNvPicPr>
          <p:nvPr/>
        </p:nvPicPr>
        <p:blipFill>
          <a:blip r:embed="rId2" cstate="print"/>
          <a:srcRect t="-3745" r="-2458" b="-5783"/>
          <a:stretch>
            <a:fillRect/>
          </a:stretch>
        </p:blipFill>
        <p:spPr bwMode="auto">
          <a:xfrm>
            <a:off x="467544" y="692696"/>
            <a:ext cx="8892480" cy="5904656"/>
          </a:xfrm>
          <a:prstGeom prst="rect">
            <a:avLst/>
          </a:prstGeom>
          <a:noFill/>
          <a:ln w="9525">
            <a:noFill/>
            <a:miter lim="800000"/>
            <a:headEnd/>
            <a:tailEnd/>
          </a:ln>
        </p:spPr>
      </p:pic>
      <p:sp>
        <p:nvSpPr>
          <p:cNvPr id="48131" name="Rectángulo redondeado 2"/>
          <p:cNvSpPr>
            <a:spLocks noChangeArrowheads="1"/>
          </p:cNvSpPr>
          <p:nvPr/>
        </p:nvSpPr>
        <p:spPr bwMode="auto">
          <a:xfrm>
            <a:off x="1259632" y="1268760"/>
            <a:ext cx="2880320" cy="936104"/>
          </a:xfrm>
          <a:prstGeom prst="roundRect">
            <a:avLst>
              <a:gd name="adj" fmla="val 16667"/>
            </a:avLst>
          </a:prstGeom>
          <a:solidFill>
            <a:srgbClr val="FFFF00"/>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lvl="0" indent="0" algn="ctr" eaLnBrk="1" fontAlgn="base" latinLnBrk="0" hangingPunct="1">
              <a:lnSpc>
                <a:spcPct val="100000"/>
              </a:lnSpc>
              <a:spcBef>
                <a:spcPct val="0"/>
              </a:spcBef>
              <a:spcAft>
                <a:spcPct val="0"/>
              </a:spcAft>
              <a:tabLst/>
            </a:pPr>
            <a:r>
              <a:rPr kumimoji="0" lang="es-ES" sz="1600" b="0" i="0" u="none" strike="noStrike" cap="none" normalizeH="0" baseline="0" dirty="0" smtClean="0">
                <a:ln>
                  <a:noFill/>
                </a:ln>
                <a:solidFill>
                  <a:srgbClr val="000000"/>
                </a:solidFill>
                <a:effectLst/>
                <a:latin typeface="Calibri" pitchFamily="34" charset="0"/>
                <a:cs typeface="Arial" pitchFamily="34" charset="0"/>
              </a:rPr>
              <a:t>Curso previo: detección necesidades y solicitud modalidades de</a:t>
            </a:r>
          </a:p>
          <a:p>
            <a:pPr marL="0" lvl="0" indent="0" algn="ctr" eaLnBrk="1" fontAlgn="base" latinLnBrk="0" hangingPunct="1">
              <a:lnSpc>
                <a:spcPct val="100000"/>
              </a:lnSpc>
              <a:spcBef>
                <a:spcPct val="0"/>
              </a:spcBef>
              <a:spcAft>
                <a:spcPct val="0"/>
              </a:spcAft>
              <a:tabLst/>
            </a:pPr>
            <a:r>
              <a:rPr kumimoji="0" lang="es-ES" sz="1600" b="0" i="0" u="none" strike="noStrike" cap="none" normalizeH="0" baseline="0" dirty="0" smtClean="0">
                <a:ln>
                  <a:noFill/>
                </a:ln>
                <a:solidFill>
                  <a:srgbClr val="000000"/>
                </a:solidFill>
                <a:effectLst/>
                <a:latin typeface="Calibri" pitchFamily="34" charset="0"/>
                <a:cs typeface="Arial" pitchFamily="34" charset="0"/>
              </a:rPr>
              <a:t> formación CFIE + CSFP</a:t>
            </a:r>
            <a:endParaRPr kumimoji="0" lang="es-ES" sz="1600" b="0" i="0" u="none" strike="noStrike" cap="none" normalizeH="0" baseline="0" dirty="0" smtClean="0">
              <a:ln>
                <a:noFill/>
              </a:ln>
              <a:solidFill>
                <a:srgbClr val="000000"/>
              </a:solidFill>
              <a:effectLst/>
              <a:latin typeface="Arial" pitchFamily="34" charset="0"/>
              <a:cs typeface="Arial" pitchFamily="34" charset="0"/>
            </a:endParaRPr>
          </a:p>
        </p:txBody>
      </p:sp>
      <p:sp>
        <p:nvSpPr>
          <p:cNvPr id="48133" name="Rectángulo redondeado 2"/>
          <p:cNvSpPr>
            <a:spLocks noChangeArrowheads="1"/>
          </p:cNvSpPr>
          <p:nvPr/>
        </p:nvSpPr>
        <p:spPr bwMode="auto">
          <a:xfrm>
            <a:off x="4175448" y="5877272"/>
            <a:ext cx="4968552" cy="836712"/>
          </a:xfrm>
          <a:prstGeom prst="roundRect">
            <a:avLst>
              <a:gd name="adj" fmla="val 16667"/>
            </a:avLst>
          </a:prstGeom>
          <a:solidFill>
            <a:srgbClr val="FF99CC"/>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0" lang="es-ES" sz="1400" b="0" i="0" u="none" strike="noStrike" cap="none" normalizeH="0" baseline="0" dirty="0" smtClean="0">
                <a:ln>
                  <a:noFill/>
                </a:ln>
                <a:solidFill>
                  <a:srgbClr val="000000"/>
                </a:solidFill>
                <a:effectLst/>
                <a:latin typeface="Calibri" pitchFamily="34" charset="0"/>
                <a:cs typeface="Arial" pitchFamily="34" charset="0"/>
              </a:rPr>
              <a:t>Solicitud de asesoramiento al Área de Inspección Educativa, Área de Programas, Equipos y Departamentos de Orientación, Centros de Formación regionales y provinciales.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untitled.bmp"/>
          <p:cNvPicPr>
            <a:picLocks noChangeAspect="1"/>
          </p:cNvPicPr>
          <p:nvPr/>
        </p:nvPicPr>
        <p:blipFill>
          <a:blip r:embed="rId2" cstate="print"/>
          <a:stretch>
            <a:fillRect/>
          </a:stretch>
        </p:blipFill>
        <p:spPr>
          <a:xfrm>
            <a:off x="3635375" y="1484313"/>
            <a:ext cx="2016125" cy="3889375"/>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pic>
        <p:nvPicPr>
          <p:cNvPr id="3" name="Picture 8" descr="G:\JESÚS NÁJERA\N Y G\LOGOS\logo junta transparen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1923982" y="5877272"/>
            <a:ext cx="6260112" cy="461665"/>
          </a:xfrm>
          <a:prstGeom prst="rect">
            <a:avLst/>
          </a:prstGeom>
          <a:noFill/>
        </p:spPr>
        <p:txBody>
          <a:bodyPr wrap="none" lIns="91440" tIns="45720" rIns="91440" bIns="45720">
            <a:spAutoFit/>
          </a:bodyPr>
          <a:lstStyle/>
          <a:p>
            <a:pPr algn="ctr"/>
            <a:r>
              <a:rPr lang="es-E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MUCHAS GRACIAS POR </a:t>
            </a:r>
            <a:r>
              <a:rPr lang="es-E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SU </a:t>
            </a:r>
            <a:r>
              <a:rPr lang="es-E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ATENCIÓN</a:t>
            </a:r>
            <a:endParaRPr lang="es-E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Rectángulo"/>
          <p:cNvSpPr/>
          <p:nvPr/>
        </p:nvSpPr>
        <p:spPr>
          <a:xfrm>
            <a:off x="1093271" y="404664"/>
            <a:ext cx="81004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DUDAS, COMENTARIOS,  APORTACIONES…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2297337254"/>
              </p:ext>
            </p:extLst>
          </p:nvPr>
        </p:nvGraphicFramePr>
        <p:xfrm>
          <a:off x="2123728" y="3573016"/>
          <a:ext cx="5904656"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1295128" y="260648"/>
            <a:ext cx="76693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El </a:t>
            </a:r>
            <a:r>
              <a:rPr kumimoji="0" lang="es-ES_tradnl" sz="2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concepto </a:t>
            </a:r>
            <a:r>
              <a:rPr kumimoji="0" lang="es-ES_tradnl" sz="28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DIVERSIDAD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no sólo alude a alumnos, sino</a:t>
            </a:r>
            <a:r>
              <a:rPr kumimoji="0" lang="es-ES_tradnl" sz="2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también a Equipos Docentes, Centros, Familias y Contextos.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Este aspecto es esencial para una </a:t>
            </a:r>
            <a:r>
              <a:rPr kumimoji="0" lang="es-ES_tradnl" sz="2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docencia competente y funcional, adaptada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 las características, recursos y cambios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del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entorno</a:t>
            </a:r>
            <a:r>
              <a:rPr kumimoji="0" lang="es-ES_tradnl" sz="2800" b="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y </a:t>
            </a:r>
            <a:r>
              <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situación.</a:t>
            </a:r>
            <a:endParaRPr kumimoji="0" lang="es-ES_tradnl"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lang="es-ES_tradnl" dirty="0" smtClean="0">
                <a:solidFill>
                  <a:srgbClr val="002060"/>
                </a:solidFill>
                <a:latin typeface="Arial" pitchFamily="34" charset="0"/>
                <a:ea typeface="Times New Roman" pitchFamily="18" charset="0"/>
                <a:cs typeface="Arial" pitchFamily="34" charset="0"/>
              </a:rPr>
              <a:t> Reflexión sobre </a:t>
            </a:r>
            <a:r>
              <a:rPr lang="es-ES_tradnl" dirty="0" smtClean="0">
                <a:solidFill>
                  <a:srgbClr val="002060"/>
                </a:solidFill>
                <a:latin typeface="Arial" pitchFamily="34" charset="0"/>
                <a:ea typeface="Times New Roman" pitchFamily="18" charset="0"/>
                <a:cs typeface="Arial" pitchFamily="34" charset="0"/>
              </a:rPr>
              <a:t>RETOS actuales en los centros educativos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r>
              <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Necesario</a:t>
            </a:r>
            <a:r>
              <a:rPr kumimoji="0" lang="es-ES_tradnl" b="0" i="0" u="none" strike="noStrike" cap="none" normalizeH="0" dirty="0" smtClean="0">
                <a:ln>
                  <a:noFill/>
                </a:ln>
                <a:solidFill>
                  <a:srgbClr val="002060"/>
                </a:solidFill>
                <a:effectLst/>
                <a:latin typeface="Arial" pitchFamily="34" charset="0"/>
                <a:ea typeface="Times New Roman" pitchFamily="18" charset="0"/>
                <a:cs typeface="Arial" pitchFamily="34" charset="0"/>
              </a:rPr>
              <a:t> aprendizaje y constante adaptación a demandas sociales</a:t>
            </a:r>
            <a:endPar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s-ES_tradnl" b="0" i="0" u="none" strike="noStrike" cap="none" normalizeH="0" baseline="0" dirty="0" smtClean="0">
              <a:ln>
                <a:noFill/>
              </a:ln>
              <a:solidFill>
                <a:srgbClr val="002060"/>
              </a:solidFill>
              <a:effectLst/>
              <a:latin typeface="Arial" pitchFamily="34" charset="0"/>
              <a:cs typeface="Arial" pitchFamily="34" charset="0"/>
            </a:endParaRPr>
          </a:p>
        </p:txBody>
      </p:sp>
      <p:pic>
        <p:nvPicPr>
          <p:cNvPr id="6" name="Picture 8" descr="G:\JESÚS NÁJERA\N Y G\LOGOS\logo junta transparent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334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83562" cy="504825"/>
          </a:xfrm>
        </p:spPr>
        <p:txBody>
          <a:bodyPr>
            <a:normAutofit fontScale="90000"/>
          </a:bodyPr>
          <a:lstStyle/>
          <a:p>
            <a:pPr algn="ctr" eaLnBrk="1" hangingPunct="1">
              <a:defRPr/>
            </a:pPr>
            <a:r>
              <a:rPr lang="es-ES" dirty="0" smtClean="0"/>
              <a:t>Perspectiva histórica</a:t>
            </a:r>
            <a:endParaRPr lang="es-ES" dirty="0"/>
          </a:p>
        </p:txBody>
      </p:sp>
      <p:sp>
        <p:nvSpPr>
          <p:cNvPr id="15363" name="3 Rectángulo"/>
          <p:cNvSpPr>
            <a:spLocks noChangeArrowheads="1"/>
          </p:cNvSpPr>
          <p:nvPr/>
        </p:nvSpPr>
        <p:spPr bwMode="auto">
          <a:xfrm>
            <a:off x="1187624" y="908720"/>
            <a:ext cx="7632526" cy="5447645"/>
          </a:xfrm>
          <a:prstGeom prst="rect">
            <a:avLst/>
          </a:prstGeom>
          <a:noFill/>
          <a:ln w="9525">
            <a:noFill/>
            <a:miter lim="800000"/>
            <a:headEnd/>
            <a:tailEnd/>
          </a:ln>
        </p:spPr>
        <p:txBody>
          <a:bodyPr wrap="square">
            <a:spAutoFit/>
          </a:bodyPr>
          <a:lstStyle/>
          <a:p>
            <a:pPr algn="ctr"/>
            <a:r>
              <a:rPr lang="es-ES" sz="2400" dirty="0">
                <a:solidFill>
                  <a:srgbClr val="B93D68"/>
                </a:solidFill>
                <a:latin typeface="Wingdings3"/>
              </a:rPr>
              <a:t> </a:t>
            </a:r>
            <a:r>
              <a:rPr lang="es-ES" sz="2400" b="1" i="1" u="sng" dirty="0" smtClean="0">
                <a:solidFill>
                  <a:srgbClr val="000000"/>
                </a:solidFill>
                <a:latin typeface="LucidaSansUnicode"/>
              </a:rPr>
              <a:t>ANTIGÜEDAD</a:t>
            </a:r>
            <a:endParaRPr lang="es-ES" sz="2400" i="1" dirty="0">
              <a:solidFill>
                <a:srgbClr val="000000"/>
              </a:solidFill>
              <a:latin typeface="LucidaSansUnicode"/>
            </a:endParaRPr>
          </a:p>
          <a:p>
            <a:r>
              <a:rPr lang="es-ES" sz="2400" dirty="0">
                <a:solidFill>
                  <a:srgbClr val="B93D68"/>
                </a:solidFill>
                <a:latin typeface="Verdana" pitchFamily="34" charset="0"/>
              </a:rPr>
              <a:t>◦ </a:t>
            </a:r>
            <a:r>
              <a:rPr lang="es-ES" sz="2400" i="1" dirty="0">
                <a:solidFill>
                  <a:srgbClr val="000000"/>
                </a:solidFill>
                <a:latin typeface="LucidaSansUnicode"/>
              </a:rPr>
              <a:t>Seres “no normales”= </a:t>
            </a:r>
            <a:r>
              <a:rPr lang="es-ES" sz="2400" i="1" dirty="0">
                <a:solidFill>
                  <a:srgbClr val="0070C0"/>
                </a:solidFill>
                <a:latin typeface="LucidaSansUnicode"/>
              </a:rPr>
              <a:t>eliminación</a:t>
            </a:r>
          </a:p>
          <a:p>
            <a:r>
              <a:rPr lang="es-ES" sz="2400" dirty="0">
                <a:solidFill>
                  <a:srgbClr val="B93D68"/>
                </a:solidFill>
                <a:latin typeface="Verdana" pitchFamily="34" charset="0"/>
              </a:rPr>
              <a:t>◦ </a:t>
            </a:r>
            <a:r>
              <a:rPr lang="es-ES" sz="2400" i="1" dirty="0">
                <a:solidFill>
                  <a:srgbClr val="000000"/>
                </a:solidFill>
                <a:latin typeface="LucidaSansUnicode"/>
              </a:rPr>
              <a:t>Siglo XX, 1ª mitad. Pedagogía terapéutica= </a:t>
            </a:r>
            <a:r>
              <a:rPr lang="es-ES" sz="2400" i="1" dirty="0" smtClean="0">
                <a:solidFill>
                  <a:srgbClr val="0070C0"/>
                </a:solidFill>
                <a:latin typeface="LucidaSansUnicode"/>
              </a:rPr>
              <a:t>E</a:t>
            </a:r>
            <a:r>
              <a:rPr lang="es-ES" sz="2400" i="1" dirty="0" smtClean="0">
                <a:solidFill>
                  <a:srgbClr val="0070C0"/>
                </a:solidFill>
                <a:latin typeface="LucidaSansUnicode"/>
              </a:rPr>
              <a:t>ducación  Segregada</a:t>
            </a:r>
            <a:endParaRPr lang="es-ES" sz="2400" i="1" dirty="0">
              <a:solidFill>
                <a:srgbClr val="B93D68"/>
              </a:solidFill>
              <a:latin typeface="LucidaSansUnicode"/>
            </a:endParaRPr>
          </a:p>
          <a:p>
            <a:pPr algn="ctr"/>
            <a:r>
              <a:rPr lang="es-ES" sz="2400" dirty="0">
                <a:solidFill>
                  <a:srgbClr val="B93D68"/>
                </a:solidFill>
                <a:latin typeface="Wingdings3"/>
              </a:rPr>
              <a:t> </a:t>
            </a:r>
            <a:endParaRPr lang="es-ES" sz="2400" dirty="0" smtClean="0">
              <a:solidFill>
                <a:srgbClr val="B93D68"/>
              </a:solidFill>
              <a:latin typeface="Wingdings3"/>
            </a:endParaRPr>
          </a:p>
          <a:p>
            <a:pPr algn="ctr"/>
            <a:r>
              <a:rPr lang="es-ES" sz="2400" b="1" i="1" u="sng" dirty="0" smtClean="0">
                <a:solidFill>
                  <a:srgbClr val="000000"/>
                </a:solidFill>
                <a:latin typeface="LucidaSansUnicode"/>
              </a:rPr>
              <a:t>PASADO</a:t>
            </a:r>
            <a:endParaRPr lang="es-ES" sz="2400" b="1" i="1" u="sng" dirty="0">
              <a:solidFill>
                <a:srgbClr val="000000"/>
              </a:solidFill>
              <a:latin typeface="LucidaSansUnicode"/>
            </a:endParaRPr>
          </a:p>
          <a:p>
            <a:r>
              <a:rPr lang="es-ES" sz="2400" dirty="0">
                <a:solidFill>
                  <a:srgbClr val="B93D68"/>
                </a:solidFill>
                <a:latin typeface="Verdana" pitchFamily="34" charset="0"/>
              </a:rPr>
              <a:t>◦ </a:t>
            </a:r>
            <a:r>
              <a:rPr lang="es-ES" sz="2400" i="1" dirty="0">
                <a:solidFill>
                  <a:srgbClr val="000000"/>
                </a:solidFill>
                <a:latin typeface="LucidaSansUnicode"/>
              </a:rPr>
              <a:t>Educación Especial (LOGSE,1990). </a:t>
            </a:r>
            <a:r>
              <a:rPr lang="es-ES" sz="2400" i="1" dirty="0" smtClean="0">
                <a:solidFill>
                  <a:srgbClr val="000000"/>
                </a:solidFill>
                <a:latin typeface="LucidaSansUnicode"/>
              </a:rPr>
              <a:t>ACNEE.  </a:t>
            </a:r>
            <a:r>
              <a:rPr lang="es-ES" sz="2000" b="1" i="1" dirty="0" smtClean="0">
                <a:solidFill>
                  <a:schemeClr val="accent2"/>
                </a:solidFill>
                <a:latin typeface="LucidaSansUnicode"/>
              </a:rPr>
              <a:t>INTEGRACIÓN</a:t>
            </a:r>
          </a:p>
          <a:p>
            <a:pPr algn="ctr"/>
            <a:endParaRPr lang="es-ES" sz="2800" b="1" i="1" u="sng" dirty="0" smtClean="0">
              <a:solidFill>
                <a:srgbClr val="000000"/>
              </a:solidFill>
              <a:latin typeface="LucidaSansUnicode"/>
            </a:endParaRPr>
          </a:p>
          <a:p>
            <a:pPr algn="ctr"/>
            <a:r>
              <a:rPr lang="es-ES" sz="2400" b="1" i="1" u="sng" dirty="0" smtClean="0">
                <a:solidFill>
                  <a:srgbClr val="000000"/>
                </a:solidFill>
                <a:latin typeface="LucidaSansUnicode"/>
              </a:rPr>
              <a:t>PRESENTE</a:t>
            </a:r>
          </a:p>
          <a:p>
            <a:pPr algn="ctr"/>
            <a:endParaRPr lang="es-ES" sz="2800" b="1" i="1" u="sng" dirty="0" smtClean="0">
              <a:solidFill>
                <a:srgbClr val="000000"/>
              </a:solidFill>
              <a:latin typeface="LucidaSansUnicode"/>
            </a:endParaRPr>
          </a:p>
          <a:p>
            <a:pPr algn="ctr"/>
            <a:endParaRPr lang="es-ES" sz="2000" b="1" i="1" dirty="0">
              <a:solidFill>
                <a:schemeClr val="accent2"/>
              </a:solidFill>
              <a:latin typeface="LucidaSansUnicode"/>
            </a:endParaRPr>
          </a:p>
          <a:p>
            <a:r>
              <a:rPr lang="es-ES" sz="2400" dirty="0">
                <a:solidFill>
                  <a:srgbClr val="B93D68"/>
                </a:solidFill>
                <a:latin typeface="Verdana" pitchFamily="34" charset="0"/>
              </a:rPr>
              <a:t>◦ </a:t>
            </a:r>
            <a:r>
              <a:rPr lang="es-ES" sz="2400" i="1" dirty="0">
                <a:solidFill>
                  <a:srgbClr val="000000"/>
                </a:solidFill>
                <a:latin typeface="LucidaSansUnicode"/>
              </a:rPr>
              <a:t>Necesidades específicas de apoyo educativo (</a:t>
            </a:r>
            <a:r>
              <a:rPr lang="es-ES" sz="2400" i="1" dirty="0" smtClean="0">
                <a:solidFill>
                  <a:srgbClr val="000000"/>
                </a:solidFill>
                <a:latin typeface="LucidaSansUnicode"/>
              </a:rPr>
              <a:t>LOE/LOMCE).</a:t>
            </a:r>
            <a:r>
              <a:rPr lang="es-ES" sz="2400" i="1" dirty="0">
                <a:solidFill>
                  <a:srgbClr val="000000"/>
                </a:solidFill>
                <a:latin typeface="LucidaSansUnicode"/>
              </a:rPr>
              <a:t> </a:t>
            </a:r>
            <a:r>
              <a:rPr lang="es-ES" sz="2400" i="1" dirty="0" smtClean="0">
                <a:solidFill>
                  <a:srgbClr val="000000"/>
                </a:solidFill>
                <a:latin typeface="LucidaSansUnicode"/>
              </a:rPr>
              <a:t>      </a:t>
            </a:r>
            <a:r>
              <a:rPr lang="es-ES" sz="3600" b="1" i="1" dirty="0" smtClean="0">
                <a:solidFill>
                  <a:srgbClr val="000000"/>
                </a:solidFill>
                <a:latin typeface="LucidaSansUnicode"/>
              </a:rPr>
              <a:t> </a:t>
            </a:r>
            <a:r>
              <a:rPr lang="es-ES" sz="3600" b="1" i="1" dirty="0" smtClean="0">
                <a:solidFill>
                  <a:schemeClr val="accent2"/>
                </a:solidFill>
                <a:latin typeface="LucidaSansUnicode"/>
              </a:rPr>
              <a:t>INCLUSIÓN</a:t>
            </a:r>
            <a:endParaRPr lang="es-ES" sz="3600" b="1" dirty="0">
              <a:solidFill>
                <a:schemeClr val="accent2"/>
              </a:solidFill>
            </a:endParaRPr>
          </a:p>
        </p:txBody>
      </p:sp>
      <p:pic>
        <p:nvPicPr>
          <p:cNvPr id="15364" name="Picture 2" descr="F:\FOTOS HHSS\no-kid-color.gif"/>
          <p:cNvPicPr>
            <a:picLocks noChangeAspect="1" noChangeArrowheads="1"/>
          </p:cNvPicPr>
          <p:nvPr/>
        </p:nvPicPr>
        <p:blipFill>
          <a:blip r:embed="rId2" cstate="print"/>
          <a:srcRect/>
          <a:stretch>
            <a:fillRect/>
          </a:stretch>
        </p:blipFill>
        <p:spPr bwMode="auto">
          <a:xfrm>
            <a:off x="7092280" y="620688"/>
            <a:ext cx="857250" cy="1028700"/>
          </a:xfrm>
          <a:prstGeom prst="rect">
            <a:avLst/>
          </a:prstGeom>
          <a:noFill/>
          <a:ln w="9525">
            <a:noFill/>
            <a:miter lim="800000"/>
            <a:headEnd/>
            <a:tailEnd/>
          </a:ln>
        </p:spPr>
      </p:pic>
      <p:pic>
        <p:nvPicPr>
          <p:cNvPr id="6" name="Picture 8" descr="G:\JESÚS NÁJERA\N Y G\LOGOS\logo junta transparen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F:\FOTOS HHSS\yes-kid-color.gif"/>
          <p:cNvPicPr>
            <a:picLocks noChangeAspect="1" noChangeArrowheads="1"/>
          </p:cNvPicPr>
          <p:nvPr/>
        </p:nvPicPr>
        <p:blipFill>
          <a:blip r:embed="rId4" cstate="print"/>
          <a:srcRect/>
          <a:stretch>
            <a:fillRect/>
          </a:stretch>
        </p:blipFill>
        <p:spPr bwMode="auto">
          <a:xfrm>
            <a:off x="2339752" y="4149080"/>
            <a:ext cx="1008062"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A3_HHXyCUAAaPe0.jpg"/>
          <p:cNvPicPr>
            <a:picLocks noChangeAspect="1" noChangeArrowheads="1"/>
          </p:cNvPicPr>
          <p:nvPr/>
        </p:nvPicPr>
        <p:blipFill>
          <a:blip r:embed="rId2" cstate="print"/>
          <a:srcRect/>
          <a:stretch>
            <a:fillRect/>
          </a:stretch>
        </p:blipFill>
        <p:spPr bwMode="auto">
          <a:xfrm>
            <a:off x="1187624" y="692696"/>
            <a:ext cx="7792645" cy="5688632"/>
          </a:xfrm>
          <a:prstGeom prst="rect">
            <a:avLst/>
          </a:prstGeom>
          <a:noFill/>
        </p:spPr>
      </p:pic>
      <p:pic>
        <p:nvPicPr>
          <p:cNvPr id="3" name="Picture 8" descr="G:\JESÚS NÁJERA\N Y G\LOGOS\logo junta transparen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15616" y="1278632"/>
            <a:ext cx="770485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lang="es-ES" sz="2000" dirty="0" smtClean="0">
                <a:solidFill>
                  <a:srgbClr val="002060"/>
                </a:solidFill>
                <a:latin typeface="Arial" pitchFamily="34" charset="0"/>
                <a:ea typeface="Times New Roman" pitchFamily="18" charset="0"/>
                <a:cs typeface="Arial" pitchFamily="34" charset="0"/>
              </a:rPr>
              <a:t>E</a:t>
            </a:r>
            <a:r>
              <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 un movimiento educativo apoyado por la UNESCO dentro del programa </a:t>
            </a:r>
            <a:r>
              <a:rPr kumimoji="0" lang="es-E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EPT (Escuela para todos).</a:t>
            </a:r>
            <a:r>
              <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Pretende acabar con la exclusión de cualquier alumno, tanto para aquellos que no tienen forma de acceder a la educación reglada, como aquellos que tienen situaciones de clara desventaja dentro del sistema educativo, sea por la razón que sea y por el tiempo </a:t>
            </a:r>
            <a:r>
              <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que precisen.</a:t>
            </a:r>
            <a:endParaRPr kumimoji="0" lang="es-E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La </a:t>
            </a:r>
            <a:r>
              <a:rPr kumimoji="0" lang="es-ES" sz="2000"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CULTURA DEL CUIDADO</a:t>
            </a:r>
            <a:r>
              <a:rPr kumimoji="0" lang="es-ES" sz="2000" b="0"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es la actual forma de entender la inclusión desde el ámbito social y educativo. En el desempeño docente, es la filosofía y práctica que encaja perfectamente con la idea de </a:t>
            </a:r>
            <a:r>
              <a:rPr kumimoji="0" lang="es-E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ESCUELA INCLUSIVA.</a:t>
            </a:r>
            <a:r>
              <a:rPr kumimoji="0" lang="es-E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Esto se refiere a que todos los involucrados en su desarrollo se hacen responsables de todos. El total de la comunidad educativa asume éticamente el cuidado de sus integrantes y se responsabiliza de cuanto ocurre en el día a día del proceso que transcurre en la institución o centro escolar.</a:t>
            </a:r>
            <a:endParaRPr kumimoji="0" lang="es-ES"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8" name="2 Título"/>
          <p:cNvSpPr>
            <a:spLocks noGrp="1"/>
          </p:cNvSpPr>
          <p:nvPr>
            <p:ph type="title"/>
          </p:nvPr>
        </p:nvSpPr>
        <p:spPr>
          <a:xfrm>
            <a:off x="971600" y="260648"/>
            <a:ext cx="7571184" cy="936104"/>
          </a:xfrm>
        </p:spPr>
        <p:txBody>
          <a:bodyPr>
            <a:normAutofit/>
          </a:bodyPr>
          <a:lstStyle/>
          <a:p>
            <a:pPr algn="r"/>
            <a:r>
              <a:rPr lang="es-ES" b="1" dirty="0" smtClean="0"/>
              <a:t>INCLUSIÓN EDUCATIVA</a:t>
            </a:r>
            <a:br>
              <a:rPr lang="es-ES" b="1" dirty="0" smtClean="0"/>
            </a:br>
            <a:endParaRPr lang="es-ES" sz="1200" b="1" dirty="0"/>
          </a:p>
        </p:txBody>
      </p:sp>
      <p:pic>
        <p:nvPicPr>
          <p:cNvPr id="4" name="Picture 8" descr="G:\JESÚS NÁJERA\N Y G\LOGOS\logo junta transparen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259632" y="327573"/>
            <a:ext cx="756084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Ainscow</a:t>
            </a:r>
            <a:r>
              <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s-ES_tradnl"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Booth</a:t>
            </a:r>
            <a:r>
              <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y </a:t>
            </a:r>
            <a:r>
              <a:rPr kumimoji="0" lang="es-ES_tradnl"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Dyson</a:t>
            </a:r>
            <a:r>
              <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(2006) definen </a:t>
            </a:r>
            <a:r>
              <a:rPr kumimoji="0" lang="es-ES_tradnl"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escuela inclusiva</a:t>
            </a:r>
            <a:r>
              <a:rPr kumimoji="0" lang="es-ES_tradnl"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como </a:t>
            </a:r>
            <a:r>
              <a:rPr kumimoji="0" lang="es-ES_tradnl"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un proceso de análisis sistemático de las culturas, las políticas y las prácticas escolares, para tratar de eliminar o minimizar, a través de iniciativas sostenidas de mejora e innovación escolar, las barreras de distinto tipo que limitan la presencia, el aprendizaje y la participación de los alumnos y alumnas en la vida escolar de los centros donde son escolarizados, con particular atención a aquellos más vulnerables.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b="1" i="0" u="sng" strike="noStrike" cap="none" normalizeH="0" baseline="0" dirty="0" smtClean="0">
                <a:ln>
                  <a:noFill/>
                </a:ln>
                <a:solidFill>
                  <a:srgbClr val="002060"/>
                </a:solidFill>
                <a:effectLst/>
                <a:latin typeface="Arial" pitchFamily="34" charset="0"/>
                <a:ea typeface="Times New Roman" pitchFamily="18" charset="0"/>
                <a:cs typeface="Arial" pitchFamily="34" charset="0"/>
              </a:rPr>
              <a:t>PRINCIPIOS DE LA EDUCACIÓN INCLUSIVA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rgbClr val="002060"/>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Tx/>
              <a:tabLst/>
            </a:pPr>
            <a:r>
              <a:rPr kumimoji="0" lang="es-ES_tradnl"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Wingdings" pitchFamily="2" charset="2"/>
              </a:rPr>
              <a:t> </a:t>
            </a:r>
            <a:r>
              <a:rPr kumimoji="0" lang="es-ES_tradnl"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Presencia</a:t>
            </a:r>
            <a:r>
              <a:rPr kumimoji="0" lang="es-ES_tradnl"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de los alumnos, todos están en el centro y en el aula ordinaria </a:t>
            </a:r>
            <a:r>
              <a:rPr kumimoji="0" lang="es-ES_tradnl" sz="20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(antigua idea de la integración escolar)</a:t>
            </a:r>
            <a:endParaRPr kumimoji="0" lang="es-ES" sz="2000" b="0" i="0" u="none" strike="noStrike" cap="none" normalizeH="0" baseline="0" dirty="0" smtClean="0">
              <a:ln>
                <a:noFill/>
              </a:ln>
              <a:solidFill>
                <a:srgbClr val="002060"/>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Tx/>
              <a:tabLst/>
            </a:pPr>
            <a:r>
              <a:rPr kumimoji="0" lang="es-ES_tradnl"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Wingdings" pitchFamily="2" charset="2"/>
              </a:rPr>
              <a:t> </a:t>
            </a:r>
            <a:r>
              <a:rPr kumimoji="0" lang="es-ES_tradnl"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Participación:</a:t>
            </a:r>
            <a:r>
              <a:rPr kumimoji="0" lang="es-ES_tradnl"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es necesario no solo estar presente, sino formar parte de la actividad de ese centro y aula ordinaria.</a:t>
            </a:r>
            <a:endParaRPr kumimoji="0" lang="es-ES" sz="2000" b="0" i="0" u="none" strike="noStrike" cap="none" normalizeH="0" baseline="0" dirty="0" smtClean="0">
              <a:ln>
                <a:noFill/>
              </a:ln>
              <a:solidFill>
                <a:srgbClr val="002060"/>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Tx/>
              <a:tabLst/>
            </a:pPr>
            <a:r>
              <a:rPr kumimoji="0" lang="es-ES_tradnl"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sym typeface="Wingdings" pitchFamily="2" charset="2"/>
              </a:rPr>
              <a:t> </a:t>
            </a:r>
            <a:r>
              <a:rPr kumimoji="0" lang="es-ES_tradnl"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Progreso:</a:t>
            </a:r>
            <a:r>
              <a:rPr kumimoji="0" lang="es-ES_tradnl"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debemos participar para mejorar, para aprender (no todos lo mismo y a la vez, sino cada uno en su nivel, superándose cada uno a sí mismo en su propio nivel y fomentando un desarrollo integral de todas las competencias)</a:t>
            </a:r>
            <a:endParaRPr kumimoji="0" lang="es-ES_tradnl" sz="2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Picture 8" descr="G:\JESÚS NÁJERA\N Y G\LOGOS\logo junta transparen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188640"/>
            <a:ext cx="7992888" cy="778416"/>
          </a:xfrm>
        </p:spPr>
        <p:txBody>
          <a:bodyPr>
            <a:normAutofit/>
          </a:bodyPr>
          <a:lstStyle/>
          <a:p>
            <a:pPr algn="ctr"/>
            <a:r>
              <a:rPr lang="es-ES" sz="2400" b="1" u="sng" dirty="0" smtClean="0"/>
              <a:t>OBJETIVOS DEL MATERIAL PROPUESTO</a:t>
            </a:r>
            <a:endParaRPr lang="es-ES" sz="2400" b="1" u="sng" dirty="0"/>
          </a:p>
        </p:txBody>
      </p:sp>
      <p:pic>
        <p:nvPicPr>
          <p:cNvPr id="6" name="Picture 8" descr="G:\JESÚS NÁJERA\N Y G\LOGOS\logo junta transparen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6237312"/>
            <a:ext cx="725658" cy="360502"/>
          </a:xfrm>
          <a:prstGeom prst="rect">
            <a:avLst/>
          </a:prstGeom>
          <a:noFill/>
          <a:extLst>
            <a:ext uri="{909E8E84-426E-40DD-AFC4-6F175D3DCCD1}">
              <a14:hiddenFill xmlns:a14="http://schemas.microsoft.com/office/drawing/2010/main" xmlns="">
                <a:solidFill>
                  <a:srgbClr val="FFFFFF"/>
                </a:solidFill>
              </a14:hiddenFill>
            </a:ext>
          </a:extLst>
        </p:spPr>
      </p:pic>
      <p:sp>
        <p:nvSpPr>
          <p:cNvPr id="22529" name="Rectangle 1"/>
          <p:cNvSpPr>
            <a:spLocks noChangeArrowheads="1"/>
          </p:cNvSpPr>
          <p:nvPr/>
        </p:nvSpPr>
        <p:spPr bwMode="auto">
          <a:xfrm>
            <a:off x="1043608" y="1124744"/>
            <a:ext cx="784887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2200" b="0" i="0" u="none" strike="noStrike" cap="none" normalizeH="0" baseline="0" dirty="0" smtClean="0">
                <a:ln>
                  <a:noFill/>
                </a:ln>
                <a:solidFill>
                  <a:srgbClr val="000000"/>
                </a:solidFill>
                <a:effectLst/>
                <a:latin typeface="Arial" pitchFamily="34" charset="0"/>
                <a:ea typeface="Arial" pitchFamily="34" charset="0"/>
                <a:cs typeface="Arial" pitchFamily="34" charset="0"/>
              </a:rPr>
              <a:t>Sintetizar por escrito el asesoramiento que la Administración proporciona a los centros, acompañándoles en este progreso mediante el apoyo preciso en cuanto a normativa, actualización de documentos y sus implicaciones prácticas y directas en la organización de los recursos y estrategias metodológicas y didácticas del centro escolar inclusivo.</a:t>
            </a:r>
          </a:p>
          <a:p>
            <a:pPr marL="0" marR="0" lvl="0" indent="0" algn="just" defTabSz="914400" rtl="0" eaLnBrk="1" fontAlgn="base" latinLnBrk="0" hangingPunct="1">
              <a:lnSpc>
                <a:spcPct val="100000"/>
              </a:lnSpc>
              <a:spcBef>
                <a:spcPct val="0"/>
              </a:spcBef>
              <a:spcAft>
                <a:spcPct val="0"/>
              </a:spcAft>
              <a:buClrTx/>
              <a:buSzTx/>
              <a:tabLst/>
            </a:pPr>
            <a:endParaRPr kumimoji="0" lang="es-ES" sz="2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200" b="0" i="0" u="none" strike="noStrike" cap="none" normalizeH="0" baseline="0" dirty="0" smtClean="0">
                <a:ln>
                  <a:noFill/>
                </a:ln>
                <a:solidFill>
                  <a:srgbClr val="000000"/>
                </a:solidFill>
                <a:effectLst/>
                <a:latin typeface="Arial" pitchFamily="34" charset="0"/>
                <a:ea typeface="Arial" pitchFamily="34" charset="0"/>
                <a:cs typeface="Arial" pitchFamily="34" charset="0"/>
              </a:rPr>
              <a:t>Facilitar</a:t>
            </a:r>
            <a:r>
              <a:rPr kumimoji="0" lang="es-ES" sz="2200" b="0" i="0" u="none" strike="noStrike" cap="none" normalizeH="0" dirty="0" smtClean="0">
                <a:ln>
                  <a:noFill/>
                </a:ln>
                <a:solidFill>
                  <a:srgbClr val="000000"/>
                </a:solidFill>
                <a:effectLst/>
                <a:latin typeface="Arial" pitchFamily="34" charset="0"/>
                <a:ea typeface="Arial" pitchFamily="34" charset="0"/>
                <a:cs typeface="Arial" pitchFamily="34" charset="0"/>
              </a:rPr>
              <a:t> la</a:t>
            </a:r>
            <a:r>
              <a:rPr kumimoji="0" lang="es-ES" sz="2200" b="0" i="0" u="none" strike="noStrike" cap="none" normalizeH="0" baseline="0" dirty="0" smtClean="0">
                <a:ln>
                  <a:noFill/>
                </a:ln>
                <a:solidFill>
                  <a:srgbClr val="000000"/>
                </a:solidFill>
                <a:effectLst/>
                <a:latin typeface="Arial" pitchFamily="34" charset="0"/>
                <a:ea typeface="Arial" pitchFamily="34" charset="0"/>
                <a:cs typeface="Arial" pitchFamily="34" charset="0"/>
              </a:rPr>
              <a:t> información, asesoramiento y supervisión que los equipos </a:t>
            </a:r>
            <a:r>
              <a:rPr kumimoji="0" lang="es-ES" sz="2200" b="0" i="0" u="none" strike="noStrike" cap="none" normalizeH="0" baseline="0" dirty="0" err="1" smtClean="0">
                <a:ln>
                  <a:noFill/>
                </a:ln>
                <a:solidFill>
                  <a:srgbClr val="000000"/>
                </a:solidFill>
                <a:effectLst/>
                <a:latin typeface="Arial" pitchFamily="34" charset="0"/>
                <a:ea typeface="Arial" pitchFamily="34" charset="0"/>
                <a:cs typeface="Arial" pitchFamily="34" charset="0"/>
              </a:rPr>
              <a:t>multiprofesionales</a:t>
            </a:r>
            <a:r>
              <a:rPr kumimoji="0" lang="es-ES" sz="2200" b="0" i="0" u="none" strike="noStrike" cap="none" normalizeH="0" baseline="0" dirty="0" smtClean="0">
                <a:ln>
                  <a:noFill/>
                </a:ln>
                <a:solidFill>
                  <a:srgbClr val="000000"/>
                </a:solidFill>
                <a:effectLst/>
                <a:latin typeface="Arial" pitchFamily="34" charset="0"/>
                <a:ea typeface="Arial" pitchFamily="34" charset="0"/>
                <a:cs typeface="Arial" pitchFamily="34" charset="0"/>
              </a:rPr>
              <a:t> de orientación y equipos directivos presten a los componentes de la comunidad educativa.</a:t>
            </a:r>
          </a:p>
          <a:p>
            <a:pPr marL="0" marR="0" lvl="0" indent="0" algn="just" defTabSz="914400" rtl="0" eaLnBrk="0" fontAlgn="base" latinLnBrk="0" hangingPunct="0">
              <a:lnSpc>
                <a:spcPct val="100000"/>
              </a:lnSpc>
              <a:spcBef>
                <a:spcPct val="0"/>
              </a:spcBef>
              <a:spcAft>
                <a:spcPct val="0"/>
              </a:spcAft>
              <a:buClrTx/>
              <a:buSzTx/>
              <a:tabLst/>
            </a:pPr>
            <a:endParaRPr kumimoji="0" lang="es-ES" sz="2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200" b="0" i="0" u="none" strike="noStrike" cap="none" normalizeH="0" baseline="0" dirty="0" smtClean="0">
                <a:ln>
                  <a:noFill/>
                </a:ln>
                <a:solidFill>
                  <a:srgbClr val="000000"/>
                </a:solidFill>
                <a:effectLst/>
                <a:latin typeface="Arial" pitchFamily="34" charset="0"/>
                <a:ea typeface="Arial" pitchFamily="34" charset="0"/>
                <a:cs typeface="Arial" pitchFamily="34" charset="0"/>
              </a:rPr>
              <a:t>Ofrecer herramientas prácticas de ayuda y enlaces a materiales seleccionados, para que los centros puedan reflexionar e incorporar mejoras progresivas en Inclusión Educativa</a:t>
            </a:r>
            <a:r>
              <a:rPr kumimoji="0" lang="es-ES" sz="2000" b="0" i="0" u="none" strike="noStrike" cap="none" normalizeH="0" baseline="0" dirty="0" smtClean="0">
                <a:ln>
                  <a:noFill/>
                </a:ln>
                <a:solidFill>
                  <a:srgbClr val="000000"/>
                </a:solidFill>
                <a:effectLst/>
                <a:latin typeface="Arial" pitchFamily="34" charset="0"/>
                <a:ea typeface="Arial" pitchFamily="34" charset="0"/>
                <a:cs typeface="Arial" pitchFamily="34" charset="0"/>
              </a:rPr>
              <a:t>.</a:t>
            </a:r>
            <a:endParaRPr kumimoji="0" lang="es-ES" sz="20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22530" name="Imagen 1" descr="IntegraciÃ³n, Bienvenidos"/>
          <p:cNvPicPr>
            <a:picLocks noChangeAspect="1" noChangeArrowheads="1"/>
          </p:cNvPicPr>
          <p:nvPr/>
        </p:nvPicPr>
        <p:blipFill>
          <a:blip r:embed="rId3" cstate="print"/>
          <a:srcRect/>
          <a:stretch>
            <a:fillRect/>
          </a:stretch>
        </p:blipFill>
        <p:spPr bwMode="auto">
          <a:xfrm>
            <a:off x="7380312" y="188640"/>
            <a:ext cx="1379662" cy="779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5920" y="0"/>
            <a:ext cx="7498080" cy="1143000"/>
          </a:xfrm>
        </p:spPr>
        <p:txBody>
          <a:bodyPr/>
          <a:lstStyle/>
          <a:p>
            <a:r>
              <a:rPr lang="es-ES" dirty="0" smtClean="0"/>
              <a:t>ÍNDICE DE CONTENIDOS</a:t>
            </a:r>
            <a:endParaRPr lang="es-ES" dirty="0"/>
          </a:p>
        </p:txBody>
      </p:sp>
      <p:sp>
        <p:nvSpPr>
          <p:cNvPr id="37889" name="Rectangle 1"/>
          <p:cNvSpPr>
            <a:spLocks noChangeArrowheads="1"/>
          </p:cNvSpPr>
          <p:nvPr/>
        </p:nvSpPr>
        <p:spPr bwMode="auto">
          <a:xfrm>
            <a:off x="4932040" y="815831"/>
            <a:ext cx="3888432" cy="5940088"/>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Justificación y finalidad					</a:t>
            </a:r>
            <a:endParaRPr kumimoji="0" lang="es-ES"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Fundamentación teórica y conceptual				</a:t>
            </a:r>
            <a:endParaRPr kumimoji="0" lang="es-ES"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Normativa básica de inclusión educativa</a:t>
            </a:r>
            <a:r>
              <a:rPr kumimoji="0" lang="es-ES" b="0"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endParaRPr kumimoji="0" lang="es-ES"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Plan de Orientación Académica, Vocacional y Profesional.</a:t>
            </a:r>
          </a:p>
          <a:p>
            <a:pPr marL="0" marR="0" lvl="0" indent="0" defTabSz="914400" rtl="0" eaLnBrk="0" fontAlgn="base" latinLnBrk="0" hangingPunct="0">
              <a:lnSpc>
                <a:spcPct val="100000"/>
              </a:lnSpc>
              <a:spcBef>
                <a:spcPct val="0"/>
              </a:spcBef>
              <a:spcAft>
                <a:spcPct val="0"/>
              </a:spcAft>
              <a:buClrTx/>
              <a:buSzTx/>
              <a:buFontTx/>
              <a:buAutoNum type="arabicPeriod"/>
              <a:tabLst/>
            </a:pPr>
            <a:endPar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Necesidades Específicas de Apoyo Educativo				           </a:t>
            </a:r>
            <a:endParaRPr kumimoji="0" lang="es-ES"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Bibliografía y enlaces de interés				           </a:t>
            </a:r>
            <a:endParaRPr kumimoji="0" lang="es-ES"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rgbClr val="000000"/>
                </a:solidFill>
                <a:effectLst/>
                <a:latin typeface="Arial" pitchFamily="34" charset="0"/>
                <a:ea typeface="Arial" pitchFamily="34" charset="0"/>
                <a:cs typeface="Arial" pitchFamily="34" charset="0"/>
              </a:rPr>
              <a:t>Guía de autoevaluación, reflexión y mejora en inclusión educativa                          </a:t>
            </a:r>
            <a:endParaRPr kumimoji="0" lang="es-ES"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0" name="Picture 2"/>
          <p:cNvPicPr>
            <a:picLocks noChangeAspect="1" noChangeArrowheads="1"/>
          </p:cNvPicPr>
          <p:nvPr/>
        </p:nvPicPr>
        <p:blipFill>
          <a:blip r:embed="rId2" cstate="print"/>
          <a:srcRect l="23543" t="22294" r="22644" b="12661"/>
          <a:stretch>
            <a:fillRect/>
          </a:stretch>
        </p:blipFill>
        <p:spPr bwMode="auto">
          <a:xfrm>
            <a:off x="1115616" y="1340768"/>
            <a:ext cx="3732104" cy="2536253"/>
          </a:xfrm>
          <a:prstGeom prst="rect">
            <a:avLst/>
          </a:prstGeom>
          <a:noFill/>
          <a:ln w="9525">
            <a:noFill/>
            <a:miter lim="800000"/>
            <a:headEnd/>
            <a:tailEnd/>
          </a:ln>
        </p:spPr>
      </p:pic>
      <p:sp>
        <p:nvSpPr>
          <p:cNvPr id="5" name="4 CuadroTexto"/>
          <p:cNvSpPr txBox="1"/>
          <p:nvPr/>
        </p:nvSpPr>
        <p:spPr>
          <a:xfrm>
            <a:off x="1331640" y="4509120"/>
            <a:ext cx="3312368"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dirty="0" smtClean="0">
                <a:solidFill>
                  <a:srgbClr val="000000"/>
                </a:solidFill>
              </a:rPr>
              <a:t>Documento disponible en educa.jcyl.es (Dirección Provincial de Educación de Soria).</a:t>
            </a:r>
          </a:p>
          <a:p>
            <a:pPr algn="ctr"/>
            <a:r>
              <a:rPr lang="es-ES" dirty="0" smtClean="0">
                <a:solidFill>
                  <a:srgbClr val="000000"/>
                </a:solidFill>
              </a:rPr>
              <a:t>Se enviará a los centros en formato Word .</a:t>
            </a:r>
            <a:endParaRPr lang="es-E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060848"/>
            <a:ext cx="7776864" cy="4770537"/>
          </a:xfrm>
          <a:prstGeom prst="rect">
            <a:avLst/>
          </a:prstGeom>
        </p:spPr>
        <p:txBody>
          <a:bodyPr wrap="square">
            <a:spAutoFit/>
          </a:bodyPr>
          <a:lstStyle/>
          <a:p>
            <a:pPr lvl="0" eaLnBrk="0" fontAlgn="base" hangingPunct="0">
              <a:spcBef>
                <a:spcPct val="0"/>
              </a:spcBef>
              <a:spcAft>
                <a:spcPct val="0"/>
              </a:spcAft>
              <a:buFontTx/>
              <a:buAutoNum type="arabicPeriod"/>
            </a:pPr>
            <a:endParaRPr lang="es-ES" b="1" dirty="0" smtClean="0">
              <a:solidFill>
                <a:srgbClr val="000000"/>
              </a:solidFill>
              <a:latin typeface="Arial" pitchFamily="34" charset="0"/>
              <a:ea typeface="Arial" pitchFamily="34" charset="0"/>
              <a:cs typeface="Arial" pitchFamily="34" charset="0"/>
            </a:endParaRPr>
          </a:p>
          <a:p>
            <a:pPr lvl="0" algn="just" eaLnBrk="0" fontAlgn="base" hangingPunct="0">
              <a:spcBef>
                <a:spcPct val="0"/>
              </a:spcBef>
              <a:spcAft>
                <a:spcPct val="0"/>
              </a:spcAft>
            </a:pPr>
            <a:r>
              <a:rPr lang="es-ES" dirty="0" smtClean="0">
                <a:solidFill>
                  <a:srgbClr val="000000"/>
                </a:solidFill>
                <a:latin typeface="Arial" pitchFamily="34" charset="0"/>
                <a:ea typeface="Arial" pitchFamily="34" charset="0"/>
                <a:cs typeface="Arial" pitchFamily="34" charset="0"/>
              </a:rPr>
              <a:t>Síntesis de conceptos teóricos e investigaciones, que explican los </a:t>
            </a:r>
            <a:r>
              <a:rPr lang="es-ES" b="1" dirty="0" smtClean="0">
                <a:solidFill>
                  <a:srgbClr val="000000"/>
                </a:solidFill>
                <a:latin typeface="Arial" pitchFamily="34" charset="0"/>
                <a:cs typeface="Arial" pitchFamily="34" charset="0"/>
              </a:rPr>
              <a:t>cambios </a:t>
            </a:r>
            <a:r>
              <a:rPr lang="es-ES" b="1" dirty="0" smtClean="0">
                <a:solidFill>
                  <a:srgbClr val="000000"/>
                </a:solidFill>
                <a:latin typeface="Arial" pitchFamily="34" charset="0"/>
                <a:cs typeface="Arial" pitchFamily="34" charset="0"/>
              </a:rPr>
              <a:t>que implica el progreso en materia de inclusión </a:t>
            </a:r>
            <a:r>
              <a:rPr lang="es-ES" b="1" dirty="0" smtClean="0">
                <a:solidFill>
                  <a:srgbClr val="000000"/>
                </a:solidFill>
                <a:latin typeface="Arial" pitchFamily="34" charset="0"/>
                <a:cs typeface="Arial" pitchFamily="34" charset="0"/>
              </a:rPr>
              <a:t>educativa</a:t>
            </a:r>
            <a:r>
              <a:rPr lang="es-ES" dirty="0" smtClean="0">
                <a:solidFill>
                  <a:srgbClr val="000000"/>
                </a:solidFill>
                <a:latin typeface="Arial" pitchFamily="34" charset="0"/>
                <a:cs typeface="Arial" pitchFamily="34" charset="0"/>
              </a:rPr>
              <a:t>: competencias docentes y competencias clave, inteligencias múltiples, neuropsicología del aprendizaje y emociones,  Diseño Universal de Aprendizaje (DUA), y propuesta  explicada de metodologías activas.</a:t>
            </a:r>
            <a:endParaRPr lang="es-ES" dirty="0" smtClean="0">
              <a:solidFill>
                <a:srgbClr val="000000"/>
              </a:solidFill>
              <a:latin typeface="Arial" pitchFamily="34" charset="0"/>
              <a:ea typeface="Arial" pitchFamily="34" charset="0"/>
              <a:cs typeface="Arial" pitchFamily="34" charset="0"/>
            </a:endParaRPr>
          </a:p>
          <a:p>
            <a:pPr lvl="0" eaLnBrk="0" fontAlgn="base" hangingPunct="0">
              <a:spcBef>
                <a:spcPct val="0"/>
              </a:spcBef>
              <a:spcAft>
                <a:spcPct val="0"/>
              </a:spcAft>
            </a:pPr>
            <a:r>
              <a:rPr lang="es-ES" sz="1600" dirty="0" smtClean="0">
                <a:solidFill>
                  <a:srgbClr val="000000"/>
                </a:solidFill>
                <a:latin typeface="Arial" pitchFamily="34" charset="0"/>
                <a:ea typeface="Arial" pitchFamily="34" charset="0"/>
                <a:cs typeface="Arial" pitchFamily="34" charset="0"/>
              </a:rPr>
              <a:t>				</a:t>
            </a:r>
            <a:endParaRPr lang="es-ES" sz="1600" dirty="0" smtClean="0">
              <a:solidFill>
                <a:srgbClr val="000000"/>
              </a:solidFill>
              <a:latin typeface="Arial" pitchFamily="34" charset="0"/>
              <a:ea typeface="Arial" pitchFamily="34" charset="0"/>
              <a:cs typeface="Arial" pitchFamily="34" charset="0"/>
            </a:endParaRPr>
          </a:p>
          <a:p>
            <a:pPr lvl="0" eaLnBrk="0" fontAlgn="base" hangingPunct="0">
              <a:spcBef>
                <a:spcPct val="0"/>
              </a:spcBef>
              <a:spcAft>
                <a:spcPct val="0"/>
              </a:spcAft>
            </a:pPr>
            <a:endParaRPr lang="es-ES" b="1" dirty="0" smtClean="0">
              <a:solidFill>
                <a:srgbClr val="000000"/>
              </a:solidFill>
              <a:latin typeface="Arial" pitchFamily="34" charset="0"/>
              <a:cs typeface="Arial" pitchFamily="34" charset="0"/>
            </a:endParaRPr>
          </a:p>
          <a:p>
            <a:pPr lvl="0" eaLnBrk="0" fontAlgn="base" hangingPunct="0">
              <a:spcBef>
                <a:spcPct val="0"/>
              </a:spcBef>
              <a:spcAft>
                <a:spcPct val="0"/>
              </a:spcAft>
            </a:pPr>
            <a:endParaRPr lang="es-ES" b="1" dirty="0" smtClean="0">
              <a:solidFill>
                <a:srgbClr val="000000"/>
              </a:solidFill>
              <a:latin typeface="Arial" pitchFamily="34" charset="0"/>
              <a:cs typeface="Arial" pitchFamily="34" charset="0"/>
            </a:endParaRPr>
          </a:p>
          <a:p>
            <a:pPr lvl="0" eaLnBrk="0" fontAlgn="base" hangingPunct="0">
              <a:spcBef>
                <a:spcPct val="0"/>
              </a:spcBef>
              <a:spcAft>
                <a:spcPct val="0"/>
              </a:spcAft>
            </a:pPr>
            <a:endParaRPr lang="es-ES" b="1" dirty="0" smtClean="0">
              <a:solidFill>
                <a:srgbClr val="000000"/>
              </a:solidFill>
              <a:latin typeface="Arial" pitchFamily="34" charset="0"/>
              <a:cs typeface="Arial" pitchFamily="34" charset="0"/>
            </a:endParaRPr>
          </a:p>
          <a:p>
            <a:pPr lvl="0" eaLnBrk="0" fontAlgn="base" hangingPunct="0">
              <a:spcBef>
                <a:spcPct val="0"/>
              </a:spcBef>
              <a:spcAft>
                <a:spcPct val="0"/>
              </a:spcAft>
            </a:pPr>
            <a:endParaRPr lang="es-ES" b="1" dirty="0" smtClean="0">
              <a:solidFill>
                <a:srgbClr val="000000"/>
              </a:solidFill>
              <a:latin typeface="Arial" pitchFamily="34" charset="0"/>
              <a:cs typeface="Arial" pitchFamily="34" charset="0"/>
            </a:endParaRPr>
          </a:p>
          <a:p>
            <a:pPr lvl="0" eaLnBrk="0" fontAlgn="base" hangingPunct="0">
              <a:spcBef>
                <a:spcPct val="0"/>
              </a:spcBef>
              <a:spcAft>
                <a:spcPct val="0"/>
              </a:spcAft>
            </a:pPr>
            <a:endParaRPr lang="es-ES" b="1" dirty="0" smtClean="0">
              <a:solidFill>
                <a:srgbClr val="000000"/>
              </a:solidFill>
              <a:latin typeface="Arial" pitchFamily="34" charset="0"/>
              <a:cs typeface="Arial" pitchFamily="34" charset="0"/>
            </a:endParaRPr>
          </a:p>
          <a:p>
            <a:pPr lvl="0" eaLnBrk="0" fontAlgn="base" hangingPunct="0">
              <a:spcBef>
                <a:spcPct val="0"/>
              </a:spcBef>
              <a:spcAft>
                <a:spcPct val="0"/>
              </a:spcAft>
            </a:pPr>
            <a:endParaRPr lang="es-ES" dirty="0" smtClean="0">
              <a:solidFill>
                <a:srgbClr val="000000"/>
              </a:solidFill>
              <a:latin typeface="Arial" pitchFamily="34" charset="0"/>
              <a:ea typeface="Arial" pitchFamily="34" charset="0"/>
              <a:cs typeface="Arial" pitchFamily="34" charset="0"/>
            </a:endParaRPr>
          </a:p>
          <a:p>
            <a:pPr lvl="0" eaLnBrk="0" fontAlgn="base" hangingPunct="0">
              <a:spcBef>
                <a:spcPct val="0"/>
              </a:spcBef>
              <a:spcAft>
                <a:spcPct val="0"/>
              </a:spcAft>
            </a:pPr>
            <a:endParaRPr lang="es-ES" dirty="0" smtClean="0">
              <a:solidFill>
                <a:srgbClr val="000000"/>
              </a:solidFill>
              <a:latin typeface="Arial" pitchFamily="34" charset="0"/>
              <a:ea typeface="Arial" pitchFamily="34" charset="0"/>
              <a:cs typeface="Arial" pitchFamily="34" charset="0"/>
            </a:endParaRPr>
          </a:p>
          <a:p>
            <a:pPr lvl="0" eaLnBrk="0" fontAlgn="base" hangingPunct="0">
              <a:spcBef>
                <a:spcPct val="0"/>
              </a:spcBef>
              <a:spcAft>
                <a:spcPct val="0"/>
              </a:spcAft>
            </a:pPr>
            <a:endParaRPr lang="es-ES" dirty="0" smtClean="0">
              <a:solidFill>
                <a:srgbClr val="000000"/>
              </a:solidFill>
              <a:latin typeface="Arial" pitchFamily="34" charset="0"/>
              <a:ea typeface="Arial" pitchFamily="34" charset="0"/>
              <a:cs typeface="Arial" pitchFamily="34" charset="0"/>
            </a:endParaRPr>
          </a:p>
          <a:p>
            <a:pPr lvl="0" eaLnBrk="0" fontAlgn="base" hangingPunct="0">
              <a:spcBef>
                <a:spcPct val="0"/>
              </a:spcBef>
              <a:spcAft>
                <a:spcPct val="0"/>
              </a:spcAft>
            </a:pPr>
            <a:r>
              <a:rPr lang="es-ES" dirty="0" smtClean="0">
                <a:solidFill>
                  <a:srgbClr val="000000"/>
                </a:solidFill>
                <a:latin typeface="Arial" pitchFamily="34" charset="0"/>
                <a:ea typeface="Arial" pitchFamily="34" charset="0"/>
                <a:cs typeface="Arial" pitchFamily="34" charset="0"/>
              </a:rPr>
              <a:t>Referencias legislativas actuales en procesos de inclusión educativa.</a:t>
            </a:r>
          </a:p>
          <a:p>
            <a:pPr lvl="0" eaLnBrk="0" fontAlgn="base" hangingPunct="0">
              <a:spcBef>
                <a:spcPct val="0"/>
              </a:spcBef>
              <a:spcAft>
                <a:spcPct val="0"/>
              </a:spcAft>
            </a:pPr>
            <a:endParaRPr lang="es-ES" dirty="0"/>
          </a:p>
        </p:txBody>
      </p:sp>
      <p:pic>
        <p:nvPicPr>
          <p:cNvPr id="44034" name="Diagrama 1"/>
          <p:cNvPicPr>
            <a:picLocks noChangeArrowheads="1"/>
          </p:cNvPicPr>
          <p:nvPr/>
        </p:nvPicPr>
        <p:blipFill>
          <a:blip r:embed="rId2" cstate="print"/>
          <a:srcRect/>
          <a:stretch>
            <a:fillRect/>
          </a:stretch>
        </p:blipFill>
        <p:spPr bwMode="auto">
          <a:xfrm>
            <a:off x="1187624" y="3789040"/>
            <a:ext cx="7704856" cy="1728192"/>
          </a:xfrm>
          <a:prstGeom prst="rect">
            <a:avLst/>
          </a:prstGeom>
          <a:noFill/>
          <a:ln w="9525">
            <a:noFill/>
            <a:miter lim="800000"/>
            <a:headEnd/>
            <a:tailEnd/>
          </a:ln>
        </p:spPr>
      </p:pic>
      <p:sp>
        <p:nvSpPr>
          <p:cNvPr id="4" name="3 CuadroTexto"/>
          <p:cNvSpPr txBox="1"/>
          <p:nvPr/>
        </p:nvSpPr>
        <p:spPr>
          <a:xfrm>
            <a:off x="1331640" y="260648"/>
            <a:ext cx="597666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b="1" dirty="0" smtClean="0">
                <a:solidFill>
                  <a:srgbClr val="000000"/>
                </a:solidFill>
                <a:latin typeface="Arial" pitchFamily="34" charset="0"/>
                <a:ea typeface="Arial" pitchFamily="34" charset="0"/>
                <a:cs typeface="Arial" pitchFamily="34" charset="0"/>
              </a:rPr>
              <a:t>1. JUSTIFICACIÓN Y FINALIDAD</a:t>
            </a:r>
            <a:endParaRPr lang="es-ES" dirty="0"/>
          </a:p>
        </p:txBody>
      </p:sp>
      <p:sp>
        <p:nvSpPr>
          <p:cNvPr id="5" name="4 CuadroTexto"/>
          <p:cNvSpPr txBox="1"/>
          <p:nvPr/>
        </p:nvSpPr>
        <p:spPr>
          <a:xfrm>
            <a:off x="1259632" y="1916832"/>
            <a:ext cx="597666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b="1" dirty="0" smtClean="0">
                <a:solidFill>
                  <a:srgbClr val="000000"/>
                </a:solidFill>
                <a:latin typeface="Arial" pitchFamily="34" charset="0"/>
                <a:ea typeface="Arial" pitchFamily="34" charset="0"/>
                <a:cs typeface="Arial" pitchFamily="34" charset="0"/>
              </a:rPr>
              <a:t>2. Fundamentación </a:t>
            </a:r>
            <a:r>
              <a:rPr lang="es-ES" b="1" dirty="0" smtClean="0">
                <a:solidFill>
                  <a:srgbClr val="000000"/>
                </a:solidFill>
                <a:latin typeface="Arial" pitchFamily="34" charset="0"/>
                <a:ea typeface="Arial" pitchFamily="34" charset="0"/>
                <a:cs typeface="Arial" pitchFamily="34" charset="0"/>
              </a:rPr>
              <a:t>teórica y conceptual</a:t>
            </a:r>
            <a:endParaRPr lang="es-ES" dirty="0"/>
          </a:p>
        </p:txBody>
      </p:sp>
      <p:sp>
        <p:nvSpPr>
          <p:cNvPr id="6" name="5 Rectángulo"/>
          <p:cNvSpPr/>
          <p:nvPr/>
        </p:nvSpPr>
        <p:spPr>
          <a:xfrm>
            <a:off x="1187624" y="836712"/>
            <a:ext cx="7560840" cy="923330"/>
          </a:xfrm>
          <a:prstGeom prst="rect">
            <a:avLst/>
          </a:prstGeom>
        </p:spPr>
        <p:txBody>
          <a:bodyPr wrap="square">
            <a:spAutoFit/>
          </a:bodyPr>
          <a:lstStyle/>
          <a:p>
            <a:pPr lvl="0" algn="just" eaLnBrk="0" fontAlgn="base" hangingPunct="0">
              <a:spcBef>
                <a:spcPct val="0"/>
              </a:spcBef>
              <a:spcAft>
                <a:spcPct val="0"/>
              </a:spcAft>
            </a:pPr>
            <a:r>
              <a:rPr lang="es-ES" dirty="0" smtClean="0">
                <a:solidFill>
                  <a:srgbClr val="000000"/>
                </a:solidFill>
                <a:latin typeface="Arial" pitchFamily="34" charset="0"/>
                <a:cs typeface="Arial" pitchFamily="34" charset="0"/>
              </a:rPr>
              <a:t>Resumen de los Principios y Líneas Estratégicas del Acuerdo 29/2017, de 15 de junio, por el que se prueba el II Plan de Atención a la Diversidad en la Educación de Castilla y León 2017-2022.</a:t>
            </a:r>
            <a:endParaRPr lang="es-ES" b="1" dirty="0" smtClean="0">
              <a:solidFill>
                <a:srgbClr val="000000"/>
              </a:solidFill>
              <a:latin typeface="Arial" pitchFamily="34" charset="0"/>
              <a:ea typeface="Arial" pitchFamily="34" charset="0"/>
              <a:cs typeface="Arial" pitchFamily="34" charset="0"/>
            </a:endParaRPr>
          </a:p>
        </p:txBody>
      </p:sp>
      <p:sp>
        <p:nvSpPr>
          <p:cNvPr id="7" name="6 CuadroTexto"/>
          <p:cNvSpPr txBox="1"/>
          <p:nvPr/>
        </p:nvSpPr>
        <p:spPr>
          <a:xfrm>
            <a:off x="1259632" y="5661248"/>
            <a:ext cx="597666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lvl="0" eaLnBrk="0" fontAlgn="base" hangingPunct="0">
              <a:spcBef>
                <a:spcPct val="0"/>
              </a:spcBef>
              <a:spcAft>
                <a:spcPct val="0"/>
              </a:spcAft>
            </a:pPr>
            <a:r>
              <a:rPr lang="es-ES" b="1" dirty="0" smtClean="0">
                <a:solidFill>
                  <a:srgbClr val="000000"/>
                </a:solidFill>
                <a:latin typeface="Arial" pitchFamily="34" charset="0"/>
                <a:cs typeface="Arial" pitchFamily="34" charset="0"/>
              </a:rPr>
              <a:t>3. </a:t>
            </a:r>
            <a:r>
              <a:rPr lang="es-ES" b="1" dirty="0" smtClean="0">
                <a:solidFill>
                  <a:srgbClr val="000000"/>
                </a:solidFill>
                <a:latin typeface="Arial" pitchFamily="34" charset="0"/>
                <a:ea typeface="Arial" pitchFamily="34" charset="0"/>
                <a:cs typeface="Arial" pitchFamily="34" charset="0"/>
              </a:rPr>
              <a:t>Normativa básica de inclusión educativa</a:t>
            </a:r>
            <a:r>
              <a:rPr lang="es-ES" dirty="0" smtClean="0">
                <a:solidFill>
                  <a:srgbClr val="000000"/>
                </a:solidFill>
                <a:latin typeface="Arial" pitchFamily="34" charset="0"/>
                <a:ea typeface="Arial" pitchFamily="34" charset="0"/>
                <a:cs typeface="Arial" pitchFamily="34" charset="0"/>
              </a:rPr>
              <a:t> </a:t>
            </a:r>
          </a:p>
        </p:txBody>
      </p:sp>
      <p:sp>
        <p:nvSpPr>
          <p:cNvPr id="9" name="8 Flecha curvada hacia la derecha"/>
          <p:cNvSpPr/>
          <p:nvPr/>
        </p:nvSpPr>
        <p:spPr>
          <a:xfrm>
            <a:off x="395536" y="2780928"/>
            <a:ext cx="720080" cy="2232248"/>
          </a:xfrm>
          <a:prstGeom prst="curved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Personalizado 2">
      <a:dk1>
        <a:srgbClr val="92D050"/>
      </a:dk1>
      <a:lt1>
        <a:sysClr val="window" lastClr="FFFFFF"/>
      </a:lt1>
      <a:dk2>
        <a:srgbClr val="575F6D"/>
      </a:dk2>
      <a:lt2>
        <a:srgbClr val="99FF66"/>
      </a:lt2>
      <a:accent1>
        <a:srgbClr val="FE8637"/>
      </a:accent1>
      <a:accent2>
        <a:srgbClr val="7598D9"/>
      </a:accent2>
      <a:accent3>
        <a:srgbClr val="B32C16"/>
      </a:accent3>
      <a:accent4>
        <a:srgbClr val="00B050"/>
      </a:accent4>
      <a:accent5>
        <a:srgbClr val="AEBAD5"/>
      </a:accent5>
      <a:accent6>
        <a:srgbClr val="777C84"/>
      </a:accent6>
      <a:hlink>
        <a:srgbClr val="D2611C"/>
      </a:hlink>
      <a:folHlink>
        <a:srgbClr val="3B435B"/>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1106</TotalTime>
  <Words>1079</Words>
  <Application>Microsoft Office PowerPoint</Application>
  <PresentationFormat>Presentación en pantalla (4:3)</PresentationFormat>
  <Paragraphs>88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Solsticio</vt:lpstr>
      <vt:lpstr>                                           PLAN DE AUTOEVALUACIÓN Y MEJORA EN ORIENTACIÓN E INCLUSIÓN EDUCATIVA Dirección Provincial de Educación de Soria. Junio 2019   </vt:lpstr>
      <vt:lpstr>Diapositiva 2</vt:lpstr>
      <vt:lpstr>Perspectiva histórica</vt:lpstr>
      <vt:lpstr>Diapositiva 4</vt:lpstr>
      <vt:lpstr>INCLUSIÓN EDUCATIVA </vt:lpstr>
      <vt:lpstr>Diapositiva 6</vt:lpstr>
      <vt:lpstr>OBJETIVOS DEL MATERIAL PROPUESTO</vt:lpstr>
      <vt:lpstr>ÍNDICE DE CONTENIDOS</vt:lpstr>
      <vt:lpstr>Diapositiva 9</vt:lpstr>
      <vt:lpstr>Diapositiva 10</vt:lpstr>
      <vt:lpstr>Propuesta de autoevaluación y mejora en inclusión educativa</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ALUMNOS CON NECESIDADES EDUCATIVAS ESPECIALES.   ACNEEs</dc:title>
  <dc:creator>esther soria</dc:creator>
  <cp:lastModifiedBy>Esthersoria</cp:lastModifiedBy>
  <cp:revision>102</cp:revision>
  <dcterms:modified xsi:type="dcterms:W3CDTF">2019-06-12T22:55:42Z</dcterms:modified>
</cp:coreProperties>
</file>