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6" r:id="rId4"/>
    <p:sldMasterId id="2147483774" r:id="rId5"/>
    <p:sldMasterId id="2147483788" r:id="rId6"/>
  </p:sldMasterIdLst>
  <p:notesMasterIdLst>
    <p:notesMasterId r:id="rId16"/>
  </p:notesMasterIdLst>
  <p:sldIdLst>
    <p:sldId id="269" r:id="rId7"/>
    <p:sldId id="271" r:id="rId8"/>
    <p:sldId id="270" r:id="rId9"/>
    <p:sldId id="267" r:id="rId10"/>
    <p:sldId id="265" r:id="rId11"/>
    <p:sldId id="264" r:id="rId12"/>
    <p:sldId id="257" r:id="rId13"/>
    <p:sldId id="260" r:id="rId14"/>
    <p:sldId id="272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D8C5-8BFC-438E-97EF-C16E323312C6}" type="datetimeFigureOut">
              <a:rPr lang="es-ES_tradnl" smtClean="0"/>
              <a:t>05/03/2015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8A78-B815-436E-A7F3-F83AA262F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126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4BAAD-7C44-4436-8CC5-1343AC5BF276}" type="slidenum">
              <a:rPr lang="es-ES" altLang="es-ES_tradnl">
                <a:solidFill>
                  <a:srgbClr val="000000"/>
                </a:solidFill>
              </a:rPr>
              <a:pPr/>
              <a:t>1</a:t>
            </a:fld>
            <a:endParaRPr lang="es-ES" altLang="es-ES_tradnl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45140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020C4-E646-4679-A377-2E13C31E08B3}" type="slidenum">
              <a:rPr lang="es-ES" altLang="es-ES_tradnl">
                <a:solidFill>
                  <a:srgbClr val="000000"/>
                </a:solidFill>
              </a:rPr>
              <a:pPr/>
              <a:t>2</a:t>
            </a:fld>
            <a:endParaRPr lang="es-ES" altLang="es-ES_tradnl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23807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2356F-478C-4647-AE18-DE699B3F6B3E}" type="slidenum">
              <a:rPr lang="es-ES" altLang="es-ES_tradnl">
                <a:solidFill>
                  <a:srgbClr val="000000"/>
                </a:solidFill>
              </a:rPr>
              <a:pPr/>
              <a:t>3</a:t>
            </a:fld>
            <a:endParaRPr lang="es-ES" altLang="es-ES_tradnl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04872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40B2-169C-4943-9B44-042124835C1D}" type="slidenum">
              <a:rPr lang="es-ES_tradnl">
                <a:solidFill>
                  <a:prstClr val="black"/>
                </a:solidFill>
              </a:rPr>
              <a:pPr/>
              <a:t>5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40B2-169C-4943-9B44-042124835C1D}" type="slidenum">
              <a:rPr lang="es-ES_tradnl" smtClean="0">
                <a:solidFill>
                  <a:prstClr val="black"/>
                </a:solidFill>
              </a:rPr>
              <a:pPr/>
              <a:t>6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331101F-A14B-4F86-A2E6-2D77C2355DA7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2FB0062-B33F-4ED8-8C3D-36A3DA5A77F6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38950"/>
            <a:ext cx="2242773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8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B7C28C1-EB50-4949-BE87-62D2A7622DAA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DFD47AC-CFB0-42E6-B002-E64E9E069A04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4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0223D5B-3DF5-48FD-9506-A349B122CED1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8D3721C-7260-42D5-9734-8CD04D68B7F3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68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9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331101F-A14B-4F86-A2E6-2D77C2355DA7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2FB0062-B33F-4ED8-8C3D-36A3DA5A77F6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38950"/>
            <a:ext cx="2242773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17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8D0EE3-0053-492D-A225-C254E797B90E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0D99412-C794-44EC-A862-C89055F3FAB3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7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EEEC78B-ADD8-44ED-B5DF-3A2BE02ACBDD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2D67D6B-611C-4E79-BB79-B965C0165552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88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E254E6F-CB56-4055-9136-1B3B12CC9B39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038BD0-6732-414E-BA81-B1060108846D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73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9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E9E3EF0-8E19-435D-9A40-6E681F5B9A2B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10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11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D3DD037-81F6-4C6A-85F4-76E6B8E944F0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2" name="11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53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901C875-56C2-4260-B835-D9F4DA0A4554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0907570-135E-4DE9-A621-A4547B2623F5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8" name="7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97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B12C72E-0CA6-449D-9AFF-27AF98EB3E9E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5D60B34-000F-4221-A7A0-02FE55CE8985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7" name="6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00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8D0EE3-0053-492D-A225-C254E797B90E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0D99412-C794-44EC-A862-C89055F3FAB3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75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E0D3C87-0F11-4049-A0BD-958196EE9DC1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60EC2B-4492-4558-8FFE-28B898B7996F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56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B3105E-D645-4E38-8F33-F7CD630D952F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A8B74A-115B-4150-BA93-7FE86561E112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37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B7C28C1-EB50-4949-BE87-62D2A7622DAA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DFD47AC-CFB0-42E6-B002-E64E9E069A04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73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0223D5B-3DF5-48FD-9506-A349B122CED1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8D3721C-7260-42D5-9734-8CD04D68B7F3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427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98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76A9-A50A-46AB-B9B6-E3C85E4DEB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38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0456-F76C-460B-BF28-CC6C8B40E17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21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CD-4951-48E1-BC5A-66BBB29765C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54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78C8-2EF9-4B3C-B412-365BEA8B05A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61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416-D612-48CC-B0A2-39319A89BF1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6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EEEC78B-ADD8-44ED-B5DF-3A2BE02ACBDD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2D67D6B-611C-4E79-BB79-B965C0165552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068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5B78-5AC6-4822-B078-7F75C3A8C6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F79F-DEC1-4902-A454-4ED8867C6DC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8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56E7-582C-4F44-AF69-23DA9679A43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5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41E1-7BFB-4986-AC25-7C2A6697CA7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8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C318-F589-44DD-96C2-D4038269EFF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47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A1A-154E-457E-B079-9B02BBAF8E4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3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76A9-A50A-46AB-B9B6-E3C85E4DEB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2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0456-F76C-460B-BF28-CC6C8B40E17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7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18CD-4951-48E1-BC5A-66BBB29765C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78C8-2EF9-4B3C-B412-365BEA8B05A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E254E6F-CB56-4055-9136-1B3B12CC9B39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038BD0-6732-414E-BA81-B1060108846D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230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416-D612-48CC-B0A2-39319A89BF1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8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5B78-5AC6-4822-B078-7F75C3A8C6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54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F79F-DEC1-4902-A454-4ED8867C6DC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1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56E7-582C-4F44-AF69-23DA9679A43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9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41E1-7BFB-4986-AC25-7C2A6697CA7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C318-F589-44DD-96C2-D4038269EFF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6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A1A-154E-457E-B079-9B02BBAF8E4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2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2284" y="1484313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altLang="es-ES_tradnl" noProof="0" smtClean="0"/>
              <a:t>Haga clic para cambiar el estilo de título	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0ED74F-BA6A-4E36-A296-F67F259B8F50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  <p:pic>
        <p:nvPicPr>
          <p:cNvPr id="69647" name="Picture 15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4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7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33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2" name="Picture 20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3" name="Picture 21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4" name="Picture 22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Picture 23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6" name="Picture 24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4" y="476250"/>
            <a:ext cx="180128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7" name="Picture 25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476250"/>
            <a:ext cx="180128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0" name="Picture 2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8" y="6008688"/>
            <a:ext cx="2544233" cy="8493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E6EF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1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DEE3-9A83-48D5-A733-BCD032CD00DA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9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A8BF-881F-4517-B299-A732C620E17A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9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E9E3EF0-8E19-435D-9A40-6E681F5B9A2B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10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11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D3DD037-81F6-4C6A-85F4-76E6B8E944F0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2" name="11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431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5706533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4167" y="1600200"/>
            <a:ext cx="5708651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8989B-9AA3-40C0-B2CD-92CF845B5F86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70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8D19-DBF1-4F6E-A443-866A4E0E0018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9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B3350-9D7A-4B1F-A50C-3B02BF7F8AEF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31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FC5F-EB3A-4324-A835-2D53CC39BEE5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9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92F5-2426-4945-A466-CF7CFCC66DC7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9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AFF6F-E045-4629-B01B-DF69265C6FA1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5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4678D-D815-4034-8F33-868C619C8CFC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09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8751" y="260350"/>
            <a:ext cx="2904067" cy="6121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60350"/>
            <a:ext cx="8511117" cy="6121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AA4A-0402-4905-90E4-29DA5BBB9B89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02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34434" y="1600200"/>
            <a:ext cx="5706533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244167" y="1600201"/>
            <a:ext cx="5708651" cy="2314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244167" y="4067176"/>
            <a:ext cx="5708651" cy="2314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745BA31-B673-4B1F-A5DE-DE080D41475E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5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34434" y="1600200"/>
            <a:ext cx="5706533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4167" y="1600200"/>
            <a:ext cx="5708651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45CF9EB-6554-4729-9B98-8253887EEFE4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901C875-56C2-4260-B835-D9F4DA0A4554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7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0907570-135E-4DE9-A621-A4547B2623F5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8" name="7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596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2284" y="1484313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altLang="es-ES_tradnl" noProof="0" smtClean="0"/>
              <a:t>Haga clic para cambiar el estilo de título	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0ED74F-BA6A-4E36-A296-F67F259B8F50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  <p:pic>
        <p:nvPicPr>
          <p:cNvPr id="69647" name="Picture 15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4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7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33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2" name="Picture 20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3" name="Picture 21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4" name="Picture 22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Picture 23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47625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6" name="Picture 24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4" y="476250"/>
            <a:ext cx="180128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7" name="Picture 25" descr="MCBD21484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476250"/>
            <a:ext cx="180128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0" name="Picture 2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8" y="6008688"/>
            <a:ext cx="2544233" cy="8493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E6EF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7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DEE3-9A83-48D5-A733-BCD032CD00DA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19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A8BF-881F-4517-B299-A732C620E17A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46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5706533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4167" y="1600200"/>
            <a:ext cx="5708651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8989B-9AA3-40C0-B2CD-92CF845B5F86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75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8D19-DBF1-4F6E-A443-866A4E0E0018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B3350-9D7A-4B1F-A50C-3B02BF7F8AEF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93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FC5F-EB3A-4324-A835-2D53CC39BEE5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80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92F5-2426-4945-A466-CF7CFCC66DC7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39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AFF6F-E045-4629-B01B-DF69265C6FA1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98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4678D-D815-4034-8F33-868C619C8CFC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B12C72E-0CA6-449D-9AFF-27AF98EB3E9E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5D60B34-000F-4221-A7A0-02FE55CE8985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7" name="6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2443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8751" y="260350"/>
            <a:ext cx="2904067" cy="6121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60350"/>
            <a:ext cx="8511117" cy="6121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AA4A-0402-4905-90E4-29DA5BBB9B89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05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34434" y="1600200"/>
            <a:ext cx="5706533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244167" y="1600201"/>
            <a:ext cx="5708651" cy="2314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244167" y="4067176"/>
            <a:ext cx="5708651" cy="2314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745BA31-B673-4B1F-A5DE-DE080D41475E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48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34434" y="1600200"/>
            <a:ext cx="5706533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4167" y="1600200"/>
            <a:ext cx="5708651" cy="4781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45CF9EB-6554-4729-9B98-8253887EEFE4}" type="slidenum">
              <a:rPr lang="es-ES" altLang="es-ES_tradnl">
                <a:solidFill>
                  <a:srgbClr val="FFFFFF"/>
                </a:solidFill>
              </a:rPr>
              <a:pPr/>
              <a:t>‹Nº›</a:t>
            </a:fld>
            <a:endParaRPr lang="es-E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E0D3C87-0F11-4049-A0BD-958196EE9DC1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160EC2B-4492-4558-8FFE-28B898B7996F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38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fondo cabecera rojo.png"/>
          <p:cNvPicPr>
            <a:picLocks noChangeAspect="1"/>
          </p:cNvPicPr>
          <p:nvPr userDrawn="1"/>
        </p:nvPicPr>
        <p:blipFill>
          <a:blip r:embed="rId2"/>
          <a:srcRect b="45071"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 descr="ine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73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B3105E-D645-4E38-8F33-F7CD630D952F}" type="datetime1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05/03/2015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8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7A8B74A-115B-4150-BA93-7FE86561E112}" type="slidenum">
              <a:rPr lang="es-ES_tradnl" smtClean="0">
                <a:solidFill>
                  <a:prstClr val="black"/>
                </a:solidFill>
                <a:ea typeface="ＭＳ Ｐゴシック" pitchFamily="28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solidFill>
                <a:prstClr val="black"/>
              </a:solidFill>
              <a:ea typeface="ＭＳ Ｐゴシック" pitchFamily="28" charset="-128"/>
            </a:endParaRPr>
          </a:p>
        </p:txBody>
      </p:sp>
      <p:pic>
        <p:nvPicPr>
          <p:cNvPr id="10" name="9 Imagen"/>
          <p:cNvPicPr/>
          <p:nvPr userDrawn="1"/>
        </p:nvPicPr>
        <p:blipFill>
          <a:blip r:embed="rId4"/>
          <a:srcRect l="10758" t="24253" r="56085" b="54625"/>
          <a:stretch>
            <a:fillRect/>
          </a:stretch>
        </p:blipFill>
        <p:spPr bwMode="auto">
          <a:xfrm>
            <a:off x="4978400" y="228600"/>
            <a:ext cx="22427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 userDrawn="1"/>
        </p:nvSpPr>
        <p:spPr>
          <a:xfrm>
            <a:off x="7295456" y="1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buClr>
                <a:srgbClr val="C23F38"/>
              </a:buClr>
            </a:pPr>
            <a:r>
              <a:rPr lang="es-ES_tradnl" sz="2000" kern="2400" dirty="0">
                <a:solidFill>
                  <a:srgbClr val="C23F38"/>
                </a:solidFill>
                <a:latin typeface="Trebuchet MS" pitchFamily="28" charset="0"/>
                <a:ea typeface="ＭＳ Ｐゴシック" pitchFamily="28" charset="-128"/>
              </a:rPr>
              <a:t>GRUPO DE TRABAJO DE EVALUACIÓN E INFORMACIÓN EDUCATIVA</a:t>
            </a:r>
          </a:p>
          <a:p>
            <a:pPr algn="ctr" defTabSz="457200" fontAlgn="base">
              <a:buClr>
                <a:srgbClr val="C23F38"/>
              </a:buClr>
            </a:pPr>
            <a:endParaRPr lang="es-ES_tradnl" sz="11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2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9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7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A9AF-173B-4779-91BA-CA8BAA66E4F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A9AF-173B-4779-91BA-CA8BAA66E4F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1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cambiar el estilo de título	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600200"/>
            <a:ext cx="11618384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_trad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_trad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6138BA-E6A8-4FCB-8ADC-79102991272B}" type="slidenum">
              <a:rPr lang="es-ES" altLang="es-ES_tradnl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_trad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8623" name="Picture 15" descr="MCBD21484_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6" name="Picture 18" descr="MCBD21484_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7338">
            <a:off x="11118850" y="381000"/>
            <a:ext cx="1333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7" name="Picture 19" descr="MCBD21484_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305">
            <a:off x="11118850" y="885825"/>
            <a:ext cx="1333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9" name="Picture 2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6234114"/>
            <a:ext cx="1871133" cy="623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E6EF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55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hlink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hlink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1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cambiar el estilo de título	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600200"/>
            <a:ext cx="11618384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_trad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_trad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6138BA-E6A8-4FCB-8ADC-79102991272B}" type="slidenum">
              <a:rPr lang="es-ES" altLang="es-ES_tradnl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_tradn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8623" name="Picture 15" descr="MCBD21484_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778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6" name="Picture 18" descr="MCBD21484_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7338">
            <a:off x="11118850" y="381000"/>
            <a:ext cx="1333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7" name="Picture 19" descr="MCBD21484_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305">
            <a:off x="11118850" y="885825"/>
            <a:ext cx="1333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9" name="Picture 2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6234114"/>
            <a:ext cx="1871133" cy="623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E6EF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5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effectLst>
            <a:outerShdw blurRad="38100" dist="38100" dir="2700000" algn="tl">
              <a:srgbClr val="FFFFFF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hlink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hlink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mecd.gob.es/inee/Preguntas-liberadas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1" y="1484313"/>
            <a:ext cx="8353425" cy="1555750"/>
          </a:xfrm>
        </p:spPr>
        <p:txBody>
          <a:bodyPr/>
          <a:lstStyle/>
          <a:p>
            <a:r>
              <a:rPr lang="es-ES" altLang="es-ES_tradnl" sz="5400"/>
              <a:t>PISA</a:t>
            </a:r>
            <a:r>
              <a:rPr lang="es-ES" altLang="es-ES_tradnl"/>
              <a:t> </a:t>
            </a:r>
            <a:r>
              <a:rPr lang="es-ES" altLang="es-ES_tradnl" sz="4000"/>
              <a:t>EN</a:t>
            </a:r>
            <a:r>
              <a:rPr lang="es-ES" altLang="es-ES_tradnl"/>
              <a:t> </a:t>
            </a:r>
            <a:r>
              <a:rPr lang="es-ES" altLang="es-ES_tradnl" sz="5400"/>
              <a:t>C</a:t>
            </a:r>
            <a:r>
              <a:rPr lang="es-ES" altLang="es-ES_tradnl" sz="4000"/>
              <a:t>ASTILLA</a:t>
            </a:r>
            <a:r>
              <a:rPr lang="es-ES" altLang="es-ES_tradnl"/>
              <a:t> </a:t>
            </a:r>
            <a:r>
              <a:rPr lang="es-ES" altLang="es-ES_tradnl" sz="4000"/>
              <a:t>Y</a:t>
            </a:r>
            <a:r>
              <a:rPr lang="es-ES" altLang="es-ES_tradnl"/>
              <a:t> </a:t>
            </a:r>
            <a:r>
              <a:rPr lang="es-ES" altLang="es-ES_tradnl" sz="5400"/>
              <a:t>L</a:t>
            </a:r>
            <a:r>
              <a:rPr lang="es-ES" altLang="es-ES_tradnl" sz="4000"/>
              <a:t>EÓN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3573463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ES_tradnl" sz="2800"/>
              <a:t>Propuesta de evaluación promovida por la Organización para la Cooperación y el Desarrollo Económico (OCDE) </a:t>
            </a:r>
          </a:p>
        </p:txBody>
      </p:sp>
    </p:spTree>
    <p:extLst>
      <p:ext uri="{BB962C8B-B14F-4D97-AF65-F5344CB8AC3E}">
        <p14:creationId xmlns:p14="http://schemas.microsoft.com/office/powerpoint/2010/main" val="17223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_tradnl"/>
              <a:t>Evaluación PISA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_tradnl"/>
              <a:t>Una evaluación internacional cada tres años que:</a:t>
            </a:r>
          </a:p>
          <a:p>
            <a:pPr lvl="1"/>
            <a:r>
              <a:rPr lang="es-ES" altLang="es-ES_tradnl"/>
              <a:t>Examina el rendimiento a los 15 años en áreas clave así como un amplio rango de resultados educativos.</a:t>
            </a:r>
          </a:p>
          <a:p>
            <a:pPr lvl="1"/>
            <a:r>
              <a:rPr lang="es-ES" altLang="es-ES_tradnl"/>
              <a:t>Incluye actitudes de aprendizaje de los alumnos y sus estrategias de aprendizaje.</a:t>
            </a:r>
          </a:p>
          <a:p>
            <a:pPr lvl="1"/>
            <a:r>
              <a:rPr lang="es-ES" altLang="es-ES_tradnl"/>
              <a:t>Recoge datos contextuales de escuelas, padres y sistemas.</a:t>
            </a:r>
          </a:p>
        </p:txBody>
      </p:sp>
    </p:spTree>
    <p:extLst>
      <p:ext uri="{BB962C8B-B14F-4D97-AF65-F5344CB8AC3E}">
        <p14:creationId xmlns:p14="http://schemas.microsoft.com/office/powerpoint/2010/main" val="417897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E77A-1741-4B7A-ACC5-27879B797418}" type="slidenum">
              <a:rPr lang="es-ES" altLang="es-ES_tradnl">
                <a:solidFill>
                  <a:srgbClr val="FFFFFF"/>
                </a:solidFill>
              </a:rPr>
              <a:pPr/>
              <a:t>3</a:t>
            </a:fld>
            <a:endParaRPr lang="es-ES" altLang="es-ES_tradnl">
              <a:solidFill>
                <a:srgbClr val="FFFFFF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7151"/>
            <a:ext cx="8229600" cy="1139825"/>
          </a:xfrm>
        </p:spPr>
        <p:txBody>
          <a:bodyPr/>
          <a:lstStyle/>
          <a:p>
            <a:r>
              <a:rPr lang="es-ES" altLang="es-ES_tradnl"/>
              <a:t>Evaluaciones PISA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2198689" y="1052513"/>
            <a:ext cx="8758237" cy="4964112"/>
            <a:chOff x="132" y="957"/>
            <a:chExt cx="3892" cy="752"/>
          </a:xfrm>
        </p:grpSpPr>
        <p:cxnSp>
          <p:nvCxnSpPr>
            <p:cNvPr id="2052" name="_s2052"/>
            <p:cNvCxnSpPr>
              <a:cxnSpLocks noChangeShapeType="1"/>
              <a:stCxn id="4" idx="1"/>
              <a:endCxn id="3" idx="3"/>
            </p:cNvCxnSpPr>
            <p:nvPr/>
          </p:nvCxnSpPr>
          <p:spPr bwMode="auto">
            <a:xfrm rot="10800000" flipV="1">
              <a:off x="1025" y="1047"/>
              <a:ext cx="637" cy="5"/>
            </a:xfrm>
            <a:prstGeom prst="bentConnector3">
              <a:avLst>
                <a:gd name="adj1" fmla="val 797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3"/>
            <p:cNvSpPr>
              <a:spLocks noChangeArrowheads="1"/>
            </p:cNvSpPr>
            <p:nvPr/>
          </p:nvSpPr>
          <p:spPr bwMode="auto">
            <a:xfrm>
              <a:off x="152" y="987"/>
              <a:ext cx="867" cy="13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4" name="_s2054"/>
            <p:cNvSpPr>
              <a:spLocks noChangeArrowheads="1"/>
            </p:cNvSpPr>
            <p:nvPr/>
          </p:nvSpPr>
          <p:spPr bwMode="auto">
            <a:xfrm>
              <a:off x="1662" y="998"/>
              <a:ext cx="1768" cy="9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400" b="0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panose="020B0604020202020204" pitchFamily="34" charset="0"/>
                </a:rPr>
                <a:t>LECTURA</a:t>
              </a: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164" y="1131"/>
              <a:ext cx="865" cy="13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2003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72" y="1142"/>
              <a:ext cx="1769" cy="9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0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panose="020B0604020202020204" pitchFamily="34" charset="0"/>
                </a:rPr>
                <a:t>MATEMÁTICAS</a:t>
              </a:r>
            </a:p>
          </p:txBody>
        </p: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1031" y="1197"/>
              <a:ext cx="637" cy="6"/>
            </a:xfrm>
            <a:prstGeom prst="bentConnector3">
              <a:avLst>
                <a:gd name="adj1" fmla="val 8009"/>
              </a:avLst>
            </a:prstGeom>
            <a:noFill/>
            <a:ln w="222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70" y="1273"/>
              <a:ext cx="863" cy="13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2006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675" y="1284"/>
              <a:ext cx="1770" cy="9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0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panose="020B0604020202020204" pitchFamily="34" charset="0"/>
                </a:rPr>
                <a:t>CIENCIAS</a:t>
              </a:r>
            </a:p>
          </p:txBody>
        </p: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1035" y="1339"/>
              <a:ext cx="638" cy="5"/>
            </a:xfrm>
            <a:prstGeom prst="bentConnector3">
              <a:avLst>
                <a:gd name="adj1" fmla="val 8009"/>
              </a:avLst>
            </a:prstGeom>
            <a:noFill/>
            <a:ln w="222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1039" y="1474"/>
              <a:ext cx="637" cy="6"/>
            </a:xfrm>
            <a:prstGeom prst="bentConnector3">
              <a:avLst>
                <a:gd name="adj1" fmla="val 8009"/>
              </a:avLst>
            </a:prstGeom>
            <a:noFill/>
            <a:ln w="222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168" y="1415"/>
              <a:ext cx="865" cy="13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2009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1676" y="1426"/>
              <a:ext cx="1769" cy="9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0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panose="020B0604020202020204" pitchFamily="34" charset="0"/>
                </a:rPr>
                <a:t>LECTURA y ERA</a:t>
              </a: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168" y="1557"/>
              <a:ext cx="865" cy="13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2012</a:t>
              </a: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1676" y="1568"/>
              <a:ext cx="1769" cy="9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_tradnl" sz="3200" b="0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panose="020B0604020202020204" pitchFamily="34" charset="0"/>
                </a:rPr>
                <a:t>MATEMÁTICAS</a:t>
              </a:r>
            </a:p>
          </p:txBody>
        </p: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 rot="10800000" flipV="1">
              <a:off x="1035" y="1623"/>
              <a:ext cx="637" cy="5"/>
            </a:xfrm>
            <a:prstGeom prst="bentConnector3">
              <a:avLst>
                <a:gd name="adj1" fmla="val 8009"/>
              </a:avLst>
            </a:prstGeom>
            <a:noFill/>
            <a:ln w="222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4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63552" y="1735648"/>
            <a:ext cx="7056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es-ES" sz="5400" b="1" dirty="0">
                <a:solidFill>
                  <a:srgbClr val="37618C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CASTILLA Y LE</a:t>
            </a:r>
            <a:r>
              <a:rPr lang="es-ES" sz="5400" b="1" dirty="0">
                <a:solidFill>
                  <a:srgbClr val="37618C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ES" sz="5400" b="1" dirty="0">
                <a:solidFill>
                  <a:srgbClr val="37618C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 </a:t>
            </a:r>
            <a:endParaRPr lang="es-ES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es-ES" sz="3600" b="1" dirty="0">
                <a:solidFill>
                  <a:srgbClr val="37618C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 EL ESTUDIO PISA 2012</a:t>
            </a:r>
            <a:endParaRPr lang="es-E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7236296" cy="504056"/>
          </a:xfrm>
        </p:spPr>
        <p:txBody>
          <a:bodyPr/>
          <a:lstStyle/>
          <a:p>
            <a:pPr algn="l"/>
            <a:r>
              <a:rPr lang="es-ES" sz="2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Principales características del estudio PISA</a:t>
            </a:r>
          </a:p>
        </p:txBody>
      </p:sp>
      <p:sp>
        <p:nvSpPr>
          <p:cNvPr id="5" name="Rectangle 210"/>
          <p:cNvSpPr>
            <a:spLocks noChangeArrowheads="1"/>
          </p:cNvSpPr>
          <p:nvPr/>
        </p:nvSpPr>
        <p:spPr bwMode="auto">
          <a:xfrm>
            <a:off x="1774825" y="908721"/>
            <a:ext cx="8713663" cy="54712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1763936" y="978570"/>
            <a:ext cx="195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prstClr val="black"/>
                </a:solidFill>
              </a:rPr>
              <a:t>¿Qué se evalúa?</a:t>
            </a:r>
            <a:endParaRPr lang="es-ES" sz="1600" b="1" i="1" dirty="0">
              <a:solidFill>
                <a:prstClr val="black"/>
              </a:solidFill>
            </a:endParaRPr>
          </a:p>
        </p:txBody>
      </p:sp>
      <p:sp>
        <p:nvSpPr>
          <p:cNvPr id="7" name="Text Box 213"/>
          <p:cNvSpPr txBox="1">
            <a:spLocks noChangeArrowheads="1"/>
          </p:cNvSpPr>
          <p:nvPr/>
        </p:nvSpPr>
        <p:spPr bwMode="auto">
          <a:xfrm>
            <a:off x="1775620" y="157889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err="1">
                <a:solidFill>
                  <a:prstClr val="black"/>
                </a:solidFill>
              </a:rPr>
              <a:t>Temporalización</a:t>
            </a:r>
            <a:r>
              <a:rPr lang="es-ES" sz="1600" b="1" dirty="0">
                <a:solidFill>
                  <a:prstClr val="black"/>
                </a:solidFill>
              </a:rPr>
              <a:t>:</a:t>
            </a:r>
            <a:endParaRPr lang="es-ES" sz="1600" b="1" i="1" dirty="0">
              <a:solidFill>
                <a:prstClr val="black"/>
              </a:solidFill>
            </a:endParaRPr>
          </a:p>
        </p:txBody>
      </p:sp>
      <p:sp>
        <p:nvSpPr>
          <p:cNvPr id="8" name="Text Box 215"/>
          <p:cNvSpPr txBox="1">
            <a:spLocks noChangeArrowheads="1"/>
          </p:cNvSpPr>
          <p:nvPr/>
        </p:nvSpPr>
        <p:spPr bwMode="auto">
          <a:xfrm>
            <a:off x="1847851" y="4099173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prstClr val="black"/>
                </a:solidFill>
              </a:rPr>
              <a:t>Muestra:</a:t>
            </a:r>
            <a:endParaRPr lang="es-ES" sz="1600" b="1" i="1" dirty="0">
              <a:solidFill>
                <a:prstClr val="black"/>
              </a:solidFill>
            </a:endParaRPr>
          </a:p>
        </p:txBody>
      </p:sp>
      <p:sp>
        <p:nvSpPr>
          <p:cNvPr id="11" name="Rectangle 244"/>
          <p:cNvSpPr>
            <a:spLocks noChangeArrowheads="1"/>
          </p:cNvSpPr>
          <p:nvPr/>
        </p:nvSpPr>
        <p:spPr bwMode="auto">
          <a:xfrm>
            <a:off x="3648076" y="1583408"/>
            <a:ext cx="6480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 dirty="0">
                <a:solidFill>
                  <a:prstClr val="black"/>
                </a:solidFill>
              </a:rPr>
              <a:t>Evaluación cada tres años (PISA 2000 – PISA 2012)</a:t>
            </a:r>
          </a:p>
        </p:txBody>
      </p:sp>
      <p:sp>
        <p:nvSpPr>
          <p:cNvPr id="15" name="Rectangle 247"/>
          <p:cNvSpPr>
            <a:spLocks noChangeArrowheads="1"/>
          </p:cNvSpPr>
          <p:nvPr/>
        </p:nvSpPr>
        <p:spPr bwMode="auto">
          <a:xfrm>
            <a:off x="3648076" y="979340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 dirty="0">
                <a:solidFill>
                  <a:prstClr val="black"/>
                </a:solidFill>
              </a:rPr>
              <a:t>Conocimientos y destrezas de los alumnos de 15 años en las áreas de Matemáticas, Lectura y Ciencias.</a:t>
            </a:r>
          </a:p>
        </p:txBody>
      </p:sp>
      <p:sp>
        <p:nvSpPr>
          <p:cNvPr id="16" name="Line 248"/>
          <p:cNvSpPr>
            <a:spLocks noChangeShapeType="1"/>
          </p:cNvSpPr>
          <p:nvPr/>
        </p:nvSpPr>
        <p:spPr bwMode="auto">
          <a:xfrm flipH="1">
            <a:off x="3647729" y="908720"/>
            <a:ext cx="347" cy="547122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8" name="Text Box 245"/>
          <p:cNvSpPr txBox="1">
            <a:spLocks noChangeArrowheads="1"/>
          </p:cNvSpPr>
          <p:nvPr/>
        </p:nvSpPr>
        <p:spPr bwMode="auto">
          <a:xfrm>
            <a:off x="1847528" y="2059459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prstClr val="black"/>
                </a:solidFill>
              </a:rPr>
              <a:t>Áreas de evaluación:</a:t>
            </a:r>
            <a:endParaRPr lang="es-ES" sz="1600" b="1" i="1" dirty="0">
              <a:solidFill>
                <a:prstClr val="black"/>
              </a:solidFill>
            </a:endParaRPr>
          </a:p>
        </p:txBody>
      </p:sp>
      <p:sp>
        <p:nvSpPr>
          <p:cNvPr id="22" name="Rectangle 244"/>
          <p:cNvSpPr>
            <a:spLocks noChangeArrowheads="1"/>
          </p:cNvSpPr>
          <p:nvPr/>
        </p:nvSpPr>
        <p:spPr bwMode="auto">
          <a:xfrm>
            <a:off x="3668696" y="2059459"/>
            <a:ext cx="64801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 u="sng" dirty="0">
                <a:solidFill>
                  <a:prstClr val="black"/>
                </a:solidFill>
              </a:rPr>
              <a:t>Área principal</a:t>
            </a:r>
            <a:r>
              <a:rPr lang="es-ES" sz="1400" i="1" dirty="0">
                <a:solidFill>
                  <a:prstClr val="black"/>
                </a:solidFill>
              </a:rPr>
              <a:t>: Matemáticas</a:t>
            </a:r>
          </a:p>
          <a:p>
            <a:pPr>
              <a:spcBef>
                <a:spcPct val="50000"/>
              </a:spcBef>
            </a:pPr>
            <a:r>
              <a:rPr lang="es-ES" sz="1400" i="1" u="sng" dirty="0">
                <a:solidFill>
                  <a:prstClr val="black"/>
                </a:solidFill>
              </a:rPr>
              <a:t>Áreas secundarias</a:t>
            </a:r>
            <a:r>
              <a:rPr lang="es-ES" sz="1400" i="1" dirty="0">
                <a:solidFill>
                  <a:prstClr val="black"/>
                </a:solidFill>
              </a:rPr>
              <a:t>: Lectura y Ciencias</a:t>
            </a:r>
          </a:p>
        </p:txBody>
      </p:sp>
      <p:sp>
        <p:nvSpPr>
          <p:cNvPr id="24" name="Text Box 215"/>
          <p:cNvSpPr txBox="1">
            <a:spLocks noChangeArrowheads="1"/>
          </p:cNvSpPr>
          <p:nvPr/>
        </p:nvSpPr>
        <p:spPr bwMode="auto">
          <a:xfrm>
            <a:off x="1847850" y="2873033"/>
            <a:ext cx="15838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prstClr val="black"/>
                </a:solidFill>
              </a:rPr>
              <a:t>Instrumentos:</a:t>
            </a:r>
            <a:endParaRPr lang="es-ES" sz="1600" b="1" i="1" dirty="0">
              <a:solidFill>
                <a:prstClr val="black"/>
              </a:solidFill>
            </a:endParaRPr>
          </a:p>
        </p:txBody>
      </p:sp>
      <p:sp>
        <p:nvSpPr>
          <p:cNvPr id="25" name="Rectangle 244"/>
          <p:cNvSpPr>
            <a:spLocks noChangeArrowheads="1"/>
          </p:cNvSpPr>
          <p:nvPr/>
        </p:nvSpPr>
        <p:spPr bwMode="auto">
          <a:xfrm>
            <a:off x="3648274" y="2851548"/>
            <a:ext cx="648017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400" i="1" dirty="0">
                <a:solidFill>
                  <a:prstClr val="black"/>
                </a:solidFill>
              </a:rPr>
              <a:t> Prueba impresa consta de un cuaderno con unidades cognitivas de Matemáticas, Lectura y Ciencias, que se realiza en un máximo de dos horas.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1400" i="1" dirty="0">
                <a:solidFill>
                  <a:prstClr val="black"/>
                </a:solidFill>
              </a:rPr>
              <a:t> Cuestionario de contexto complementado por el alumnado y por los directores de los centros educativos</a:t>
            </a:r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3719737" y="4221089"/>
          <a:ext cx="6336705" cy="1872207"/>
        </p:xfrm>
        <a:graphic>
          <a:graphicData uri="http://schemas.openxmlformats.org/drawingml/2006/table">
            <a:tbl>
              <a:tblPr/>
              <a:tblGrid>
                <a:gridCol w="1266661"/>
                <a:gridCol w="1267511"/>
                <a:gridCol w="1267511"/>
                <a:gridCol w="1267511"/>
                <a:gridCol w="1267511"/>
              </a:tblGrid>
              <a:tr h="26745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Muestra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Población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2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Estudiantes evaluados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Centros participantes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Estudiantes de 15 años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Centros con estudiantes de 15 años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Castilla y León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1.592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18.422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España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25.313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902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373.691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6.710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>
                          <a:latin typeface="+mj-lt"/>
                          <a:ea typeface="Calibri"/>
                          <a:cs typeface="Times New Roman"/>
                        </a:rPr>
                        <a:t>OCDE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295.416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11.767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>
                          <a:latin typeface="+mj-lt"/>
                          <a:ea typeface="Calibri"/>
                          <a:cs typeface="Times New Roman"/>
                        </a:rPr>
                        <a:t>13.142.800</a:t>
                      </a:r>
                      <a:endParaRPr lang="es-E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dirty="0">
                          <a:latin typeface="+mj-lt"/>
                          <a:ea typeface="Calibri"/>
                          <a:cs typeface="Times New Roman"/>
                        </a:rPr>
                        <a:t>188.171</a:t>
                      </a:r>
                      <a:endParaRPr lang="es-E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3647728" y="5265240"/>
            <a:ext cx="6480720" cy="324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991544" y="980729"/>
          <a:ext cx="8352928" cy="1010813"/>
        </p:xfrm>
        <a:graphic>
          <a:graphicData uri="http://schemas.openxmlformats.org/drawingml/2006/table">
            <a:tbl>
              <a:tblPr/>
              <a:tblGrid>
                <a:gridCol w="1410217"/>
                <a:gridCol w="2483571"/>
                <a:gridCol w="891828"/>
                <a:gridCol w="891828"/>
                <a:gridCol w="891828"/>
                <a:gridCol w="891828"/>
                <a:gridCol w="891828"/>
              </a:tblGrid>
              <a:tr h="231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87" marR="671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Año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2000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2003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2006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2009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2012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73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Países participantes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>
                          <a:latin typeface="Calibri"/>
                          <a:ea typeface="Times New Roman"/>
                          <a:cs typeface="Arial"/>
                        </a:rPr>
                        <a:t>Países de la OCDE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47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Arial"/>
                        </a:rPr>
                        <a:t>Países </a:t>
                      </a:r>
                      <a:r>
                        <a:rPr lang="es-ES" sz="1400" b="1" dirty="0" smtClean="0">
                          <a:latin typeface="Calibri"/>
                          <a:ea typeface="Times New Roman"/>
                          <a:cs typeface="Arial"/>
                        </a:rPr>
                        <a:t>no miembros </a:t>
                      </a:r>
                      <a:r>
                        <a:rPr lang="es-ES" sz="1400" b="1" dirty="0">
                          <a:latin typeface="Calibri"/>
                          <a:ea typeface="Times New Roman"/>
                          <a:cs typeface="Arial"/>
                        </a:rPr>
                        <a:t>de la OCDE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7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Arial"/>
                        </a:rPr>
                        <a:t>Total países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57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s-ES" sz="140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s-ES" sz="1400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7187" marR="67187" marT="0" marB="0" anchor="ctr">
                    <a:lnL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23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0" descr="FigI.1.1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528" y="2852936"/>
            <a:ext cx="5256296" cy="335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2207568" y="249289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prstClr val="black"/>
                </a:solidFill>
              </a:rPr>
              <a:t>Países participantes en PISA 2012</a:t>
            </a: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7392144" y="2420888"/>
          <a:ext cx="2711854" cy="3825094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355927"/>
                <a:gridCol w="1355927"/>
              </a:tblGrid>
              <a:tr h="2147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/>
                        <a:t>Países de la OCDE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Alemania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Islandia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Australia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Israel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Austria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Italia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Bélgica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Japón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Canadá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/>
                        <a:t>Luxemburgo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Chile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/>
                        <a:t>México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Corea del Sur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Noruega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Dinamarca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Nueva Zelanda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Eslovenia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Países Bajos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España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Polonia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Estados Unidos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Portugal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Estonia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República Checa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Finlandia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Eslovaquia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Francia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Reino Unido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Grecia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Suiza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Hungría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Suecia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6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/>
                        <a:t>Irlanda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/>
                        <a:t>Turquía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7236296" cy="504056"/>
          </a:xfrm>
        </p:spPr>
        <p:txBody>
          <a:bodyPr/>
          <a:lstStyle/>
          <a:p>
            <a:pPr algn="l"/>
            <a:r>
              <a:rPr lang="es-ES" sz="2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Principales características del estudio PISA</a:t>
            </a:r>
          </a:p>
        </p:txBody>
      </p:sp>
    </p:spTree>
    <p:extLst>
      <p:ext uri="{BB962C8B-B14F-4D97-AF65-F5344CB8AC3E}">
        <p14:creationId xmlns:p14="http://schemas.microsoft.com/office/powerpoint/2010/main" val="35844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>
            <a:spLocks noGrp="1"/>
          </p:cNvSpPr>
          <p:nvPr>
            <p:ph idx="1"/>
          </p:nvPr>
        </p:nvSpPr>
        <p:spPr>
          <a:xfrm>
            <a:off x="1898848" y="1124744"/>
            <a:ext cx="8229600" cy="64807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23F38"/>
              </a:buClr>
              <a:buNone/>
            </a:pPr>
            <a:r>
              <a:rPr lang="es-ES" sz="2800" b="1" kern="2400" dirty="0">
                <a:solidFill>
                  <a:srgbClr val="FF0000"/>
                </a:solidFill>
                <a:latin typeface="Trebuchet MS" pitchFamily="28" charset="0"/>
                <a:ea typeface="ＭＳ Ｐゴシック" pitchFamily="28" charset="-128"/>
                <a:cs typeface="+mn-cs"/>
              </a:rPr>
              <a:t>Aplicación estudio principal PISA 2015. Características generales </a:t>
            </a:r>
            <a:endParaRPr lang="es-ES" sz="16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23F38"/>
              </a:buClr>
              <a:buNone/>
            </a:pPr>
            <a:endParaRPr lang="es-ES" sz="3600" kern="2400" dirty="0">
              <a:solidFill>
                <a:srgbClr val="C23F38"/>
              </a:solidFill>
              <a:latin typeface="Trebuchet MS" pitchFamily="28" charset="0"/>
              <a:ea typeface="ＭＳ Ｐゴシック" pitchFamily="28" charset="-128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75520" y="222634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 Periodo de aplicación: 20 de abril – 31 de mayo.</a:t>
            </a:r>
          </a:p>
          <a:p>
            <a:pPr marL="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 Aplicación íntegra por ordenador</a:t>
            </a:r>
          </a:p>
          <a:p>
            <a:pPr marL="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 Dominio principal: Ciencias. Dominios secundarios: Matemáticas, Lectura y CPS.</a:t>
            </a:r>
            <a:endParaRPr lang="es-ES" sz="2400" dirty="0">
              <a:solidFill>
                <a:srgbClr val="92D050"/>
              </a:solidFill>
              <a:latin typeface="Arial" charset="0"/>
              <a:ea typeface="ＭＳ Ｐゴシック" pitchFamily="28" charset="-128"/>
            </a:endParaRPr>
          </a:p>
          <a:p>
            <a:pPr marL="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92D050"/>
                </a:solidFill>
                <a:latin typeface="Arial" charset="0"/>
                <a:ea typeface="ＭＳ Ｐゴシック" pitchFamily="28" charset="-128"/>
              </a:rPr>
              <a:t> </a:t>
            </a:r>
            <a:r>
              <a:rPr lang="es-ES" sz="24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Opciones internacionales: Competencia Financiera, cuestionario de padres, cuestionario de profesores</a:t>
            </a:r>
            <a:endParaRPr lang="es-ES" sz="2400" dirty="0">
              <a:solidFill>
                <a:srgbClr val="92D050"/>
              </a:solidFill>
              <a:latin typeface="Arial" charset="0"/>
              <a:ea typeface="ＭＳ Ｐゴシック" pitchFamily="28" charset="-128"/>
            </a:endParaRPr>
          </a:p>
          <a:p>
            <a:pPr marL="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 Se estima un total de unos 940 centros en todo el territorio, incluyendo ampliaciones de muestra (50-55 centros por comunidad autónoma que amplíe).</a:t>
            </a:r>
          </a:p>
          <a:p>
            <a:pPr marL="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 TCS = 42 alumnos/centro        ≈ 37.000 alumnos </a:t>
            </a:r>
            <a:endParaRPr lang="es-ES" dirty="0">
              <a:solidFill>
                <a:prstClr val="black"/>
              </a:solidFill>
              <a:latin typeface="Arial" charset="0"/>
              <a:ea typeface="ＭＳ Ｐゴシック" pitchFamily="28" charset="-128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879976" y="5661248"/>
            <a:ext cx="50405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9412-C794-44EC-A862-C89055F3FAB3}" type="slidenum">
              <a:rPr lang="es-ES_tradnl" smtClean="0">
                <a:solidFill>
                  <a:prstClr val="black"/>
                </a:solidFill>
              </a:rPr>
              <a:pPr/>
              <a:t>8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08608" y="6333852"/>
            <a:ext cx="8535864" cy="3169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08608" y="5829796"/>
            <a:ext cx="5151488" cy="316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08608" y="5309170"/>
            <a:ext cx="8535864" cy="3169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08608" y="4480228"/>
            <a:ext cx="5007472" cy="316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08608" y="3976172"/>
            <a:ext cx="5007472" cy="316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08608" y="2356998"/>
            <a:ext cx="5007472" cy="316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08608" y="1732746"/>
            <a:ext cx="853586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808608" y="1165974"/>
            <a:ext cx="85358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46859" y="63000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14:00 -14:30 Recogida de aula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240016" y="271182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10 min. de instrucciones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60 min. de preguntas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  5 min. de descanso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60 min. de preguntas</a:t>
            </a:r>
          </a:p>
        </p:txBody>
      </p:sp>
      <p:sp>
        <p:nvSpPr>
          <p:cNvPr id="15" name="14 Cerrar llave"/>
          <p:cNvSpPr/>
          <p:nvPr/>
        </p:nvSpPr>
        <p:spPr>
          <a:xfrm>
            <a:off x="5604942" y="2754206"/>
            <a:ext cx="288032" cy="1034834"/>
          </a:xfrm>
          <a:prstGeom prst="rightBrace">
            <a:avLst>
              <a:gd name="adj1" fmla="val 52637"/>
              <a:gd name="adj2" fmla="val 492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75520" y="176352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8:30 – 9:00 preparación del aula y llamada al listado de alumnos participantes (42)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944144" y="1196752"/>
            <a:ext cx="409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PLANIFICACIÓN DE LA JORNADA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813695" y="2356998"/>
            <a:ext cx="6893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9:00 – 11:15 Prueba principal. Competencias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Ciencias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Lectura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Matemáticas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Resolución de problemas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808709" y="3955147"/>
            <a:ext cx="3992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11:15 – 11:45 Descanso (recreo)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775521" y="4452680"/>
            <a:ext cx="6905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11:45 – 12:30 Cuestionario de contexto (45 min)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808610" y="5291916"/>
            <a:ext cx="860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12:30 – 13:00 Descanso (12 alumnos continúan con Competencia Financiera) 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809131" y="5786680"/>
            <a:ext cx="6220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13:00 – 14:00 Competencia Financiera (12 alum) 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2207568" y="5085184"/>
            <a:ext cx="7488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75520" y="141451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Documentación que estamos preparando para enviaros y distribuir entre los centros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Modelo de carta a la CCAA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Modelo de carta al centro educativo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Modelo de carta a la familia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Folleto informativo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ea typeface="ＭＳ Ｐゴシック" pitchFamily="28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Otra documentación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Manual del aplicador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Pruebas liberadas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ea typeface="ＭＳ Ｐゴシック" pitchFamily="28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Ventana de aplicación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dirty="0">
                <a:solidFill>
                  <a:prstClr val="black"/>
                </a:solidFill>
                <a:latin typeface="Arial" charset="0"/>
                <a:ea typeface="ＭＳ Ｐゴシック" pitchFamily="28" charset="-128"/>
              </a:rPr>
              <a:t>20 de abril al 31 de mayo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8017" y="2060849"/>
            <a:ext cx="1681746" cy="125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8017" y="3501009"/>
            <a:ext cx="1685870" cy="125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28049" y="4941168"/>
            <a:ext cx="1127857" cy="1368152"/>
          </a:xfrm>
          <a:prstGeom prst="rect">
            <a:avLst/>
          </a:prstGeom>
          <a:noFill/>
          <a:ln w="9528">
            <a:solidFill>
              <a:srgbClr val="8EB4E3"/>
            </a:solidFill>
            <a:prstDash val="solid"/>
            <a:miter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00256" y="2044743"/>
            <a:ext cx="1905296" cy="4208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1 Grupo"/>
          <p:cNvGrpSpPr/>
          <p:nvPr/>
        </p:nvGrpSpPr>
        <p:grpSpPr>
          <a:xfrm>
            <a:off x="1775520" y="5486745"/>
            <a:ext cx="3973918" cy="276999"/>
            <a:chOff x="2614306" y="775740"/>
            <a:chExt cx="3973918" cy="276999"/>
          </a:xfrm>
        </p:grpSpPr>
        <p:sp>
          <p:nvSpPr>
            <p:cNvPr id="11" name="17 Rectángulo"/>
            <p:cNvSpPr/>
            <p:nvPr/>
          </p:nvSpPr>
          <p:spPr>
            <a:xfrm>
              <a:off x="2614306" y="829031"/>
              <a:ext cx="3853126" cy="223698"/>
            </a:xfrm>
            <a:prstGeom prst="rect">
              <a:avLst/>
            </a:prstGeom>
            <a:solidFill>
              <a:srgbClr val="DCE6F2"/>
            </a:solidFill>
            <a:ln w="12701">
              <a:solidFill>
                <a:srgbClr val="385D8A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kern="0">
                <a:solidFill>
                  <a:srgbClr val="FFFFFF"/>
                </a:solidFill>
              </a:endParaRPr>
            </a:p>
          </p:txBody>
        </p:sp>
        <p:sp>
          <p:nvSpPr>
            <p:cNvPr id="12" name="18 CuadroTexto"/>
            <p:cNvSpPr txBox="1"/>
            <p:nvPr/>
          </p:nvSpPr>
          <p:spPr>
            <a:xfrm>
              <a:off x="2699793" y="775740"/>
              <a:ext cx="38884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200" kern="0">
                  <a:solidFill>
                    <a:srgbClr val="000000"/>
                  </a:solidFill>
                  <a:latin typeface="Arial"/>
                  <a:ea typeface="ＭＳ Ｐゴシック" pitchFamily="16"/>
                  <a:hlinkClick r:id="rId6"/>
                </a:rPr>
                <a:t>http://www.mecd.gob.es/inee/Preguntas-liberadas.html</a:t>
              </a:r>
              <a:r>
                <a:rPr lang="es-ES" sz="1200" kern="0">
                  <a:solidFill>
                    <a:srgbClr val="000000"/>
                  </a:solidFill>
                  <a:latin typeface="Arial"/>
                  <a:ea typeface="ＭＳ Ｐゴシック" pitchFamily="16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6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Castilla y Leó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3D3A"/>
      </a:accent1>
      <a:accent2>
        <a:srgbClr val="FCB441"/>
      </a:accent2>
      <a:accent3>
        <a:srgbClr val="4D82B9"/>
      </a:accent3>
      <a:accent4>
        <a:srgbClr val="FCB441"/>
      </a:accent4>
      <a:accent5>
        <a:srgbClr val="C23D3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e Office">
  <a:themeElements>
    <a:clrScheme name="Castilla y Leó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3D3A"/>
      </a:accent1>
      <a:accent2>
        <a:srgbClr val="FCB441"/>
      </a:accent2>
      <a:accent3>
        <a:srgbClr val="4D82B9"/>
      </a:accent3>
      <a:accent4>
        <a:srgbClr val="FCB441"/>
      </a:accent4>
      <a:accent5>
        <a:srgbClr val="C23D3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570</Words>
  <Application>Microsoft Office PowerPoint</Application>
  <PresentationFormat>Panorámica</PresentationFormat>
  <Paragraphs>160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9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Cambria</vt:lpstr>
      <vt:lpstr>Times New Roman</vt:lpstr>
      <vt:lpstr>Trebuchet MS</vt:lpstr>
      <vt:lpstr>Verdana</vt:lpstr>
      <vt:lpstr>Wingdings</vt:lpstr>
      <vt:lpstr>1_Tema de Office</vt:lpstr>
      <vt:lpstr>3_Tema de Office</vt:lpstr>
      <vt:lpstr>4_Tema de Office</vt:lpstr>
      <vt:lpstr>6_Tema de Office</vt:lpstr>
      <vt:lpstr>Órbita</vt:lpstr>
      <vt:lpstr>1_Órbita</vt:lpstr>
      <vt:lpstr>PISA EN CASTILLA Y LEÓN</vt:lpstr>
      <vt:lpstr>Evaluación PISA</vt:lpstr>
      <vt:lpstr>Evaluaciones PISA</vt:lpstr>
      <vt:lpstr>Presentación de PowerPoint</vt:lpstr>
      <vt:lpstr>Principales características del estudio PISA</vt:lpstr>
      <vt:lpstr>Principales características del estudio PISA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Leandro Gonzalez Martin</dc:creator>
  <cp:lastModifiedBy>Leandro Gonzalez Martin</cp:lastModifiedBy>
  <cp:revision>7</cp:revision>
  <dcterms:created xsi:type="dcterms:W3CDTF">2015-03-05T16:16:08Z</dcterms:created>
  <dcterms:modified xsi:type="dcterms:W3CDTF">2015-03-05T17:58:28Z</dcterms:modified>
</cp:coreProperties>
</file>