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60" r:id="rId9"/>
    <p:sldId id="261" r:id="rId10"/>
    <p:sldId id="262" r:id="rId11"/>
    <p:sldId id="263" r:id="rId12"/>
    <p:sldId id="259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647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241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70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289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554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6327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185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6845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096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77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4186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128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729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5AB7-A9C2-4453-81F8-AD65199265C6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0FDAF8-B304-48A0-B80C-4FDC5583F9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8921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5822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453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0963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42984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0537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75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340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96734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0261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1763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24823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ED58-11E8-41AE-A60E-B53CE4E478C7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8C1E9-97EC-4C54-A050-29465143A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5956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7187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8109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37252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7668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26231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9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5301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9582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5976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6978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4009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41D6F9-5B69-4F25-AEE7-55787A6512C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A8D54A-22E4-4DC3-B3B2-C645FCA473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30493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3389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9111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6108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0943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018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43560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18463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8835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98646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694703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8964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50FCE4-3439-424D-999A-B1D02EDA8390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C930E-56BA-4909-A9E3-4ECDD62E0E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27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407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79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480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EFD3F6-E7C0-4802-81C4-978B9679C593}" type="datetimeFigureOut">
              <a:rPr lang="es-ES" smtClean="0"/>
              <a:t>28/08/2017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6E20A3-D4B7-4F2C-AD2F-9FF4F9E8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22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1.xml"/><Relationship Id="rId18" Type="http://schemas.openxmlformats.org/officeDocument/2006/relationships/slide" Target="../slides/slide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slide" Target="../slides/slide5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4.xm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18" Type="http://schemas.openxmlformats.org/officeDocument/2006/relationships/slide" Target="../slides/slide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slide" Target="../slides/slid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20" Type="http://schemas.openxmlformats.org/officeDocument/2006/relationships/slide" Target="../slides/slide8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" Target="../slides/slide1.xml"/><Relationship Id="rId10" Type="http://schemas.openxmlformats.org/officeDocument/2006/relationships/slideLayout" Target="../slideLayouts/slideLayout21.xml"/><Relationship Id="rId19" Type="http://schemas.openxmlformats.org/officeDocument/2006/relationships/slide" Target="../slides/slide5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18" Type="http://schemas.openxmlformats.org/officeDocument/2006/relationships/slide" Target="../slides/slide4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slide" Target="../slides/slide2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.png"/><Relationship Id="rId20" Type="http://schemas.openxmlformats.org/officeDocument/2006/relationships/slide" Target="../slides/slide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" Target="../slides/slide1.xml"/><Relationship Id="rId10" Type="http://schemas.openxmlformats.org/officeDocument/2006/relationships/slideLayout" Target="../slideLayouts/slideLayout32.xml"/><Relationship Id="rId19" Type="http://schemas.openxmlformats.org/officeDocument/2006/relationships/slide" Target="../slides/slide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18" Type="http://schemas.openxmlformats.org/officeDocument/2006/relationships/slide" Target="../slides/slid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slide" Target="../slides/slide2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1.png"/><Relationship Id="rId20" Type="http://schemas.openxmlformats.org/officeDocument/2006/relationships/slide" Target="../slides/slide8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" Target="../slides/slide1.xml"/><Relationship Id="rId10" Type="http://schemas.openxmlformats.org/officeDocument/2006/relationships/slideLayout" Target="../slideLayouts/slideLayout43.xml"/><Relationship Id="rId19" Type="http://schemas.openxmlformats.org/officeDocument/2006/relationships/slide" Target="../slides/slide5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jpeg"/><Relationship Id="rId18" Type="http://schemas.openxmlformats.org/officeDocument/2006/relationships/slide" Target="../slides/slide4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17" Type="http://schemas.openxmlformats.org/officeDocument/2006/relationships/slide" Target="../slides/slide2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1.png"/><Relationship Id="rId20" Type="http://schemas.openxmlformats.org/officeDocument/2006/relationships/slide" Target="../slides/slide8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" Target="../slides/slide1.xml"/><Relationship Id="rId10" Type="http://schemas.openxmlformats.org/officeDocument/2006/relationships/slideLayout" Target="../slideLayouts/slideLayout54.xml"/><Relationship Id="rId19" Type="http://schemas.openxmlformats.org/officeDocument/2006/relationships/slide" Target="../slides/slide5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 userDrawn="1"/>
        </p:nvGraphicFramePr>
        <p:xfrm>
          <a:off x="0" y="2060575"/>
          <a:ext cx="9143999" cy="365710"/>
        </p:xfrm>
        <a:graphic>
          <a:graphicData uri="http://schemas.openxmlformats.org/drawingml/2006/table">
            <a:tbl>
              <a:tblPr firstRow="1" bandRow="1"/>
              <a:tblGrid>
                <a:gridCol w="3995934"/>
                <a:gridCol w="1080120"/>
                <a:gridCol w="1152127"/>
                <a:gridCol w="1008110"/>
                <a:gridCol w="1080119"/>
                <a:gridCol w="827589"/>
              </a:tblGrid>
              <a:tr h="3651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        </a:t>
                      </a:r>
                      <a:r>
                        <a:rPr lang="es-ES" sz="1800" b="1" dirty="0" smtClean="0">
                          <a:solidFill>
                            <a:srgbClr val="003399"/>
                          </a:solidFill>
                          <a:latin typeface="Calibri" pitchFamily="34" charset="0"/>
                        </a:rPr>
                        <a:t>Bibliotecas Escolares de Zamora</a:t>
                      </a:r>
                    </a:p>
                  </a:txBody>
                  <a:tcPr marT="45695" marB="4569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kern="1200" dirty="0">
                        <a:solidFill>
                          <a:srgbClr val="FF0066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u="none" kern="1200" baseline="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pic>
        <p:nvPicPr>
          <p:cNvPr id="8" name="5 Imagen">
            <a:hlinkClick r:id="rId13" action="ppaction://hlinksldjump"/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07962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 Rectángulo">
            <a:hlinkClick r:id="rId15" action="ppaction://hlinksldjump"/>
          </p:cNvPr>
          <p:cNvSpPr>
            <a:spLocks noChangeArrowheads="1"/>
          </p:cNvSpPr>
          <p:nvPr userDrawn="1"/>
        </p:nvSpPr>
        <p:spPr bwMode="auto">
          <a:xfrm>
            <a:off x="5087938" y="2195513"/>
            <a:ext cx="1127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Biblioteca Escolar</a:t>
            </a:r>
          </a:p>
        </p:txBody>
      </p:sp>
      <p:sp>
        <p:nvSpPr>
          <p:cNvPr id="10" name="19 Rectángulo">
            <a:hlinkClick r:id="rId13" action="ppaction://hlinksldjump"/>
          </p:cNvPr>
          <p:cNvSpPr>
            <a:spLocks noChangeArrowheads="1"/>
          </p:cNvSpPr>
          <p:nvPr userDrawn="1"/>
        </p:nvSpPr>
        <p:spPr bwMode="auto">
          <a:xfrm>
            <a:off x="3995738" y="2197100"/>
            <a:ext cx="1060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FF0066"/>
                </a:solidFill>
                <a:latin typeface="Calibri" pitchFamily="34" charset="0"/>
              </a:rPr>
              <a:t>Datos del centro</a:t>
            </a:r>
          </a:p>
        </p:txBody>
      </p:sp>
      <p:sp>
        <p:nvSpPr>
          <p:cNvPr id="11" name="20 Rectángulo">
            <a:hlinkClick r:id="rId16" action="ppaction://hlinksldjump"/>
          </p:cNvPr>
          <p:cNvSpPr>
            <a:spLocks noChangeArrowheads="1"/>
          </p:cNvSpPr>
          <p:nvPr userDrawn="1"/>
        </p:nvSpPr>
        <p:spPr bwMode="auto">
          <a:xfrm>
            <a:off x="6275388" y="2044700"/>
            <a:ext cx="935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Fondos bibliográficos</a:t>
            </a:r>
          </a:p>
        </p:txBody>
      </p:sp>
      <p:sp>
        <p:nvSpPr>
          <p:cNvPr id="12" name="25 Rectángulo">
            <a:hlinkClick r:id="rId17" action="ppaction://hlinksldjump"/>
          </p:cNvPr>
          <p:cNvSpPr>
            <a:spLocks noChangeArrowheads="1"/>
          </p:cNvSpPr>
          <p:nvPr userDrawn="1"/>
        </p:nvSpPr>
        <p:spPr bwMode="auto">
          <a:xfrm>
            <a:off x="7273925" y="2044700"/>
            <a:ext cx="100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Actividades de la Biblioteca</a:t>
            </a:r>
          </a:p>
        </p:txBody>
      </p:sp>
      <p:sp>
        <p:nvSpPr>
          <p:cNvPr id="13" name="28 Rectángulo">
            <a:hlinkClick r:id="rId18" action="ppaction://hlinksldjump"/>
          </p:cNvPr>
          <p:cNvSpPr>
            <a:spLocks noChangeArrowheads="1"/>
          </p:cNvSpPr>
          <p:nvPr userDrawn="1"/>
        </p:nvSpPr>
        <p:spPr bwMode="auto">
          <a:xfrm>
            <a:off x="8393113" y="2044700"/>
            <a:ext cx="700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Buenas prácticas</a:t>
            </a:r>
          </a:p>
        </p:txBody>
      </p:sp>
      <p:pic>
        <p:nvPicPr>
          <p:cNvPr id="14" name="1 Imagen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CuadroTexto"/>
          <p:cNvSpPr txBox="1"/>
          <p:nvPr userDrawn="1"/>
        </p:nvSpPr>
        <p:spPr>
          <a:xfrm>
            <a:off x="5265738" y="6505575"/>
            <a:ext cx="38385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1" i="1" u="none" strike="noStrike" kern="0" cap="none" spc="0" normalizeH="0" baseline="0" noProof="0" dirty="0">
                <a:ln>
                  <a:noFill/>
                </a:ln>
                <a:solidFill>
                  <a:srgbClr val="DAEDEF">
                    <a:lumMod val="50000"/>
                  </a:srgbClr>
                </a:solidFill>
                <a:effectLst/>
                <a:uLnTx/>
                <a:uFillTx/>
              </a:rPr>
              <a:t>Red de Bibliotecas Escolares de Zamora</a:t>
            </a:r>
          </a:p>
        </p:txBody>
      </p:sp>
      <p:pic>
        <p:nvPicPr>
          <p:cNvPr id="16" name="9 Imagen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213" y="6196013"/>
            <a:ext cx="9175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73"/>
          <p:cNvSpPr txBox="1">
            <a:spLocks noChangeArrowheads="1"/>
          </p:cNvSpPr>
          <p:nvPr userDrawn="1"/>
        </p:nvSpPr>
        <p:spPr bwMode="auto">
          <a:xfrm>
            <a:off x="174625" y="6510338"/>
            <a:ext cx="340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500" b="1" dirty="0">
                <a:solidFill>
                  <a:srgbClr val="003399"/>
                </a:solidFill>
                <a:latin typeface="Calibri" pitchFamily="34" charset="0"/>
              </a:rPr>
              <a:t>Curso </a:t>
            </a:r>
            <a:r>
              <a:rPr lang="es-ES" altLang="es-ES" sz="1500" b="1" dirty="0" smtClean="0">
                <a:solidFill>
                  <a:srgbClr val="99CCFF"/>
                </a:solidFill>
                <a:latin typeface="Calibri" pitchFamily="34" charset="0"/>
              </a:rPr>
              <a:t>2017/2018</a:t>
            </a:r>
            <a:endParaRPr lang="es-ES" altLang="es-ES" sz="1500" b="1" dirty="0">
              <a:solidFill>
                <a:srgbClr val="99CC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54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9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405563"/>
            <a:ext cx="609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2 Imagen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 userDrawn="1"/>
        </p:nvGraphicFramePr>
        <p:xfrm>
          <a:off x="0" y="276225"/>
          <a:ext cx="9143999" cy="365710"/>
        </p:xfrm>
        <a:graphic>
          <a:graphicData uri="http://schemas.openxmlformats.org/drawingml/2006/table">
            <a:tbl>
              <a:tblPr firstRow="1" bandRow="1"/>
              <a:tblGrid>
                <a:gridCol w="3995934"/>
                <a:gridCol w="1080120"/>
                <a:gridCol w="1152127"/>
                <a:gridCol w="1008110"/>
                <a:gridCol w="1080119"/>
                <a:gridCol w="827589"/>
              </a:tblGrid>
              <a:tr h="3651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        </a:t>
                      </a:r>
                      <a:r>
                        <a:rPr lang="es-ES" sz="1800" b="1" dirty="0" smtClean="0">
                          <a:solidFill>
                            <a:srgbClr val="003399"/>
                          </a:solidFill>
                          <a:latin typeface="Calibri" pitchFamily="34" charset="0"/>
                        </a:rPr>
                        <a:t>Bibliotecas Escolares de Zamora</a:t>
                      </a:r>
                    </a:p>
                  </a:txBody>
                  <a:tcPr marT="45695" marB="4569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kern="1200" dirty="0">
                        <a:solidFill>
                          <a:srgbClr val="FF0066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u="none" kern="1200" baseline="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pic>
        <p:nvPicPr>
          <p:cNvPr id="10" name="5 Imagen">
            <a:hlinkClick r:id="rId15" action="ppaction://hlinksldjump"/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527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1 Rectángulo">
            <a:hlinkClick r:id="rId17" action="ppaction://hlinksldjump"/>
          </p:cNvPr>
          <p:cNvSpPr>
            <a:spLocks noChangeArrowheads="1"/>
          </p:cNvSpPr>
          <p:nvPr userDrawn="1"/>
        </p:nvSpPr>
        <p:spPr bwMode="auto">
          <a:xfrm>
            <a:off x="5087938" y="411163"/>
            <a:ext cx="1127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FF0066"/>
                </a:solidFill>
                <a:latin typeface="Calibri" pitchFamily="34" charset="0"/>
              </a:rPr>
              <a:t>Biblioteca Escolar</a:t>
            </a:r>
          </a:p>
        </p:txBody>
      </p:sp>
      <p:sp>
        <p:nvSpPr>
          <p:cNvPr id="12" name="12 Rectángulo">
            <a:hlinkClick r:id="rId15" action="ppaction://hlinksldjump"/>
          </p:cNvPr>
          <p:cNvSpPr>
            <a:spLocks noChangeArrowheads="1"/>
          </p:cNvSpPr>
          <p:nvPr userDrawn="1"/>
        </p:nvSpPr>
        <p:spPr bwMode="auto">
          <a:xfrm>
            <a:off x="3995738" y="412750"/>
            <a:ext cx="1060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Datos del centro</a:t>
            </a:r>
          </a:p>
        </p:txBody>
      </p:sp>
      <p:sp>
        <p:nvSpPr>
          <p:cNvPr id="13" name="13 Rectángulo">
            <a:hlinkClick r:id="rId18" action="ppaction://hlinksldjump"/>
          </p:cNvPr>
          <p:cNvSpPr>
            <a:spLocks noChangeArrowheads="1"/>
          </p:cNvSpPr>
          <p:nvPr userDrawn="1"/>
        </p:nvSpPr>
        <p:spPr bwMode="auto">
          <a:xfrm>
            <a:off x="6275388" y="260350"/>
            <a:ext cx="935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Fondos bibliográficos</a:t>
            </a:r>
          </a:p>
        </p:txBody>
      </p:sp>
      <p:sp>
        <p:nvSpPr>
          <p:cNvPr id="14" name="14 Rectángulo">
            <a:hlinkClick r:id="rId19" action="ppaction://hlinksldjump"/>
          </p:cNvPr>
          <p:cNvSpPr>
            <a:spLocks noChangeArrowheads="1"/>
          </p:cNvSpPr>
          <p:nvPr userDrawn="1"/>
        </p:nvSpPr>
        <p:spPr bwMode="auto">
          <a:xfrm>
            <a:off x="7273925" y="260350"/>
            <a:ext cx="100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>
                <a:solidFill>
                  <a:srgbClr val="0070C0"/>
                </a:solidFill>
                <a:latin typeface="Calibri" pitchFamily="34" charset="0"/>
              </a:rPr>
              <a:t>Actividades de la Biblioteca</a:t>
            </a:r>
          </a:p>
        </p:txBody>
      </p:sp>
      <p:sp>
        <p:nvSpPr>
          <p:cNvPr id="15" name="15 Rectángulo">
            <a:hlinkClick r:id="rId20" action="ppaction://hlinksldjump"/>
          </p:cNvPr>
          <p:cNvSpPr>
            <a:spLocks noChangeArrowheads="1"/>
          </p:cNvSpPr>
          <p:nvPr userDrawn="1"/>
        </p:nvSpPr>
        <p:spPr bwMode="auto">
          <a:xfrm>
            <a:off x="8393113" y="260350"/>
            <a:ext cx="700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Buenas prácticas</a:t>
            </a:r>
          </a:p>
        </p:txBody>
      </p:sp>
      <p:sp>
        <p:nvSpPr>
          <p:cNvPr id="16" name="15 CuadroTexto"/>
          <p:cNvSpPr txBox="1"/>
          <p:nvPr userDrawn="1"/>
        </p:nvSpPr>
        <p:spPr>
          <a:xfrm>
            <a:off x="5265738" y="6505575"/>
            <a:ext cx="38385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1" i="1" u="none" strike="noStrike" kern="0" cap="none" spc="0" normalizeH="0" baseline="0" noProof="0" dirty="0">
                <a:ln>
                  <a:noFill/>
                </a:ln>
                <a:solidFill>
                  <a:srgbClr val="DAEDEF">
                    <a:lumMod val="50000"/>
                  </a:srgbClr>
                </a:solidFill>
                <a:effectLst/>
                <a:uLnTx/>
                <a:uFillTx/>
              </a:rPr>
              <a:t>Red de Bibliotecas Escolares de Zamora</a:t>
            </a:r>
          </a:p>
        </p:txBody>
      </p:sp>
      <p:sp>
        <p:nvSpPr>
          <p:cNvPr id="17" name="Text Box 73"/>
          <p:cNvSpPr txBox="1">
            <a:spLocks noChangeArrowheads="1"/>
          </p:cNvSpPr>
          <p:nvPr userDrawn="1"/>
        </p:nvSpPr>
        <p:spPr bwMode="auto">
          <a:xfrm>
            <a:off x="174625" y="6510338"/>
            <a:ext cx="340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500" b="1" dirty="0">
                <a:solidFill>
                  <a:srgbClr val="003399"/>
                </a:solidFill>
                <a:latin typeface="Calibri" pitchFamily="34" charset="0"/>
              </a:rPr>
              <a:t>Curso </a:t>
            </a:r>
            <a:r>
              <a:rPr lang="es-ES" altLang="es-ES" sz="1500" b="1" dirty="0" smtClean="0">
                <a:solidFill>
                  <a:srgbClr val="99CCFF"/>
                </a:solidFill>
                <a:latin typeface="Calibri" pitchFamily="34" charset="0"/>
              </a:rPr>
              <a:t>2017/2018</a:t>
            </a:r>
            <a:endParaRPr lang="es-ES" altLang="es-ES" sz="1500" b="1" dirty="0">
              <a:solidFill>
                <a:srgbClr val="99CC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11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9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405563"/>
            <a:ext cx="609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2 Imagen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 userDrawn="1"/>
        </p:nvGraphicFramePr>
        <p:xfrm>
          <a:off x="0" y="276225"/>
          <a:ext cx="9143999" cy="365710"/>
        </p:xfrm>
        <a:graphic>
          <a:graphicData uri="http://schemas.openxmlformats.org/drawingml/2006/table">
            <a:tbl>
              <a:tblPr firstRow="1" bandRow="1"/>
              <a:tblGrid>
                <a:gridCol w="3995934"/>
                <a:gridCol w="1080120"/>
                <a:gridCol w="1152127"/>
                <a:gridCol w="1008110"/>
                <a:gridCol w="1080119"/>
                <a:gridCol w="827589"/>
              </a:tblGrid>
              <a:tr h="3651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        </a:t>
                      </a:r>
                      <a:r>
                        <a:rPr lang="es-ES" sz="1800" b="1" dirty="0" smtClean="0">
                          <a:solidFill>
                            <a:srgbClr val="003399"/>
                          </a:solidFill>
                          <a:latin typeface="Calibri" pitchFamily="34" charset="0"/>
                        </a:rPr>
                        <a:t>Bibliotecas Escolares de Zamora</a:t>
                      </a:r>
                    </a:p>
                  </a:txBody>
                  <a:tcPr marT="45695" marB="4569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kern="1200" dirty="0">
                        <a:solidFill>
                          <a:srgbClr val="FF0066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u="none" kern="1200" baseline="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pic>
        <p:nvPicPr>
          <p:cNvPr id="10" name="5 Imagen">
            <a:hlinkClick r:id="rId15" action="ppaction://hlinksldjump"/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527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>
            <a:hlinkClick r:id="rId17" action="ppaction://hlinksldjump"/>
          </p:cNvPr>
          <p:cNvSpPr>
            <a:spLocks noChangeArrowheads="1"/>
          </p:cNvSpPr>
          <p:nvPr userDrawn="1"/>
        </p:nvSpPr>
        <p:spPr bwMode="auto">
          <a:xfrm>
            <a:off x="5087938" y="411163"/>
            <a:ext cx="1127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Biblioteca Escolar</a:t>
            </a:r>
          </a:p>
        </p:txBody>
      </p:sp>
      <p:sp>
        <p:nvSpPr>
          <p:cNvPr id="12" name="11 Rectángulo">
            <a:hlinkClick r:id="rId15" action="ppaction://hlinksldjump"/>
          </p:cNvPr>
          <p:cNvSpPr>
            <a:spLocks noChangeArrowheads="1"/>
          </p:cNvSpPr>
          <p:nvPr userDrawn="1"/>
        </p:nvSpPr>
        <p:spPr bwMode="auto">
          <a:xfrm>
            <a:off x="3995738" y="412750"/>
            <a:ext cx="1060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Datos del centro</a:t>
            </a:r>
          </a:p>
        </p:txBody>
      </p:sp>
      <p:sp>
        <p:nvSpPr>
          <p:cNvPr id="13" name="12 Rectángulo">
            <a:hlinkClick r:id="rId18" action="ppaction://hlinksldjump"/>
          </p:cNvPr>
          <p:cNvSpPr>
            <a:spLocks noChangeArrowheads="1"/>
          </p:cNvSpPr>
          <p:nvPr userDrawn="1"/>
        </p:nvSpPr>
        <p:spPr bwMode="auto">
          <a:xfrm>
            <a:off x="6275388" y="260350"/>
            <a:ext cx="935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FF0066"/>
                </a:solidFill>
                <a:latin typeface="Calibri" pitchFamily="34" charset="0"/>
              </a:rPr>
              <a:t>Fondos bibliográficos</a:t>
            </a:r>
          </a:p>
        </p:txBody>
      </p:sp>
      <p:sp>
        <p:nvSpPr>
          <p:cNvPr id="14" name="13 Rectángulo">
            <a:hlinkClick r:id="rId19" action="ppaction://hlinksldjump"/>
          </p:cNvPr>
          <p:cNvSpPr>
            <a:spLocks noChangeArrowheads="1"/>
          </p:cNvSpPr>
          <p:nvPr userDrawn="1"/>
        </p:nvSpPr>
        <p:spPr bwMode="auto">
          <a:xfrm>
            <a:off x="7273925" y="260350"/>
            <a:ext cx="100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Actividades de la Biblioteca</a:t>
            </a:r>
          </a:p>
        </p:txBody>
      </p:sp>
      <p:sp>
        <p:nvSpPr>
          <p:cNvPr id="15" name="14 Rectángulo">
            <a:hlinkClick r:id="rId20" action="ppaction://hlinksldjump"/>
          </p:cNvPr>
          <p:cNvSpPr>
            <a:spLocks noChangeArrowheads="1"/>
          </p:cNvSpPr>
          <p:nvPr userDrawn="1"/>
        </p:nvSpPr>
        <p:spPr bwMode="auto">
          <a:xfrm>
            <a:off x="8393113" y="260350"/>
            <a:ext cx="700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Buenas prácticas</a:t>
            </a:r>
          </a:p>
        </p:txBody>
      </p:sp>
      <p:sp>
        <p:nvSpPr>
          <p:cNvPr id="16" name="15 CuadroTexto"/>
          <p:cNvSpPr txBox="1"/>
          <p:nvPr userDrawn="1"/>
        </p:nvSpPr>
        <p:spPr>
          <a:xfrm>
            <a:off x="5265738" y="6505575"/>
            <a:ext cx="38385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1" i="1" u="none" strike="noStrike" kern="0" cap="none" spc="0" normalizeH="0" baseline="0" noProof="0" dirty="0">
                <a:ln>
                  <a:noFill/>
                </a:ln>
                <a:solidFill>
                  <a:srgbClr val="DAEDEF">
                    <a:lumMod val="50000"/>
                  </a:srgbClr>
                </a:solidFill>
                <a:effectLst/>
                <a:uLnTx/>
                <a:uFillTx/>
              </a:rPr>
              <a:t>Red de Bibliotecas Escolares de Zamora</a:t>
            </a:r>
          </a:p>
        </p:txBody>
      </p:sp>
      <p:sp>
        <p:nvSpPr>
          <p:cNvPr id="17" name="Text Box 73"/>
          <p:cNvSpPr txBox="1">
            <a:spLocks noChangeArrowheads="1"/>
          </p:cNvSpPr>
          <p:nvPr userDrawn="1"/>
        </p:nvSpPr>
        <p:spPr bwMode="auto">
          <a:xfrm>
            <a:off x="174625" y="6510338"/>
            <a:ext cx="340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500" b="1" dirty="0">
                <a:solidFill>
                  <a:srgbClr val="003399"/>
                </a:solidFill>
                <a:latin typeface="Calibri" pitchFamily="34" charset="0"/>
              </a:rPr>
              <a:t>Curso </a:t>
            </a:r>
            <a:r>
              <a:rPr lang="es-ES" altLang="es-ES" sz="1500" b="1" dirty="0" smtClean="0">
                <a:solidFill>
                  <a:srgbClr val="99CCFF"/>
                </a:solidFill>
                <a:latin typeface="Calibri" pitchFamily="34" charset="0"/>
              </a:rPr>
              <a:t>2017/2018</a:t>
            </a:r>
            <a:endParaRPr lang="es-ES" altLang="es-ES" sz="1500" b="1" dirty="0">
              <a:solidFill>
                <a:srgbClr val="99CC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53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9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405563"/>
            <a:ext cx="609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2 Imagen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 userDrawn="1"/>
        </p:nvGraphicFramePr>
        <p:xfrm>
          <a:off x="0" y="276225"/>
          <a:ext cx="9143999" cy="365710"/>
        </p:xfrm>
        <a:graphic>
          <a:graphicData uri="http://schemas.openxmlformats.org/drawingml/2006/table">
            <a:tbl>
              <a:tblPr firstRow="1" bandRow="1"/>
              <a:tblGrid>
                <a:gridCol w="3995934"/>
                <a:gridCol w="1080120"/>
                <a:gridCol w="1152127"/>
                <a:gridCol w="1008110"/>
                <a:gridCol w="1080119"/>
                <a:gridCol w="827589"/>
              </a:tblGrid>
              <a:tr h="3651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        </a:t>
                      </a:r>
                      <a:r>
                        <a:rPr lang="es-ES" sz="1800" b="1" dirty="0" smtClean="0">
                          <a:solidFill>
                            <a:srgbClr val="003399"/>
                          </a:solidFill>
                          <a:latin typeface="Calibri" pitchFamily="34" charset="0"/>
                        </a:rPr>
                        <a:t>Bibliotecas Escolares de Zamora</a:t>
                      </a:r>
                    </a:p>
                  </a:txBody>
                  <a:tcPr marT="45695" marB="4569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kern="1200" dirty="0">
                        <a:solidFill>
                          <a:srgbClr val="FF0066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u="none" kern="1200" baseline="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pic>
        <p:nvPicPr>
          <p:cNvPr id="10" name="5 Imagen">
            <a:hlinkClick r:id="rId15" action="ppaction://hlinksldjump"/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527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7 Rectángulo">
            <a:hlinkClick r:id="rId17" action="ppaction://hlinksldjump"/>
          </p:cNvPr>
          <p:cNvSpPr>
            <a:spLocks noChangeArrowheads="1"/>
          </p:cNvSpPr>
          <p:nvPr userDrawn="1"/>
        </p:nvSpPr>
        <p:spPr bwMode="auto">
          <a:xfrm>
            <a:off x="5087938" y="411163"/>
            <a:ext cx="1127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Biblioteca Escolar</a:t>
            </a:r>
          </a:p>
        </p:txBody>
      </p:sp>
      <p:sp>
        <p:nvSpPr>
          <p:cNvPr id="12" name="18 Rectángulo">
            <a:hlinkClick r:id="rId15" action="ppaction://hlinksldjump"/>
          </p:cNvPr>
          <p:cNvSpPr>
            <a:spLocks noChangeArrowheads="1"/>
          </p:cNvSpPr>
          <p:nvPr userDrawn="1"/>
        </p:nvSpPr>
        <p:spPr bwMode="auto">
          <a:xfrm>
            <a:off x="3995738" y="412750"/>
            <a:ext cx="1060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Datos del centro</a:t>
            </a:r>
          </a:p>
        </p:txBody>
      </p:sp>
      <p:sp>
        <p:nvSpPr>
          <p:cNvPr id="13" name="19 Rectángulo">
            <a:hlinkClick r:id="rId18" action="ppaction://hlinksldjump"/>
          </p:cNvPr>
          <p:cNvSpPr>
            <a:spLocks noChangeArrowheads="1"/>
          </p:cNvSpPr>
          <p:nvPr userDrawn="1"/>
        </p:nvSpPr>
        <p:spPr bwMode="auto">
          <a:xfrm>
            <a:off x="6275388" y="260350"/>
            <a:ext cx="935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Fondos bibliográficos</a:t>
            </a:r>
          </a:p>
        </p:txBody>
      </p:sp>
      <p:sp>
        <p:nvSpPr>
          <p:cNvPr id="14" name="20 Rectángulo">
            <a:hlinkClick r:id="rId19" action="ppaction://hlinksldjump"/>
          </p:cNvPr>
          <p:cNvSpPr>
            <a:spLocks noChangeArrowheads="1"/>
          </p:cNvSpPr>
          <p:nvPr userDrawn="1"/>
        </p:nvSpPr>
        <p:spPr bwMode="auto">
          <a:xfrm>
            <a:off x="7273925" y="260350"/>
            <a:ext cx="100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FF0066"/>
                </a:solidFill>
                <a:latin typeface="Calibri" pitchFamily="34" charset="0"/>
              </a:rPr>
              <a:t>Actividades de la Biblioteca</a:t>
            </a:r>
          </a:p>
        </p:txBody>
      </p:sp>
      <p:sp>
        <p:nvSpPr>
          <p:cNvPr id="15" name="21 Rectángulo">
            <a:hlinkClick r:id="rId20" action="ppaction://hlinksldjump"/>
          </p:cNvPr>
          <p:cNvSpPr>
            <a:spLocks noChangeArrowheads="1"/>
          </p:cNvSpPr>
          <p:nvPr userDrawn="1"/>
        </p:nvSpPr>
        <p:spPr bwMode="auto">
          <a:xfrm>
            <a:off x="8393113" y="260350"/>
            <a:ext cx="700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Buenas prácticas</a:t>
            </a:r>
          </a:p>
        </p:txBody>
      </p:sp>
      <p:sp>
        <p:nvSpPr>
          <p:cNvPr id="16" name="15 CuadroTexto"/>
          <p:cNvSpPr txBox="1"/>
          <p:nvPr userDrawn="1"/>
        </p:nvSpPr>
        <p:spPr>
          <a:xfrm>
            <a:off x="5265738" y="6505575"/>
            <a:ext cx="38385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1" i="1" u="none" strike="noStrike" kern="0" cap="none" spc="0" normalizeH="0" baseline="0" noProof="0" dirty="0">
                <a:ln>
                  <a:noFill/>
                </a:ln>
                <a:solidFill>
                  <a:srgbClr val="DAEDEF">
                    <a:lumMod val="50000"/>
                  </a:srgbClr>
                </a:solidFill>
                <a:effectLst/>
                <a:uLnTx/>
                <a:uFillTx/>
              </a:rPr>
              <a:t>Red de Bibliotecas Escolares de Zamora</a:t>
            </a:r>
          </a:p>
        </p:txBody>
      </p:sp>
      <p:sp>
        <p:nvSpPr>
          <p:cNvPr id="17" name="Text Box 73"/>
          <p:cNvSpPr txBox="1">
            <a:spLocks noChangeArrowheads="1"/>
          </p:cNvSpPr>
          <p:nvPr userDrawn="1"/>
        </p:nvSpPr>
        <p:spPr bwMode="auto">
          <a:xfrm>
            <a:off x="174625" y="6510338"/>
            <a:ext cx="340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500" b="1" dirty="0">
                <a:solidFill>
                  <a:srgbClr val="003399"/>
                </a:solidFill>
                <a:latin typeface="Calibri" pitchFamily="34" charset="0"/>
              </a:rPr>
              <a:t>Curso </a:t>
            </a:r>
            <a:r>
              <a:rPr lang="es-ES" altLang="es-ES" sz="1500" b="1" dirty="0" smtClean="0">
                <a:solidFill>
                  <a:srgbClr val="99CCFF"/>
                </a:solidFill>
                <a:latin typeface="Calibri" pitchFamily="34" charset="0"/>
              </a:rPr>
              <a:t>2017/2018</a:t>
            </a:r>
            <a:endParaRPr lang="es-ES" altLang="es-ES" sz="1500" b="1" dirty="0">
              <a:solidFill>
                <a:srgbClr val="99CCFF"/>
              </a:solidFill>
              <a:latin typeface="Calibri" pitchFamily="34" charset="0"/>
            </a:endParaRPr>
          </a:p>
        </p:txBody>
      </p:sp>
      <p:sp>
        <p:nvSpPr>
          <p:cNvPr id="18" name="Text Box 73"/>
          <p:cNvSpPr txBox="1">
            <a:spLocks noChangeArrowheads="1"/>
          </p:cNvSpPr>
          <p:nvPr userDrawn="1"/>
        </p:nvSpPr>
        <p:spPr bwMode="auto">
          <a:xfrm>
            <a:off x="179388" y="841375"/>
            <a:ext cx="340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003399"/>
                </a:solidFill>
                <a:latin typeface="Calibri" pitchFamily="34" charset="0"/>
              </a:rPr>
              <a:t>Actividades de la Biblioteca</a:t>
            </a:r>
            <a:endParaRPr lang="es-ES" altLang="es-ES" b="1" dirty="0">
              <a:solidFill>
                <a:srgbClr val="99CC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86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9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405563"/>
            <a:ext cx="609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2 Imagen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73"/>
          <p:cNvSpPr txBox="1">
            <a:spLocks noChangeArrowheads="1"/>
          </p:cNvSpPr>
          <p:nvPr userDrawn="1"/>
        </p:nvSpPr>
        <p:spPr bwMode="auto">
          <a:xfrm>
            <a:off x="179388" y="841375"/>
            <a:ext cx="340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b="1">
                <a:solidFill>
                  <a:srgbClr val="003399"/>
                </a:solidFill>
                <a:latin typeface="Calibri" pitchFamily="34" charset="0"/>
              </a:rPr>
              <a:t>Experiencias innovadoras</a:t>
            </a:r>
            <a:endParaRPr lang="es-ES" altLang="es-ES" b="1">
              <a:solidFill>
                <a:srgbClr val="99CCFF"/>
              </a:solidFill>
              <a:latin typeface="Calibri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 userDrawn="1"/>
        </p:nvSpPr>
        <p:spPr bwMode="auto">
          <a:xfrm>
            <a:off x="611188" y="1293813"/>
            <a:ext cx="8208962" cy="4938712"/>
          </a:xfrm>
          <a:prstGeom prst="rect">
            <a:avLst/>
          </a:prstGeom>
          <a:noFill/>
          <a:ln w="12700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E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 userDrawn="1"/>
        </p:nvGraphicFramePr>
        <p:xfrm>
          <a:off x="0" y="276225"/>
          <a:ext cx="9143999" cy="365710"/>
        </p:xfrm>
        <a:graphic>
          <a:graphicData uri="http://schemas.openxmlformats.org/drawingml/2006/table">
            <a:tbl>
              <a:tblPr firstRow="1" bandRow="1"/>
              <a:tblGrid>
                <a:gridCol w="3995934"/>
                <a:gridCol w="1080120"/>
                <a:gridCol w="1152127"/>
                <a:gridCol w="1008110"/>
                <a:gridCol w="1080119"/>
                <a:gridCol w="827589"/>
              </a:tblGrid>
              <a:tr h="3651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        </a:t>
                      </a:r>
                      <a:r>
                        <a:rPr lang="es-ES" sz="1800" b="1" dirty="0" smtClean="0">
                          <a:solidFill>
                            <a:srgbClr val="003399"/>
                          </a:solidFill>
                          <a:latin typeface="Calibri" pitchFamily="34" charset="0"/>
                        </a:rPr>
                        <a:t>Bibliotecas Escolares de Zamora</a:t>
                      </a:r>
                    </a:p>
                  </a:txBody>
                  <a:tcPr marT="45695" marB="4569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kern="1200" dirty="0">
                        <a:solidFill>
                          <a:srgbClr val="FF0066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000" b="1" u="none" kern="1200" baseline="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95" marB="4569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pic>
        <p:nvPicPr>
          <p:cNvPr id="12" name="5 Imagen">
            <a:hlinkClick r:id="rId15" action="ppaction://hlinksldjump"/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5275"/>
            <a:ext cx="2889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4 Rectángulo">
            <a:hlinkClick r:id="rId17" action="ppaction://hlinksldjump"/>
          </p:cNvPr>
          <p:cNvSpPr>
            <a:spLocks noChangeArrowheads="1"/>
          </p:cNvSpPr>
          <p:nvPr userDrawn="1"/>
        </p:nvSpPr>
        <p:spPr bwMode="auto">
          <a:xfrm>
            <a:off x="5087938" y="411163"/>
            <a:ext cx="1127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Biblioteca Escolar</a:t>
            </a:r>
          </a:p>
        </p:txBody>
      </p:sp>
      <p:sp>
        <p:nvSpPr>
          <p:cNvPr id="14" name="15 Rectángulo">
            <a:hlinkClick r:id="rId15" action="ppaction://hlinksldjump"/>
          </p:cNvPr>
          <p:cNvSpPr>
            <a:spLocks noChangeArrowheads="1"/>
          </p:cNvSpPr>
          <p:nvPr userDrawn="1"/>
        </p:nvSpPr>
        <p:spPr bwMode="auto">
          <a:xfrm>
            <a:off x="3995738" y="412750"/>
            <a:ext cx="1060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Datos del centro</a:t>
            </a:r>
          </a:p>
        </p:txBody>
      </p:sp>
      <p:sp>
        <p:nvSpPr>
          <p:cNvPr id="15" name="16 Rectángulo">
            <a:hlinkClick r:id="rId18" action="ppaction://hlinksldjump"/>
          </p:cNvPr>
          <p:cNvSpPr>
            <a:spLocks noChangeArrowheads="1"/>
          </p:cNvSpPr>
          <p:nvPr userDrawn="1"/>
        </p:nvSpPr>
        <p:spPr bwMode="auto">
          <a:xfrm>
            <a:off x="6275388" y="260350"/>
            <a:ext cx="935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Fondos bibliográficos</a:t>
            </a:r>
          </a:p>
        </p:txBody>
      </p:sp>
      <p:sp>
        <p:nvSpPr>
          <p:cNvPr id="16" name="17 Rectángulo">
            <a:hlinkClick r:id="rId19" action="ppaction://hlinksldjump"/>
          </p:cNvPr>
          <p:cNvSpPr>
            <a:spLocks noChangeArrowheads="1"/>
          </p:cNvSpPr>
          <p:nvPr userDrawn="1"/>
        </p:nvSpPr>
        <p:spPr bwMode="auto">
          <a:xfrm>
            <a:off x="7273925" y="260350"/>
            <a:ext cx="100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0070C0"/>
                </a:solidFill>
                <a:latin typeface="Calibri" pitchFamily="34" charset="0"/>
              </a:rPr>
              <a:t>Actividades de la Biblioteca</a:t>
            </a:r>
          </a:p>
        </p:txBody>
      </p:sp>
      <p:sp>
        <p:nvSpPr>
          <p:cNvPr id="17" name="18 Rectángulo">
            <a:hlinkClick r:id="rId20" action="ppaction://hlinksldjump"/>
          </p:cNvPr>
          <p:cNvSpPr>
            <a:spLocks noChangeArrowheads="1"/>
          </p:cNvSpPr>
          <p:nvPr userDrawn="1"/>
        </p:nvSpPr>
        <p:spPr bwMode="auto">
          <a:xfrm>
            <a:off x="8393113" y="260350"/>
            <a:ext cx="700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>
                <a:solidFill>
                  <a:srgbClr val="FF0066"/>
                </a:solidFill>
                <a:latin typeface="Calibri" pitchFamily="34" charset="0"/>
              </a:rPr>
              <a:t>Buenas prácticas</a:t>
            </a:r>
          </a:p>
        </p:txBody>
      </p:sp>
      <p:sp>
        <p:nvSpPr>
          <p:cNvPr id="18" name="17 CuadroTexto"/>
          <p:cNvSpPr txBox="1"/>
          <p:nvPr userDrawn="1"/>
        </p:nvSpPr>
        <p:spPr>
          <a:xfrm>
            <a:off x="5265738" y="6505575"/>
            <a:ext cx="38385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1" i="1" u="none" strike="noStrike" kern="0" cap="none" spc="0" normalizeH="0" baseline="0" noProof="0" dirty="0">
                <a:ln>
                  <a:noFill/>
                </a:ln>
                <a:solidFill>
                  <a:srgbClr val="DAEDEF">
                    <a:lumMod val="50000"/>
                  </a:srgbClr>
                </a:solidFill>
                <a:effectLst/>
                <a:uLnTx/>
                <a:uFillTx/>
              </a:rPr>
              <a:t>Red de Bibliotecas Escolares de Zamora</a:t>
            </a:r>
          </a:p>
        </p:txBody>
      </p:sp>
      <p:sp>
        <p:nvSpPr>
          <p:cNvPr id="19" name="Text Box 73"/>
          <p:cNvSpPr txBox="1">
            <a:spLocks noChangeArrowheads="1"/>
          </p:cNvSpPr>
          <p:nvPr userDrawn="1"/>
        </p:nvSpPr>
        <p:spPr bwMode="auto">
          <a:xfrm>
            <a:off x="174625" y="6510338"/>
            <a:ext cx="340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altLang="es-ES" sz="1500" b="1" dirty="0">
                <a:solidFill>
                  <a:srgbClr val="003399"/>
                </a:solidFill>
                <a:latin typeface="Calibri" pitchFamily="34" charset="0"/>
              </a:rPr>
              <a:t>Curso </a:t>
            </a:r>
            <a:r>
              <a:rPr lang="es-ES" altLang="es-ES" sz="1500" b="1" dirty="0" smtClean="0">
                <a:solidFill>
                  <a:srgbClr val="99CCFF"/>
                </a:solidFill>
                <a:latin typeface="Calibri" pitchFamily="34" charset="0"/>
              </a:rPr>
              <a:t>2017/2018</a:t>
            </a:r>
            <a:endParaRPr lang="es-ES" altLang="es-ES" sz="1500" b="1" dirty="0">
              <a:solidFill>
                <a:srgbClr val="99CC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87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eipelpinar.centros.educa.jcyl.es/sitio/" TargetMode="External"/><Relationship Id="rId2" Type="http://schemas.openxmlformats.org/officeDocument/2006/relationships/hyperlink" Target="mailto:49007620@educa.jcyl.e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4356100" y="3146425"/>
            <a:ext cx="4630738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s-ES" altLang="es-ES" sz="1600" dirty="0">
                <a:solidFill>
                  <a:srgbClr val="003399"/>
                </a:solidFill>
                <a:latin typeface="Calibri" pitchFamily="34" charset="0"/>
              </a:rPr>
              <a:t>Código de centro: </a:t>
            </a:r>
            <a:r>
              <a:rPr lang="es-ES" altLang="es-ES" sz="1600" dirty="0">
                <a:solidFill>
                  <a:srgbClr val="99CCFF"/>
                </a:solidFill>
                <a:latin typeface="Calibri" pitchFamily="34" charset="0"/>
              </a:rPr>
              <a:t>490012</a:t>
            </a:r>
          </a:p>
          <a:p>
            <a:pPr eaLnBrk="1" hangingPunct="1">
              <a:lnSpc>
                <a:spcPct val="85000"/>
              </a:lnSpc>
            </a:pPr>
            <a:endParaRPr lang="es-ES" altLang="es-ES" sz="500" dirty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s-ES" altLang="es-ES" sz="1600" dirty="0">
                <a:solidFill>
                  <a:srgbClr val="003399"/>
                </a:solidFill>
                <a:latin typeface="Calibri" pitchFamily="34" charset="0"/>
              </a:rPr>
              <a:t>Dirección: </a:t>
            </a:r>
            <a:r>
              <a:rPr lang="es-ES" altLang="es-ES" sz="1600" dirty="0">
                <a:solidFill>
                  <a:srgbClr val="99CCFF"/>
                </a:solidFill>
                <a:latin typeface="Calibri" pitchFamily="34" charset="0"/>
              </a:rPr>
              <a:t>C/ Doctor </a:t>
            </a:r>
            <a:r>
              <a:rPr lang="es-ES" altLang="es-ES" sz="1600" dirty="0" err="1">
                <a:solidFill>
                  <a:srgbClr val="99CCFF"/>
                </a:solidFill>
                <a:latin typeface="Calibri" pitchFamily="34" charset="0"/>
              </a:rPr>
              <a:t>Brel</a:t>
            </a:r>
            <a:r>
              <a:rPr lang="es-ES" altLang="es-ES" sz="1600" dirty="0">
                <a:solidFill>
                  <a:srgbClr val="99CCFF"/>
                </a:solidFill>
                <a:latin typeface="Calibri" pitchFamily="34" charset="0"/>
              </a:rPr>
              <a:t>, s/n</a:t>
            </a:r>
          </a:p>
          <a:p>
            <a:pPr eaLnBrk="1" hangingPunct="1">
              <a:lnSpc>
                <a:spcPct val="85000"/>
              </a:lnSpc>
            </a:pPr>
            <a:r>
              <a:rPr lang="es-ES" altLang="es-ES" sz="1600" dirty="0">
                <a:solidFill>
                  <a:srgbClr val="003399"/>
                </a:solidFill>
                <a:latin typeface="Calibri" pitchFamily="34" charset="0"/>
              </a:rPr>
              <a:t>Localidad: </a:t>
            </a:r>
            <a:r>
              <a:rPr lang="es-ES" altLang="es-ES" sz="1600" dirty="0">
                <a:solidFill>
                  <a:srgbClr val="99CCFF"/>
                </a:solidFill>
                <a:latin typeface="Calibri" pitchFamily="34" charset="0"/>
              </a:rPr>
              <a:t>Benavente </a:t>
            </a:r>
          </a:p>
          <a:p>
            <a:pPr eaLnBrk="1" hangingPunct="1">
              <a:lnSpc>
                <a:spcPct val="85000"/>
              </a:lnSpc>
            </a:pPr>
            <a:r>
              <a:rPr lang="es-ES" altLang="es-ES" sz="1600" dirty="0">
                <a:solidFill>
                  <a:srgbClr val="003399"/>
                </a:solidFill>
                <a:latin typeface="Calibri" pitchFamily="34" charset="0"/>
              </a:rPr>
              <a:t>Provincia: </a:t>
            </a:r>
            <a:r>
              <a:rPr lang="es-ES" altLang="es-ES" sz="1600" dirty="0">
                <a:solidFill>
                  <a:srgbClr val="99CCFF"/>
                </a:solidFill>
                <a:latin typeface="Calibri" pitchFamily="34" charset="0"/>
              </a:rPr>
              <a:t>Zamora</a:t>
            </a:r>
          </a:p>
          <a:p>
            <a:pPr eaLnBrk="1" hangingPunct="1">
              <a:lnSpc>
                <a:spcPct val="85000"/>
              </a:lnSpc>
            </a:pPr>
            <a:endParaRPr lang="es-ES" altLang="es-ES" sz="1600" dirty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s-ES" altLang="es-ES" sz="1600" dirty="0" err="1">
                <a:solidFill>
                  <a:srgbClr val="003399"/>
                </a:solidFill>
                <a:latin typeface="Calibri" pitchFamily="34" charset="0"/>
              </a:rPr>
              <a:t>Tlfno</a:t>
            </a:r>
            <a:r>
              <a:rPr lang="es-ES" altLang="es-ES" sz="1600" dirty="0">
                <a:solidFill>
                  <a:srgbClr val="003399"/>
                </a:solidFill>
                <a:latin typeface="Calibri" pitchFamily="34" charset="0"/>
              </a:rPr>
              <a:t>.: </a:t>
            </a:r>
            <a:r>
              <a:rPr lang="es-ES" altLang="es-ES" sz="1600" dirty="0">
                <a:solidFill>
                  <a:srgbClr val="99CCFF"/>
                </a:solidFill>
                <a:latin typeface="Calibri" pitchFamily="34" charset="0"/>
              </a:rPr>
              <a:t>980 63 36 22</a:t>
            </a:r>
          </a:p>
          <a:p>
            <a:pPr eaLnBrk="1" hangingPunct="1">
              <a:lnSpc>
                <a:spcPct val="85000"/>
              </a:lnSpc>
            </a:pPr>
            <a:r>
              <a:rPr lang="es-ES" altLang="es-ES" sz="1600" dirty="0">
                <a:solidFill>
                  <a:srgbClr val="003399"/>
                </a:solidFill>
                <a:latin typeface="Calibri" pitchFamily="34" charset="0"/>
              </a:rPr>
              <a:t>Fax: </a:t>
            </a:r>
            <a:r>
              <a:rPr lang="es-ES" altLang="es-ES" sz="1600" dirty="0">
                <a:solidFill>
                  <a:srgbClr val="99CCFF"/>
                </a:solidFill>
                <a:latin typeface="Calibri" pitchFamily="34" charset="0"/>
              </a:rPr>
              <a:t>980 63 36 22</a:t>
            </a:r>
          </a:p>
          <a:p>
            <a:pPr eaLnBrk="1" hangingPunct="1">
              <a:lnSpc>
                <a:spcPct val="85000"/>
              </a:lnSpc>
            </a:pPr>
            <a:endParaRPr lang="es-ES" altLang="es-ES" sz="1600" dirty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s-ES" altLang="es-ES" sz="1600" dirty="0">
                <a:solidFill>
                  <a:srgbClr val="003399"/>
                </a:solidFill>
                <a:latin typeface="Calibri" pitchFamily="34" charset="0"/>
              </a:rPr>
              <a:t>E-mail: </a:t>
            </a:r>
            <a:r>
              <a:rPr lang="es-ES" altLang="es-ES" sz="1300" dirty="0">
                <a:solidFill>
                  <a:srgbClr val="99CCFF"/>
                </a:solidFill>
                <a:latin typeface="Calibri" pitchFamily="34" charset="0"/>
                <a:hlinkClick r:id="rId2"/>
              </a:rPr>
              <a:t>49007620@educa.jcyl.es</a:t>
            </a:r>
            <a:r>
              <a:rPr lang="es-ES" altLang="es-ES" sz="1300" dirty="0">
                <a:solidFill>
                  <a:srgbClr val="003399"/>
                </a:solidFill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85000"/>
              </a:lnSpc>
            </a:pPr>
            <a:endParaRPr lang="es-ES" altLang="es-ES" sz="1600" dirty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s-ES" altLang="es-ES" sz="1600" dirty="0">
                <a:solidFill>
                  <a:srgbClr val="003399"/>
                </a:solidFill>
                <a:latin typeface="Calibri" pitchFamily="34" charset="0"/>
              </a:rPr>
              <a:t>Web: </a:t>
            </a:r>
            <a:r>
              <a:rPr lang="es-ES" altLang="es-ES" sz="1300" dirty="0">
                <a:solidFill>
                  <a:srgbClr val="003399"/>
                </a:solidFill>
                <a:latin typeface="Calibri" pitchFamily="34" charset="0"/>
                <a:hlinkClick r:id="rId3" tooltip="CEIP El Pinar"/>
              </a:rPr>
              <a:t>http://ceipelpinar.centros.educa.jcyl.es//sitio/</a:t>
            </a:r>
            <a:endParaRPr lang="es-ES" altLang="es-ES" sz="1300" dirty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</a:pPr>
            <a:endParaRPr lang="es-ES" altLang="es-ES" sz="1400" dirty="0">
              <a:solidFill>
                <a:srgbClr val="99CCFF"/>
              </a:solidFill>
            </a:endParaRPr>
          </a:p>
        </p:txBody>
      </p:sp>
      <p:sp>
        <p:nvSpPr>
          <p:cNvPr id="5" name="Text Box 73"/>
          <p:cNvSpPr txBox="1">
            <a:spLocks noChangeArrowheads="1"/>
          </p:cNvSpPr>
          <p:nvPr/>
        </p:nvSpPr>
        <p:spPr bwMode="auto">
          <a:xfrm>
            <a:off x="179388" y="2693988"/>
            <a:ext cx="340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b="1" dirty="0">
                <a:solidFill>
                  <a:srgbClr val="003399"/>
                </a:solidFill>
                <a:latin typeface="Calibri" pitchFamily="34" charset="0"/>
              </a:rPr>
              <a:t>Centro: </a:t>
            </a:r>
            <a:r>
              <a:rPr lang="es-ES" altLang="es-ES" b="1" dirty="0">
                <a:solidFill>
                  <a:srgbClr val="99CCFF"/>
                </a:solidFill>
                <a:latin typeface="Calibri" pitchFamily="34" charset="0"/>
              </a:rPr>
              <a:t>CEIP “El Pinar”</a:t>
            </a:r>
          </a:p>
        </p:txBody>
      </p:sp>
      <p:pic>
        <p:nvPicPr>
          <p:cNvPr id="6" name="Picture 160" descr="DSC002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121025"/>
            <a:ext cx="4084637" cy="2468563"/>
          </a:xfrm>
          <a:prstGeom prst="rect">
            <a:avLst/>
          </a:prstGeom>
          <a:noFill/>
          <a:ln w="12700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73"/>
          <p:cNvSpPr txBox="1">
            <a:spLocks noChangeArrowheads="1"/>
          </p:cNvSpPr>
          <p:nvPr/>
        </p:nvSpPr>
        <p:spPr bwMode="auto">
          <a:xfrm>
            <a:off x="174625" y="5610225"/>
            <a:ext cx="40894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1100" b="1" dirty="0">
                <a:solidFill>
                  <a:srgbClr val="99CCFF"/>
                </a:solidFill>
                <a:latin typeface="Calibri" pitchFamily="34" charset="0"/>
              </a:rPr>
              <a:t>Biblioteca del </a:t>
            </a:r>
            <a:r>
              <a:rPr lang="es-ES" altLang="es-ES" sz="1100" dirty="0" smtClean="0">
                <a:solidFill>
                  <a:srgbClr val="003399"/>
                </a:solidFill>
                <a:latin typeface="Calibri" pitchFamily="34" charset="0"/>
              </a:rPr>
              <a:t>CEIP “El Pinar” de Benavente</a:t>
            </a:r>
            <a:endParaRPr lang="es-ES" altLang="es-ES" sz="1100" dirty="0">
              <a:solidFill>
                <a:srgbClr val="99CC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58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CuadroTexto"/>
          <p:cNvSpPr txBox="1">
            <a:spLocks noChangeArrowheads="1"/>
          </p:cNvSpPr>
          <p:nvPr/>
        </p:nvSpPr>
        <p:spPr bwMode="auto">
          <a:xfrm>
            <a:off x="7380288" y="6138863"/>
            <a:ext cx="1512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sz="1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Página </a:t>
            </a:r>
            <a:r>
              <a:rPr lang="es-ES" altLang="es-ES" sz="10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s-ES" altLang="es-ES" sz="1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/2</a:t>
            </a:r>
          </a:p>
          <a:p>
            <a:pPr algn="r" eaLnBrk="1" hangingPunct="1"/>
            <a:r>
              <a:rPr lang="es-ES" altLang="es-ES" sz="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  <a:hlinkClick r:id="rId2" action="ppaction://hlinksldjump"/>
              </a:rPr>
              <a:t>Ir a página 2</a:t>
            </a:r>
            <a:endParaRPr lang="es-ES" altLang="es-ES" sz="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853818"/>
              </p:ext>
            </p:extLst>
          </p:nvPr>
        </p:nvGraphicFramePr>
        <p:xfrm>
          <a:off x="260350" y="836613"/>
          <a:ext cx="8623300" cy="5288280"/>
        </p:xfrm>
        <a:graphic>
          <a:graphicData uri="http://schemas.openxmlformats.org/drawingml/2006/table">
            <a:tbl>
              <a:tblPr firstRow="1" bandRow="1"/>
              <a:tblGrid>
                <a:gridCol w="1719010"/>
                <a:gridCol w="1872462"/>
                <a:gridCol w="1264771"/>
                <a:gridCol w="751551"/>
                <a:gridCol w="3015506"/>
              </a:tblGrid>
              <a:tr h="216024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" sz="1500" b="1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itchFamily="34" charset="0"/>
                        </a:rPr>
                        <a:t>Características generales de la Biblioteca del centro</a:t>
                      </a:r>
                      <a:endParaRPr lang="es-ES" sz="1500" b="1" dirty="0">
                        <a:solidFill>
                          <a:srgbClr val="003399"/>
                        </a:solidFill>
                        <a:latin typeface="Calibri" pitchFamily="34" charset="0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500" b="0" dirty="0">
                        <a:solidFill>
                          <a:srgbClr val="003399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25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Ubicación</a:t>
                      </a:r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¿Dónde está situada? 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Espacio</a:t>
                      </a:r>
                      <a:r>
                        <a:rPr lang="es-ES" sz="1200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propio: </a:t>
                      </a: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En el planta superior del centro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s-ES" sz="1200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Espacio compartido: </a:t>
                      </a: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ES" sz="1200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Otros: </a:t>
                      </a: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En los pasillos del centro expositores con novedades</a:t>
                      </a:r>
                      <a:endParaRPr lang="es-ES" sz="1200" i="1" kern="1200" baseline="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178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Distribución</a:t>
                      </a: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PRIMARIA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Rincones: </a:t>
                      </a: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Para Novedades</a:t>
                      </a:r>
                      <a:endParaRPr lang="es-ES" sz="120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Bibliotecas de Aula: 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Sí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Otros: </a:t>
                      </a:r>
                    </a:p>
                    <a:p>
                      <a:pPr marL="457200" lvl="1" indent="0" algn="just">
                        <a:buFont typeface="Arial" pitchFamily="34" charset="0"/>
                        <a:buNone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.- A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nimación</a:t>
                      </a: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en 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la sala de usos múltiples</a:t>
                      </a:r>
                    </a:p>
                    <a:p>
                      <a:pPr marL="457200" lvl="1" indent="0" algn="just">
                        <a:buFont typeface="Arial" pitchFamily="34" charset="0"/>
                        <a:buNone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.- </a:t>
                      </a:r>
                      <a:endParaRPr lang="es-ES" sz="1200" i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SECUNDARIA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Zonas: 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 lectura y</a:t>
                      </a: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estudio</a:t>
                      </a:r>
                      <a:endParaRPr lang="es-ES" sz="1200" i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Bibliotecas de Aula: 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Otros: </a:t>
                      </a:r>
                    </a:p>
                    <a:p>
                      <a:pPr marL="457200" lvl="1" indent="0" algn="l">
                        <a:buFont typeface="Arial" pitchFamily="34" charset="0"/>
                        <a:buNone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.- Espacios</a:t>
                      </a: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autor</a:t>
                      </a:r>
                    </a:p>
                    <a:p>
                      <a:pPr marL="457200" lvl="1" indent="0" algn="l">
                        <a:buFont typeface="Arial" pitchFamily="34" charset="0"/>
                        <a:buNone/>
                      </a:pP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.- </a:t>
                      </a:r>
                      <a:endParaRPr lang="es-ES" sz="1200" i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1725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Catalogación</a:t>
                      </a:r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Señalar la opción que proceda:</a:t>
                      </a:r>
                    </a:p>
                    <a:p>
                      <a:pPr marL="0" algn="l" defTabSz="914400" rtl="0" eaLnBrk="1" latinLnBrk="0" hangingPunct="1"/>
                      <a:endParaRPr lang="es-ES" sz="1200" b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es-ES" sz="1200" u="none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Abies1  </a:t>
                      </a: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Abies2                </a:t>
                      </a:r>
                      <a:r>
                        <a:rPr lang="es-ES" sz="1200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Abies</a:t>
                      </a: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Web                </a:t>
                      </a:r>
                      <a:r>
                        <a:rPr lang="es-ES" sz="1200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Absys</a:t>
                      </a: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Otros:</a:t>
                      </a:r>
                      <a:endParaRPr lang="es-ES" sz="1200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238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Equipación</a:t>
                      </a:r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PRÉSTAMO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</a:t>
                      </a:r>
                      <a:endParaRPr lang="es-ES" sz="1200" b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CONSULTA Y ESTUDIO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b="0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Xx</a:t>
                      </a:r>
                      <a:endParaRPr lang="es-ES" sz="1200" b="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b="0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xxxx</a:t>
                      </a:r>
                      <a:endParaRPr lang="es-ES" sz="1200" b="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3051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Horario</a:t>
                      </a:r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Horario de  Apertura: </a:t>
                      </a: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lunes a</a:t>
                      </a:r>
                      <a:r>
                        <a:rPr lang="es-ES" sz="1200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viernes d</a:t>
                      </a: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 9:00h</a:t>
                      </a:r>
                      <a:r>
                        <a:rPr lang="es-ES" sz="1200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a 14:00h y De 16:00h a 18:00h</a:t>
                      </a:r>
                      <a:endParaRPr lang="es-ES" sz="1200" b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Apertura fuera del horario:  </a:t>
                      </a: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Martes y jueves de 18:30h a 19:30h</a:t>
                      </a:r>
                      <a:endParaRPr lang="es-ES" sz="1200" dirty="0"/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3051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Horario de préstamo: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 11:00h a 11:30h</a:t>
                      </a: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Horario de consulta: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 16:00h a 17:00h</a:t>
                      </a: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2937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Carnet</a:t>
                      </a: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Alumnos: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     Sí            No</a:t>
                      </a: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Profesores:</a:t>
                      </a:r>
                    </a:p>
                    <a:p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       Sí            No</a:t>
                      </a:r>
                      <a:endParaRPr lang="es-ES" sz="12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Otros: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Especificar: </a:t>
                      </a:r>
                      <a:endParaRPr lang="es-ES" sz="1200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2937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Web de la Biblioteca</a:t>
                      </a: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www.</a:t>
                      </a:r>
                      <a:endParaRPr lang="es-ES" sz="12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7380288" y="6138863"/>
            <a:ext cx="1512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sz="1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Página </a:t>
            </a:r>
            <a:r>
              <a:rPr lang="es-ES" altLang="es-ES" sz="1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s-ES" altLang="es-ES" sz="1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/2</a:t>
            </a:r>
            <a:endParaRPr lang="es-ES" altLang="es-ES" sz="1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r" eaLnBrk="1" hangingPunct="1"/>
            <a:r>
              <a:rPr lang="es-ES" altLang="es-ES" sz="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  <a:hlinkClick r:id="rId2" action="ppaction://hlinksldjump"/>
              </a:rPr>
              <a:t>Ir a página </a:t>
            </a:r>
            <a:r>
              <a:rPr lang="es-ES" altLang="es-ES" sz="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  <a:hlinkClick r:id="rId2" action="ppaction://hlinksldjump"/>
              </a:rPr>
              <a:t>1</a:t>
            </a:r>
            <a:endParaRPr lang="es-ES" altLang="es-ES" sz="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204486"/>
              </p:ext>
            </p:extLst>
          </p:nvPr>
        </p:nvGraphicFramePr>
        <p:xfrm>
          <a:off x="260350" y="836613"/>
          <a:ext cx="8623300" cy="4617975"/>
        </p:xfrm>
        <a:graphic>
          <a:graphicData uri="http://schemas.openxmlformats.org/drawingml/2006/table">
            <a:tbl>
              <a:tblPr firstRow="1" bandRow="1"/>
              <a:tblGrid>
                <a:gridCol w="1719010"/>
                <a:gridCol w="1872462"/>
                <a:gridCol w="1264771"/>
                <a:gridCol w="1255852"/>
                <a:gridCol w="2511205"/>
              </a:tblGrid>
              <a:tr h="320062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" sz="1500" b="1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itchFamily="34" charset="0"/>
                        </a:rPr>
                        <a:t>Otros aspectos a tener en cuenta de la Biblioteca del centro</a:t>
                      </a:r>
                      <a:endParaRPr lang="es-ES" sz="1500" b="1" dirty="0">
                        <a:solidFill>
                          <a:srgbClr val="003399"/>
                        </a:solidFill>
                        <a:latin typeface="Calibri" pitchFamily="34" charset="0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500" b="0" dirty="0">
                        <a:solidFill>
                          <a:srgbClr val="003399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048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Slogan/Lema</a:t>
                      </a:r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“En…”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9449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Mascota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just" defTabSz="914400" rtl="0" eaLnBrk="1" latinLnBrk="0" hangingPunct="1"/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Nombre de la mascota: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.- “</a:t>
                      </a:r>
                      <a:r>
                        <a:rPr lang="es-ES" sz="1200" b="0" i="1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Lecturín</a:t>
                      </a:r>
                      <a:r>
                        <a:rPr lang="es-ES" sz="1200" b="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”</a:t>
                      </a:r>
                    </a:p>
                    <a:p>
                      <a:pPr marL="0" algn="just" defTabSz="914400" rtl="0" eaLnBrk="1" latinLnBrk="0" hangingPunct="1"/>
                      <a:endParaRPr lang="es-ES" sz="12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" sz="120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3048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Responsable 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Mª…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40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48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Principales usos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Préstamo, consulta, reuniones,…</a:t>
                      </a:r>
                      <a:endParaRPr lang="es-ES" sz="1200" i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40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48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Conexión a internet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Sí</a:t>
                      </a:r>
                      <a:endParaRPr lang="es-ES" sz="1200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181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Lecturas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just"/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Lecturas recomendadas:</a:t>
                      </a:r>
                    </a:p>
                    <a:p>
                      <a:pPr algn="just"/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Sí                                 No</a:t>
                      </a:r>
                      <a:endParaRPr lang="es-ES" sz="12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just"/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Periodicidad de las mismas:</a:t>
                      </a:r>
                    </a:p>
                    <a:p>
                      <a:pPr algn="just"/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es-ES" sz="1200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Mensual                     Trimestral                   Anual</a:t>
                      </a:r>
                      <a:endParaRPr lang="es-ES" sz="1200" b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181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Redes Sociales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Facebook:</a:t>
                      </a:r>
                    </a:p>
                    <a:p>
                      <a:r>
                        <a:rPr lang="es-ES" sz="1200" b="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url: www</a:t>
                      </a:r>
                      <a:endParaRPr lang="es-ES" sz="1200" b="0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b="1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Twitter</a:t>
                      </a:r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url: www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" sz="12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Otras: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url: www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3048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Colaboraciones</a:t>
                      </a:r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Biblioteca Pública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Biblioteca Municipal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FGSR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sz="1400" b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305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RRI de la Biblioteca</a:t>
                      </a:r>
                      <a:endParaRPr lang="es-ES" sz="1400" b="1" kern="1200" dirty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Sí                            No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Enlace al RRI: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www.</a:t>
                      </a:r>
                    </a:p>
                  </a:txBody>
                  <a:tcPr marL="91452" marR="91452" marT="45723" marB="45723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025" y="1563688"/>
            <a:ext cx="5175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05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0441"/>
              </p:ext>
            </p:extLst>
          </p:nvPr>
        </p:nvGraphicFramePr>
        <p:xfrm>
          <a:off x="260350" y="836613"/>
          <a:ext cx="8623300" cy="5494092"/>
        </p:xfrm>
        <a:graphic>
          <a:graphicData uri="http://schemas.openxmlformats.org/drawingml/2006/table">
            <a:tbl>
              <a:tblPr firstRow="1" bandRow="1"/>
              <a:tblGrid>
                <a:gridCol w="4311651"/>
                <a:gridCol w="4311649"/>
              </a:tblGrid>
              <a:tr h="3200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500" b="1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itchFamily="34" charset="0"/>
                        </a:rPr>
                        <a:t>Fondos de la Biblioteca</a:t>
                      </a:r>
                      <a:endParaRPr lang="es-ES" sz="1500" b="1" dirty="0">
                        <a:solidFill>
                          <a:srgbClr val="003399"/>
                        </a:solidFill>
                        <a:latin typeface="Calibri" pitchFamily="34" charset="0"/>
                      </a:endParaRP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279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Tipos de fondos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Número</a:t>
                      </a:r>
                      <a:r>
                        <a:rPr lang="es-ES" sz="1400" b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Unidades</a:t>
                      </a:r>
                      <a:endParaRPr lang="es-ES" sz="1400" b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304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Bibliografía: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Cuentos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Lecturas juveniles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Aproximadamente</a:t>
                      </a:r>
                      <a:r>
                        <a:rPr lang="es-ES" sz="1200" i="1" kern="1200" baseline="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xx fondos.</a:t>
                      </a:r>
                      <a:endParaRPr lang="es-ES" sz="1200" i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endParaRPr lang="es-ES" sz="140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304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Audiovisuales: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Colección </a:t>
                      </a:r>
                      <a:r>
                        <a:rPr lang="es-ES" sz="1200" i="1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Speak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Up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Videos </a:t>
                      </a:r>
                      <a:r>
                        <a:rPr lang="es-ES" sz="1200" i="1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National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i="1" kern="1200" dirty="0" err="1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Geographic</a:t>
                      </a:r>
                      <a:endParaRPr lang="es-ES" sz="1200" i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xx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Aproximadamente xx fondos.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endParaRPr lang="es-ES" sz="1400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304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Formatos digitales:               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Sí                           No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Aproximadamente xx fondos.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304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Revistas: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xx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xx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Aproximadamente xx fondos.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304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Diccionarios: </a:t>
                      </a:r>
                      <a:r>
                        <a:rPr lang="es-ES" sz="16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         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Sí                           No</a:t>
                      </a:r>
                      <a:endParaRPr lang="es-ES" sz="1200" b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Aproximadamente xx fondos.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304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Diccionarios enciclopédicos: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xx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xx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Aproximadamente xx fondos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304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Atlas:                                       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Sí                           No</a:t>
                      </a:r>
                      <a:endParaRPr lang="es-ES" sz="1200" b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Aproximadamente xx fondos.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304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Producciones propias: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xx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xx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Aproximadamente xx fondos.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304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Dispositivos digitales para la lectura:      </a:t>
                      </a: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Sí                     No</a:t>
                      </a:r>
                      <a:endParaRPr lang="es-ES" sz="1200" b="1" kern="1200" dirty="0" smtClean="0">
                        <a:solidFill>
                          <a:srgbClr val="003399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i="1" kern="1200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Aproximadamente xx fondos.</a:t>
                      </a:r>
                    </a:p>
                  </a:txBody>
                  <a:tcPr marL="91452" marR="91452" marT="45709" marB="45709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28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2"/>
          <p:cNvSpPr txBox="1">
            <a:spLocks noChangeArrowheads="1"/>
          </p:cNvSpPr>
          <p:nvPr/>
        </p:nvSpPr>
        <p:spPr bwMode="auto">
          <a:xfrm>
            <a:off x="3995738" y="1227890"/>
            <a:ext cx="4991100" cy="215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s-ES" sz="1600" b="1" dirty="0" smtClean="0">
                <a:solidFill>
                  <a:srgbClr val="003399"/>
                </a:solidFill>
                <a:latin typeface="Calibri" pitchFamily="34" charset="0"/>
              </a:rPr>
              <a:t>Por niveles: 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s-ES" sz="1400" dirty="0" smtClean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Actividades para Educación Infantil/Educación Secundaria: </a:t>
            </a: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Cxxxx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>
                <a:solidFill>
                  <a:srgbClr val="003399"/>
                </a:solidFill>
                <a:latin typeface="Calibri" pitchFamily="34" charset="0"/>
              </a:rPr>
              <a:t>Actividades para Educación </a:t>
            </a: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Primaria/Bachillerato: </a:t>
            </a:r>
            <a:endParaRPr lang="es-ES" sz="1400" dirty="0">
              <a:solidFill>
                <a:srgbClr val="003399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endParaRPr lang="es-ES" sz="1600" dirty="0" smtClean="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7" name="Picture 160" descr="DSC002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02490"/>
            <a:ext cx="3671887" cy="2219325"/>
          </a:xfrm>
          <a:prstGeom prst="rect">
            <a:avLst/>
          </a:prstGeom>
          <a:noFill/>
          <a:ln w="12700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73"/>
          <p:cNvSpPr txBox="1">
            <a:spLocks noChangeArrowheads="1"/>
          </p:cNvSpPr>
          <p:nvPr/>
        </p:nvSpPr>
        <p:spPr bwMode="auto">
          <a:xfrm>
            <a:off x="179388" y="3476695"/>
            <a:ext cx="367665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sz="1100" b="1" dirty="0" smtClean="0">
                <a:solidFill>
                  <a:srgbClr val="99CCFF"/>
                </a:solidFill>
                <a:latin typeface="Calibri" pitchFamily="34" charset="0"/>
              </a:rPr>
              <a:t>Actividad: </a:t>
            </a:r>
            <a:r>
              <a:rPr lang="es-ES" altLang="es-ES" sz="1100" dirty="0" smtClean="0">
                <a:solidFill>
                  <a:srgbClr val="003399"/>
                </a:solidFill>
                <a:latin typeface="Calibri" pitchFamily="34" charset="0"/>
              </a:rPr>
              <a:t>“El Patito feo”</a:t>
            </a:r>
          </a:p>
          <a:p>
            <a:pPr algn="just" eaLnBrk="1" hangingPunct="1"/>
            <a:r>
              <a:rPr lang="es-ES" altLang="es-ES" sz="1100" b="1" dirty="0" smtClean="0">
                <a:solidFill>
                  <a:srgbClr val="99CCFF"/>
                </a:solidFill>
                <a:latin typeface="Calibri" pitchFamily="34" charset="0"/>
              </a:rPr>
              <a:t>Breve </a:t>
            </a:r>
            <a:r>
              <a:rPr lang="es-ES" altLang="es-ES" sz="1100" b="1" dirty="0">
                <a:solidFill>
                  <a:srgbClr val="99CCFF"/>
                </a:solidFill>
                <a:latin typeface="Calibri" pitchFamily="34" charset="0"/>
              </a:rPr>
              <a:t>explicación: </a:t>
            </a:r>
            <a:r>
              <a:rPr lang="es-ES" altLang="es-ES" sz="1100" dirty="0" err="1" smtClean="0">
                <a:solidFill>
                  <a:srgbClr val="003399"/>
                </a:solidFill>
                <a:latin typeface="Calibri" pitchFamily="34" charset="0"/>
              </a:rPr>
              <a:t>Xxxx</a:t>
            </a:r>
            <a:endParaRPr lang="es-ES" altLang="es-ES" sz="1100" dirty="0">
              <a:solidFill>
                <a:srgbClr val="99CCFF"/>
              </a:solidFill>
              <a:latin typeface="Calibri" pitchFamily="34" charset="0"/>
            </a:endParaRPr>
          </a:p>
        </p:txBody>
      </p:sp>
      <p:pic>
        <p:nvPicPr>
          <p:cNvPr id="9" name="Picture 160" descr="DSC002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3" y="3452866"/>
            <a:ext cx="3671887" cy="2220913"/>
          </a:xfrm>
          <a:prstGeom prst="rect">
            <a:avLst/>
          </a:prstGeom>
          <a:noFill/>
          <a:ln w="12700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72"/>
          <p:cNvSpPr txBox="1">
            <a:spLocks noChangeArrowheads="1"/>
          </p:cNvSpPr>
          <p:nvPr/>
        </p:nvSpPr>
        <p:spPr bwMode="auto">
          <a:xfrm>
            <a:off x="179388" y="4077072"/>
            <a:ext cx="4991100" cy="2132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s-ES" sz="1600" b="1" dirty="0" smtClean="0">
                <a:solidFill>
                  <a:srgbClr val="003399"/>
                </a:solidFill>
                <a:latin typeface="Calibri" pitchFamily="34" charset="0"/>
              </a:rPr>
              <a:t>Por áreas: </a:t>
            </a:r>
          </a:p>
          <a:p>
            <a:pPr eaLnBrk="1" hangingPunct="1">
              <a:lnSpc>
                <a:spcPct val="85000"/>
              </a:lnSpc>
              <a:defRPr/>
            </a:pPr>
            <a:endParaRPr lang="es-ES" sz="1400" dirty="0" smtClean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Actividades de Lengua: </a:t>
            </a:r>
            <a:endParaRPr lang="es-ES" sz="1400" dirty="0">
              <a:solidFill>
                <a:srgbClr val="003399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Cxxxx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Actividades de Ciencias Sociales: </a:t>
            </a:r>
            <a:endParaRPr lang="es-ES" sz="1400" dirty="0">
              <a:solidFill>
                <a:srgbClr val="003399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>
                <a:solidFill>
                  <a:srgbClr val="003399"/>
                </a:solidFill>
                <a:latin typeface="Calibri" pitchFamily="34" charset="0"/>
              </a:rPr>
              <a:t>Actividades de Lenguas </a:t>
            </a: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Extranjeras: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</p:txBody>
      </p:sp>
      <p:sp>
        <p:nvSpPr>
          <p:cNvPr id="11" name="Text Box 73"/>
          <p:cNvSpPr txBox="1">
            <a:spLocks noChangeArrowheads="1"/>
          </p:cNvSpPr>
          <p:nvPr/>
        </p:nvSpPr>
        <p:spPr bwMode="auto">
          <a:xfrm>
            <a:off x="5294313" y="5673779"/>
            <a:ext cx="367665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sz="1100" b="1" dirty="0" smtClean="0">
                <a:solidFill>
                  <a:srgbClr val="99CCFF"/>
                </a:solidFill>
                <a:latin typeface="Calibri" pitchFamily="34" charset="0"/>
              </a:rPr>
              <a:t>Actividad: </a:t>
            </a:r>
            <a:r>
              <a:rPr lang="es-ES" altLang="es-ES" sz="1100" dirty="0" smtClean="0">
                <a:solidFill>
                  <a:srgbClr val="003399"/>
                </a:solidFill>
                <a:latin typeface="Calibri" pitchFamily="34" charset="0"/>
              </a:rPr>
              <a:t>“El Patito feo”</a:t>
            </a:r>
          </a:p>
          <a:p>
            <a:pPr algn="just" eaLnBrk="1" hangingPunct="1"/>
            <a:r>
              <a:rPr lang="es-ES" altLang="es-ES" sz="1100" b="1" dirty="0" smtClean="0">
                <a:solidFill>
                  <a:srgbClr val="99CCFF"/>
                </a:solidFill>
                <a:latin typeface="Calibri" pitchFamily="34" charset="0"/>
              </a:rPr>
              <a:t>Breve </a:t>
            </a:r>
            <a:r>
              <a:rPr lang="es-ES" altLang="es-ES" sz="1100" b="1" dirty="0">
                <a:solidFill>
                  <a:srgbClr val="99CCFF"/>
                </a:solidFill>
                <a:latin typeface="Calibri" pitchFamily="34" charset="0"/>
              </a:rPr>
              <a:t>explicación: </a:t>
            </a:r>
            <a:r>
              <a:rPr lang="es-ES" altLang="es-ES" sz="1100" dirty="0" err="1" smtClean="0">
                <a:solidFill>
                  <a:srgbClr val="003399"/>
                </a:solidFill>
                <a:latin typeface="Calibri" pitchFamily="34" charset="0"/>
              </a:rPr>
              <a:t>Xxxx</a:t>
            </a:r>
            <a:endParaRPr lang="es-ES" altLang="es-ES" sz="1100" dirty="0">
              <a:solidFill>
                <a:srgbClr val="99CCFF"/>
              </a:solidFill>
              <a:latin typeface="Calibri" pitchFamily="34" charset="0"/>
            </a:endParaRPr>
          </a:p>
        </p:txBody>
      </p:sp>
      <p:sp>
        <p:nvSpPr>
          <p:cNvPr id="12" name="1 CuadroTexto"/>
          <p:cNvSpPr txBox="1">
            <a:spLocks noChangeArrowheads="1"/>
          </p:cNvSpPr>
          <p:nvPr/>
        </p:nvSpPr>
        <p:spPr bwMode="auto">
          <a:xfrm>
            <a:off x="7380288" y="6138863"/>
            <a:ext cx="1512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sz="1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Página </a:t>
            </a:r>
            <a:r>
              <a:rPr lang="es-ES" altLang="es-ES" sz="1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s-ES" altLang="es-ES" sz="1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/3</a:t>
            </a:r>
            <a:endParaRPr lang="es-ES" altLang="es-ES" sz="1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r" eaLnBrk="1" hangingPunct="1"/>
            <a:r>
              <a:rPr lang="es-ES" altLang="es-ES" sz="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  <a:hlinkClick r:id="rId3" action="ppaction://hlinksldjump"/>
              </a:rPr>
              <a:t>Ir a página 2</a:t>
            </a:r>
            <a:endParaRPr lang="es-ES" altLang="es-ES" sz="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79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2"/>
          <p:cNvSpPr txBox="1">
            <a:spLocks noChangeArrowheads="1"/>
          </p:cNvSpPr>
          <p:nvPr/>
        </p:nvSpPr>
        <p:spPr bwMode="auto">
          <a:xfrm>
            <a:off x="3995738" y="1227890"/>
            <a:ext cx="4991100" cy="215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s-ES" sz="1600" b="1" dirty="0" smtClean="0">
                <a:solidFill>
                  <a:srgbClr val="003399"/>
                </a:solidFill>
                <a:latin typeface="Calibri" pitchFamily="34" charset="0"/>
              </a:rPr>
              <a:t>Desde  la Biblioteca: 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s-ES" sz="1400" dirty="0" smtClean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Actividades para Educación Infantil/Educación Secundaria: </a:t>
            </a: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Cxxxx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>
                <a:solidFill>
                  <a:srgbClr val="003399"/>
                </a:solidFill>
                <a:latin typeface="Calibri" pitchFamily="34" charset="0"/>
              </a:rPr>
              <a:t>Actividades para Educación </a:t>
            </a: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Primaria/Bachillerato: </a:t>
            </a:r>
            <a:endParaRPr lang="es-ES" sz="1400" dirty="0">
              <a:solidFill>
                <a:srgbClr val="003399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endParaRPr lang="es-ES" sz="1600" dirty="0" smtClean="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3" name="Picture 160" descr="DSC002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02490"/>
            <a:ext cx="3671887" cy="2219325"/>
          </a:xfrm>
          <a:prstGeom prst="rect">
            <a:avLst/>
          </a:prstGeom>
          <a:noFill/>
          <a:ln w="12700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73"/>
          <p:cNvSpPr txBox="1">
            <a:spLocks noChangeArrowheads="1"/>
          </p:cNvSpPr>
          <p:nvPr/>
        </p:nvSpPr>
        <p:spPr bwMode="auto">
          <a:xfrm>
            <a:off x="179388" y="3476695"/>
            <a:ext cx="367665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sz="1100" b="1" dirty="0" smtClean="0">
                <a:solidFill>
                  <a:srgbClr val="99CCFF"/>
                </a:solidFill>
                <a:latin typeface="Calibri" pitchFamily="34" charset="0"/>
              </a:rPr>
              <a:t>Actividad: </a:t>
            </a:r>
            <a:r>
              <a:rPr lang="es-ES" altLang="es-ES" sz="1100" dirty="0" smtClean="0">
                <a:solidFill>
                  <a:srgbClr val="003399"/>
                </a:solidFill>
                <a:latin typeface="Calibri" pitchFamily="34" charset="0"/>
              </a:rPr>
              <a:t>“El Patito feo”</a:t>
            </a:r>
          </a:p>
          <a:p>
            <a:pPr algn="just" eaLnBrk="1" hangingPunct="1"/>
            <a:r>
              <a:rPr lang="es-ES" altLang="es-ES" sz="1100" b="1" dirty="0" smtClean="0">
                <a:solidFill>
                  <a:srgbClr val="99CCFF"/>
                </a:solidFill>
                <a:latin typeface="Calibri" pitchFamily="34" charset="0"/>
              </a:rPr>
              <a:t>Breve </a:t>
            </a:r>
            <a:r>
              <a:rPr lang="es-ES" altLang="es-ES" sz="1100" b="1" dirty="0">
                <a:solidFill>
                  <a:srgbClr val="99CCFF"/>
                </a:solidFill>
                <a:latin typeface="Calibri" pitchFamily="34" charset="0"/>
              </a:rPr>
              <a:t>explicación: </a:t>
            </a:r>
            <a:r>
              <a:rPr lang="es-ES" altLang="es-ES" sz="1100" dirty="0" err="1" smtClean="0">
                <a:solidFill>
                  <a:srgbClr val="003399"/>
                </a:solidFill>
                <a:latin typeface="Calibri" pitchFamily="34" charset="0"/>
              </a:rPr>
              <a:t>Xxxx</a:t>
            </a:r>
            <a:endParaRPr lang="es-ES" altLang="es-ES" sz="1100" dirty="0">
              <a:solidFill>
                <a:srgbClr val="99CCFF"/>
              </a:solidFill>
              <a:latin typeface="Calibri" pitchFamily="34" charset="0"/>
            </a:endParaRPr>
          </a:p>
        </p:txBody>
      </p:sp>
      <p:pic>
        <p:nvPicPr>
          <p:cNvPr id="5" name="Picture 160" descr="DSC002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3" y="3452866"/>
            <a:ext cx="3671887" cy="2220913"/>
          </a:xfrm>
          <a:prstGeom prst="rect">
            <a:avLst/>
          </a:prstGeom>
          <a:noFill/>
          <a:ln w="12700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72"/>
          <p:cNvSpPr txBox="1">
            <a:spLocks noChangeArrowheads="1"/>
          </p:cNvSpPr>
          <p:nvPr/>
        </p:nvSpPr>
        <p:spPr bwMode="auto">
          <a:xfrm>
            <a:off x="179388" y="4077072"/>
            <a:ext cx="4991100" cy="2132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s-ES" sz="1600" b="1" dirty="0" smtClean="0">
                <a:solidFill>
                  <a:srgbClr val="003399"/>
                </a:solidFill>
                <a:latin typeface="Calibri" pitchFamily="34" charset="0"/>
              </a:rPr>
              <a:t>En colaboración con otras instituciones: </a:t>
            </a:r>
          </a:p>
          <a:p>
            <a:pPr eaLnBrk="1" hangingPunct="1">
              <a:lnSpc>
                <a:spcPct val="85000"/>
              </a:lnSpc>
              <a:defRPr/>
            </a:pPr>
            <a:endParaRPr lang="es-ES" sz="1400" dirty="0" smtClean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Actividades de Lengua: </a:t>
            </a:r>
            <a:endParaRPr lang="es-ES" sz="1400" dirty="0">
              <a:solidFill>
                <a:srgbClr val="003399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Cxxxx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Actividades de Ciencias Sociales: </a:t>
            </a:r>
            <a:endParaRPr lang="es-ES" sz="1400" dirty="0">
              <a:solidFill>
                <a:srgbClr val="003399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>
                <a:solidFill>
                  <a:srgbClr val="003399"/>
                </a:solidFill>
                <a:latin typeface="Calibri" pitchFamily="34" charset="0"/>
              </a:rPr>
              <a:t>Actividades de Lenguas </a:t>
            </a: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Extranjeras: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>
              <a:solidFill>
                <a:srgbClr val="99CCFF"/>
              </a:solidFill>
              <a:latin typeface="Calibri" pitchFamily="34" charset="0"/>
            </a:endParaRPr>
          </a:p>
        </p:txBody>
      </p:sp>
      <p:sp>
        <p:nvSpPr>
          <p:cNvPr id="7" name="Text Box 73"/>
          <p:cNvSpPr txBox="1">
            <a:spLocks noChangeArrowheads="1"/>
          </p:cNvSpPr>
          <p:nvPr/>
        </p:nvSpPr>
        <p:spPr bwMode="auto">
          <a:xfrm>
            <a:off x="5294313" y="5673779"/>
            <a:ext cx="367665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 sz="1100" b="1" dirty="0" smtClean="0">
                <a:solidFill>
                  <a:srgbClr val="99CCFF"/>
                </a:solidFill>
                <a:latin typeface="Calibri" pitchFamily="34" charset="0"/>
              </a:rPr>
              <a:t>Actividad: </a:t>
            </a:r>
            <a:r>
              <a:rPr lang="es-ES" altLang="es-ES" sz="1100" dirty="0" smtClean="0">
                <a:solidFill>
                  <a:srgbClr val="003399"/>
                </a:solidFill>
                <a:latin typeface="Calibri" pitchFamily="34" charset="0"/>
              </a:rPr>
              <a:t>“El Patito feo”</a:t>
            </a:r>
          </a:p>
          <a:p>
            <a:pPr algn="just" eaLnBrk="1" hangingPunct="1"/>
            <a:r>
              <a:rPr lang="es-ES" altLang="es-ES" sz="1100" b="1" dirty="0" smtClean="0">
                <a:solidFill>
                  <a:srgbClr val="99CCFF"/>
                </a:solidFill>
                <a:latin typeface="Calibri" pitchFamily="34" charset="0"/>
              </a:rPr>
              <a:t>Breve </a:t>
            </a:r>
            <a:r>
              <a:rPr lang="es-ES" altLang="es-ES" sz="1100" b="1" dirty="0">
                <a:solidFill>
                  <a:srgbClr val="99CCFF"/>
                </a:solidFill>
                <a:latin typeface="Calibri" pitchFamily="34" charset="0"/>
              </a:rPr>
              <a:t>explicación: </a:t>
            </a:r>
            <a:r>
              <a:rPr lang="es-ES" altLang="es-ES" sz="1100" dirty="0" err="1" smtClean="0">
                <a:solidFill>
                  <a:srgbClr val="003399"/>
                </a:solidFill>
                <a:latin typeface="Calibri" pitchFamily="34" charset="0"/>
              </a:rPr>
              <a:t>Xxxx</a:t>
            </a:r>
            <a:endParaRPr lang="es-ES" altLang="es-ES" sz="1100" dirty="0">
              <a:solidFill>
                <a:srgbClr val="99CCFF"/>
              </a:solidFill>
              <a:latin typeface="Calibri" pitchFamily="34" charset="0"/>
            </a:endParaRPr>
          </a:p>
        </p:txBody>
      </p:sp>
      <p:sp>
        <p:nvSpPr>
          <p:cNvPr id="8" name="1 CuadroTexto"/>
          <p:cNvSpPr txBox="1">
            <a:spLocks noChangeArrowheads="1"/>
          </p:cNvSpPr>
          <p:nvPr/>
        </p:nvSpPr>
        <p:spPr bwMode="auto">
          <a:xfrm>
            <a:off x="7380288" y="6138863"/>
            <a:ext cx="1512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sz="1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Página </a:t>
            </a:r>
            <a:r>
              <a:rPr lang="es-ES" altLang="es-ES" sz="1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s-ES" altLang="es-ES" sz="1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/3</a:t>
            </a:r>
            <a:endParaRPr lang="es-ES" altLang="es-ES" sz="1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r" eaLnBrk="1" hangingPunct="1"/>
            <a:r>
              <a:rPr lang="es-ES" altLang="es-ES" sz="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  <a:hlinkClick r:id="rId3" action="ppaction://hlinksldjump"/>
              </a:rPr>
              <a:t>Ir a </a:t>
            </a:r>
            <a:r>
              <a:rPr lang="es-ES" altLang="es-ES" sz="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  <a:hlinkClick r:id="rId3" action="ppaction://hlinksldjump"/>
              </a:rPr>
              <a:t>página 3 </a:t>
            </a:r>
            <a:endParaRPr lang="es-ES" altLang="es-ES" sz="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4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7380288" y="6138863"/>
            <a:ext cx="1512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sz="1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Página </a:t>
            </a:r>
            <a:r>
              <a:rPr lang="es-ES" altLang="es-ES" sz="10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s-ES" altLang="es-ES" sz="1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/3</a:t>
            </a:r>
            <a:endParaRPr lang="es-ES" altLang="es-ES" sz="1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r" eaLnBrk="1" hangingPunct="1"/>
            <a:r>
              <a:rPr lang="es-ES" altLang="es-ES" sz="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  <a:hlinkClick r:id="rId2" action="ppaction://hlinksldjump"/>
              </a:rPr>
              <a:t>Ir a </a:t>
            </a:r>
            <a:r>
              <a:rPr lang="es-ES" altLang="es-ES" sz="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  <a:hlinkClick r:id="rId2" action="ppaction://hlinksldjump"/>
              </a:rPr>
              <a:t>página 1</a:t>
            </a:r>
            <a:endParaRPr lang="es-ES" altLang="es-ES" sz="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 Box 72"/>
          <p:cNvSpPr txBox="1">
            <a:spLocks noChangeArrowheads="1"/>
          </p:cNvSpPr>
          <p:nvPr/>
        </p:nvSpPr>
        <p:spPr bwMode="auto">
          <a:xfrm>
            <a:off x="3995738" y="1227890"/>
            <a:ext cx="4991100" cy="142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s-ES" sz="1600" b="1" dirty="0" smtClean="0">
                <a:solidFill>
                  <a:srgbClr val="003399"/>
                </a:solidFill>
                <a:latin typeface="Calibri" pitchFamily="34" charset="0"/>
              </a:rPr>
              <a:t>Actividades de animación y dinamización: 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s-ES" sz="1400" dirty="0" smtClean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Ejemplos de algunas actividades realizadas en el centro: </a:t>
            </a: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Cxxxx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marL="285750" indent="-285750" eaLnBrk="1" hangingPunct="1">
              <a:lnSpc>
                <a:spcPct val="85000"/>
              </a:lnSpc>
              <a:buFont typeface="Arial" pitchFamily="34" charset="0"/>
              <a:buChar char="•"/>
              <a:defRPr/>
            </a:pPr>
            <a:endParaRPr lang="es-ES" sz="1600" dirty="0" smtClean="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4" name="Picture 160" descr="DSC002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02490"/>
            <a:ext cx="3671887" cy="2219325"/>
          </a:xfrm>
          <a:prstGeom prst="rect">
            <a:avLst/>
          </a:prstGeom>
          <a:noFill/>
          <a:ln w="12700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73"/>
          <p:cNvSpPr txBox="1">
            <a:spLocks noChangeArrowheads="1"/>
          </p:cNvSpPr>
          <p:nvPr/>
        </p:nvSpPr>
        <p:spPr bwMode="auto">
          <a:xfrm>
            <a:off x="179388" y="3476695"/>
            <a:ext cx="36766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1100" b="1" dirty="0" smtClean="0">
                <a:solidFill>
                  <a:srgbClr val="99CCFF"/>
                </a:solidFill>
                <a:latin typeface="Calibri" pitchFamily="34" charset="0"/>
              </a:rPr>
              <a:t>Actividad: </a:t>
            </a:r>
            <a:r>
              <a:rPr lang="es-ES" altLang="es-ES" sz="1100" dirty="0" smtClean="0">
                <a:solidFill>
                  <a:srgbClr val="003399"/>
                </a:solidFill>
                <a:latin typeface="Calibri" pitchFamily="34" charset="0"/>
              </a:rPr>
              <a:t>“El Patito feo”</a:t>
            </a:r>
          </a:p>
        </p:txBody>
      </p:sp>
      <p:sp>
        <p:nvSpPr>
          <p:cNvPr id="6" name="Text Box 72"/>
          <p:cNvSpPr txBox="1">
            <a:spLocks noChangeArrowheads="1"/>
          </p:cNvSpPr>
          <p:nvPr/>
        </p:nvSpPr>
        <p:spPr bwMode="auto">
          <a:xfrm>
            <a:off x="179388" y="4077072"/>
            <a:ext cx="8807450" cy="66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s-ES" sz="1600" b="1" dirty="0" smtClean="0">
                <a:solidFill>
                  <a:srgbClr val="003399"/>
                </a:solidFill>
                <a:latin typeface="Calibri" pitchFamily="34" charset="0"/>
              </a:rPr>
              <a:t>Breve explicación de la actividad “</a:t>
            </a:r>
            <a:r>
              <a:rPr lang="es-ES" sz="1600" b="1" dirty="0" err="1" smtClean="0">
                <a:solidFill>
                  <a:srgbClr val="003399"/>
                </a:solidFill>
                <a:latin typeface="Calibri" pitchFamily="34" charset="0"/>
              </a:rPr>
              <a:t>xxxx</a:t>
            </a:r>
            <a:r>
              <a:rPr lang="es-ES" sz="1600" b="1" dirty="0" smtClean="0">
                <a:solidFill>
                  <a:srgbClr val="003399"/>
                </a:solidFill>
                <a:latin typeface="Calibri" pitchFamily="34" charset="0"/>
              </a:rPr>
              <a:t>”: </a:t>
            </a:r>
          </a:p>
          <a:p>
            <a:pPr eaLnBrk="1" hangingPunct="1">
              <a:lnSpc>
                <a:spcPct val="85000"/>
              </a:lnSpc>
              <a:defRPr/>
            </a:pPr>
            <a:endParaRPr lang="es-ES" sz="1400" i="1" dirty="0" smtClean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i="1" dirty="0" err="1" smtClean="0">
                <a:solidFill>
                  <a:srgbClr val="003399"/>
                </a:solidFill>
                <a:latin typeface="Calibri" pitchFamily="34" charset="0"/>
              </a:rPr>
              <a:t>Xxxxxx</a:t>
            </a:r>
            <a:r>
              <a:rPr lang="es-ES" sz="1400" i="1" dirty="0" smtClean="0">
                <a:solidFill>
                  <a:srgbClr val="003399"/>
                </a:solidFill>
                <a:latin typeface="Calibri" pitchFamily="34" charset="0"/>
              </a:rPr>
              <a:t> xx x</a:t>
            </a:r>
            <a:endParaRPr lang="es-ES" sz="1400" i="1" dirty="0">
              <a:solidFill>
                <a:srgbClr val="0033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9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2"/>
          <p:cNvSpPr txBox="1">
            <a:spLocks noChangeArrowheads="1"/>
          </p:cNvSpPr>
          <p:nvPr/>
        </p:nvSpPr>
        <p:spPr bwMode="auto">
          <a:xfrm>
            <a:off x="683568" y="1412875"/>
            <a:ext cx="8065145" cy="163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s-ES" sz="1600" b="1" dirty="0" smtClean="0">
                <a:solidFill>
                  <a:srgbClr val="003399"/>
                </a:solidFill>
                <a:latin typeface="Calibri" pitchFamily="34" charset="0"/>
              </a:rPr>
              <a:t>Título de la experiencia </a:t>
            </a:r>
            <a:r>
              <a:rPr lang="es-ES" sz="1600" b="1" i="1" dirty="0">
                <a:solidFill>
                  <a:srgbClr val="99CCFF"/>
                </a:solidFill>
                <a:latin typeface="Calibri" pitchFamily="34" charset="0"/>
              </a:rPr>
              <a:t>“Con familias-Club de </a:t>
            </a:r>
            <a:r>
              <a:rPr lang="es-ES" sz="1600" b="1" i="1">
                <a:solidFill>
                  <a:srgbClr val="99CCFF"/>
                </a:solidFill>
                <a:latin typeface="Calibri" pitchFamily="34" charset="0"/>
              </a:rPr>
              <a:t>lectura-dinamización-</a:t>
            </a:r>
            <a:r>
              <a:rPr lang="es-ES" sz="1600" b="1" i="1" smtClean="0">
                <a:solidFill>
                  <a:srgbClr val="99CCFF"/>
                </a:solidFill>
                <a:latin typeface="Calibri" pitchFamily="34" charset="0"/>
              </a:rPr>
              <a:t>….”</a:t>
            </a:r>
            <a:endParaRPr lang="es-ES" sz="16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s-ES" sz="1400" dirty="0" smtClean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Breve explicación de la misma: </a:t>
            </a:r>
          </a:p>
          <a:p>
            <a:pPr eaLnBrk="1" hangingPunct="1">
              <a:lnSpc>
                <a:spcPct val="85000"/>
              </a:lnSpc>
              <a:defRPr/>
            </a:pPr>
            <a:endParaRPr lang="es-ES" sz="1400" dirty="0">
              <a:solidFill>
                <a:srgbClr val="003399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err="1" smtClean="0">
                <a:solidFill>
                  <a:srgbClr val="99CCFF"/>
                </a:solidFill>
                <a:latin typeface="Calibri" pitchFamily="34" charset="0"/>
              </a:rPr>
              <a:t>Cxxxxx</a:t>
            </a: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s-ES" sz="1400" dirty="0" smtClean="0">
              <a:solidFill>
                <a:srgbClr val="99CCFF"/>
              </a:solidFill>
              <a:latin typeface="Calibri" pitchFamily="34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s-ES" sz="1400" dirty="0" smtClean="0">
                <a:solidFill>
                  <a:srgbClr val="003399"/>
                </a:solidFill>
                <a:latin typeface="Calibri" pitchFamily="34" charset="0"/>
              </a:rPr>
              <a:t>Enlace: </a:t>
            </a:r>
            <a:r>
              <a:rPr lang="es-ES" sz="1400" dirty="0" smtClean="0">
                <a:solidFill>
                  <a:srgbClr val="99CCFF"/>
                </a:solidFill>
                <a:latin typeface="Calibri" pitchFamily="34" charset="0"/>
              </a:rPr>
              <a:t>http//www. </a:t>
            </a:r>
          </a:p>
          <a:p>
            <a:pPr eaLnBrk="1" hangingPunct="1">
              <a:lnSpc>
                <a:spcPct val="85000"/>
              </a:lnSpc>
              <a:defRPr/>
            </a:pPr>
            <a:endParaRPr lang="es-ES" sz="1600" dirty="0" smtClean="0">
              <a:solidFill>
                <a:srgbClr val="003399"/>
              </a:solidFill>
              <a:latin typeface="Calibri" pitchFamily="34" charset="0"/>
            </a:endParaRPr>
          </a:p>
        </p:txBody>
      </p:sp>
      <p:sp>
        <p:nvSpPr>
          <p:cNvPr id="9" name="Text Box 73"/>
          <p:cNvSpPr txBox="1">
            <a:spLocks noChangeArrowheads="1"/>
          </p:cNvSpPr>
          <p:nvPr/>
        </p:nvSpPr>
        <p:spPr bwMode="auto">
          <a:xfrm>
            <a:off x="1482725" y="5900738"/>
            <a:ext cx="381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sz="1400" b="1" dirty="0" smtClean="0">
                <a:solidFill>
                  <a:srgbClr val="99CCFF"/>
                </a:solidFill>
                <a:latin typeface="Calibri" pitchFamily="34" charset="0"/>
              </a:rPr>
              <a:t>Experiencia: </a:t>
            </a:r>
            <a:r>
              <a:rPr lang="es-ES" altLang="es-ES" sz="1400" dirty="0" smtClean="0">
                <a:solidFill>
                  <a:srgbClr val="003399"/>
                </a:solidFill>
                <a:latin typeface="Calibri" pitchFamily="34" charset="0"/>
              </a:rPr>
              <a:t>“El Patito feo”</a:t>
            </a:r>
            <a:endParaRPr lang="es-ES" altLang="es-ES" sz="1300" b="1" dirty="0">
              <a:solidFill>
                <a:srgbClr val="99CCFF"/>
              </a:solidFill>
              <a:latin typeface="Calibri" pitchFamily="34" charset="0"/>
            </a:endParaRPr>
          </a:p>
        </p:txBody>
      </p:sp>
      <p:pic>
        <p:nvPicPr>
          <p:cNvPr id="10" name="Picture 160" descr="DSC002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75" y="4165600"/>
            <a:ext cx="3671888" cy="2219325"/>
          </a:xfrm>
          <a:prstGeom prst="rect">
            <a:avLst/>
          </a:prstGeom>
          <a:noFill/>
          <a:ln w="12700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7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643</Words>
  <Application>Microsoft Office PowerPoint</Application>
  <PresentationFormat>Presentación en pantalla (4:3)</PresentationFormat>
  <Paragraphs>205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Tema de Office</vt:lpstr>
      <vt:lpstr>Diseño personalizado</vt:lpstr>
      <vt:lpstr>1_Diseño personalizado</vt:lpstr>
      <vt:lpstr>2_Diseño personalizado</vt:lpstr>
      <vt:lpstr>3_Diseño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Teresa Rodríguez Escudero</dc:creator>
  <cp:lastModifiedBy>María Teresa Rodríguez Escudero</cp:lastModifiedBy>
  <cp:revision>10</cp:revision>
  <dcterms:created xsi:type="dcterms:W3CDTF">2015-10-08T10:10:06Z</dcterms:created>
  <dcterms:modified xsi:type="dcterms:W3CDTF">2017-08-28T11:09:42Z</dcterms:modified>
</cp:coreProperties>
</file>