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42" r:id="rId3"/>
    <p:sldId id="257" r:id="rId4"/>
    <p:sldId id="338" r:id="rId5"/>
    <p:sldId id="260" r:id="rId6"/>
    <p:sldId id="261" r:id="rId7"/>
    <p:sldId id="262" r:id="rId8"/>
    <p:sldId id="265" r:id="rId9"/>
    <p:sldId id="267" r:id="rId10"/>
    <p:sldId id="268" r:id="rId11"/>
    <p:sldId id="270" r:id="rId12"/>
    <p:sldId id="285" r:id="rId13"/>
    <p:sldId id="273" r:id="rId14"/>
    <p:sldId id="274" r:id="rId15"/>
    <p:sldId id="276" r:id="rId16"/>
    <p:sldId id="283" r:id="rId17"/>
    <p:sldId id="284" r:id="rId18"/>
    <p:sldId id="287" r:id="rId19"/>
    <p:sldId id="286" r:id="rId20"/>
    <p:sldId id="288" r:id="rId21"/>
    <p:sldId id="299" r:id="rId22"/>
    <p:sldId id="313" r:id="rId23"/>
    <p:sldId id="315" r:id="rId24"/>
    <p:sldId id="316" r:id="rId25"/>
    <p:sldId id="301" r:id="rId26"/>
    <p:sldId id="302" r:id="rId27"/>
    <p:sldId id="303" r:id="rId28"/>
    <p:sldId id="317" r:id="rId29"/>
    <p:sldId id="345" r:id="rId30"/>
    <p:sldId id="318" r:id="rId31"/>
    <p:sldId id="319" r:id="rId32"/>
    <p:sldId id="340" r:id="rId33"/>
    <p:sldId id="320" r:id="rId34"/>
    <p:sldId id="321" r:id="rId35"/>
    <p:sldId id="341" r:id="rId36"/>
    <p:sldId id="343" r:id="rId37"/>
    <p:sldId id="331" r:id="rId38"/>
    <p:sldId id="332" r:id="rId39"/>
    <p:sldId id="333" r:id="rId40"/>
    <p:sldId id="334" r:id="rId41"/>
    <p:sldId id="335" r:id="rId42"/>
    <p:sldId id="336" r:id="rId43"/>
    <p:sldId id="337" r:id="rId44"/>
    <p:sldId id="344"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72623-6469-428C-B10E-03589874B279}"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ES"/>
        </a:p>
      </dgm:t>
    </dgm:pt>
    <dgm:pt modelId="{7ED80707-DD14-4A05-866B-918F3C1977B9}">
      <dgm:prSet phldrT="[Texto]" custT="1"/>
      <dgm:spPr/>
      <dgm:t>
        <a:bodyPr/>
        <a:lstStyle/>
        <a:p>
          <a:r>
            <a:rPr lang="es-ES" sz="1600" b="1" dirty="0"/>
            <a:t>Comunicación de los hechos al equipo directivo</a:t>
          </a:r>
        </a:p>
      </dgm:t>
    </dgm:pt>
    <dgm:pt modelId="{E7818DD9-E19C-498C-84DE-2F142FD5DE72}" type="parTrans" cxnId="{59438038-62E4-4FF0-B6BB-A9E32EFFDFFD}">
      <dgm:prSet/>
      <dgm:spPr/>
      <dgm:t>
        <a:bodyPr/>
        <a:lstStyle/>
        <a:p>
          <a:endParaRPr lang="es-ES"/>
        </a:p>
      </dgm:t>
    </dgm:pt>
    <dgm:pt modelId="{9AC24568-7D1B-435B-94CD-387F7F5E1E88}" type="sibTrans" cxnId="{59438038-62E4-4FF0-B6BB-A9E32EFFDFFD}">
      <dgm:prSet/>
      <dgm:spPr/>
      <dgm:t>
        <a:bodyPr/>
        <a:lstStyle/>
        <a:p>
          <a:endParaRPr lang="es-ES"/>
        </a:p>
      </dgm:t>
    </dgm:pt>
    <dgm:pt modelId="{0B8E3372-E5B9-40D4-8628-EAC0F5B7E7A3}">
      <dgm:prSet phldrT="[Texto]" custT="1"/>
      <dgm:spPr/>
      <dgm:t>
        <a:bodyPr/>
        <a:lstStyle/>
        <a:p>
          <a:r>
            <a:rPr lang="es-ES" sz="1600" b="1" dirty="0"/>
            <a:t>Anexo I - Datos iniciales: Notificación y </a:t>
          </a:r>
          <a:r>
            <a:rPr lang="es-ES" sz="1600" b="1" dirty="0" smtClean="0"/>
            <a:t>antecedentes</a:t>
          </a:r>
          <a:endParaRPr lang="es-ES" sz="1600" b="1" dirty="0"/>
        </a:p>
      </dgm:t>
    </dgm:pt>
    <dgm:pt modelId="{882ED421-E130-4AFF-B5D4-8E7ACD9B4EE6}" type="parTrans" cxnId="{DFB684D0-CC6E-43C4-BA62-E0ECAFCEDD29}">
      <dgm:prSet/>
      <dgm:spPr/>
      <dgm:t>
        <a:bodyPr/>
        <a:lstStyle/>
        <a:p>
          <a:endParaRPr lang="es-ES"/>
        </a:p>
      </dgm:t>
    </dgm:pt>
    <dgm:pt modelId="{FD807F83-44F6-4F3E-B05F-FB73A0E5A536}" type="sibTrans" cxnId="{DFB684D0-CC6E-43C4-BA62-E0ECAFCEDD29}">
      <dgm:prSet/>
      <dgm:spPr/>
      <dgm:t>
        <a:bodyPr/>
        <a:lstStyle/>
        <a:p>
          <a:endParaRPr lang="es-ES"/>
        </a:p>
      </dgm:t>
    </dgm:pt>
    <dgm:pt modelId="{C60B21FE-33DD-43BC-BFEA-3CACEAB1EE4E}">
      <dgm:prSet phldrT="[Texto]" custT="1"/>
      <dgm:spPr/>
      <dgm:t>
        <a:bodyPr/>
        <a:lstStyle/>
        <a:p>
          <a:r>
            <a:rPr lang="es-ES" sz="1800" b="1" dirty="0"/>
            <a:t>INICIO DE LA </a:t>
          </a:r>
          <a:r>
            <a:rPr lang="es-ES" sz="1800" b="1" dirty="0" smtClean="0"/>
            <a:t>VALORACIÓN</a:t>
          </a:r>
          <a:endParaRPr lang="es-ES" sz="1800" b="1" dirty="0"/>
        </a:p>
      </dgm:t>
    </dgm:pt>
    <dgm:pt modelId="{7C443DC2-FF3E-45FE-9894-7B7FF463B65C}" type="parTrans" cxnId="{70B2049A-7930-40DD-B24A-4AB933F848E7}">
      <dgm:prSet/>
      <dgm:spPr/>
      <dgm:t>
        <a:bodyPr/>
        <a:lstStyle/>
        <a:p>
          <a:endParaRPr lang="es-ES"/>
        </a:p>
      </dgm:t>
    </dgm:pt>
    <dgm:pt modelId="{11CF4907-1844-437D-BFAF-08526809C753}" type="sibTrans" cxnId="{70B2049A-7930-40DD-B24A-4AB933F848E7}">
      <dgm:prSet/>
      <dgm:spPr/>
      <dgm:t>
        <a:bodyPr/>
        <a:lstStyle/>
        <a:p>
          <a:endParaRPr lang="es-ES"/>
        </a:p>
      </dgm:t>
    </dgm:pt>
    <dgm:pt modelId="{D9F671F9-6996-4394-A451-440C9F91F92C}">
      <dgm:prSet phldrT="[Texto]" custT="1"/>
      <dgm:spPr/>
      <dgm:t>
        <a:bodyPr/>
        <a:lstStyle/>
        <a:p>
          <a:r>
            <a:rPr lang="es-ES" sz="1600" b="1" dirty="0" smtClean="0"/>
            <a:t>Recogida </a:t>
          </a:r>
          <a:r>
            <a:rPr lang="es-ES" sz="1600" b="1" dirty="0"/>
            <a:t>de información por el equipo directivo, EOE, equipo de convivencia:</a:t>
          </a:r>
        </a:p>
        <a:p>
          <a:r>
            <a:rPr lang="es-ES" sz="1600" b="1" dirty="0"/>
            <a:t>Entrevistas, comunicación, observación....</a:t>
          </a:r>
        </a:p>
        <a:p>
          <a:endParaRPr lang="es-ES" sz="1400" dirty="0"/>
        </a:p>
      </dgm:t>
    </dgm:pt>
    <dgm:pt modelId="{63683FF5-EA21-413F-B4B3-B8C9118A3B81}" type="parTrans" cxnId="{5147CE6E-3DD6-459E-B41B-DD0BF8667350}">
      <dgm:prSet/>
      <dgm:spPr/>
      <dgm:t>
        <a:bodyPr/>
        <a:lstStyle/>
        <a:p>
          <a:endParaRPr lang="es-ES"/>
        </a:p>
      </dgm:t>
    </dgm:pt>
    <dgm:pt modelId="{302C78FF-A8B0-408E-B045-974FEADE4979}" type="sibTrans" cxnId="{5147CE6E-3DD6-459E-B41B-DD0BF8667350}">
      <dgm:prSet/>
      <dgm:spPr/>
      <dgm:t>
        <a:bodyPr/>
        <a:lstStyle/>
        <a:p>
          <a:endParaRPr lang="es-ES"/>
        </a:p>
      </dgm:t>
    </dgm:pt>
    <dgm:pt modelId="{D338C9D4-13E3-4A15-8A56-3AD81718363B}">
      <dgm:prSet phldrT="[Texto]" custT="1"/>
      <dgm:spPr/>
      <dgm:t>
        <a:bodyPr/>
        <a:lstStyle/>
        <a:p>
          <a:endParaRPr lang="es-ES" sz="1400" dirty="0" smtClean="0"/>
        </a:p>
        <a:p>
          <a:r>
            <a:rPr lang="es-ES" sz="1600" b="1" dirty="0" smtClean="0"/>
            <a:t>Anexo </a:t>
          </a:r>
          <a:r>
            <a:rPr lang="es-ES" sz="1600" b="1" dirty="0"/>
            <a:t>II-  Guía de entrevistas</a:t>
          </a:r>
        </a:p>
        <a:p>
          <a:r>
            <a:rPr lang="es-ES" sz="1600" b="1" dirty="0"/>
            <a:t>Anexo III-Reunión con familias</a:t>
          </a:r>
        </a:p>
        <a:p>
          <a:r>
            <a:rPr lang="es-ES" sz="1600" b="1" dirty="0" smtClean="0"/>
            <a:t>Anexo IV- </a:t>
          </a:r>
          <a:r>
            <a:rPr lang="es-ES" sz="1600" b="1" dirty="0"/>
            <a:t>Reunión de valoración</a:t>
          </a:r>
        </a:p>
        <a:p>
          <a:r>
            <a:rPr lang="es-ES" sz="1600" b="1" dirty="0"/>
            <a:t>Anexo V - Conclusiones</a:t>
          </a:r>
        </a:p>
        <a:p>
          <a:r>
            <a:rPr lang="es-ES" sz="1100" dirty="0"/>
            <a:t> </a:t>
          </a:r>
        </a:p>
      </dgm:t>
    </dgm:pt>
    <dgm:pt modelId="{38844030-61A8-41DA-B89D-7405B535697C}" type="parTrans" cxnId="{3620AB0D-3571-4BD3-AC98-5947C5CE4AB4}">
      <dgm:prSet/>
      <dgm:spPr/>
      <dgm:t>
        <a:bodyPr/>
        <a:lstStyle/>
        <a:p>
          <a:endParaRPr lang="es-ES"/>
        </a:p>
      </dgm:t>
    </dgm:pt>
    <dgm:pt modelId="{9D30A18C-5AE2-43F1-9209-020C355B987F}" type="sibTrans" cxnId="{3620AB0D-3571-4BD3-AC98-5947C5CE4AB4}">
      <dgm:prSet/>
      <dgm:spPr/>
      <dgm:t>
        <a:bodyPr/>
        <a:lstStyle/>
        <a:p>
          <a:endParaRPr lang="es-ES"/>
        </a:p>
      </dgm:t>
    </dgm:pt>
    <dgm:pt modelId="{8BC0AFBA-6A38-4FFE-A43A-D8C4238F841F}">
      <dgm:prSet phldrT="[Texto]" custT="1"/>
      <dgm:spPr/>
      <dgm:t>
        <a:bodyPr/>
        <a:lstStyle/>
        <a:p>
          <a:r>
            <a:rPr lang="es-ES" sz="1800" b="1" dirty="0"/>
            <a:t>ELABORACIÓN DE PLAN DE </a:t>
          </a:r>
          <a:r>
            <a:rPr lang="es-ES" sz="1800" b="1" dirty="0" smtClean="0"/>
            <a:t>ACTUACIÓN – EVALUACIÓN Y SEGUIMIENTO</a:t>
          </a:r>
          <a:endParaRPr lang="es-ES" sz="1800" b="1" dirty="0"/>
        </a:p>
        <a:p>
          <a:r>
            <a:rPr lang="es-ES" sz="1800" b="1" dirty="0"/>
            <a:t>(Anexo VI)</a:t>
          </a:r>
        </a:p>
      </dgm:t>
    </dgm:pt>
    <dgm:pt modelId="{55B1C493-1609-4F0D-88E2-6E2A8D77ECAB}" type="parTrans" cxnId="{E91C276A-E1B4-4793-A1AF-D0728E9E88E8}">
      <dgm:prSet/>
      <dgm:spPr/>
      <dgm:t>
        <a:bodyPr/>
        <a:lstStyle/>
        <a:p>
          <a:endParaRPr lang="es-ES"/>
        </a:p>
      </dgm:t>
    </dgm:pt>
    <dgm:pt modelId="{BB0A286D-2E73-40C1-B462-1C1125826062}" type="sibTrans" cxnId="{E91C276A-E1B4-4793-A1AF-D0728E9E88E8}">
      <dgm:prSet/>
      <dgm:spPr/>
      <dgm:t>
        <a:bodyPr/>
        <a:lstStyle/>
        <a:p>
          <a:endParaRPr lang="es-ES"/>
        </a:p>
      </dgm:t>
    </dgm:pt>
    <dgm:pt modelId="{A0CE1A8E-05E9-4AA7-9F5B-C71A1F075B9E}">
      <dgm:prSet phldrT="[Texto]" custT="1"/>
      <dgm:spPr/>
      <dgm:t>
        <a:bodyPr/>
        <a:lstStyle/>
        <a:p>
          <a:endParaRPr lang="es-ES" sz="1200" dirty="0"/>
        </a:p>
        <a:p>
          <a:r>
            <a:rPr lang="es-ES" sz="1600" b="1" dirty="0"/>
            <a:t>Elaboración del plan de actuación</a:t>
          </a:r>
        </a:p>
        <a:p>
          <a:r>
            <a:rPr lang="es-ES" sz="1600" b="1" dirty="0"/>
            <a:t>Comunicación a Inspección educativa</a:t>
          </a:r>
        </a:p>
      </dgm:t>
    </dgm:pt>
    <dgm:pt modelId="{D691233A-514B-48F6-90AA-313CD1C0096B}" type="parTrans" cxnId="{13D0E433-1D59-4C67-B06E-3AFEDA9CB8AB}">
      <dgm:prSet/>
      <dgm:spPr/>
      <dgm:t>
        <a:bodyPr/>
        <a:lstStyle/>
        <a:p>
          <a:endParaRPr lang="es-ES"/>
        </a:p>
      </dgm:t>
    </dgm:pt>
    <dgm:pt modelId="{E588308A-7450-4254-A6D9-CFA901EB192E}" type="sibTrans" cxnId="{13D0E433-1D59-4C67-B06E-3AFEDA9CB8AB}">
      <dgm:prSet/>
      <dgm:spPr/>
      <dgm:t>
        <a:bodyPr/>
        <a:lstStyle/>
        <a:p>
          <a:endParaRPr lang="es-ES"/>
        </a:p>
      </dgm:t>
    </dgm:pt>
    <dgm:pt modelId="{B7826A6C-3094-4C96-8042-C9CC25531391}">
      <dgm:prSet phldrT="[Texto]"/>
      <dgm:spPr/>
      <dgm:t>
        <a:bodyPr/>
        <a:lstStyle/>
        <a:p>
          <a:endParaRPr lang="es-ES" dirty="0"/>
        </a:p>
        <a:p>
          <a:r>
            <a:rPr lang="es-ES" b="1" dirty="0"/>
            <a:t>Anexo VII - Comunicación a Inspección </a:t>
          </a:r>
        </a:p>
      </dgm:t>
    </dgm:pt>
    <dgm:pt modelId="{85A03B36-EB64-4828-B170-802CC4E7BD55}" type="parTrans" cxnId="{98096736-A161-49F8-88E1-61DBF04C3C80}">
      <dgm:prSet/>
      <dgm:spPr/>
      <dgm:t>
        <a:bodyPr/>
        <a:lstStyle/>
        <a:p>
          <a:endParaRPr lang="es-ES"/>
        </a:p>
      </dgm:t>
    </dgm:pt>
    <dgm:pt modelId="{79160DBC-48B5-41D6-953A-312E575A063B}" type="sibTrans" cxnId="{98096736-A161-49F8-88E1-61DBF04C3C80}">
      <dgm:prSet/>
      <dgm:spPr/>
      <dgm:t>
        <a:bodyPr/>
        <a:lstStyle/>
        <a:p>
          <a:endParaRPr lang="es-ES"/>
        </a:p>
      </dgm:t>
    </dgm:pt>
    <dgm:pt modelId="{2C5BC522-314E-43AC-A292-E50A811F4400}">
      <dgm:prSet custT="1"/>
      <dgm:spPr/>
      <dgm:t>
        <a:bodyPr/>
        <a:lstStyle/>
        <a:p>
          <a:r>
            <a:rPr lang="es-ES" sz="1800" b="1" dirty="0"/>
            <a:t>EN CASO DE CONFIRMACIÓN DE INDICADORES</a:t>
          </a:r>
        </a:p>
      </dgm:t>
    </dgm:pt>
    <dgm:pt modelId="{85BA7B84-653D-4B92-9AC4-4226D327E36B}" type="parTrans" cxnId="{F05063D5-1151-4B99-917A-FEF4766E8EB4}">
      <dgm:prSet/>
      <dgm:spPr/>
      <dgm:t>
        <a:bodyPr/>
        <a:lstStyle/>
        <a:p>
          <a:endParaRPr lang="es-ES"/>
        </a:p>
      </dgm:t>
    </dgm:pt>
    <dgm:pt modelId="{8EDAAA6C-FC39-4305-BBEB-3A1F72A5479B}" type="sibTrans" cxnId="{F05063D5-1151-4B99-917A-FEF4766E8EB4}">
      <dgm:prSet/>
      <dgm:spPr/>
      <dgm:t>
        <a:bodyPr/>
        <a:lstStyle/>
        <a:p>
          <a:endParaRPr lang="es-ES"/>
        </a:p>
      </dgm:t>
    </dgm:pt>
    <dgm:pt modelId="{110158F0-B5D5-4C6F-9BB4-1198B6597AF5}">
      <dgm:prSet phldrT="[Texto]" custT="1"/>
      <dgm:spPr/>
      <dgm:t>
        <a:bodyPr/>
        <a:lstStyle/>
        <a:p>
          <a:r>
            <a:rPr lang="es-ES" sz="1800" b="1" dirty="0"/>
            <a:t>SOSPECHA  DE CONOCIMIENTO DE UN CASO DE MALTRATO ENTRE IGUALES</a:t>
          </a:r>
        </a:p>
      </dgm:t>
    </dgm:pt>
    <dgm:pt modelId="{04874D7F-5991-4EC5-8A17-220FF43F9464}" type="sibTrans" cxnId="{3E9FA458-8FBD-4E0D-9D43-0F10617FD4C5}">
      <dgm:prSet/>
      <dgm:spPr/>
      <dgm:t>
        <a:bodyPr/>
        <a:lstStyle/>
        <a:p>
          <a:endParaRPr lang="es-ES"/>
        </a:p>
      </dgm:t>
    </dgm:pt>
    <dgm:pt modelId="{8D3C0607-F529-477D-84B8-7D98EAABF97D}" type="parTrans" cxnId="{3E9FA458-8FBD-4E0D-9D43-0F10617FD4C5}">
      <dgm:prSet/>
      <dgm:spPr/>
      <dgm:t>
        <a:bodyPr/>
        <a:lstStyle/>
        <a:p>
          <a:endParaRPr lang="es-ES"/>
        </a:p>
      </dgm:t>
    </dgm:pt>
    <dgm:pt modelId="{F6D005EE-D675-4B94-8D91-3AB814AA030C}" type="pres">
      <dgm:prSet presAssocID="{1EC72623-6469-428C-B10E-03589874B279}" presName="Name0" presStyleCnt="0">
        <dgm:presLayoutVars>
          <dgm:dir/>
          <dgm:animLvl val="lvl"/>
          <dgm:resizeHandles val="exact"/>
        </dgm:presLayoutVars>
      </dgm:prSet>
      <dgm:spPr/>
      <dgm:t>
        <a:bodyPr/>
        <a:lstStyle/>
        <a:p>
          <a:endParaRPr lang="es-ES"/>
        </a:p>
      </dgm:t>
    </dgm:pt>
    <dgm:pt modelId="{B460D6B5-BD60-405E-9FDC-1756E3ABC807}" type="pres">
      <dgm:prSet presAssocID="{8BC0AFBA-6A38-4FFE-A43A-D8C4238F841F}" presName="boxAndChildren" presStyleCnt="0"/>
      <dgm:spPr/>
    </dgm:pt>
    <dgm:pt modelId="{E1256556-B23D-48BC-96F3-ED89E76C8F98}" type="pres">
      <dgm:prSet presAssocID="{8BC0AFBA-6A38-4FFE-A43A-D8C4238F841F}" presName="parentTextBox" presStyleLbl="node1" presStyleIdx="0" presStyleCnt="4"/>
      <dgm:spPr/>
      <dgm:t>
        <a:bodyPr/>
        <a:lstStyle/>
        <a:p>
          <a:endParaRPr lang="es-ES"/>
        </a:p>
      </dgm:t>
    </dgm:pt>
    <dgm:pt modelId="{AB010585-2FC9-43AB-93E4-A4A72DEB1F4D}" type="pres">
      <dgm:prSet presAssocID="{8BC0AFBA-6A38-4FFE-A43A-D8C4238F841F}" presName="entireBox" presStyleLbl="node1" presStyleIdx="0" presStyleCnt="4"/>
      <dgm:spPr/>
      <dgm:t>
        <a:bodyPr/>
        <a:lstStyle/>
        <a:p>
          <a:endParaRPr lang="es-ES"/>
        </a:p>
      </dgm:t>
    </dgm:pt>
    <dgm:pt modelId="{A631DB91-45DE-45DE-B915-51BBFEB5ADEB}" type="pres">
      <dgm:prSet presAssocID="{8BC0AFBA-6A38-4FFE-A43A-D8C4238F841F}" presName="descendantBox" presStyleCnt="0"/>
      <dgm:spPr/>
    </dgm:pt>
    <dgm:pt modelId="{EA799084-9F72-4E97-BA52-5648964BB3D0}" type="pres">
      <dgm:prSet presAssocID="{A0CE1A8E-05E9-4AA7-9F5B-C71A1F075B9E}" presName="childTextBox" presStyleLbl="fgAccFollowNode1" presStyleIdx="0" presStyleCnt="6">
        <dgm:presLayoutVars>
          <dgm:bulletEnabled val="1"/>
        </dgm:presLayoutVars>
      </dgm:prSet>
      <dgm:spPr/>
      <dgm:t>
        <a:bodyPr/>
        <a:lstStyle/>
        <a:p>
          <a:endParaRPr lang="es-ES"/>
        </a:p>
      </dgm:t>
    </dgm:pt>
    <dgm:pt modelId="{DF1ED902-2EEA-43DC-B48F-C4B2330283B6}" type="pres">
      <dgm:prSet presAssocID="{B7826A6C-3094-4C96-8042-C9CC25531391}" presName="childTextBox" presStyleLbl="fgAccFollowNode1" presStyleIdx="1" presStyleCnt="6">
        <dgm:presLayoutVars>
          <dgm:bulletEnabled val="1"/>
        </dgm:presLayoutVars>
      </dgm:prSet>
      <dgm:spPr/>
      <dgm:t>
        <a:bodyPr/>
        <a:lstStyle/>
        <a:p>
          <a:endParaRPr lang="es-ES"/>
        </a:p>
      </dgm:t>
    </dgm:pt>
    <dgm:pt modelId="{77C6E021-6107-4585-8305-1DD92A87631D}" type="pres">
      <dgm:prSet presAssocID="{8EDAAA6C-FC39-4305-BBEB-3A1F72A5479B}" presName="sp" presStyleCnt="0"/>
      <dgm:spPr/>
    </dgm:pt>
    <dgm:pt modelId="{9813A5B8-ACE1-46AE-B4BF-8DADDEFB06D9}" type="pres">
      <dgm:prSet presAssocID="{2C5BC522-314E-43AC-A292-E50A811F4400}" presName="arrowAndChildren" presStyleCnt="0"/>
      <dgm:spPr/>
    </dgm:pt>
    <dgm:pt modelId="{5D2B4FA2-EF9C-429B-934D-A725370C0BD3}" type="pres">
      <dgm:prSet presAssocID="{2C5BC522-314E-43AC-A292-E50A811F4400}" presName="parentTextArrow" presStyleLbl="node1" presStyleIdx="1" presStyleCnt="4" custScaleY="49830"/>
      <dgm:spPr/>
      <dgm:t>
        <a:bodyPr/>
        <a:lstStyle/>
        <a:p>
          <a:endParaRPr lang="es-ES"/>
        </a:p>
      </dgm:t>
    </dgm:pt>
    <dgm:pt modelId="{0C86F0DE-EEF9-4FE3-AA90-DB4A746CBD5D}" type="pres">
      <dgm:prSet presAssocID="{11CF4907-1844-437D-BFAF-08526809C753}" presName="sp" presStyleCnt="0"/>
      <dgm:spPr/>
    </dgm:pt>
    <dgm:pt modelId="{3103D13B-F7A5-401C-8E6B-A4F188B0CA59}" type="pres">
      <dgm:prSet presAssocID="{C60B21FE-33DD-43BC-BFEA-3CACEAB1EE4E}" presName="arrowAndChildren" presStyleCnt="0"/>
      <dgm:spPr/>
    </dgm:pt>
    <dgm:pt modelId="{9AB7BD98-A227-4A3C-BCF4-D5128D3EA4DD}" type="pres">
      <dgm:prSet presAssocID="{C60B21FE-33DD-43BC-BFEA-3CACEAB1EE4E}" presName="parentTextArrow" presStyleLbl="node1" presStyleIdx="1" presStyleCnt="4"/>
      <dgm:spPr/>
      <dgm:t>
        <a:bodyPr/>
        <a:lstStyle/>
        <a:p>
          <a:endParaRPr lang="es-ES"/>
        </a:p>
      </dgm:t>
    </dgm:pt>
    <dgm:pt modelId="{8BFA635E-67C8-4E3B-BDCD-2430D2DB36CC}" type="pres">
      <dgm:prSet presAssocID="{C60B21FE-33DD-43BC-BFEA-3CACEAB1EE4E}" presName="arrow" presStyleLbl="node1" presStyleIdx="2" presStyleCnt="4" custScaleY="101260" custLinFactNeighborY="827"/>
      <dgm:spPr/>
      <dgm:t>
        <a:bodyPr/>
        <a:lstStyle/>
        <a:p>
          <a:endParaRPr lang="es-ES"/>
        </a:p>
      </dgm:t>
    </dgm:pt>
    <dgm:pt modelId="{D55B336F-3335-4E3D-BB87-1B9CC5F6828E}" type="pres">
      <dgm:prSet presAssocID="{C60B21FE-33DD-43BC-BFEA-3CACEAB1EE4E}" presName="descendantArrow" presStyleCnt="0"/>
      <dgm:spPr/>
    </dgm:pt>
    <dgm:pt modelId="{68619D5E-B576-484A-888A-5C8110B0779D}" type="pres">
      <dgm:prSet presAssocID="{D9F671F9-6996-4394-A451-440C9F91F92C}" presName="childTextArrow" presStyleLbl="fgAccFollowNode1" presStyleIdx="2" presStyleCnt="6" custScaleX="76848" custScaleY="161765" custLinFactNeighborX="-14" custLinFactNeighborY="-16790">
        <dgm:presLayoutVars>
          <dgm:bulletEnabled val="1"/>
        </dgm:presLayoutVars>
      </dgm:prSet>
      <dgm:spPr/>
      <dgm:t>
        <a:bodyPr/>
        <a:lstStyle/>
        <a:p>
          <a:endParaRPr lang="es-ES"/>
        </a:p>
      </dgm:t>
    </dgm:pt>
    <dgm:pt modelId="{72DC950C-2FB0-4459-AF0A-B0E1BBE5AFB7}" type="pres">
      <dgm:prSet presAssocID="{D338C9D4-13E3-4A15-8A56-3AD81718363B}" presName="childTextArrow" presStyleLbl="fgAccFollowNode1" presStyleIdx="3" presStyleCnt="6" custScaleX="78510" custScaleY="160597" custLinFactNeighborX="0" custLinFactNeighborY="-15111">
        <dgm:presLayoutVars>
          <dgm:bulletEnabled val="1"/>
        </dgm:presLayoutVars>
      </dgm:prSet>
      <dgm:spPr/>
      <dgm:t>
        <a:bodyPr/>
        <a:lstStyle/>
        <a:p>
          <a:endParaRPr lang="es-ES"/>
        </a:p>
      </dgm:t>
    </dgm:pt>
    <dgm:pt modelId="{B49DAFDA-8BAC-4D8E-AAD1-3D463D8A5590}" type="pres">
      <dgm:prSet presAssocID="{04874D7F-5991-4EC5-8A17-220FF43F9464}" presName="sp" presStyleCnt="0"/>
      <dgm:spPr/>
    </dgm:pt>
    <dgm:pt modelId="{A225D607-4032-486B-BF8F-4781048718AD}" type="pres">
      <dgm:prSet presAssocID="{110158F0-B5D5-4C6F-9BB4-1198B6597AF5}" presName="arrowAndChildren" presStyleCnt="0"/>
      <dgm:spPr/>
    </dgm:pt>
    <dgm:pt modelId="{788CB122-843B-4C4D-92B4-DE3F8307A7FA}" type="pres">
      <dgm:prSet presAssocID="{110158F0-B5D5-4C6F-9BB4-1198B6597AF5}" presName="parentTextArrow" presStyleLbl="node1" presStyleIdx="2" presStyleCnt="4"/>
      <dgm:spPr/>
      <dgm:t>
        <a:bodyPr/>
        <a:lstStyle/>
        <a:p>
          <a:endParaRPr lang="es-ES"/>
        </a:p>
      </dgm:t>
    </dgm:pt>
    <dgm:pt modelId="{CB48E4EC-5A50-4B3A-B909-B360B2190C2C}" type="pres">
      <dgm:prSet presAssocID="{110158F0-B5D5-4C6F-9BB4-1198B6597AF5}" presName="arrow" presStyleLbl="node1" presStyleIdx="3" presStyleCnt="4" custLinFactNeighborX="-20990" custLinFactNeighborY="-46"/>
      <dgm:spPr/>
      <dgm:t>
        <a:bodyPr/>
        <a:lstStyle/>
        <a:p>
          <a:endParaRPr lang="es-ES"/>
        </a:p>
      </dgm:t>
    </dgm:pt>
    <dgm:pt modelId="{6BCBD4E8-A15F-410F-A3E7-7F8CB4EA6819}" type="pres">
      <dgm:prSet presAssocID="{110158F0-B5D5-4C6F-9BB4-1198B6597AF5}" presName="descendantArrow" presStyleCnt="0"/>
      <dgm:spPr/>
    </dgm:pt>
    <dgm:pt modelId="{42D3EFC9-261A-46A8-97B6-1F84D8921013}" type="pres">
      <dgm:prSet presAssocID="{7ED80707-DD14-4A05-866B-918F3C1977B9}" presName="childTextArrow" presStyleLbl="fgAccFollowNode1" presStyleIdx="4" presStyleCnt="6">
        <dgm:presLayoutVars>
          <dgm:bulletEnabled val="1"/>
        </dgm:presLayoutVars>
      </dgm:prSet>
      <dgm:spPr/>
      <dgm:t>
        <a:bodyPr/>
        <a:lstStyle/>
        <a:p>
          <a:endParaRPr lang="es-ES"/>
        </a:p>
      </dgm:t>
    </dgm:pt>
    <dgm:pt modelId="{A014BA68-685F-40CE-B778-B85F84004DC1}" type="pres">
      <dgm:prSet presAssocID="{0B8E3372-E5B9-40D4-8628-EAC0F5B7E7A3}" presName="childTextArrow" presStyleLbl="fgAccFollowNode1" presStyleIdx="5" presStyleCnt="6">
        <dgm:presLayoutVars>
          <dgm:bulletEnabled val="1"/>
        </dgm:presLayoutVars>
      </dgm:prSet>
      <dgm:spPr/>
      <dgm:t>
        <a:bodyPr/>
        <a:lstStyle/>
        <a:p>
          <a:endParaRPr lang="es-ES"/>
        </a:p>
      </dgm:t>
    </dgm:pt>
  </dgm:ptLst>
  <dgm:cxnLst>
    <dgm:cxn modelId="{C8841676-61EF-4575-929D-B0443822FD8F}" type="presOf" srcId="{D9F671F9-6996-4394-A451-440C9F91F92C}" destId="{68619D5E-B576-484A-888A-5C8110B0779D}" srcOrd="0" destOrd="0" presId="urn:microsoft.com/office/officeart/2005/8/layout/process4"/>
    <dgm:cxn modelId="{98096736-A161-49F8-88E1-61DBF04C3C80}" srcId="{8BC0AFBA-6A38-4FFE-A43A-D8C4238F841F}" destId="{B7826A6C-3094-4C96-8042-C9CC25531391}" srcOrd="1" destOrd="0" parTransId="{85A03B36-EB64-4828-B170-802CC4E7BD55}" sibTransId="{79160DBC-48B5-41D6-953A-312E575A063B}"/>
    <dgm:cxn modelId="{E91C276A-E1B4-4793-A1AF-D0728E9E88E8}" srcId="{1EC72623-6469-428C-B10E-03589874B279}" destId="{8BC0AFBA-6A38-4FFE-A43A-D8C4238F841F}" srcOrd="3" destOrd="0" parTransId="{55B1C493-1609-4F0D-88E2-6E2A8D77ECAB}" sibTransId="{BB0A286D-2E73-40C1-B462-1C1125826062}"/>
    <dgm:cxn modelId="{5147CE6E-3DD6-459E-B41B-DD0BF8667350}" srcId="{C60B21FE-33DD-43BC-BFEA-3CACEAB1EE4E}" destId="{D9F671F9-6996-4394-A451-440C9F91F92C}" srcOrd="0" destOrd="0" parTransId="{63683FF5-EA21-413F-B4B3-B8C9118A3B81}" sibTransId="{302C78FF-A8B0-408E-B045-974FEADE4979}"/>
    <dgm:cxn modelId="{F68A02E8-1B91-4AFD-851C-FB75DA58B64D}" type="presOf" srcId="{A0CE1A8E-05E9-4AA7-9F5B-C71A1F075B9E}" destId="{EA799084-9F72-4E97-BA52-5648964BB3D0}" srcOrd="0" destOrd="0" presId="urn:microsoft.com/office/officeart/2005/8/layout/process4"/>
    <dgm:cxn modelId="{3620AB0D-3571-4BD3-AC98-5947C5CE4AB4}" srcId="{C60B21FE-33DD-43BC-BFEA-3CACEAB1EE4E}" destId="{D338C9D4-13E3-4A15-8A56-3AD81718363B}" srcOrd="1" destOrd="0" parTransId="{38844030-61A8-41DA-B89D-7405B535697C}" sibTransId="{9D30A18C-5AE2-43F1-9209-020C355B987F}"/>
    <dgm:cxn modelId="{70B2049A-7930-40DD-B24A-4AB933F848E7}" srcId="{1EC72623-6469-428C-B10E-03589874B279}" destId="{C60B21FE-33DD-43BC-BFEA-3CACEAB1EE4E}" srcOrd="1" destOrd="0" parTransId="{7C443DC2-FF3E-45FE-9894-7B7FF463B65C}" sibTransId="{11CF4907-1844-437D-BFAF-08526809C753}"/>
    <dgm:cxn modelId="{BB15BE1F-FC6A-48A3-91CE-E11061B4AAFF}" type="presOf" srcId="{0B8E3372-E5B9-40D4-8628-EAC0F5B7E7A3}" destId="{A014BA68-685F-40CE-B778-B85F84004DC1}" srcOrd="0" destOrd="0" presId="urn:microsoft.com/office/officeart/2005/8/layout/process4"/>
    <dgm:cxn modelId="{0CF019D4-FE8C-4012-9AAF-8FAB713C7F57}" type="presOf" srcId="{2C5BC522-314E-43AC-A292-E50A811F4400}" destId="{5D2B4FA2-EF9C-429B-934D-A725370C0BD3}" srcOrd="0" destOrd="0" presId="urn:microsoft.com/office/officeart/2005/8/layout/process4"/>
    <dgm:cxn modelId="{6A0B17B5-7F08-484A-80BE-72EF735917BB}" type="presOf" srcId="{110158F0-B5D5-4C6F-9BB4-1198B6597AF5}" destId="{788CB122-843B-4C4D-92B4-DE3F8307A7FA}" srcOrd="0" destOrd="0" presId="urn:microsoft.com/office/officeart/2005/8/layout/process4"/>
    <dgm:cxn modelId="{BD13B205-F16A-4CAD-A822-EB25FF4EDEE3}" type="presOf" srcId="{B7826A6C-3094-4C96-8042-C9CC25531391}" destId="{DF1ED902-2EEA-43DC-B48F-C4B2330283B6}" srcOrd="0" destOrd="0" presId="urn:microsoft.com/office/officeart/2005/8/layout/process4"/>
    <dgm:cxn modelId="{9DE0DD62-A6B2-442A-83C5-05CE4887D1EF}" type="presOf" srcId="{C60B21FE-33DD-43BC-BFEA-3CACEAB1EE4E}" destId="{8BFA635E-67C8-4E3B-BDCD-2430D2DB36CC}" srcOrd="1" destOrd="0" presId="urn:microsoft.com/office/officeart/2005/8/layout/process4"/>
    <dgm:cxn modelId="{59438038-62E4-4FF0-B6BB-A9E32EFFDFFD}" srcId="{110158F0-B5D5-4C6F-9BB4-1198B6597AF5}" destId="{7ED80707-DD14-4A05-866B-918F3C1977B9}" srcOrd="0" destOrd="0" parTransId="{E7818DD9-E19C-498C-84DE-2F142FD5DE72}" sibTransId="{9AC24568-7D1B-435B-94CD-387F7F5E1E88}"/>
    <dgm:cxn modelId="{53D4EEF8-B70A-40BE-8DE1-F1DA27018EB6}" type="presOf" srcId="{110158F0-B5D5-4C6F-9BB4-1198B6597AF5}" destId="{CB48E4EC-5A50-4B3A-B909-B360B2190C2C}" srcOrd="1" destOrd="0" presId="urn:microsoft.com/office/officeart/2005/8/layout/process4"/>
    <dgm:cxn modelId="{DFB684D0-CC6E-43C4-BA62-E0ECAFCEDD29}" srcId="{110158F0-B5D5-4C6F-9BB4-1198B6597AF5}" destId="{0B8E3372-E5B9-40D4-8628-EAC0F5B7E7A3}" srcOrd="1" destOrd="0" parTransId="{882ED421-E130-4AFF-B5D4-8E7ACD9B4EE6}" sibTransId="{FD807F83-44F6-4F3E-B05F-FB73A0E5A536}"/>
    <dgm:cxn modelId="{80411A3E-F665-44D0-82B5-F19D725F0827}" type="presOf" srcId="{7ED80707-DD14-4A05-866B-918F3C1977B9}" destId="{42D3EFC9-261A-46A8-97B6-1F84D8921013}" srcOrd="0" destOrd="0" presId="urn:microsoft.com/office/officeart/2005/8/layout/process4"/>
    <dgm:cxn modelId="{D859B012-439A-4D32-9657-B0AE6498799B}" type="presOf" srcId="{8BC0AFBA-6A38-4FFE-A43A-D8C4238F841F}" destId="{E1256556-B23D-48BC-96F3-ED89E76C8F98}" srcOrd="0" destOrd="0" presId="urn:microsoft.com/office/officeart/2005/8/layout/process4"/>
    <dgm:cxn modelId="{13D0E433-1D59-4C67-B06E-3AFEDA9CB8AB}" srcId="{8BC0AFBA-6A38-4FFE-A43A-D8C4238F841F}" destId="{A0CE1A8E-05E9-4AA7-9F5B-C71A1F075B9E}" srcOrd="0" destOrd="0" parTransId="{D691233A-514B-48F6-90AA-313CD1C0096B}" sibTransId="{E588308A-7450-4254-A6D9-CFA901EB192E}"/>
    <dgm:cxn modelId="{1342DCC7-142F-4D28-8828-831F78D4B4E5}" type="presOf" srcId="{8BC0AFBA-6A38-4FFE-A43A-D8C4238F841F}" destId="{AB010585-2FC9-43AB-93E4-A4A72DEB1F4D}" srcOrd="1" destOrd="0" presId="urn:microsoft.com/office/officeart/2005/8/layout/process4"/>
    <dgm:cxn modelId="{A4B86F53-F585-473B-97A7-2098A56D26F7}" type="presOf" srcId="{1EC72623-6469-428C-B10E-03589874B279}" destId="{F6D005EE-D675-4B94-8D91-3AB814AA030C}" srcOrd="0" destOrd="0" presId="urn:microsoft.com/office/officeart/2005/8/layout/process4"/>
    <dgm:cxn modelId="{3E9FA458-8FBD-4E0D-9D43-0F10617FD4C5}" srcId="{1EC72623-6469-428C-B10E-03589874B279}" destId="{110158F0-B5D5-4C6F-9BB4-1198B6597AF5}" srcOrd="0" destOrd="0" parTransId="{8D3C0607-F529-477D-84B8-7D98EAABF97D}" sibTransId="{04874D7F-5991-4EC5-8A17-220FF43F9464}"/>
    <dgm:cxn modelId="{DDE30806-A04B-46DA-9767-F298170A30C5}" type="presOf" srcId="{C60B21FE-33DD-43BC-BFEA-3CACEAB1EE4E}" destId="{9AB7BD98-A227-4A3C-BCF4-D5128D3EA4DD}" srcOrd="0" destOrd="0" presId="urn:microsoft.com/office/officeart/2005/8/layout/process4"/>
    <dgm:cxn modelId="{F05063D5-1151-4B99-917A-FEF4766E8EB4}" srcId="{1EC72623-6469-428C-B10E-03589874B279}" destId="{2C5BC522-314E-43AC-A292-E50A811F4400}" srcOrd="2" destOrd="0" parTransId="{85BA7B84-653D-4B92-9AC4-4226D327E36B}" sibTransId="{8EDAAA6C-FC39-4305-BBEB-3A1F72A5479B}"/>
    <dgm:cxn modelId="{15884DC6-7B7B-4652-8A9D-238715247312}" type="presOf" srcId="{D338C9D4-13E3-4A15-8A56-3AD81718363B}" destId="{72DC950C-2FB0-4459-AF0A-B0E1BBE5AFB7}" srcOrd="0" destOrd="0" presId="urn:microsoft.com/office/officeart/2005/8/layout/process4"/>
    <dgm:cxn modelId="{340C5DD5-6049-4B1C-8A15-9F047BB79CC9}" type="presParOf" srcId="{F6D005EE-D675-4B94-8D91-3AB814AA030C}" destId="{B460D6B5-BD60-405E-9FDC-1756E3ABC807}" srcOrd="0" destOrd="0" presId="urn:microsoft.com/office/officeart/2005/8/layout/process4"/>
    <dgm:cxn modelId="{893D245F-4698-4C83-8DFD-162EBED8038A}" type="presParOf" srcId="{B460D6B5-BD60-405E-9FDC-1756E3ABC807}" destId="{E1256556-B23D-48BC-96F3-ED89E76C8F98}" srcOrd="0" destOrd="0" presId="urn:microsoft.com/office/officeart/2005/8/layout/process4"/>
    <dgm:cxn modelId="{0A8FF52E-D554-4426-8392-C289D1EB80F9}" type="presParOf" srcId="{B460D6B5-BD60-405E-9FDC-1756E3ABC807}" destId="{AB010585-2FC9-43AB-93E4-A4A72DEB1F4D}" srcOrd="1" destOrd="0" presId="urn:microsoft.com/office/officeart/2005/8/layout/process4"/>
    <dgm:cxn modelId="{81DE3138-C7B3-4D30-A795-72FF70B015D1}" type="presParOf" srcId="{B460D6B5-BD60-405E-9FDC-1756E3ABC807}" destId="{A631DB91-45DE-45DE-B915-51BBFEB5ADEB}" srcOrd="2" destOrd="0" presId="urn:microsoft.com/office/officeart/2005/8/layout/process4"/>
    <dgm:cxn modelId="{F843222F-4749-452B-BE8C-25EB19B06A9C}" type="presParOf" srcId="{A631DB91-45DE-45DE-B915-51BBFEB5ADEB}" destId="{EA799084-9F72-4E97-BA52-5648964BB3D0}" srcOrd="0" destOrd="0" presId="urn:microsoft.com/office/officeart/2005/8/layout/process4"/>
    <dgm:cxn modelId="{D6B422A5-7230-42E3-BD40-AD15FDA22348}" type="presParOf" srcId="{A631DB91-45DE-45DE-B915-51BBFEB5ADEB}" destId="{DF1ED902-2EEA-43DC-B48F-C4B2330283B6}" srcOrd="1" destOrd="0" presId="urn:microsoft.com/office/officeart/2005/8/layout/process4"/>
    <dgm:cxn modelId="{E599DF1A-6586-432C-997C-57643839C4DE}" type="presParOf" srcId="{F6D005EE-D675-4B94-8D91-3AB814AA030C}" destId="{77C6E021-6107-4585-8305-1DD92A87631D}" srcOrd="1" destOrd="0" presId="urn:microsoft.com/office/officeart/2005/8/layout/process4"/>
    <dgm:cxn modelId="{C50A0FDB-B09C-4C6F-94C5-325567F05EE6}" type="presParOf" srcId="{F6D005EE-D675-4B94-8D91-3AB814AA030C}" destId="{9813A5B8-ACE1-46AE-B4BF-8DADDEFB06D9}" srcOrd="2" destOrd="0" presId="urn:microsoft.com/office/officeart/2005/8/layout/process4"/>
    <dgm:cxn modelId="{E541A783-0EBE-40CF-A3C8-C7B2FFBE0498}" type="presParOf" srcId="{9813A5B8-ACE1-46AE-B4BF-8DADDEFB06D9}" destId="{5D2B4FA2-EF9C-429B-934D-A725370C0BD3}" srcOrd="0" destOrd="0" presId="urn:microsoft.com/office/officeart/2005/8/layout/process4"/>
    <dgm:cxn modelId="{B0BE25E6-4C28-425B-901F-799BC0297EF9}" type="presParOf" srcId="{F6D005EE-D675-4B94-8D91-3AB814AA030C}" destId="{0C86F0DE-EEF9-4FE3-AA90-DB4A746CBD5D}" srcOrd="3" destOrd="0" presId="urn:microsoft.com/office/officeart/2005/8/layout/process4"/>
    <dgm:cxn modelId="{A6FAF98F-4ADE-4DF8-A437-DB9C491EF67B}" type="presParOf" srcId="{F6D005EE-D675-4B94-8D91-3AB814AA030C}" destId="{3103D13B-F7A5-401C-8E6B-A4F188B0CA59}" srcOrd="4" destOrd="0" presId="urn:microsoft.com/office/officeart/2005/8/layout/process4"/>
    <dgm:cxn modelId="{F9AB21C9-EDEC-4DF1-94BE-D7589B1968F6}" type="presParOf" srcId="{3103D13B-F7A5-401C-8E6B-A4F188B0CA59}" destId="{9AB7BD98-A227-4A3C-BCF4-D5128D3EA4DD}" srcOrd="0" destOrd="0" presId="urn:microsoft.com/office/officeart/2005/8/layout/process4"/>
    <dgm:cxn modelId="{581E6615-5248-4840-97CF-9D74B9C051FD}" type="presParOf" srcId="{3103D13B-F7A5-401C-8E6B-A4F188B0CA59}" destId="{8BFA635E-67C8-4E3B-BDCD-2430D2DB36CC}" srcOrd="1" destOrd="0" presId="urn:microsoft.com/office/officeart/2005/8/layout/process4"/>
    <dgm:cxn modelId="{55E38BB4-A23D-4C7D-BF28-8D204A81C661}" type="presParOf" srcId="{3103D13B-F7A5-401C-8E6B-A4F188B0CA59}" destId="{D55B336F-3335-4E3D-BB87-1B9CC5F6828E}" srcOrd="2" destOrd="0" presId="urn:microsoft.com/office/officeart/2005/8/layout/process4"/>
    <dgm:cxn modelId="{A7CB01D7-6535-4245-8C3B-539AAA449212}" type="presParOf" srcId="{D55B336F-3335-4E3D-BB87-1B9CC5F6828E}" destId="{68619D5E-B576-484A-888A-5C8110B0779D}" srcOrd="0" destOrd="0" presId="urn:microsoft.com/office/officeart/2005/8/layout/process4"/>
    <dgm:cxn modelId="{ED7EBBFB-4990-4AF8-946E-AA0EADB1BE2E}" type="presParOf" srcId="{D55B336F-3335-4E3D-BB87-1B9CC5F6828E}" destId="{72DC950C-2FB0-4459-AF0A-B0E1BBE5AFB7}" srcOrd="1" destOrd="0" presId="urn:microsoft.com/office/officeart/2005/8/layout/process4"/>
    <dgm:cxn modelId="{4AC71F55-6896-445D-B1DE-9C7D60F52037}" type="presParOf" srcId="{F6D005EE-D675-4B94-8D91-3AB814AA030C}" destId="{B49DAFDA-8BAC-4D8E-AAD1-3D463D8A5590}" srcOrd="5" destOrd="0" presId="urn:microsoft.com/office/officeart/2005/8/layout/process4"/>
    <dgm:cxn modelId="{81F1D3AD-2932-4625-8A6D-729592DE6BF0}" type="presParOf" srcId="{F6D005EE-D675-4B94-8D91-3AB814AA030C}" destId="{A225D607-4032-486B-BF8F-4781048718AD}" srcOrd="6" destOrd="0" presId="urn:microsoft.com/office/officeart/2005/8/layout/process4"/>
    <dgm:cxn modelId="{5A7B76EA-0352-4225-B227-46BA9C120556}" type="presParOf" srcId="{A225D607-4032-486B-BF8F-4781048718AD}" destId="{788CB122-843B-4C4D-92B4-DE3F8307A7FA}" srcOrd="0" destOrd="0" presId="urn:microsoft.com/office/officeart/2005/8/layout/process4"/>
    <dgm:cxn modelId="{811A3F29-C767-42A3-AC3E-B1932E8D578C}" type="presParOf" srcId="{A225D607-4032-486B-BF8F-4781048718AD}" destId="{CB48E4EC-5A50-4B3A-B909-B360B2190C2C}" srcOrd="1" destOrd="0" presId="urn:microsoft.com/office/officeart/2005/8/layout/process4"/>
    <dgm:cxn modelId="{F8F80306-410C-421F-B643-D89C35B5FAC1}" type="presParOf" srcId="{A225D607-4032-486B-BF8F-4781048718AD}" destId="{6BCBD4E8-A15F-410F-A3E7-7F8CB4EA6819}" srcOrd="2" destOrd="0" presId="urn:microsoft.com/office/officeart/2005/8/layout/process4"/>
    <dgm:cxn modelId="{2BD80E80-EA3A-4278-B83D-176497747135}" type="presParOf" srcId="{6BCBD4E8-A15F-410F-A3E7-7F8CB4EA6819}" destId="{42D3EFC9-261A-46A8-97B6-1F84D8921013}" srcOrd="0" destOrd="0" presId="urn:microsoft.com/office/officeart/2005/8/layout/process4"/>
    <dgm:cxn modelId="{05BEBB1F-4C69-4728-9F49-FC155BE6A8C5}" type="presParOf" srcId="{6BCBD4E8-A15F-410F-A3E7-7F8CB4EA6819}" destId="{A014BA68-685F-40CE-B778-B85F84004DC1}"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010585-2FC9-43AB-93E4-A4A72DEB1F4D}">
      <dsp:nvSpPr>
        <dsp:cNvPr id="0" name=""/>
        <dsp:cNvSpPr/>
      </dsp:nvSpPr>
      <dsp:spPr>
        <a:xfrm>
          <a:off x="0" y="5477621"/>
          <a:ext cx="9144000" cy="14347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a:t>ELABORACIÓN DE PLAN DE </a:t>
          </a:r>
          <a:r>
            <a:rPr lang="es-ES" sz="1800" b="1" kern="1200" dirty="0" smtClean="0"/>
            <a:t>ACTUACIÓN – EVALUACIÓN Y SEGUIMIENTO</a:t>
          </a:r>
          <a:endParaRPr lang="es-ES" sz="1800" b="1" kern="1200" dirty="0"/>
        </a:p>
        <a:p>
          <a:pPr lvl="0" algn="ctr" defTabSz="800100">
            <a:lnSpc>
              <a:spcPct val="90000"/>
            </a:lnSpc>
            <a:spcBef>
              <a:spcPct val="0"/>
            </a:spcBef>
            <a:spcAft>
              <a:spcPct val="35000"/>
            </a:spcAft>
          </a:pPr>
          <a:r>
            <a:rPr lang="es-ES" sz="1800" b="1" kern="1200" dirty="0"/>
            <a:t>(Anexo VI)</a:t>
          </a:r>
        </a:p>
      </dsp:txBody>
      <dsp:txXfrm>
        <a:off x="0" y="5477621"/>
        <a:ext cx="9144000" cy="774770"/>
      </dsp:txXfrm>
    </dsp:sp>
    <dsp:sp modelId="{EA799084-9F72-4E97-BA52-5648964BB3D0}">
      <dsp:nvSpPr>
        <dsp:cNvPr id="0" name=""/>
        <dsp:cNvSpPr/>
      </dsp:nvSpPr>
      <dsp:spPr>
        <a:xfrm>
          <a:off x="0" y="6223697"/>
          <a:ext cx="4572000" cy="65999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endParaRPr lang="es-ES" sz="1200" kern="1200" dirty="0"/>
        </a:p>
        <a:p>
          <a:pPr lvl="0" algn="ctr" defTabSz="533400">
            <a:lnSpc>
              <a:spcPct val="90000"/>
            </a:lnSpc>
            <a:spcBef>
              <a:spcPct val="0"/>
            </a:spcBef>
            <a:spcAft>
              <a:spcPct val="35000"/>
            </a:spcAft>
          </a:pPr>
          <a:r>
            <a:rPr lang="es-ES" sz="1600" b="1" kern="1200" dirty="0"/>
            <a:t>Elaboración del plan de actuación</a:t>
          </a:r>
        </a:p>
        <a:p>
          <a:pPr lvl="0" algn="ctr" defTabSz="533400">
            <a:lnSpc>
              <a:spcPct val="90000"/>
            </a:lnSpc>
            <a:spcBef>
              <a:spcPct val="0"/>
            </a:spcBef>
            <a:spcAft>
              <a:spcPct val="35000"/>
            </a:spcAft>
          </a:pPr>
          <a:r>
            <a:rPr lang="es-ES" sz="1600" b="1" kern="1200" dirty="0"/>
            <a:t>Comunicación a Inspección educativa</a:t>
          </a:r>
        </a:p>
      </dsp:txBody>
      <dsp:txXfrm>
        <a:off x="0" y="6223697"/>
        <a:ext cx="4572000" cy="659990"/>
      </dsp:txXfrm>
    </dsp:sp>
    <dsp:sp modelId="{DF1ED902-2EEA-43DC-B48F-C4B2330283B6}">
      <dsp:nvSpPr>
        <dsp:cNvPr id="0" name=""/>
        <dsp:cNvSpPr/>
      </dsp:nvSpPr>
      <dsp:spPr>
        <a:xfrm>
          <a:off x="4572000" y="6223697"/>
          <a:ext cx="4572000" cy="659990"/>
        </a:xfrm>
        <a:prstGeom prst="rect">
          <a:avLst/>
        </a:prstGeom>
        <a:solidFill>
          <a:schemeClr val="accent3">
            <a:tint val="40000"/>
            <a:alpha val="90000"/>
            <a:hueOff val="-2798580"/>
            <a:satOff val="-7479"/>
            <a:lumOff val="-620"/>
            <a:alphaOff val="0"/>
          </a:schemeClr>
        </a:solidFill>
        <a:ln w="19050" cap="flat" cmpd="sng" algn="ctr">
          <a:solidFill>
            <a:schemeClr val="accent3">
              <a:tint val="40000"/>
              <a:alpha val="90000"/>
              <a:hueOff val="-2798580"/>
              <a:satOff val="-7479"/>
              <a:lumOff val="-6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endParaRPr lang="es-ES" sz="1800" kern="1200" dirty="0"/>
        </a:p>
        <a:p>
          <a:pPr lvl="0" algn="ctr" defTabSz="800100">
            <a:lnSpc>
              <a:spcPct val="90000"/>
            </a:lnSpc>
            <a:spcBef>
              <a:spcPct val="0"/>
            </a:spcBef>
            <a:spcAft>
              <a:spcPct val="35000"/>
            </a:spcAft>
          </a:pPr>
          <a:r>
            <a:rPr lang="es-ES" sz="1800" b="1" kern="1200" dirty="0"/>
            <a:t>Anexo VII - Comunicación a Inspección </a:t>
          </a:r>
        </a:p>
      </dsp:txBody>
      <dsp:txXfrm>
        <a:off x="4572000" y="6223697"/>
        <a:ext cx="4572000" cy="659990"/>
      </dsp:txXfrm>
    </dsp:sp>
    <dsp:sp modelId="{5D2B4FA2-EF9C-429B-934D-A725370C0BD3}">
      <dsp:nvSpPr>
        <dsp:cNvPr id="0" name=""/>
        <dsp:cNvSpPr/>
      </dsp:nvSpPr>
      <dsp:spPr>
        <a:xfrm rot="10800000">
          <a:off x="0" y="4399563"/>
          <a:ext cx="9144000" cy="1099579"/>
        </a:xfrm>
        <a:prstGeom prst="upArrowCallout">
          <a:avLst/>
        </a:prstGeom>
        <a:solidFill>
          <a:schemeClr val="accent3">
            <a:hueOff val="-4601200"/>
            <a:satOff val="-12128"/>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a:t>EN CASO DE CONFIRMACIÓN DE INDICADORES</a:t>
          </a:r>
        </a:p>
      </dsp:txBody>
      <dsp:txXfrm rot="10800000">
        <a:off x="0" y="4399563"/>
        <a:ext cx="9144000" cy="1099579"/>
      </dsp:txXfrm>
    </dsp:sp>
    <dsp:sp modelId="{8BFA635E-67C8-4E3B-BDCD-2430D2DB36CC}">
      <dsp:nvSpPr>
        <dsp:cNvPr id="0" name=""/>
        <dsp:cNvSpPr/>
      </dsp:nvSpPr>
      <dsp:spPr>
        <a:xfrm rot="10800000">
          <a:off x="0" y="2204867"/>
          <a:ext cx="9144000" cy="2234466"/>
        </a:xfrm>
        <a:prstGeom prst="upArrowCallout">
          <a:avLst/>
        </a:prstGeom>
        <a:solidFill>
          <a:schemeClr val="accent3">
            <a:hueOff val="-9202399"/>
            <a:satOff val="-24257"/>
            <a:lumOff val="-6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a:t>INICIO DE LA </a:t>
          </a:r>
          <a:r>
            <a:rPr lang="es-ES" sz="1800" b="1" kern="1200" dirty="0" smtClean="0"/>
            <a:t>VALORACIÓN</a:t>
          </a:r>
          <a:endParaRPr lang="es-ES" sz="1800" b="1" kern="1200" dirty="0"/>
        </a:p>
      </dsp:txBody>
      <dsp:txXfrm>
        <a:off x="0" y="2204867"/>
        <a:ext cx="9144000" cy="784297"/>
      </dsp:txXfrm>
    </dsp:sp>
    <dsp:sp modelId="{68619D5E-B576-484A-888A-5C8110B0779D}">
      <dsp:nvSpPr>
        <dsp:cNvPr id="0" name=""/>
        <dsp:cNvSpPr/>
      </dsp:nvSpPr>
      <dsp:spPr>
        <a:xfrm>
          <a:off x="27" y="2660519"/>
          <a:ext cx="4522246" cy="1067312"/>
        </a:xfrm>
        <a:prstGeom prst="rect">
          <a:avLst/>
        </a:prstGeom>
        <a:solidFill>
          <a:schemeClr val="accent3">
            <a:tint val="40000"/>
            <a:alpha val="90000"/>
            <a:hueOff val="-5597160"/>
            <a:satOff val="-14959"/>
            <a:lumOff val="-1240"/>
            <a:alphaOff val="0"/>
          </a:schemeClr>
        </a:solidFill>
        <a:ln w="19050" cap="flat" cmpd="sng" algn="ctr">
          <a:solidFill>
            <a:schemeClr val="accent3">
              <a:tint val="40000"/>
              <a:alpha val="90000"/>
              <a:hueOff val="-5597160"/>
              <a:satOff val="-14959"/>
              <a:lumOff val="-1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1" kern="1200" dirty="0" smtClean="0"/>
            <a:t>Recogida </a:t>
          </a:r>
          <a:r>
            <a:rPr lang="es-ES" sz="1600" b="1" kern="1200" dirty="0"/>
            <a:t>de información por el equipo directivo, EOE, equipo de convivencia:</a:t>
          </a:r>
        </a:p>
        <a:p>
          <a:pPr lvl="0" algn="ctr" defTabSz="711200">
            <a:lnSpc>
              <a:spcPct val="90000"/>
            </a:lnSpc>
            <a:spcBef>
              <a:spcPct val="0"/>
            </a:spcBef>
            <a:spcAft>
              <a:spcPct val="35000"/>
            </a:spcAft>
          </a:pPr>
          <a:r>
            <a:rPr lang="es-ES" sz="1600" b="1" kern="1200" dirty="0"/>
            <a:t>Entrevistas, comunicación, observación....</a:t>
          </a:r>
        </a:p>
        <a:p>
          <a:pPr lvl="0" algn="ctr" defTabSz="711200">
            <a:lnSpc>
              <a:spcPct val="90000"/>
            </a:lnSpc>
            <a:spcBef>
              <a:spcPct val="0"/>
            </a:spcBef>
            <a:spcAft>
              <a:spcPct val="35000"/>
            </a:spcAft>
          </a:pPr>
          <a:endParaRPr lang="es-ES" sz="1400" kern="1200" dirty="0"/>
        </a:p>
      </dsp:txBody>
      <dsp:txXfrm>
        <a:off x="27" y="2660519"/>
        <a:ext cx="4522246" cy="1067312"/>
      </dsp:txXfrm>
    </dsp:sp>
    <dsp:sp modelId="{72DC950C-2FB0-4459-AF0A-B0E1BBE5AFB7}">
      <dsp:nvSpPr>
        <dsp:cNvPr id="0" name=""/>
        <dsp:cNvSpPr/>
      </dsp:nvSpPr>
      <dsp:spPr>
        <a:xfrm>
          <a:off x="4523098" y="2675450"/>
          <a:ext cx="4620049" cy="1059606"/>
        </a:xfrm>
        <a:prstGeom prst="rect">
          <a:avLst/>
        </a:prstGeom>
        <a:solidFill>
          <a:schemeClr val="accent3">
            <a:tint val="40000"/>
            <a:alpha val="90000"/>
            <a:hueOff val="-8395741"/>
            <a:satOff val="-22438"/>
            <a:lumOff val="-1861"/>
            <a:alphaOff val="0"/>
          </a:schemeClr>
        </a:solidFill>
        <a:ln w="19050" cap="flat" cmpd="sng" algn="ctr">
          <a:solidFill>
            <a:schemeClr val="accent3">
              <a:tint val="40000"/>
              <a:alpha val="90000"/>
              <a:hueOff val="-8395741"/>
              <a:satOff val="-22438"/>
              <a:lumOff val="-18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600" b="1" kern="1200" dirty="0" smtClean="0"/>
            <a:t>Anexo </a:t>
          </a:r>
          <a:r>
            <a:rPr lang="es-ES" sz="1600" b="1" kern="1200" dirty="0"/>
            <a:t>II-  Guía de entrevistas</a:t>
          </a:r>
        </a:p>
        <a:p>
          <a:pPr lvl="0" algn="ctr" defTabSz="622300">
            <a:lnSpc>
              <a:spcPct val="90000"/>
            </a:lnSpc>
            <a:spcBef>
              <a:spcPct val="0"/>
            </a:spcBef>
            <a:spcAft>
              <a:spcPct val="35000"/>
            </a:spcAft>
          </a:pPr>
          <a:r>
            <a:rPr lang="es-ES" sz="1600" b="1" kern="1200" dirty="0"/>
            <a:t>Anexo III-Reunión con familias</a:t>
          </a:r>
        </a:p>
        <a:p>
          <a:pPr lvl="0" algn="ctr" defTabSz="622300">
            <a:lnSpc>
              <a:spcPct val="90000"/>
            </a:lnSpc>
            <a:spcBef>
              <a:spcPct val="0"/>
            </a:spcBef>
            <a:spcAft>
              <a:spcPct val="35000"/>
            </a:spcAft>
          </a:pPr>
          <a:r>
            <a:rPr lang="es-ES" sz="1600" b="1" kern="1200" dirty="0" smtClean="0"/>
            <a:t>Anexo IV- </a:t>
          </a:r>
          <a:r>
            <a:rPr lang="es-ES" sz="1600" b="1" kern="1200" dirty="0"/>
            <a:t>Reunión de valoración</a:t>
          </a:r>
        </a:p>
        <a:p>
          <a:pPr lvl="0" algn="ctr" defTabSz="622300">
            <a:lnSpc>
              <a:spcPct val="90000"/>
            </a:lnSpc>
            <a:spcBef>
              <a:spcPct val="0"/>
            </a:spcBef>
            <a:spcAft>
              <a:spcPct val="35000"/>
            </a:spcAft>
          </a:pPr>
          <a:r>
            <a:rPr lang="es-ES" sz="1600" b="1" kern="1200" dirty="0"/>
            <a:t>Anexo V - Conclusiones</a:t>
          </a:r>
        </a:p>
        <a:p>
          <a:pPr lvl="0" algn="ctr" defTabSz="622300">
            <a:lnSpc>
              <a:spcPct val="90000"/>
            </a:lnSpc>
            <a:spcBef>
              <a:spcPct val="0"/>
            </a:spcBef>
            <a:spcAft>
              <a:spcPct val="35000"/>
            </a:spcAft>
          </a:pPr>
          <a:r>
            <a:rPr lang="es-ES" sz="1100" kern="1200" dirty="0"/>
            <a:t> </a:t>
          </a:r>
        </a:p>
      </dsp:txBody>
      <dsp:txXfrm>
        <a:off x="4523098" y="2675450"/>
        <a:ext cx="4620049" cy="1059606"/>
      </dsp:txXfrm>
    </dsp:sp>
    <dsp:sp modelId="{CB48E4EC-5A50-4B3A-B909-B360B2190C2C}">
      <dsp:nvSpPr>
        <dsp:cNvPr id="0" name=""/>
        <dsp:cNvSpPr/>
      </dsp:nvSpPr>
      <dsp:spPr>
        <a:xfrm rot="10800000">
          <a:off x="0" y="462"/>
          <a:ext cx="9144000" cy="2206662"/>
        </a:xfrm>
        <a:prstGeom prst="upArrowCallout">
          <a:avLst/>
        </a:prstGeom>
        <a:solidFill>
          <a:schemeClr val="accent3">
            <a:hueOff val="-13803598"/>
            <a:satOff val="-3638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a:t>SOSPECHA  DE CONOCIMIENTO DE UN CASO DE MALTRATO ENTRE IGUALES</a:t>
          </a:r>
        </a:p>
      </dsp:txBody>
      <dsp:txXfrm>
        <a:off x="0" y="462"/>
        <a:ext cx="9144000" cy="774538"/>
      </dsp:txXfrm>
    </dsp:sp>
    <dsp:sp modelId="{42D3EFC9-261A-46A8-97B6-1F84D8921013}">
      <dsp:nvSpPr>
        <dsp:cNvPr id="0" name=""/>
        <dsp:cNvSpPr/>
      </dsp:nvSpPr>
      <dsp:spPr>
        <a:xfrm>
          <a:off x="0" y="776015"/>
          <a:ext cx="4572000" cy="659792"/>
        </a:xfrm>
        <a:prstGeom prst="rect">
          <a:avLst/>
        </a:prstGeom>
        <a:solidFill>
          <a:schemeClr val="accent3">
            <a:tint val="40000"/>
            <a:alpha val="90000"/>
            <a:hueOff val="-11194320"/>
            <a:satOff val="-29918"/>
            <a:lumOff val="-2481"/>
            <a:alphaOff val="0"/>
          </a:schemeClr>
        </a:solidFill>
        <a:ln w="19050" cap="flat" cmpd="sng" algn="ctr">
          <a:solidFill>
            <a:schemeClr val="accent3">
              <a:tint val="40000"/>
              <a:alpha val="90000"/>
              <a:hueOff val="-11194320"/>
              <a:satOff val="-29918"/>
              <a:lumOff val="-2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1" kern="1200" dirty="0"/>
            <a:t>Comunicación de los hechos al equipo directivo</a:t>
          </a:r>
        </a:p>
      </dsp:txBody>
      <dsp:txXfrm>
        <a:off x="0" y="776015"/>
        <a:ext cx="4572000" cy="659792"/>
      </dsp:txXfrm>
    </dsp:sp>
    <dsp:sp modelId="{A014BA68-685F-40CE-B778-B85F84004DC1}">
      <dsp:nvSpPr>
        <dsp:cNvPr id="0" name=""/>
        <dsp:cNvSpPr/>
      </dsp:nvSpPr>
      <dsp:spPr>
        <a:xfrm>
          <a:off x="4572000" y="776015"/>
          <a:ext cx="4572000" cy="659792"/>
        </a:xfrm>
        <a:prstGeom prst="rect">
          <a:avLst/>
        </a:prstGeom>
        <a:solidFill>
          <a:schemeClr val="accent3">
            <a:tint val="40000"/>
            <a:alpha val="90000"/>
            <a:hueOff val="-13992901"/>
            <a:satOff val="-37397"/>
            <a:lumOff val="-3101"/>
            <a:alphaOff val="0"/>
          </a:schemeClr>
        </a:solidFill>
        <a:ln w="19050" cap="flat" cmpd="sng" algn="ctr">
          <a:solidFill>
            <a:schemeClr val="accent3">
              <a:tint val="40000"/>
              <a:alpha val="90000"/>
              <a:hueOff val="-13992901"/>
              <a:satOff val="-37397"/>
              <a:lumOff val="-3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1" kern="1200" dirty="0"/>
            <a:t>Anexo I - Datos iniciales: Notificación y </a:t>
          </a:r>
          <a:r>
            <a:rPr lang="es-ES" sz="1600" b="1" kern="1200" dirty="0" smtClean="0"/>
            <a:t>antecedentes</a:t>
          </a:r>
          <a:endParaRPr lang="es-ES" sz="1600" b="1" kern="1200" dirty="0"/>
        </a:p>
      </dsp:txBody>
      <dsp:txXfrm>
        <a:off x="4572000" y="776015"/>
        <a:ext cx="4572000" cy="6597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8" name="7 Marcador de número de diapositiva"/>
          <p:cNvSpPr>
            <a:spLocks noGrp="1"/>
          </p:cNvSpPr>
          <p:nvPr>
            <p:ph type="sldNum" sz="quarter" idx="11"/>
          </p:nvPr>
        </p:nvSpPr>
        <p:spPr/>
        <p:txBody>
          <a:bodyPr/>
          <a:lstStyle/>
          <a:p>
            <a:fld id="{11C76B32-B3D5-49FE-B594-A6099D73A08C}"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592CB5-A05A-49E6-B330-F097D8C4FCFE}" type="datetimeFigureOut">
              <a:rPr lang="es-ES" smtClean="0"/>
              <a:pPr/>
              <a:t>27/10/2016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11C76B32-B3D5-49FE-B594-A6099D73A08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7592CB5-A05A-49E6-B330-F097D8C4FCFE}" type="datetimeFigureOut">
              <a:rPr lang="es-ES" smtClean="0"/>
              <a:pPr/>
              <a:t>27/10/2016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1C76B32-B3D5-49FE-B594-A6099D73A08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7592CB5-A05A-49E6-B330-F097D8C4FCFE}" type="datetimeFigureOut">
              <a:rPr lang="es-ES" smtClean="0"/>
              <a:pPr/>
              <a:t>27/10/2016</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1C76B32-B3D5-49FE-B594-A6099D73A08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60648"/>
            <a:ext cx="7743336" cy="2304256"/>
          </a:xfrm>
        </p:spPr>
        <p:txBody>
          <a:bodyPr>
            <a:normAutofit/>
          </a:bodyPr>
          <a:lstStyle/>
          <a:p>
            <a:r>
              <a:rPr lang="es-ES" dirty="0" smtClean="0"/>
              <a:t>MALTRATO ENTRE IGUALES</a:t>
            </a:r>
            <a:endParaRPr lang="es-ES" dirty="0"/>
          </a:p>
        </p:txBody>
      </p:sp>
      <p:sp>
        <p:nvSpPr>
          <p:cNvPr id="3" name="2 Subtítulo"/>
          <p:cNvSpPr>
            <a:spLocks noGrp="1"/>
          </p:cNvSpPr>
          <p:nvPr>
            <p:ph type="subTitle" idx="1"/>
          </p:nvPr>
        </p:nvSpPr>
        <p:spPr>
          <a:xfrm>
            <a:off x="2411760" y="4653136"/>
            <a:ext cx="6480048" cy="1308572"/>
          </a:xfrm>
        </p:spPr>
        <p:txBody>
          <a:bodyPr/>
          <a:lstStyle/>
          <a:p>
            <a:r>
              <a:rPr lang="es-ES" dirty="0" smtClean="0"/>
              <a:t>CFIE</a:t>
            </a:r>
            <a:endParaRPr lang="es-ES" dirty="0"/>
          </a:p>
        </p:txBody>
      </p:sp>
      <p:pic>
        <p:nvPicPr>
          <p:cNvPr id="45058" name="Picture 2" descr="Resultado de imagen de mafalda respeto"/>
          <p:cNvPicPr>
            <a:picLocks noChangeAspect="1" noChangeArrowheads="1"/>
          </p:cNvPicPr>
          <p:nvPr/>
        </p:nvPicPr>
        <p:blipFill>
          <a:blip r:embed="rId2" cstate="print"/>
          <a:srcRect/>
          <a:stretch>
            <a:fillRect/>
          </a:stretch>
        </p:blipFill>
        <p:spPr bwMode="auto">
          <a:xfrm>
            <a:off x="2123728" y="1556792"/>
            <a:ext cx="4848225" cy="40386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FACTORES DE RIESGO DEL INTIMIDADOR</a:t>
            </a:r>
            <a:endParaRPr lang="es-ES" dirty="0"/>
          </a:p>
        </p:txBody>
      </p:sp>
      <p:sp>
        <p:nvSpPr>
          <p:cNvPr id="3" name="2 Marcador de contenido"/>
          <p:cNvSpPr>
            <a:spLocks noGrp="1"/>
          </p:cNvSpPr>
          <p:nvPr>
            <p:ph idx="1"/>
          </p:nvPr>
        </p:nvSpPr>
        <p:spPr>
          <a:xfrm>
            <a:off x="457200" y="1600200"/>
            <a:ext cx="8686800" cy="5257800"/>
          </a:xfrm>
        </p:spPr>
        <p:txBody>
          <a:bodyPr>
            <a:normAutofit fontScale="55000" lnSpcReduction="20000"/>
          </a:bodyPr>
          <a:lstStyle/>
          <a:p>
            <a:r>
              <a:rPr lang="es-ES" sz="4400" dirty="0" smtClean="0"/>
              <a:t>Apariencia física de mayor fortaleza</a:t>
            </a:r>
          </a:p>
          <a:p>
            <a:r>
              <a:rPr lang="es-ES" sz="4400" dirty="0" smtClean="0"/>
              <a:t>Estilo agresivo de interacción</a:t>
            </a:r>
          </a:p>
          <a:p>
            <a:r>
              <a:rPr lang="es-ES" sz="4400" dirty="0" smtClean="0"/>
              <a:t>Necesidad de poder y dominio</a:t>
            </a:r>
          </a:p>
          <a:p>
            <a:r>
              <a:rPr lang="es-ES" sz="4400" dirty="0" smtClean="0"/>
              <a:t>Falta de control de sentimientos de ira y de enfado.</a:t>
            </a:r>
          </a:p>
          <a:p>
            <a:r>
              <a:rPr lang="es-ES" sz="4400" dirty="0" smtClean="0"/>
              <a:t>Exceso de confianza en uno mismo.</a:t>
            </a:r>
          </a:p>
          <a:p>
            <a:r>
              <a:rPr lang="es-ES" sz="4400" dirty="0" smtClean="0"/>
              <a:t>Déficit procesamiento de la información en el sistema de interacción  (Ej. Interpreta ataque cualquier conducta)</a:t>
            </a:r>
          </a:p>
          <a:p>
            <a:r>
              <a:rPr lang="es-ES" sz="4400" dirty="0" smtClean="0"/>
              <a:t>Capacidad para </a:t>
            </a:r>
            <a:r>
              <a:rPr lang="es-ES" sz="4400" dirty="0" err="1" smtClean="0"/>
              <a:t>autoexculparse</a:t>
            </a:r>
            <a:r>
              <a:rPr lang="es-ES" sz="4400" dirty="0" smtClean="0"/>
              <a:t> y justificar su actuación.</a:t>
            </a:r>
          </a:p>
          <a:p>
            <a:r>
              <a:rPr lang="es-ES" sz="4400" dirty="0" smtClean="0"/>
              <a:t>Popular entre compañeros.</a:t>
            </a:r>
          </a:p>
          <a:p>
            <a:r>
              <a:rPr lang="es-ES" sz="4400" dirty="0" smtClean="0"/>
              <a:t>Busca complicidad de otro.</a:t>
            </a:r>
          </a:p>
          <a:p>
            <a:r>
              <a:rPr lang="es-ES" sz="4400" dirty="0" smtClean="0"/>
              <a:t>Falta de empatía con las víctimas.</a:t>
            </a:r>
          </a:p>
          <a:p>
            <a:r>
              <a:rPr lang="es-ES" sz="4400" dirty="0" smtClean="0"/>
              <a:t>Buena relación con adultos.</a:t>
            </a:r>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INTIMIDADORES</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Intimidadores activos y directos: agreden, acosan y maltratan directamente. </a:t>
            </a:r>
          </a:p>
          <a:p>
            <a:pPr>
              <a:buNone/>
            </a:pPr>
            <a:r>
              <a:rPr lang="es-ES" dirty="0" smtClean="0"/>
              <a:t> </a:t>
            </a:r>
          </a:p>
          <a:p>
            <a:r>
              <a:rPr lang="es-ES" dirty="0" smtClean="0"/>
              <a:t>Intimidadores indirectos: no tienen contacto directo con la víctima, siendo sus secuaces los que perpetran las acciones de hostigamiento. </a:t>
            </a:r>
          </a:p>
          <a:p>
            <a:endParaRPr lang="es-ES" dirty="0" smtClean="0"/>
          </a:p>
          <a:p>
            <a:r>
              <a:rPr lang="es-ES" dirty="0" smtClean="0"/>
              <a:t>Seguidores: no actúan, pero se complacen en ver y animar; ríen las gracias a los intimidadores y muestran sonrisas y gestos cómplices.</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FACTORES DE RIESGO DE LA VÍCTIMA</a:t>
            </a:r>
            <a:endParaRPr lang="es-ES" dirty="0"/>
          </a:p>
        </p:txBody>
      </p:sp>
      <p:sp>
        <p:nvSpPr>
          <p:cNvPr id="3" name="2 Marcador de contenido"/>
          <p:cNvSpPr>
            <a:spLocks noGrp="1"/>
          </p:cNvSpPr>
          <p:nvPr>
            <p:ph sz="half" idx="1"/>
          </p:nvPr>
        </p:nvSpPr>
        <p:spPr/>
        <p:txBody>
          <a:bodyPr>
            <a:normAutofit fontScale="85000" lnSpcReduction="10000"/>
          </a:bodyPr>
          <a:lstStyle/>
          <a:p>
            <a:r>
              <a:rPr lang="es-ES" dirty="0" smtClean="0"/>
              <a:t>Apariencia física especial: gafas, tartamudeo, Sobrepeso, altura, conductas amaneradas..</a:t>
            </a:r>
          </a:p>
          <a:p>
            <a:r>
              <a:rPr lang="es-ES" dirty="0" smtClean="0"/>
              <a:t> Discapacidad, ACNEAE</a:t>
            </a:r>
          </a:p>
          <a:p>
            <a:r>
              <a:rPr lang="es-ES" dirty="0" smtClean="0"/>
              <a:t>Inseguridad y ansiedad</a:t>
            </a:r>
          </a:p>
          <a:p>
            <a:r>
              <a:rPr lang="es-ES" dirty="0" smtClean="0"/>
              <a:t>No responde a las agresiones, se percibe incapaz de defenderse.</a:t>
            </a:r>
          </a:p>
          <a:p>
            <a:endParaRPr lang="es-ES" dirty="0"/>
          </a:p>
        </p:txBody>
      </p:sp>
      <p:sp>
        <p:nvSpPr>
          <p:cNvPr id="4" name="3 Marcador de contenido"/>
          <p:cNvSpPr>
            <a:spLocks noGrp="1"/>
          </p:cNvSpPr>
          <p:nvPr>
            <p:ph sz="half" idx="2"/>
          </p:nvPr>
        </p:nvSpPr>
        <p:spPr/>
        <p:txBody>
          <a:bodyPr>
            <a:normAutofit fontScale="85000" lnSpcReduction="10000"/>
          </a:bodyPr>
          <a:lstStyle/>
          <a:p>
            <a:r>
              <a:rPr lang="es-ES" dirty="0" smtClean="0"/>
              <a:t>No se atreve a contarlo.</a:t>
            </a:r>
          </a:p>
          <a:p>
            <a:r>
              <a:rPr lang="es-ES" dirty="0" smtClean="0"/>
              <a:t>Muestra actitud de disimulo.</a:t>
            </a:r>
          </a:p>
          <a:p>
            <a:r>
              <a:rPr lang="es-ES" dirty="0" smtClean="0"/>
              <a:t>Poco sociable .Con frecuencia está solo.</a:t>
            </a:r>
          </a:p>
          <a:p>
            <a:r>
              <a:rPr lang="es-ES" dirty="0" smtClean="0"/>
              <a:t>Bajo nivel de popularidad</a:t>
            </a:r>
          </a:p>
          <a:p>
            <a:r>
              <a:rPr lang="es-ES" dirty="0" smtClean="0"/>
              <a:t>Estilo de relación inhibido, sumiso y pasivo.</a:t>
            </a:r>
          </a:p>
          <a:p>
            <a:r>
              <a:rPr lang="es-ES" dirty="0" smtClean="0"/>
              <a:t>Apegado al hogar.</a:t>
            </a:r>
          </a:p>
          <a:p>
            <a:r>
              <a:rPr lang="es-ES" dirty="0" smtClean="0"/>
              <a:t>Pone disculpas para no ir al centro educativo.</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LOS ESPECTADORES</a:t>
            </a:r>
            <a:endParaRPr lang="es-ES" dirty="0"/>
          </a:p>
        </p:txBody>
      </p:sp>
      <p:sp>
        <p:nvSpPr>
          <p:cNvPr id="3" name="2 Marcador de contenido"/>
          <p:cNvSpPr>
            <a:spLocks noGrp="1"/>
          </p:cNvSpPr>
          <p:nvPr>
            <p:ph idx="1"/>
          </p:nvPr>
        </p:nvSpPr>
        <p:spPr/>
        <p:txBody>
          <a:bodyPr>
            <a:normAutofit/>
          </a:bodyPr>
          <a:lstStyle/>
          <a:p>
            <a:pPr>
              <a:buNone/>
            </a:pPr>
            <a:endParaRPr lang="es-ES" dirty="0" smtClean="0"/>
          </a:p>
          <a:p>
            <a:r>
              <a:rPr lang="es-ES" dirty="0" smtClean="0"/>
              <a:t>Son compañeros/as que </a:t>
            </a:r>
            <a:r>
              <a:rPr lang="es-ES" b="1" dirty="0" smtClean="0"/>
              <a:t>presencian, observan, conocen y/o sospechan de los actos de intimidación </a:t>
            </a:r>
          </a:p>
          <a:p>
            <a:pPr>
              <a:buNone/>
            </a:pPr>
            <a:r>
              <a:rPr lang="es-ES" dirty="0" smtClean="0"/>
              <a:t>    </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LOS ESPECTADORES</a:t>
            </a:r>
            <a:endParaRPr lang="es-ES" dirty="0"/>
          </a:p>
        </p:txBody>
      </p:sp>
      <p:sp>
        <p:nvSpPr>
          <p:cNvPr id="3" name="2 Marcador de contenido"/>
          <p:cNvSpPr>
            <a:spLocks noGrp="1"/>
          </p:cNvSpPr>
          <p:nvPr>
            <p:ph idx="1"/>
          </p:nvPr>
        </p:nvSpPr>
        <p:spPr/>
        <p:txBody>
          <a:bodyPr>
            <a:normAutofit/>
          </a:bodyPr>
          <a:lstStyle/>
          <a:p>
            <a:r>
              <a:rPr lang="es-ES" dirty="0" smtClean="0"/>
              <a:t>Antisociales</a:t>
            </a:r>
          </a:p>
          <a:p>
            <a:endParaRPr lang="es-ES" dirty="0" smtClean="0"/>
          </a:p>
          <a:p>
            <a:r>
              <a:rPr lang="es-ES" dirty="0" smtClean="0"/>
              <a:t>Espectadores propiamente dichos</a:t>
            </a:r>
          </a:p>
          <a:p>
            <a:pPr>
              <a:buNone/>
            </a:pPr>
            <a:r>
              <a:rPr lang="es-ES" dirty="0" smtClean="0"/>
              <a:t> </a:t>
            </a:r>
          </a:p>
          <a:p>
            <a:r>
              <a:rPr lang="es-ES" dirty="0" err="1" smtClean="0"/>
              <a:t>Prosociales</a:t>
            </a:r>
            <a:endParaRPr lang="es-ES" dirty="0" smtClean="0"/>
          </a:p>
          <a:p>
            <a:pPr>
              <a:buNone/>
            </a:pPr>
            <a:r>
              <a:rPr lang="es-ES" dirty="0" smtClean="0"/>
              <a:t>     </a:t>
            </a:r>
          </a:p>
          <a:p>
            <a:pPr>
              <a:buNone/>
            </a:pP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¿CÓMO SE INTIMIDA?</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solidFill>
                  <a:srgbClr val="FFFF00"/>
                </a:solidFill>
              </a:rPr>
              <a:t>Físico </a:t>
            </a:r>
          </a:p>
          <a:p>
            <a:r>
              <a:rPr lang="es-ES" dirty="0" smtClean="0">
                <a:solidFill>
                  <a:srgbClr val="FFFF00"/>
                </a:solidFill>
              </a:rPr>
              <a:t>Verbal </a:t>
            </a:r>
          </a:p>
          <a:p>
            <a:r>
              <a:rPr lang="es-ES" dirty="0" smtClean="0">
                <a:solidFill>
                  <a:srgbClr val="FFFF00"/>
                </a:solidFill>
              </a:rPr>
              <a:t>Psicológico </a:t>
            </a:r>
            <a:r>
              <a:rPr lang="es-ES" dirty="0" smtClean="0"/>
              <a:t>(lo que supone menoscabar la autoestima, proporcionar inseguridad, someter)</a:t>
            </a:r>
          </a:p>
          <a:p>
            <a:r>
              <a:rPr lang="es-ES" dirty="0" smtClean="0">
                <a:solidFill>
                  <a:srgbClr val="FFFF00"/>
                </a:solidFill>
              </a:rPr>
              <a:t>Interpersonal o social </a:t>
            </a:r>
            <a:r>
              <a:rPr lang="es-ES" dirty="0" smtClean="0"/>
              <a:t>(implica exclusión social y/o grupal) </a:t>
            </a:r>
          </a:p>
          <a:p>
            <a:r>
              <a:rPr lang="es-ES" dirty="0" smtClean="0">
                <a:solidFill>
                  <a:srgbClr val="FFFF00"/>
                </a:solidFill>
              </a:rPr>
              <a:t>Sexual </a:t>
            </a:r>
          </a:p>
          <a:p>
            <a:r>
              <a:rPr lang="es-ES" dirty="0" smtClean="0">
                <a:solidFill>
                  <a:srgbClr val="FFFF00"/>
                </a:solidFill>
              </a:rPr>
              <a:t>Ciberacoso</a:t>
            </a:r>
            <a:r>
              <a:rPr lang="es-ES" dirty="0" smtClean="0"/>
              <a:t> </a:t>
            </a:r>
          </a:p>
          <a:p>
            <a:r>
              <a:rPr lang="es-ES" dirty="0" smtClean="0">
                <a:solidFill>
                  <a:srgbClr val="FFFF00"/>
                </a:solidFill>
              </a:rPr>
              <a:t>Otros </a:t>
            </a:r>
            <a:endParaRPr lang="es-ES" dirty="0" smtClean="0"/>
          </a:p>
          <a:p>
            <a:endParaRPr lang="es-ES" dirty="0" smtClean="0">
              <a:solidFill>
                <a:srgbClr val="FFFF00"/>
              </a:solidFill>
            </a:endParaRPr>
          </a:p>
          <a:p>
            <a:endParaRPr lang="es-ES" dirty="0" smtClean="0"/>
          </a:p>
          <a:p>
            <a:endParaRPr lang="es-ES" dirty="0" smtClean="0">
              <a:solidFill>
                <a:srgbClr val="FFFF00"/>
              </a:solidFill>
            </a:endParaRPr>
          </a:p>
          <a:p>
            <a:endParaRPr lang="es-ES" b="1" dirty="0" smtClean="0">
              <a:solidFill>
                <a:srgbClr val="FFFF00"/>
              </a:solidFill>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4018776"/>
          </a:xfrm>
        </p:spPr>
        <p:txBody>
          <a:bodyPr/>
          <a:lstStyle/>
          <a:p>
            <a:r>
              <a:rPr lang="es-ES" dirty="0" smtClean="0">
                <a:latin typeface="Arial Black" pitchFamily="34" charset="0"/>
              </a:rPr>
              <a:t>CONSECUENCIAS</a:t>
            </a:r>
            <a:endParaRPr lang="es-ES" dirty="0">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Inmediatas y a corto plazo en la víctima</a:t>
            </a:r>
            <a:r>
              <a:rPr lang="es-ES" dirty="0" smtClean="0">
                <a:solidFill>
                  <a:srgbClr val="FFFF00"/>
                </a:solidFill>
              </a:rPr>
              <a:t/>
            </a:r>
            <a:br>
              <a:rPr lang="es-ES" dirty="0" smtClean="0">
                <a:solidFill>
                  <a:srgbClr val="FFFF00"/>
                </a:solidFill>
              </a:rPr>
            </a:br>
            <a:endParaRPr lang="es-ES" dirty="0"/>
          </a:p>
        </p:txBody>
      </p:sp>
      <p:sp>
        <p:nvSpPr>
          <p:cNvPr id="3" name="2 Marcador de contenido"/>
          <p:cNvSpPr>
            <a:spLocks noGrp="1"/>
          </p:cNvSpPr>
          <p:nvPr>
            <p:ph sz="half" idx="1"/>
          </p:nvPr>
        </p:nvSpPr>
        <p:spPr/>
        <p:txBody>
          <a:bodyPr>
            <a:normAutofit fontScale="85000" lnSpcReduction="20000"/>
          </a:bodyPr>
          <a:lstStyle/>
          <a:p>
            <a:r>
              <a:rPr lang="es-ES" dirty="0" smtClean="0"/>
              <a:t>Sentimientos negativos:</a:t>
            </a:r>
          </a:p>
          <a:p>
            <a:pPr>
              <a:buNone/>
            </a:pPr>
            <a:r>
              <a:rPr lang="es-ES" dirty="0" smtClean="0"/>
              <a:t>               </a:t>
            </a:r>
            <a:r>
              <a:rPr lang="es-ES" dirty="0" smtClean="0">
                <a:sym typeface="Wingdings 2"/>
              </a:rPr>
              <a:t></a:t>
            </a:r>
            <a:r>
              <a:rPr lang="es-ES" dirty="0" smtClean="0"/>
              <a:t> Miedo </a:t>
            </a:r>
          </a:p>
          <a:p>
            <a:pPr>
              <a:buNone/>
            </a:pPr>
            <a:r>
              <a:rPr lang="es-ES" dirty="0" smtClean="0"/>
              <a:t>               </a:t>
            </a:r>
            <a:r>
              <a:rPr lang="es-ES" dirty="0" smtClean="0">
                <a:sym typeface="Wingdings 2"/>
              </a:rPr>
              <a:t></a:t>
            </a:r>
            <a:r>
              <a:rPr lang="es-ES" dirty="0" smtClean="0"/>
              <a:t>Tristeza    </a:t>
            </a:r>
          </a:p>
          <a:p>
            <a:pPr>
              <a:buNone/>
            </a:pPr>
            <a:r>
              <a:rPr lang="es-ES" dirty="0" smtClean="0"/>
              <a:t>               </a:t>
            </a:r>
            <a:r>
              <a:rPr lang="es-ES" dirty="0" smtClean="0">
                <a:sym typeface="Wingdings 2"/>
              </a:rPr>
              <a:t></a:t>
            </a:r>
            <a:r>
              <a:rPr lang="es-ES" dirty="0" smtClean="0"/>
              <a:t>Inferioridad  </a:t>
            </a:r>
          </a:p>
          <a:p>
            <a:pPr>
              <a:buNone/>
            </a:pPr>
            <a:r>
              <a:rPr lang="es-ES" dirty="0" smtClean="0"/>
              <a:t>               </a:t>
            </a:r>
            <a:r>
              <a:rPr lang="es-ES" dirty="0" smtClean="0">
                <a:sym typeface="Wingdings 2"/>
              </a:rPr>
              <a:t></a:t>
            </a:r>
            <a:r>
              <a:rPr lang="es-ES" dirty="0" smtClean="0"/>
              <a:t>Humillación </a:t>
            </a:r>
          </a:p>
          <a:p>
            <a:pPr>
              <a:buNone/>
            </a:pPr>
            <a:r>
              <a:rPr lang="es-ES" dirty="0" smtClean="0"/>
              <a:t>               </a:t>
            </a:r>
            <a:r>
              <a:rPr lang="es-ES" dirty="0" smtClean="0">
                <a:sym typeface="Wingdings 2"/>
              </a:rPr>
              <a:t></a:t>
            </a:r>
            <a:r>
              <a:rPr lang="es-ES" dirty="0" smtClean="0"/>
              <a:t>Culpabilidad </a:t>
            </a:r>
          </a:p>
          <a:p>
            <a:pPr>
              <a:buNone/>
            </a:pPr>
            <a:r>
              <a:rPr lang="es-ES" dirty="0" smtClean="0"/>
              <a:t>               </a:t>
            </a:r>
            <a:r>
              <a:rPr lang="es-ES" dirty="0" smtClean="0">
                <a:sym typeface="Wingdings 2"/>
              </a:rPr>
              <a:t></a:t>
            </a:r>
            <a:r>
              <a:rPr lang="es-ES" dirty="0" smtClean="0"/>
              <a:t> Baja autoestima</a:t>
            </a:r>
          </a:p>
          <a:p>
            <a:r>
              <a:rPr lang="es-ES" dirty="0" smtClean="0"/>
              <a:t>Negatividad a asistir al centro</a:t>
            </a:r>
          </a:p>
          <a:p>
            <a:r>
              <a:rPr lang="es-ES" dirty="0" smtClean="0"/>
              <a:t>Bajo rendimiento escolar. </a:t>
            </a:r>
          </a:p>
          <a:p>
            <a:endParaRPr lang="es-ES" dirty="0"/>
          </a:p>
        </p:txBody>
      </p:sp>
      <p:sp>
        <p:nvSpPr>
          <p:cNvPr id="4" name="3 Marcador de contenido"/>
          <p:cNvSpPr>
            <a:spLocks noGrp="1"/>
          </p:cNvSpPr>
          <p:nvPr>
            <p:ph sz="half" idx="2"/>
          </p:nvPr>
        </p:nvSpPr>
        <p:spPr/>
        <p:txBody>
          <a:bodyPr>
            <a:normAutofit fontScale="85000" lnSpcReduction="20000"/>
          </a:bodyPr>
          <a:lstStyle/>
          <a:p>
            <a:r>
              <a:rPr lang="es-ES" dirty="0" smtClean="0"/>
              <a:t>Empeoramiento de las relaciones sociales:</a:t>
            </a:r>
          </a:p>
          <a:p>
            <a:pPr>
              <a:buNone/>
            </a:pPr>
            <a:r>
              <a:rPr lang="es-ES" dirty="0" smtClean="0"/>
              <a:t>                </a:t>
            </a:r>
            <a:r>
              <a:rPr lang="es-ES" dirty="0" smtClean="0">
                <a:sym typeface="Wingdings 2"/>
              </a:rPr>
              <a:t></a:t>
            </a:r>
            <a:r>
              <a:rPr lang="es-ES" dirty="0" smtClean="0"/>
              <a:t>Asilamiento</a:t>
            </a:r>
          </a:p>
          <a:p>
            <a:pPr>
              <a:buNone/>
            </a:pPr>
            <a:r>
              <a:rPr lang="es-ES" dirty="0" smtClean="0"/>
              <a:t>                </a:t>
            </a:r>
            <a:r>
              <a:rPr lang="es-ES" dirty="0" smtClean="0">
                <a:sym typeface="Wingdings 2"/>
              </a:rPr>
              <a:t></a:t>
            </a:r>
            <a:r>
              <a:rPr lang="es-ES" dirty="0" smtClean="0"/>
              <a:t>Timidez    </a:t>
            </a:r>
          </a:p>
          <a:p>
            <a:pPr>
              <a:buNone/>
            </a:pPr>
            <a:r>
              <a:rPr lang="es-ES" dirty="0" smtClean="0"/>
              <a:t>                </a:t>
            </a:r>
            <a:r>
              <a:rPr lang="es-ES" dirty="0" smtClean="0">
                <a:sym typeface="Wingdings 2"/>
              </a:rPr>
              <a:t></a:t>
            </a:r>
            <a:r>
              <a:rPr lang="es-ES" dirty="0" smtClean="0"/>
              <a:t>Introversión </a:t>
            </a:r>
          </a:p>
          <a:p>
            <a:pPr>
              <a:buNone/>
            </a:pPr>
            <a:r>
              <a:rPr lang="es-ES" dirty="0" smtClean="0"/>
              <a:t>                 </a:t>
            </a:r>
            <a:r>
              <a:rPr lang="es-ES" dirty="0" smtClean="0">
                <a:sym typeface="Wingdings 2"/>
              </a:rPr>
              <a:t></a:t>
            </a:r>
            <a:r>
              <a:rPr lang="es-ES" dirty="0" smtClean="0"/>
              <a:t>Evitación  de situación interpersonal.</a:t>
            </a:r>
          </a:p>
          <a:p>
            <a:r>
              <a:rPr lang="es-ES" dirty="0" smtClean="0"/>
              <a:t>Síntomas psicosomáticos:</a:t>
            </a:r>
          </a:p>
          <a:p>
            <a:pPr>
              <a:buNone/>
            </a:pPr>
            <a:r>
              <a:rPr lang="es-ES" dirty="0" smtClean="0"/>
              <a:t>                </a:t>
            </a:r>
            <a:r>
              <a:rPr lang="es-ES" dirty="0" smtClean="0">
                <a:sym typeface="Wingdings 2"/>
              </a:rPr>
              <a:t></a:t>
            </a:r>
            <a:r>
              <a:rPr lang="es-ES" dirty="0" smtClean="0"/>
              <a:t>Dolor de cabeza </a:t>
            </a:r>
          </a:p>
          <a:p>
            <a:pPr>
              <a:buNone/>
            </a:pPr>
            <a:r>
              <a:rPr lang="es-ES" dirty="0" smtClean="0"/>
              <a:t>               </a:t>
            </a:r>
            <a:r>
              <a:rPr lang="es-ES" dirty="0" smtClean="0">
                <a:sym typeface="Wingdings 2"/>
              </a:rPr>
              <a:t></a:t>
            </a:r>
            <a:r>
              <a:rPr lang="es-ES" dirty="0" smtClean="0"/>
              <a:t>Insomnio </a:t>
            </a:r>
          </a:p>
          <a:p>
            <a:pPr>
              <a:buNone/>
            </a:pPr>
            <a:r>
              <a:rPr lang="es-ES" dirty="0" smtClean="0"/>
              <a:t>               </a:t>
            </a:r>
            <a:r>
              <a:rPr lang="es-ES" dirty="0" smtClean="0">
                <a:sym typeface="Wingdings 2"/>
              </a:rPr>
              <a:t></a:t>
            </a:r>
            <a:r>
              <a:rPr lang="es-ES" dirty="0" smtClean="0"/>
              <a:t>Vómitos</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CONSECUENCIAS PARA EL AGRESOR</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Aprende a maltratar. </a:t>
            </a:r>
          </a:p>
          <a:p>
            <a:r>
              <a:rPr lang="es-ES" dirty="0" smtClean="0"/>
              <a:t>Estatus en el grupo o banda. Recibe reforzamiento. </a:t>
            </a:r>
          </a:p>
          <a:p>
            <a:r>
              <a:rPr lang="es-ES" dirty="0" smtClean="0"/>
              <a:t>Dificultades para mantener relaciones interpersonales igualitarias .</a:t>
            </a:r>
          </a:p>
          <a:p>
            <a:r>
              <a:rPr lang="es-ES" dirty="0" smtClean="0"/>
              <a:t>Se aprecia una tendencia a implicarse en violencia juvenil y vínculos interpersonales basados en la prepotencia y la superioridad. </a:t>
            </a:r>
          </a:p>
          <a:p>
            <a:r>
              <a:rPr lang="es-ES" dirty="0" smtClean="0"/>
              <a:t>Problemas de rendimiento escolar. </a:t>
            </a:r>
          </a:p>
          <a:p>
            <a:r>
              <a:rPr lang="es-ES" dirty="0" smtClean="0"/>
              <a:t>Suele provocar tensión y disrupciones en la dinámica del aula y del centro.</a:t>
            </a:r>
          </a:p>
          <a:p>
            <a:pPr>
              <a:buNone/>
            </a:pPr>
            <a:endParaRPr lang="es-ES" dirty="0" smtClean="0"/>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 LARGO PLAZO EN LA VÍCTIMA</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Rechazo y fobia a la escuela. </a:t>
            </a:r>
          </a:p>
          <a:p>
            <a:r>
              <a:rPr lang="es-ES" dirty="0" smtClean="0"/>
              <a:t>Fracaso escolar. </a:t>
            </a:r>
          </a:p>
          <a:p>
            <a:r>
              <a:rPr lang="es-ES" dirty="0" smtClean="0"/>
              <a:t>Intentos de suicidio (en casos extremos)..</a:t>
            </a:r>
          </a:p>
          <a:p>
            <a:r>
              <a:rPr lang="es-ES" dirty="0" smtClean="0"/>
              <a:t>Problemas emocionales y de salud mental apareciendo cuadros depresivos y estrés postraumático. </a:t>
            </a:r>
          </a:p>
          <a:p>
            <a:r>
              <a:rPr lang="es-ES" dirty="0" err="1" smtClean="0"/>
              <a:t>Revictimación</a:t>
            </a:r>
            <a:r>
              <a:rPr lang="es-ES" dirty="0" smtClean="0"/>
              <a:t>. La víctima de abusos sexuales en la infancia, proclives a sufrir abusos en la edad adulta (por ejemplo, de su pareja o acoso laboral). </a:t>
            </a:r>
          </a:p>
          <a:p>
            <a:r>
              <a:rPr lang="es-ES" dirty="0" smtClean="0"/>
              <a:t>Desconfianza en los demás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FF00"/>
                </a:solidFill>
              </a:rPr>
              <a:t>MITOS E IDEAS ERRÓNEAS</a:t>
            </a:r>
            <a:endParaRPr lang="es-ES" b="1" dirty="0">
              <a:solidFill>
                <a:srgbClr val="FFFF00"/>
              </a:solidFill>
            </a:endParaRPr>
          </a:p>
        </p:txBody>
      </p:sp>
      <p:sp>
        <p:nvSpPr>
          <p:cNvPr id="3" name="2 Marcador de contenido"/>
          <p:cNvSpPr>
            <a:spLocks noGrp="1"/>
          </p:cNvSpPr>
          <p:nvPr>
            <p:ph idx="1"/>
          </p:nvPr>
        </p:nvSpPr>
        <p:spPr>
          <a:xfrm>
            <a:off x="457200" y="1196752"/>
            <a:ext cx="8291264" cy="5661248"/>
          </a:xfrm>
        </p:spPr>
        <p:txBody>
          <a:bodyPr>
            <a:normAutofit lnSpcReduction="10000"/>
          </a:bodyPr>
          <a:lstStyle/>
          <a:p>
            <a:r>
              <a:rPr lang="es-ES" sz="2400" dirty="0" smtClean="0"/>
              <a:t>1. </a:t>
            </a:r>
            <a:r>
              <a:rPr lang="es-ES" sz="2400" b="1" dirty="0" smtClean="0"/>
              <a:t>El maltrato sólo son “bromas”</a:t>
            </a:r>
            <a:r>
              <a:rPr lang="es-ES" sz="2400" dirty="0" smtClean="0"/>
              <a:t>, “cosas de chiquillos”</a:t>
            </a:r>
          </a:p>
          <a:p>
            <a:r>
              <a:rPr lang="es-ES" sz="2400" dirty="0" smtClean="0"/>
              <a:t>2</a:t>
            </a:r>
            <a:r>
              <a:rPr lang="es-ES" sz="2400" b="1" dirty="0" smtClean="0"/>
              <a:t>. La víctima se lo busca</a:t>
            </a:r>
            <a:r>
              <a:rPr lang="es-ES" sz="2400" dirty="0" smtClean="0"/>
              <a:t>, se lo merece. </a:t>
            </a:r>
          </a:p>
          <a:p>
            <a:r>
              <a:rPr lang="es-ES" sz="2400" dirty="0" smtClean="0"/>
              <a:t>3. </a:t>
            </a:r>
            <a:r>
              <a:rPr lang="es-ES" sz="2400" b="1" dirty="0" smtClean="0"/>
              <a:t>El maltrato forma parte del crecimiento</a:t>
            </a:r>
            <a:r>
              <a:rPr lang="es-ES" sz="2400" dirty="0" smtClean="0"/>
              <a:t>, </a:t>
            </a:r>
          </a:p>
          <a:p>
            <a:r>
              <a:rPr lang="es-ES" sz="2400" dirty="0" smtClean="0"/>
              <a:t> 4</a:t>
            </a:r>
            <a:r>
              <a:rPr lang="es-ES" sz="2400" b="1" dirty="0" smtClean="0"/>
              <a:t>. La mejor manera de defenderse es devolverla</a:t>
            </a:r>
            <a:r>
              <a:rPr lang="es-ES" sz="2400" dirty="0" smtClean="0"/>
              <a:t>. </a:t>
            </a:r>
          </a:p>
          <a:p>
            <a:r>
              <a:rPr lang="es-ES" sz="2400" dirty="0" smtClean="0"/>
              <a:t> 5. </a:t>
            </a:r>
            <a:r>
              <a:rPr lang="es-ES" sz="2400" b="1" dirty="0" smtClean="0"/>
              <a:t>El maltrato es cosa de chicos</a:t>
            </a:r>
            <a:r>
              <a:rPr lang="es-ES" sz="2400" dirty="0" smtClean="0"/>
              <a:t>. </a:t>
            </a:r>
          </a:p>
          <a:p>
            <a:r>
              <a:rPr lang="es-ES" sz="2400" dirty="0" smtClean="0"/>
              <a:t>6.  </a:t>
            </a:r>
            <a:r>
              <a:rPr lang="es-ES" sz="2400" b="1" dirty="0" smtClean="0"/>
              <a:t>Sólo  agreden  los  chicos  que  tienen problemas familiares  o  que  viven en barrios  marginales</a:t>
            </a:r>
            <a:r>
              <a:rPr lang="es-ES" sz="2400" dirty="0" smtClean="0"/>
              <a:t>. </a:t>
            </a:r>
          </a:p>
          <a:p>
            <a:r>
              <a:rPr lang="es-ES" sz="2400" dirty="0" smtClean="0"/>
              <a:t> 7</a:t>
            </a:r>
            <a:r>
              <a:rPr lang="es-ES" sz="2400" b="1" dirty="0" smtClean="0"/>
              <a:t>.  Las víctimas son personas enclenques y débiles.</a:t>
            </a:r>
            <a:r>
              <a:rPr lang="es-ES" sz="2400" dirty="0" smtClean="0"/>
              <a:t> </a:t>
            </a:r>
          </a:p>
          <a:p>
            <a:r>
              <a:rPr lang="es-ES" sz="2400" dirty="0" smtClean="0"/>
              <a:t>8.  Cuando los  otros  niños  se  pelean  </a:t>
            </a:r>
            <a:r>
              <a:rPr lang="es-ES" sz="2400" b="1" dirty="0" smtClean="0"/>
              <a:t>más  vale  no meterse</a:t>
            </a:r>
            <a:r>
              <a:rPr lang="es-ES" sz="2400" dirty="0" smtClean="0"/>
              <a:t> </a:t>
            </a:r>
          </a:p>
          <a:p>
            <a:r>
              <a:rPr lang="es-ES" sz="2400" dirty="0" smtClean="0"/>
              <a:t>9.  </a:t>
            </a:r>
            <a:r>
              <a:rPr lang="es-ES" sz="2400" b="1" dirty="0" smtClean="0"/>
              <a:t>Hay que castigar a los niños que agreden, así dejarán de hacerlo</a:t>
            </a:r>
            <a:r>
              <a:rPr lang="es-ES" sz="2400" dirty="0" smtClean="0"/>
              <a:t>. </a:t>
            </a:r>
          </a:p>
          <a:p>
            <a:r>
              <a:rPr lang="es-ES" sz="2400" dirty="0" smtClean="0"/>
              <a:t> 10. </a:t>
            </a:r>
            <a:r>
              <a:rPr lang="es-ES" sz="2400" b="1" dirty="0" smtClean="0"/>
              <a:t>Sólo la víctima necesita ayuda</a:t>
            </a:r>
            <a:r>
              <a:rPr lang="es-ES" sz="2400" dirty="0" smtClean="0"/>
              <a:t>. </a:t>
            </a:r>
          </a:p>
          <a:p>
            <a:endParaRPr lang="es-E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CONSECUENCIAS PARA LOS ESPECTADORES</a:t>
            </a:r>
            <a:endParaRPr lang="es-ES" dirty="0"/>
          </a:p>
        </p:txBody>
      </p:sp>
      <p:sp>
        <p:nvSpPr>
          <p:cNvPr id="3" name="2 Marcador de contenido"/>
          <p:cNvSpPr>
            <a:spLocks noGrp="1"/>
          </p:cNvSpPr>
          <p:nvPr>
            <p:ph idx="1"/>
          </p:nvPr>
        </p:nvSpPr>
        <p:spPr/>
        <p:txBody>
          <a:bodyPr>
            <a:normAutofit fontScale="77500" lnSpcReduction="20000"/>
          </a:bodyPr>
          <a:lstStyle/>
          <a:p>
            <a:pPr algn="just"/>
            <a:r>
              <a:rPr lang="es-ES" dirty="0" smtClean="0"/>
              <a:t>Incremento del temor a ser victimizado. </a:t>
            </a:r>
          </a:p>
          <a:p>
            <a:pPr algn="just"/>
            <a:r>
              <a:rPr lang="es-ES" dirty="0" smtClean="0"/>
              <a:t>Aprenden por observación que el/la agresor/a es tenido en cuenta y valorado en el grupo.</a:t>
            </a:r>
          </a:p>
          <a:p>
            <a:pPr algn="just"/>
            <a:r>
              <a:rPr lang="es-ES" dirty="0" smtClean="0"/>
              <a:t>Se acostumbran a vivir en un clima interpersonal donde existe el abuso, la intimidación. </a:t>
            </a:r>
          </a:p>
          <a:p>
            <a:pPr algn="just"/>
            <a:r>
              <a:rPr lang="es-ES" dirty="0" smtClean="0"/>
              <a:t> Se desensibilizan hacia la violencia y el sufrimiento de las personas llegando a cierta frialdad </a:t>
            </a:r>
            <a:r>
              <a:rPr lang="es-ES" dirty="0" smtClean="0">
                <a:sym typeface="Wingdings 2"/>
              </a:rPr>
              <a:t></a:t>
            </a:r>
            <a:r>
              <a:rPr lang="es-ES" dirty="0" smtClean="0"/>
              <a:t>Acaban considerando que la violencia interpersonal es algo inevitable y no se puede impedir. </a:t>
            </a:r>
          </a:p>
          <a:p>
            <a:pPr algn="just"/>
            <a:r>
              <a:rPr lang="es-ES" dirty="0" smtClean="0"/>
              <a:t> Aprenden a ser cómplices y/o pasotas. </a:t>
            </a:r>
          </a:p>
          <a:p>
            <a:pPr algn="just"/>
            <a:r>
              <a:rPr lang="es-ES" dirty="0" smtClean="0"/>
              <a:t>Su desarrollo </a:t>
            </a:r>
            <a:r>
              <a:rPr lang="es-ES" dirty="0" err="1" smtClean="0"/>
              <a:t>sociomoral</a:t>
            </a:r>
            <a:r>
              <a:rPr lang="es-ES" dirty="0" smtClean="0"/>
              <a:t> se ve perturbado,  aprenden a: no ayudar al débil, no implicarse, en definitiva aprenden a no ser solidarios. </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rial Black" pitchFamily="34" charset="0"/>
              </a:rPr>
              <a:t/>
            </a:r>
            <a:br>
              <a:rPr lang="es-ES" dirty="0" smtClean="0">
                <a:latin typeface="Arial Black" pitchFamily="34" charset="0"/>
              </a:rPr>
            </a:br>
            <a:r>
              <a:rPr lang="es-ES" dirty="0" smtClean="0">
                <a:latin typeface="Arial Black" pitchFamily="34" charset="0"/>
              </a:rPr>
              <a:t/>
            </a:r>
            <a:br>
              <a:rPr lang="es-ES" dirty="0" smtClean="0">
                <a:latin typeface="Arial Black" pitchFamily="34" charset="0"/>
              </a:rPr>
            </a:br>
            <a:r>
              <a:rPr lang="es-ES" dirty="0" smtClean="0">
                <a:latin typeface="Arial Black" pitchFamily="34" charset="0"/>
              </a:rPr>
              <a:t/>
            </a:r>
            <a:br>
              <a:rPr lang="es-ES" dirty="0" smtClean="0">
                <a:latin typeface="Arial Black" pitchFamily="34" charset="0"/>
              </a:rPr>
            </a:br>
            <a:r>
              <a:rPr lang="es-ES" dirty="0" smtClean="0">
                <a:latin typeface="Arial Black" pitchFamily="34" charset="0"/>
              </a:rPr>
              <a:t/>
            </a:r>
            <a:br>
              <a:rPr lang="es-ES" dirty="0" smtClean="0">
                <a:latin typeface="Arial Black" pitchFamily="34" charset="0"/>
              </a:rPr>
            </a:br>
            <a:r>
              <a:rPr lang="es-ES" dirty="0" smtClean="0">
                <a:latin typeface="Arial Black" pitchFamily="34" charset="0"/>
              </a:rPr>
              <a:t/>
            </a:r>
            <a:br>
              <a:rPr lang="es-ES" dirty="0" smtClean="0">
                <a:latin typeface="Arial Black" pitchFamily="34" charset="0"/>
              </a:rPr>
            </a:br>
            <a:r>
              <a:rPr lang="es-ES" dirty="0" smtClean="0">
                <a:latin typeface="Arial Black" pitchFamily="34" charset="0"/>
              </a:rPr>
              <a:t>PREVENCIÓN </a:t>
            </a:r>
            <a:endParaRPr lang="es-ES" dirty="0">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FFFF00"/>
                </a:solidFill>
              </a:rPr>
              <a:t>CARACTERÍSTICAS DE LA CONVIVENCIA</a:t>
            </a:r>
            <a:endParaRPr lang="es-ES" dirty="0">
              <a:solidFill>
                <a:srgbClr val="FFFF00"/>
              </a:solidFill>
            </a:endParaRPr>
          </a:p>
        </p:txBody>
      </p:sp>
      <p:sp>
        <p:nvSpPr>
          <p:cNvPr id="3" name="2 Marcador de contenido"/>
          <p:cNvSpPr>
            <a:spLocks noGrp="1"/>
          </p:cNvSpPr>
          <p:nvPr>
            <p:ph idx="1"/>
          </p:nvPr>
        </p:nvSpPr>
        <p:spPr/>
        <p:txBody>
          <a:bodyPr>
            <a:normAutofit fontScale="92500" lnSpcReduction="10000"/>
          </a:bodyPr>
          <a:lstStyle/>
          <a:p>
            <a:pPr>
              <a:buNone/>
            </a:pPr>
            <a:endParaRPr lang="es-ES" dirty="0" smtClean="0"/>
          </a:p>
          <a:p>
            <a:r>
              <a:rPr lang="es-ES" b="1" dirty="0" smtClean="0"/>
              <a:t>EMPATÍA </a:t>
            </a:r>
          </a:p>
          <a:p>
            <a:r>
              <a:rPr lang="es-ES" b="1" dirty="0" smtClean="0"/>
              <a:t>RESPETO </a:t>
            </a:r>
          </a:p>
          <a:p>
            <a:r>
              <a:rPr lang="es-ES" b="1" dirty="0" smtClean="0"/>
              <a:t>SOLIDARIDAD/AYUDA MUTUA/COMPAÑERISMO </a:t>
            </a:r>
          </a:p>
          <a:p>
            <a:r>
              <a:rPr lang="es-ES" b="1" dirty="0" smtClean="0"/>
              <a:t>ESCUCHA Y ANÁLISIS CRÍTICO </a:t>
            </a:r>
          </a:p>
          <a:p>
            <a:r>
              <a:rPr lang="es-ES" b="1" dirty="0" smtClean="0"/>
              <a:t>SEGURIDAD Y CONFIANZA </a:t>
            </a:r>
          </a:p>
          <a:p>
            <a:r>
              <a:rPr lang="es-ES" b="1" dirty="0" smtClean="0"/>
              <a:t>COOPERACIÓN </a:t>
            </a:r>
          </a:p>
          <a:p>
            <a:r>
              <a:rPr lang="es-ES" b="1" dirty="0" smtClean="0"/>
              <a:t>GESTIÓN EMOCIONAL </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INSTRUMENTOS</a:t>
            </a:r>
            <a:endParaRPr lang="es-ES" dirty="0"/>
          </a:p>
        </p:txBody>
      </p:sp>
      <p:sp>
        <p:nvSpPr>
          <p:cNvPr id="3" name="2 Marcador de contenido"/>
          <p:cNvSpPr>
            <a:spLocks noGrp="1"/>
          </p:cNvSpPr>
          <p:nvPr>
            <p:ph idx="1"/>
          </p:nvPr>
        </p:nvSpPr>
        <p:spPr/>
        <p:txBody>
          <a:bodyPr>
            <a:normAutofit/>
          </a:bodyPr>
          <a:lstStyle/>
          <a:p>
            <a:r>
              <a:rPr lang="es-ES" sz="4000" dirty="0" smtClean="0"/>
              <a:t>Reglamento Régimen Interior</a:t>
            </a:r>
          </a:p>
          <a:p>
            <a:r>
              <a:rPr lang="es-ES" sz="4000" dirty="0" smtClean="0"/>
              <a:t>Plan acción tutorial: dinámicas, videos…Trabajar con supuestos o situaciones</a:t>
            </a:r>
          </a:p>
          <a:p>
            <a:r>
              <a:rPr lang="es-ES" sz="4000" dirty="0" smtClean="0"/>
              <a:t>Metodología: aprendizaje cooperativo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499992" y="404664"/>
            <a:ext cx="4392488" cy="5688632"/>
          </a:xfrm>
          <a:prstGeom prst="rect">
            <a:avLst/>
          </a:prstGeom>
          <a:noFill/>
          <a:ln w="9525">
            <a:noFill/>
            <a:miter lim="800000"/>
            <a:headEnd/>
            <a:tailEnd/>
          </a:ln>
        </p:spPr>
      </p:pic>
      <p:pic>
        <p:nvPicPr>
          <p:cNvPr id="2" name="Picture 2" descr="C:\Users\Vero\Pictures\tapones emociones.jpg"/>
          <p:cNvPicPr>
            <a:picLocks noGrp="1" noChangeAspect="1" noChangeArrowheads="1"/>
          </p:cNvPicPr>
          <p:nvPr>
            <p:ph idx="1"/>
          </p:nvPr>
        </p:nvPicPr>
        <p:blipFill>
          <a:blip r:embed="rId3" cstate="print"/>
          <a:srcRect/>
          <a:stretch>
            <a:fillRect/>
          </a:stretch>
        </p:blipFill>
        <p:spPr bwMode="auto">
          <a:xfrm>
            <a:off x="0" y="404664"/>
            <a:ext cx="4140200" cy="56886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FFFF00"/>
                </a:solidFill>
              </a:rPr>
              <a:t>TRABAJAR CON SITUACIONES IMAGINARIAS</a:t>
            </a:r>
            <a:endParaRPr lang="es-ES" dirty="0">
              <a:solidFill>
                <a:srgbClr val="FFFF00"/>
              </a:solidFill>
            </a:endParaRPr>
          </a:p>
        </p:txBody>
      </p:sp>
      <p:sp>
        <p:nvSpPr>
          <p:cNvPr id="3" name="2 Marcador de contenido"/>
          <p:cNvSpPr>
            <a:spLocks noGrp="1"/>
          </p:cNvSpPr>
          <p:nvPr>
            <p:ph idx="1"/>
          </p:nvPr>
        </p:nvSpPr>
        <p:spPr>
          <a:xfrm>
            <a:off x="457200" y="1268760"/>
            <a:ext cx="7467600" cy="5400600"/>
          </a:xfrm>
        </p:spPr>
        <p:txBody>
          <a:bodyPr>
            <a:normAutofit fontScale="77500" lnSpcReduction="20000"/>
          </a:bodyPr>
          <a:lstStyle/>
          <a:p>
            <a:pPr algn="just">
              <a:buNone/>
            </a:pPr>
            <a:r>
              <a:rPr lang="es-ES" dirty="0" smtClean="0"/>
              <a:t>      </a:t>
            </a:r>
          </a:p>
          <a:p>
            <a:pPr algn="just">
              <a:buNone/>
            </a:pPr>
            <a:r>
              <a:rPr lang="es-ES" sz="3200" dirty="0" smtClean="0"/>
              <a:t>    Berta es una chica muy inteligente que siempre ha sacado muy buenas notas. Desde que hace unas semanas Marcos y Virginia, dos compañeros de clase empezaron a meterse con ella a todas horas; la llaman foca y </a:t>
            </a:r>
            <a:r>
              <a:rPr lang="es-ES" sz="3200" dirty="0" err="1" smtClean="0"/>
              <a:t>gafotas</a:t>
            </a:r>
            <a:r>
              <a:rPr lang="es-ES" sz="3200" dirty="0" smtClean="0"/>
              <a:t>; la humillan y la ridiculizan; se burlan de ella, la hacen chistes y la cantan una canción con un estribillo que habla de una bola. </a:t>
            </a:r>
          </a:p>
          <a:p>
            <a:pPr algn="just">
              <a:buNone/>
            </a:pPr>
            <a:r>
              <a:rPr lang="es-ES" sz="3200" dirty="0" smtClean="0"/>
              <a:t>    El resto de los compañeros generalmente pasan aunque algunas veces les ríen las gracias. Solamente Andrea se acerca a ella alguna vez y le dice "no les hagas caso que son unos bordes". En este momento, Berta no sabe qué hacer ni cómo defenderse de ellos.</a:t>
            </a:r>
          </a:p>
          <a:p>
            <a:pPr algn="just">
              <a:buNone/>
            </a:pPr>
            <a:r>
              <a:rPr lang="es-ES" sz="3200" dirty="0" smtClean="0"/>
              <a:t> </a:t>
            </a:r>
            <a:endParaRPr lang="es-E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FF00"/>
                </a:solidFill>
              </a:rPr>
              <a:t>¿Cómo trabajar este caso?</a:t>
            </a:r>
            <a:endParaRPr lang="es-ES" dirty="0">
              <a:solidFill>
                <a:srgbClr val="FFFF00"/>
              </a:solidFill>
            </a:endParaRPr>
          </a:p>
        </p:txBody>
      </p:sp>
      <p:sp>
        <p:nvSpPr>
          <p:cNvPr id="3" name="2 Marcador de contenido"/>
          <p:cNvSpPr>
            <a:spLocks noGrp="1"/>
          </p:cNvSpPr>
          <p:nvPr>
            <p:ph idx="1"/>
          </p:nvPr>
        </p:nvSpPr>
        <p:spPr>
          <a:xfrm>
            <a:off x="457200" y="1196752"/>
            <a:ext cx="8686800" cy="5661248"/>
          </a:xfrm>
        </p:spPr>
        <p:txBody>
          <a:bodyPr>
            <a:normAutofit fontScale="92500" lnSpcReduction="20000"/>
          </a:bodyPr>
          <a:lstStyle/>
          <a:p>
            <a:pPr>
              <a:buNone/>
            </a:pPr>
            <a:r>
              <a:rPr lang="es-ES" sz="2800" dirty="0" smtClean="0"/>
              <a:t>–</a:t>
            </a:r>
            <a:r>
              <a:rPr lang="es-ES" sz="2800" b="1" dirty="0" smtClean="0"/>
              <a:t>IDENTIFICACIÓN DE LA SITUACIÓN  </a:t>
            </a:r>
            <a:r>
              <a:rPr lang="es-ES" sz="2800" dirty="0" smtClean="0"/>
              <a:t>Ese/a chico/a, ¿tiene algún problema?, ¿necesita ayuda?, ¿por qué?  </a:t>
            </a:r>
          </a:p>
          <a:p>
            <a:pPr>
              <a:buNone/>
            </a:pPr>
            <a:endParaRPr lang="es-ES" sz="2800" b="1" dirty="0" smtClean="0"/>
          </a:p>
          <a:p>
            <a:pPr>
              <a:buNone/>
            </a:pPr>
            <a:r>
              <a:rPr lang="es-ES" sz="2800" dirty="0" smtClean="0"/>
              <a:t>–</a:t>
            </a:r>
            <a:r>
              <a:rPr lang="es-ES" sz="2800" b="1" dirty="0" smtClean="0"/>
              <a:t>IDENTIFICACIÓN DE LOS SENTIMIENTOS </a:t>
            </a:r>
            <a:r>
              <a:rPr lang="es-ES" sz="2800" dirty="0" smtClean="0"/>
              <a:t>Si alguna vez estuvieses en esta situación, ¿cómo te sentirías?, ¿qué pensarías? </a:t>
            </a:r>
          </a:p>
          <a:p>
            <a:pPr>
              <a:buNone/>
            </a:pPr>
            <a:endParaRPr lang="es-ES" sz="2800" b="1" dirty="0" smtClean="0"/>
          </a:p>
          <a:p>
            <a:pPr>
              <a:buNone/>
            </a:pPr>
            <a:r>
              <a:rPr lang="es-ES" sz="3200" dirty="0" smtClean="0"/>
              <a:t>– </a:t>
            </a:r>
            <a:r>
              <a:rPr lang="es-ES" b="1" dirty="0" smtClean="0"/>
              <a:t>IDENTIFICACIÓN DE LOS SISTEMAS Y REDES DE APOYO </a:t>
            </a:r>
            <a:r>
              <a:rPr lang="es-ES" dirty="0" smtClean="0"/>
              <a:t>Si alguna vez estuvieses en esa situación, ¿a quién se lo contarías?, ¿a quién pedirías ayuda? </a:t>
            </a:r>
          </a:p>
          <a:p>
            <a:pPr>
              <a:buNone/>
            </a:pPr>
            <a:endParaRPr lang="es-ES" b="1" dirty="0" smtClean="0"/>
          </a:p>
          <a:p>
            <a:pPr>
              <a:buNone/>
            </a:pPr>
            <a:r>
              <a:rPr lang="es-ES" dirty="0" smtClean="0"/>
              <a:t>–</a:t>
            </a:r>
            <a:r>
              <a:rPr lang="es-ES" b="1" dirty="0" smtClean="0"/>
              <a:t>DESARROLLO DE HABILIDADES SOCIALES </a:t>
            </a:r>
            <a:r>
              <a:rPr lang="es-ES" dirty="0" smtClean="0"/>
              <a:t>Si alguna vez estuvieses en esa situación, ¿qué harías tú para solucionar el problema?  </a:t>
            </a:r>
            <a:endParaRPr lang="es-ES" b="1"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FF00"/>
                </a:solidFill>
              </a:rPr>
              <a:t>¿Cómo Trabajar este caso?</a:t>
            </a:r>
            <a:endParaRPr lang="es-ES" dirty="0">
              <a:solidFill>
                <a:srgbClr val="FFFF00"/>
              </a:solidFill>
            </a:endParaRPr>
          </a:p>
        </p:txBody>
      </p:sp>
      <p:sp>
        <p:nvSpPr>
          <p:cNvPr id="3" name="2 Marcador de contenido"/>
          <p:cNvSpPr>
            <a:spLocks noGrp="1"/>
          </p:cNvSpPr>
          <p:nvPr>
            <p:ph idx="1"/>
          </p:nvPr>
        </p:nvSpPr>
        <p:spPr/>
        <p:txBody>
          <a:bodyPr>
            <a:normAutofit lnSpcReduction="10000"/>
          </a:bodyPr>
          <a:lstStyle/>
          <a:p>
            <a:pPr>
              <a:buNone/>
            </a:pPr>
            <a:endParaRPr lang="es-ES" dirty="0" smtClean="0"/>
          </a:p>
          <a:p>
            <a:r>
              <a:rPr lang="es-ES" b="1" dirty="0" smtClean="0"/>
              <a:t>LLUVIA DE IDEAS </a:t>
            </a:r>
          </a:p>
          <a:p>
            <a:pPr>
              <a:buNone/>
            </a:pPr>
            <a:endParaRPr lang="es-ES" b="1" dirty="0" smtClean="0"/>
          </a:p>
          <a:p>
            <a:r>
              <a:rPr lang="es-ES" b="1" dirty="0" smtClean="0"/>
              <a:t>VALORACIÓN DE LAS ALTERNATIVAS Y TOMA DE DECISIONES </a:t>
            </a:r>
          </a:p>
          <a:p>
            <a:pPr>
              <a:buNone/>
            </a:pPr>
            <a:endParaRPr lang="es-ES" b="1" dirty="0" smtClean="0"/>
          </a:p>
          <a:p>
            <a:r>
              <a:rPr lang="es-ES" b="1" dirty="0" smtClean="0"/>
              <a:t>ELABORACIÓN DE </a:t>
            </a:r>
            <a:r>
              <a:rPr lang="es-ES" b="1" dirty="0" smtClean="0">
                <a:solidFill>
                  <a:srgbClr val="FF0000"/>
                </a:solidFill>
              </a:rPr>
              <a:t>CARTA</a:t>
            </a:r>
            <a:r>
              <a:rPr lang="es-ES" b="1" dirty="0" smtClean="0"/>
              <a:t> DE PETICIÓN DE AYUDA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FF00"/>
                </a:solidFill>
              </a:rPr>
              <a:t>APRENDIZAJE COOPERATIVO</a:t>
            </a:r>
            <a:endParaRPr lang="es-ES" b="1" dirty="0">
              <a:solidFill>
                <a:srgbClr val="FFFF00"/>
              </a:solidFill>
            </a:endParaRPr>
          </a:p>
        </p:txBody>
      </p:sp>
      <p:sp>
        <p:nvSpPr>
          <p:cNvPr id="3" name="2 Marcador de contenido"/>
          <p:cNvSpPr>
            <a:spLocks noGrp="1"/>
          </p:cNvSpPr>
          <p:nvPr>
            <p:ph idx="1"/>
          </p:nvPr>
        </p:nvSpPr>
        <p:spPr>
          <a:xfrm>
            <a:off x="457200" y="1600200"/>
            <a:ext cx="8507288" cy="5257800"/>
          </a:xfrm>
        </p:spPr>
        <p:txBody>
          <a:bodyPr>
            <a:normAutofit/>
          </a:bodyPr>
          <a:lstStyle/>
          <a:p>
            <a:pPr algn="just"/>
            <a:endParaRPr lang="es-ES" dirty="0" smtClean="0"/>
          </a:p>
          <a:p>
            <a:pPr algn="just"/>
            <a:r>
              <a:rPr lang="es-ES" dirty="0" smtClean="0"/>
              <a:t>las situaciones de aprendizaje cooperativo ofrecen una meta en común, solución de problemas, aprendizaje de conceptos.</a:t>
            </a:r>
          </a:p>
          <a:p>
            <a:pPr algn="just">
              <a:buNone/>
            </a:pPr>
            <a:endParaRPr lang="es-ES" dirty="0" smtClean="0"/>
          </a:p>
          <a:p>
            <a:pPr algn="just"/>
            <a:r>
              <a:rPr lang="es-ES" dirty="0" smtClean="0"/>
              <a:t>proporcionan oportunidades para tener un conocimiento sobre los demás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endParaRPr lang="es-ES" dirty="0" smtClean="0"/>
          </a:p>
          <a:p>
            <a:pPr>
              <a:buNone/>
            </a:pPr>
            <a:r>
              <a:rPr lang="es-ES" sz="4400" b="1" dirty="0" smtClean="0">
                <a:latin typeface="Arial Black" pitchFamily="34" charset="0"/>
              </a:rPr>
              <a:t>DETECCIÓN</a:t>
            </a:r>
            <a:endParaRPr lang="es-ES" sz="4400" b="1" dirty="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11" name="10 Marcador de contenido"/>
          <p:cNvSpPr>
            <a:spLocks noGrp="1"/>
          </p:cNvSpPr>
          <p:nvPr>
            <p:ph idx="1"/>
          </p:nvPr>
        </p:nvSpPr>
        <p:spPr/>
        <p:txBody>
          <a:bodyPr/>
          <a:lstStyle/>
          <a:p>
            <a:endParaRPr lang="es-ES" dirty="0" smtClean="0"/>
          </a:p>
          <a:p>
            <a:endParaRPr lang="es-ES" dirty="0" smtClean="0"/>
          </a:p>
          <a:p>
            <a:pPr algn="ctr">
              <a:buNone/>
            </a:pPr>
            <a:r>
              <a:rPr lang="es-ES" sz="4400" dirty="0" smtClean="0"/>
              <a:t>ESTE NO ES MI PROBLEMA</a:t>
            </a:r>
            <a:endParaRPr lang="es-ES"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FF00"/>
                </a:solidFill>
              </a:rPr>
              <a:t>INTRUMENTOS DE DETECCIÓN</a:t>
            </a:r>
            <a:endParaRPr lang="es-ES" b="1" dirty="0">
              <a:solidFill>
                <a:srgbClr val="FFFF00"/>
              </a:solidFill>
            </a:endParaRPr>
          </a:p>
        </p:txBody>
      </p:sp>
      <p:sp>
        <p:nvSpPr>
          <p:cNvPr id="3" name="2 Marcador de contenido"/>
          <p:cNvSpPr>
            <a:spLocks noGrp="1"/>
          </p:cNvSpPr>
          <p:nvPr>
            <p:ph idx="1"/>
          </p:nvPr>
        </p:nvSpPr>
        <p:spPr/>
        <p:txBody>
          <a:bodyPr>
            <a:normAutofit fontScale="92500" lnSpcReduction="10000"/>
          </a:bodyPr>
          <a:lstStyle/>
          <a:p>
            <a:pPr algn="just"/>
            <a:r>
              <a:rPr lang="es-ES" sz="4000" dirty="0" err="1" smtClean="0"/>
              <a:t>Sociograma</a:t>
            </a:r>
            <a:r>
              <a:rPr lang="es-ES" sz="4000" dirty="0" smtClean="0"/>
              <a:t> u otras técnicas.</a:t>
            </a:r>
          </a:p>
          <a:p>
            <a:pPr algn="just"/>
            <a:endParaRPr lang="es-ES" sz="4000" dirty="0" smtClean="0"/>
          </a:p>
          <a:p>
            <a:pPr algn="just"/>
            <a:r>
              <a:rPr lang="es-ES" sz="4000" dirty="0" smtClean="0"/>
              <a:t>La observación</a:t>
            </a:r>
          </a:p>
          <a:p>
            <a:pPr algn="just"/>
            <a:endParaRPr lang="es-ES" sz="4000" dirty="0" smtClean="0"/>
          </a:p>
          <a:p>
            <a:pPr algn="just"/>
            <a:r>
              <a:rPr lang="es-ES" sz="4000" dirty="0" smtClean="0"/>
              <a:t>Entrevistas individuales</a:t>
            </a:r>
          </a:p>
          <a:p>
            <a:pPr algn="just"/>
            <a:endParaRPr lang="es-ES" sz="4000" dirty="0" smtClean="0"/>
          </a:p>
          <a:p>
            <a:pPr algn="just"/>
            <a:r>
              <a:rPr lang="es-ES" sz="4000" dirty="0" smtClean="0"/>
              <a:t>Buzón</a:t>
            </a:r>
            <a:endParaRPr lang="es-E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SOCIOGRAMA</a:t>
            </a:r>
            <a:endParaRPr lang="es-ES" dirty="0"/>
          </a:p>
        </p:txBody>
      </p:sp>
      <p:sp>
        <p:nvSpPr>
          <p:cNvPr id="3" name="2 Marcador de contenido"/>
          <p:cNvSpPr>
            <a:spLocks noGrp="1"/>
          </p:cNvSpPr>
          <p:nvPr>
            <p:ph idx="1"/>
          </p:nvPr>
        </p:nvSpPr>
        <p:spPr/>
        <p:txBody>
          <a:bodyPr/>
          <a:lstStyle/>
          <a:p>
            <a:r>
              <a:rPr lang="es-ES" dirty="0" smtClean="0"/>
              <a:t>Programa </a:t>
            </a:r>
            <a:r>
              <a:rPr lang="es-ES" dirty="0" err="1" smtClean="0"/>
              <a:t>socioescuela</a:t>
            </a:r>
            <a:endParaRPr lang="es-ES" dirty="0" smtClean="0"/>
          </a:p>
          <a:p>
            <a:r>
              <a:rPr lang="es-ES" dirty="0" smtClean="0"/>
              <a:t>Realizar nosotros</a:t>
            </a:r>
          </a:p>
          <a:p>
            <a:pPr lvl="1"/>
            <a:r>
              <a:rPr lang="es-ES" dirty="0" smtClean="0"/>
              <a:t>¿A quién elegirías realizar un trabajo de Lengua? Y con quién NO?</a:t>
            </a:r>
          </a:p>
          <a:p>
            <a:pPr lvl="1"/>
            <a:r>
              <a:rPr lang="es-ES" dirty="0" smtClean="0"/>
              <a:t>¿A quién invitarías a tu fiesta de cumpleaños?</a:t>
            </a:r>
          </a:p>
          <a:p>
            <a:pPr lvl="1"/>
            <a:r>
              <a:rPr lang="es-ES" dirty="0" smtClean="0"/>
              <a:t>¿Al lado de quién te gustaría estar sentada en clase?</a:t>
            </a:r>
          </a:p>
          <a:p>
            <a:pPr lvl="1"/>
            <a:endParaRPr lang="es-ES" dirty="0" smtClean="0"/>
          </a:p>
          <a:p>
            <a:pPr lvl="1"/>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sociograma acoso escolar pregunta afectivas"/>
          <p:cNvPicPr>
            <a:picLocks noChangeAspect="1" noChangeArrowheads="1"/>
          </p:cNvPicPr>
          <p:nvPr/>
        </p:nvPicPr>
        <p:blipFill>
          <a:blip r:embed="rId2" cstate="print"/>
          <a:srcRect/>
          <a:stretch>
            <a:fillRect/>
          </a:stretch>
        </p:blipFill>
        <p:spPr bwMode="auto">
          <a:xfrm>
            <a:off x="1547664" y="1124226"/>
            <a:ext cx="5226634" cy="424899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BUZÓN </a:t>
            </a:r>
            <a:endParaRPr lang="es-ES" dirty="0"/>
          </a:p>
        </p:txBody>
      </p:sp>
      <p:pic>
        <p:nvPicPr>
          <p:cNvPr id="4" name="3 Marcador de contenido" descr="fotos-biblio-18-copia.jpg"/>
          <p:cNvPicPr>
            <a:picLocks noGrp="1" noChangeAspect="1"/>
          </p:cNvPicPr>
          <p:nvPr>
            <p:ph idx="1"/>
          </p:nvPr>
        </p:nvPicPr>
        <p:blipFill>
          <a:blip r:embed="rId2" cstate="print"/>
          <a:stretch>
            <a:fillRect/>
          </a:stretch>
        </p:blipFill>
        <p:spPr>
          <a:xfrm>
            <a:off x="2127491" y="1600200"/>
            <a:ext cx="4127018"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latin typeface="Arial Black" pitchFamily="34" charset="0"/>
              </a:rPr>
              <a:t>PROTOCOLO</a:t>
            </a:r>
            <a:endParaRPr lang="es-ES" b="1" dirty="0">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913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B48E4EC-5A50-4B3A-B909-B360B2190C2C}"/>
                                            </p:graphicEl>
                                          </p:spTgt>
                                        </p:tgtEl>
                                        <p:attrNameLst>
                                          <p:attrName>style.visibility</p:attrName>
                                        </p:attrNameLst>
                                      </p:cBhvr>
                                      <p:to>
                                        <p:strVal val="visible"/>
                                      </p:to>
                                    </p:set>
                                    <p:animEffect transition="in" filter="fade">
                                      <p:cBhvr>
                                        <p:cTn id="7" dur="2000"/>
                                        <p:tgtEl>
                                          <p:spTgt spid="2">
                                            <p:graphicEl>
                                              <a:dgm id="{CB48E4EC-5A50-4B3A-B909-B360B2190C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D3EFC9-261A-46A8-97B6-1F84D8921013}"/>
                                            </p:graphicEl>
                                          </p:spTgt>
                                        </p:tgtEl>
                                        <p:attrNameLst>
                                          <p:attrName>style.visibility</p:attrName>
                                        </p:attrNameLst>
                                      </p:cBhvr>
                                      <p:to>
                                        <p:strVal val="visible"/>
                                      </p:to>
                                    </p:set>
                                    <p:animEffect transition="in" filter="fade">
                                      <p:cBhvr>
                                        <p:cTn id="12" dur="2000"/>
                                        <p:tgtEl>
                                          <p:spTgt spid="2">
                                            <p:graphicEl>
                                              <a:dgm id="{42D3EFC9-261A-46A8-97B6-1F84D892101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A014BA68-685F-40CE-B778-B85F84004DC1}"/>
                                            </p:graphicEl>
                                          </p:spTgt>
                                        </p:tgtEl>
                                        <p:attrNameLst>
                                          <p:attrName>style.visibility</p:attrName>
                                        </p:attrNameLst>
                                      </p:cBhvr>
                                      <p:to>
                                        <p:strVal val="visible"/>
                                      </p:to>
                                    </p:set>
                                    <p:animEffect transition="in" filter="fade">
                                      <p:cBhvr>
                                        <p:cTn id="17" dur="2000"/>
                                        <p:tgtEl>
                                          <p:spTgt spid="2">
                                            <p:graphicEl>
                                              <a:dgm id="{A014BA68-685F-40CE-B778-B85F84004DC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8BFA635E-67C8-4E3B-BDCD-2430D2DB36CC}"/>
                                            </p:graphicEl>
                                          </p:spTgt>
                                        </p:tgtEl>
                                        <p:attrNameLst>
                                          <p:attrName>style.visibility</p:attrName>
                                        </p:attrNameLst>
                                      </p:cBhvr>
                                      <p:to>
                                        <p:strVal val="visible"/>
                                      </p:to>
                                    </p:set>
                                    <p:animEffect transition="in" filter="fade">
                                      <p:cBhvr>
                                        <p:cTn id="22" dur="2000"/>
                                        <p:tgtEl>
                                          <p:spTgt spid="2">
                                            <p:graphicEl>
                                              <a:dgm id="{8BFA635E-67C8-4E3B-BDCD-2430D2DB36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68619D5E-B576-484A-888A-5C8110B0779D}"/>
                                            </p:graphicEl>
                                          </p:spTgt>
                                        </p:tgtEl>
                                        <p:attrNameLst>
                                          <p:attrName>style.visibility</p:attrName>
                                        </p:attrNameLst>
                                      </p:cBhvr>
                                      <p:to>
                                        <p:strVal val="visible"/>
                                      </p:to>
                                    </p:set>
                                    <p:animEffect transition="in" filter="fade">
                                      <p:cBhvr>
                                        <p:cTn id="27" dur="2000"/>
                                        <p:tgtEl>
                                          <p:spTgt spid="2">
                                            <p:graphicEl>
                                              <a:dgm id="{68619D5E-B576-484A-888A-5C8110B0779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72DC950C-2FB0-4459-AF0A-B0E1BBE5AFB7}"/>
                                            </p:graphicEl>
                                          </p:spTgt>
                                        </p:tgtEl>
                                        <p:attrNameLst>
                                          <p:attrName>style.visibility</p:attrName>
                                        </p:attrNameLst>
                                      </p:cBhvr>
                                      <p:to>
                                        <p:strVal val="visible"/>
                                      </p:to>
                                    </p:set>
                                    <p:animEffect transition="in" filter="fade">
                                      <p:cBhvr>
                                        <p:cTn id="32" dur="2000"/>
                                        <p:tgtEl>
                                          <p:spTgt spid="2">
                                            <p:graphicEl>
                                              <a:dgm id="{72DC950C-2FB0-4459-AF0A-B0E1BBE5AFB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5D2B4FA2-EF9C-429B-934D-A725370C0BD3}"/>
                                            </p:graphicEl>
                                          </p:spTgt>
                                        </p:tgtEl>
                                        <p:attrNameLst>
                                          <p:attrName>style.visibility</p:attrName>
                                        </p:attrNameLst>
                                      </p:cBhvr>
                                      <p:to>
                                        <p:strVal val="visible"/>
                                      </p:to>
                                    </p:set>
                                    <p:animEffect transition="in" filter="fade">
                                      <p:cBhvr>
                                        <p:cTn id="37" dur="2000"/>
                                        <p:tgtEl>
                                          <p:spTgt spid="2">
                                            <p:graphicEl>
                                              <a:dgm id="{5D2B4FA2-EF9C-429B-934D-A725370C0BD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AB010585-2FC9-43AB-93E4-A4A72DEB1F4D}"/>
                                            </p:graphicEl>
                                          </p:spTgt>
                                        </p:tgtEl>
                                        <p:attrNameLst>
                                          <p:attrName>style.visibility</p:attrName>
                                        </p:attrNameLst>
                                      </p:cBhvr>
                                      <p:to>
                                        <p:strVal val="visible"/>
                                      </p:to>
                                    </p:set>
                                    <p:animEffect transition="in" filter="fade">
                                      <p:cBhvr>
                                        <p:cTn id="42" dur="2000"/>
                                        <p:tgtEl>
                                          <p:spTgt spid="2">
                                            <p:graphicEl>
                                              <a:dgm id="{AB010585-2FC9-43AB-93E4-A4A72DEB1F4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A799084-9F72-4E97-BA52-5648964BB3D0}"/>
                                            </p:graphicEl>
                                          </p:spTgt>
                                        </p:tgtEl>
                                        <p:attrNameLst>
                                          <p:attrName>style.visibility</p:attrName>
                                        </p:attrNameLst>
                                      </p:cBhvr>
                                      <p:to>
                                        <p:strVal val="visible"/>
                                      </p:to>
                                    </p:set>
                                    <p:animEffect transition="in" filter="fade">
                                      <p:cBhvr>
                                        <p:cTn id="47" dur="2000"/>
                                        <p:tgtEl>
                                          <p:spTgt spid="2">
                                            <p:graphicEl>
                                              <a:dgm id="{EA799084-9F72-4E97-BA52-5648964BB3D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DF1ED902-2EEA-43DC-B48F-C4B2330283B6}"/>
                                            </p:graphicEl>
                                          </p:spTgt>
                                        </p:tgtEl>
                                        <p:attrNameLst>
                                          <p:attrName>style.visibility</p:attrName>
                                        </p:attrNameLst>
                                      </p:cBhvr>
                                      <p:to>
                                        <p:strVal val="visible"/>
                                      </p:to>
                                    </p:set>
                                    <p:animEffect transition="in" filter="fade">
                                      <p:cBhvr>
                                        <p:cTn id="52" dur="2000"/>
                                        <p:tgtEl>
                                          <p:spTgt spid="2">
                                            <p:graphicEl>
                                              <a:dgm id="{DF1ED902-2EEA-43DC-B48F-C4B2330283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FF00"/>
                </a:solidFill>
              </a:rPr>
              <a:t>ENTREVISTA ESPECTADORES</a:t>
            </a:r>
            <a:endParaRPr lang="es-ES" dirty="0">
              <a:solidFill>
                <a:srgbClr val="FFFF00"/>
              </a:solidFill>
            </a:endParaRPr>
          </a:p>
        </p:txBody>
      </p:sp>
      <p:sp>
        <p:nvSpPr>
          <p:cNvPr id="3" name="2 Marcador de contenido"/>
          <p:cNvSpPr>
            <a:spLocks noGrp="1"/>
          </p:cNvSpPr>
          <p:nvPr>
            <p:ph idx="1"/>
          </p:nvPr>
        </p:nvSpPr>
        <p:spPr>
          <a:xfrm>
            <a:off x="457200" y="1124744"/>
            <a:ext cx="8363272" cy="5733256"/>
          </a:xfrm>
        </p:spPr>
        <p:txBody>
          <a:bodyPr>
            <a:normAutofit fontScale="25000" lnSpcReduction="20000"/>
          </a:bodyPr>
          <a:lstStyle/>
          <a:p>
            <a:pPr lvl="0"/>
            <a:r>
              <a:rPr lang="es-ES" sz="8000" b="1" dirty="0" smtClean="0"/>
              <a:t>Explicación de los motivos de la entrevista.  </a:t>
            </a:r>
          </a:p>
          <a:p>
            <a:pPr>
              <a:buNone/>
            </a:pPr>
            <a:r>
              <a:rPr lang="es-ES" sz="8000" dirty="0" smtClean="0"/>
              <a:t>       </a:t>
            </a:r>
            <a:r>
              <a:rPr lang="es-ES" sz="8000" i="1" dirty="0" smtClean="0"/>
              <a:t>Hola, me gustaría hablar contigo porque hemos observado que algún compañero puede pasarlo mal en el colegio. Me gustaría saber tu versión, tu seguro que puedes ayudarme porque eres muy colaborador……</a:t>
            </a:r>
          </a:p>
          <a:p>
            <a:pPr>
              <a:buNone/>
            </a:pPr>
            <a:endParaRPr lang="es-ES" sz="8000" dirty="0" smtClean="0"/>
          </a:p>
          <a:p>
            <a:pPr lvl="0"/>
            <a:r>
              <a:rPr lang="es-ES" sz="8000" b="1" dirty="0" smtClean="0"/>
              <a:t>Conocer que sabe de la situación.</a:t>
            </a:r>
            <a:endParaRPr lang="es-ES" sz="8000" dirty="0" smtClean="0"/>
          </a:p>
          <a:p>
            <a:pPr>
              <a:buNone/>
            </a:pPr>
            <a:r>
              <a:rPr lang="es-ES" sz="8000" i="1" dirty="0" smtClean="0"/>
              <a:t>      ¿Cómo te va en el centro?  ¿Cómo te llevas entre compañeros? ¿Crees que hay problemas de convivencia entre compañeros son un problema en este centro? ¿Cómo crees que es el ambiente de clase? ¿Crees que alguien lo está pasando mal? ¿Cómo crees que se siente? ¿Has notado que esté triste?  ¿Dónde se produce? ¿Cuándo fue? ¿Desde cuándo ocurre esto? ¿Cuál crees que es el motivo?¿Quién crees que son los que lo hacen?</a:t>
            </a:r>
          </a:p>
          <a:p>
            <a:pPr>
              <a:buNone/>
            </a:pPr>
            <a:endParaRPr lang="es-ES" sz="8000" dirty="0" smtClean="0"/>
          </a:p>
          <a:p>
            <a:pPr lvl="0"/>
            <a:r>
              <a:rPr lang="es-ES" sz="8000" b="1" dirty="0" smtClean="0"/>
              <a:t>Pedir compromisos y responsabilidades</a:t>
            </a:r>
            <a:endParaRPr lang="es-ES" sz="8000" dirty="0" smtClean="0"/>
          </a:p>
          <a:p>
            <a:pPr>
              <a:buNone/>
            </a:pPr>
            <a:r>
              <a:rPr lang="es-ES" sz="8000" dirty="0" smtClean="0"/>
              <a:t>       </a:t>
            </a:r>
            <a:r>
              <a:rPr lang="es-ES" sz="8000" i="1" dirty="0" smtClean="0"/>
              <a:t>¿Qué haces tú? ¿Qué sientes ante esas actuaciones de algunos compañeros? ¿Qué tendría que suceder para que se arreglase este problema? ¿Qué crees que puedes hacer para que esta situación se resolviera?</a:t>
            </a:r>
          </a:p>
          <a:p>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 y="1"/>
          <a:ext cx="9144002" cy="7010400"/>
        </p:xfrm>
        <a:graphic>
          <a:graphicData uri="http://schemas.openxmlformats.org/drawingml/2006/table">
            <a:tbl>
              <a:tblPr/>
              <a:tblGrid>
                <a:gridCol w="5580114"/>
                <a:gridCol w="1584176"/>
                <a:gridCol w="1152128"/>
                <a:gridCol w="827584"/>
              </a:tblGrid>
              <a:tr h="670664">
                <a:tc>
                  <a:txBody>
                    <a:bodyPr/>
                    <a:lstStyle/>
                    <a:p>
                      <a:pPr>
                        <a:lnSpc>
                          <a:spcPct val="115000"/>
                        </a:lnSpc>
                        <a:spcAft>
                          <a:spcPts val="0"/>
                        </a:spcAft>
                      </a:pPr>
                      <a:r>
                        <a:rPr lang="es-ES" sz="2000" dirty="0">
                          <a:solidFill>
                            <a:srgbClr val="002060"/>
                          </a:solidFill>
                          <a:latin typeface="Calibri"/>
                          <a:ea typeface="Calibri"/>
                          <a:cs typeface="Times New Roman"/>
                        </a:rPr>
                        <a:t>TIPO Y GRAVEDAD DEL MALTRATO</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DESCRIPCIÓN</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CUANDO Y DONDE</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TESTIGOS</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396768">
                <a:tc>
                  <a:txBody>
                    <a:bodyPr/>
                    <a:lstStyle/>
                    <a:p>
                      <a:pPr>
                        <a:lnSpc>
                          <a:spcPct val="115000"/>
                        </a:lnSpc>
                        <a:spcAft>
                          <a:spcPts val="0"/>
                        </a:spcAft>
                      </a:pPr>
                      <a:r>
                        <a:rPr lang="es-ES" sz="2000" dirty="0">
                          <a:solidFill>
                            <a:srgbClr val="FFFF00"/>
                          </a:solidFill>
                          <a:latin typeface="Calibri"/>
                          <a:ea typeface="Calibri"/>
                          <a:cs typeface="Times New Roman"/>
                        </a:rPr>
                        <a:t>Físico </a:t>
                      </a:r>
                    </a:p>
                    <a:p>
                      <a:pPr>
                        <a:lnSpc>
                          <a:spcPct val="115000"/>
                        </a:lnSpc>
                        <a:spcAft>
                          <a:spcPts val="0"/>
                        </a:spcAft>
                      </a:pPr>
                      <a:r>
                        <a:rPr lang="es-ES" sz="2000" dirty="0">
                          <a:latin typeface="Calibri"/>
                          <a:ea typeface="Calibri"/>
                          <a:cs typeface="Times New Roman"/>
                          <a:sym typeface="Wingdings 2"/>
                        </a:rPr>
                        <a:t></a:t>
                      </a:r>
                      <a:r>
                        <a:rPr lang="es-ES" sz="2000" dirty="0">
                          <a:latin typeface="Calibri"/>
                          <a:ea typeface="Calibri"/>
                          <a:cs typeface="Times New Roman"/>
                        </a:rPr>
                        <a:t>Hacer daño físico, pegar, empujar, dar patadas, escupir, poner la zancadilla. </a:t>
                      </a:r>
                    </a:p>
                    <a:p>
                      <a:pPr>
                        <a:lnSpc>
                          <a:spcPct val="115000"/>
                        </a:lnSpc>
                        <a:spcAft>
                          <a:spcPts val="0"/>
                        </a:spcAft>
                      </a:pPr>
                      <a:r>
                        <a:rPr lang="es-ES" sz="2000" dirty="0">
                          <a:latin typeface="Calibri"/>
                          <a:ea typeface="Calibri"/>
                          <a:cs typeface="Times New Roman"/>
                          <a:sym typeface="Wingdings 2"/>
                        </a:rPr>
                        <a:t></a:t>
                      </a:r>
                      <a:r>
                        <a:rPr lang="es-ES" sz="2000" dirty="0">
                          <a:latin typeface="Calibri"/>
                          <a:ea typeface="Calibri"/>
                          <a:cs typeface="Times New Roman"/>
                        </a:rPr>
                        <a:t>Impedir que vaya al baño o al patio o que pase por el pasillo. </a:t>
                      </a:r>
                    </a:p>
                    <a:p>
                      <a:pPr>
                        <a:lnSpc>
                          <a:spcPct val="115000"/>
                        </a:lnSpc>
                        <a:spcAft>
                          <a:spcPts val="0"/>
                        </a:spcAft>
                      </a:pPr>
                      <a:r>
                        <a:rPr lang="es-ES" sz="2000" dirty="0">
                          <a:latin typeface="Calibri"/>
                          <a:ea typeface="Calibri"/>
                          <a:cs typeface="Times New Roman"/>
                          <a:sym typeface="Wingdings 2"/>
                        </a:rPr>
                        <a:t></a:t>
                      </a:r>
                      <a:r>
                        <a:rPr lang="es-ES" sz="2000" dirty="0">
                          <a:latin typeface="Calibri"/>
                          <a:ea typeface="Calibri"/>
                          <a:cs typeface="Times New Roman"/>
                        </a:rPr>
                        <a:t>“Prohibirle</a:t>
                      </a:r>
                      <a:r>
                        <a:rPr lang="es-ES" sz="2000" dirty="0" smtClean="0">
                          <a:latin typeface="Calibri"/>
                          <a:ea typeface="Calibri"/>
                          <a:cs typeface="Times New Roman"/>
                        </a:rPr>
                        <a:t>“ que </a:t>
                      </a:r>
                      <a:r>
                        <a:rPr lang="es-ES" sz="2000" dirty="0">
                          <a:latin typeface="Calibri"/>
                          <a:ea typeface="Calibri"/>
                          <a:cs typeface="Times New Roman"/>
                        </a:rPr>
                        <a:t>juegue en un determinado sitio. </a:t>
                      </a:r>
                    </a:p>
                    <a:p>
                      <a:pPr>
                        <a:lnSpc>
                          <a:spcPct val="115000"/>
                        </a:lnSpc>
                        <a:spcAft>
                          <a:spcPts val="0"/>
                        </a:spcAft>
                      </a:pPr>
                      <a:r>
                        <a:rPr lang="es-ES" sz="2000" dirty="0">
                          <a:latin typeface="Calibri"/>
                          <a:ea typeface="Calibri"/>
                          <a:cs typeface="Times New Roman"/>
                          <a:sym typeface="Wingdings 2"/>
                        </a:rPr>
                        <a:t></a:t>
                      </a:r>
                      <a:r>
                        <a:rPr lang="es-ES" sz="2000" dirty="0">
                          <a:latin typeface="Calibri"/>
                          <a:ea typeface="Calibri"/>
                          <a:cs typeface="Times New Roman"/>
                        </a:rPr>
                        <a:t>Amenazar con armas (navaja, pincho…).</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5826">
                <a:tc>
                  <a:txBody>
                    <a:bodyPr/>
                    <a:lstStyle/>
                    <a:p>
                      <a:pPr>
                        <a:lnSpc>
                          <a:spcPct val="115000"/>
                        </a:lnSpc>
                        <a:spcAft>
                          <a:spcPts val="0"/>
                        </a:spcAft>
                      </a:pPr>
                      <a:r>
                        <a:rPr lang="es-ES" sz="2000" dirty="0">
                          <a:solidFill>
                            <a:srgbClr val="FFFF00"/>
                          </a:solidFill>
                          <a:latin typeface="Calibri"/>
                          <a:ea typeface="Calibri"/>
                          <a:cs typeface="Times New Roman"/>
                        </a:rPr>
                        <a:t>Verbal </a:t>
                      </a:r>
                    </a:p>
                    <a:p>
                      <a:pPr>
                        <a:lnSpc>
                          <a:spcPct val="115000"/>
                        </a:lnSpc>
                        <a:spcAft>
                          <a:spcPts val="0"/>
                        </a:spcAft>
                      </a:pPr>
                      <a:r>
                        <a:rPr lang="es-ES" sz="2000" dirty="0">
                          <a:latin typeface="Calibri"/>
                          <a:ea typeface="Calibri"/>
                          <a:cs typeface="Times New Roman"/>
                          <a:sym typeface="Wingdings 2"/>
                        </a:rPr>
                        <a:t></a:t>
                      </a:r>
                      <a:r>
                        <a:rPr lang="es-ES" sz="2000" dirty="0">
                          <a:latin typeface="Calibri"/>
                          <a:ea typeface="Calibri"/>
                          <a:cs typeface="Times New Roman"/>
                        </a:rPr>
                        <a:t> Insultar, poner motes o nombres despectivos, sacar canciones. </a:t>
                      </a:r>
                    </a:p>
                    <a:p>
                      <a:pPr>
                        <a:lnSpc>
                          <a:spcPct val="115000"/>
                        </a:lnSpc>
                        <a:spcAft>
                          <a:spcPts val="0"/>
                        </a:spcAft>
                      </a:pPr>
                      <a:r>
                        <a:rPr lang="es-ES" sz="2000" dirty="0">
                          <a:latin typeface="Calibri"/>
                          <a:ea typeface="Calibri"/>
                          <a:cs typeface="Times New Roman"/>
                          <a:sym typeface="Wingdings 2"/>
                        </a:rPr>
                        <a:t></a:t>
                      </a:r>
                      <a:r>
                        <a:rPr lang="es-ES" sz="2000" dirty="0">
                          <a:latin typeface="Calibri"/>
                          <a:ea typeface="Calibri"/>
                          <a:cs typeface="Times New Roman"/>
                        </a:rPr>
                        <a:t> Burlarse. </a:t>
                      </a:r>
                    </a:p>
                    <a:p>
                      <a:pPr>
                        <a:lnSpc>
                          <a:spcPct val="115000"/>
                        </a:lnSpc>
                        <a:spcAft>
                          <a:spcPts val="0"/>
                        </a:spcAft>
                      </a:pPr>
                      <a:r>
                        <a:rPr lang="es-ES" sz="2000" dirty="0">
                          <a:latin typeface="Calibri"/>
                          <a:ea typeface="Calibri"/>
                          <a:cs typeface="Times New Roman"/>
                          <a:sym typeface="Wingdings 2"/>
                        </a:rPr>
                        <a:t></a:t>
                      </a:r>
                      <a:r>
                        <a:rPr lang="es-ES" sz="2000" dirty="0">
                          <a:latin typeface="Calibri"/>
                          <a:ea typeface="Calibri"/>
                          <a:cs typeface="Times New Roman"/>
                        </a:rPr>
                        <a:t> Imitar la forma de hablar caricaturizándole.</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741">
                <a:tc>
                  <a:txBody>
                    <a:bodyPr/>
                    <a:lstStyle/>
                    <a:p>
                      <a:r>
                        <a:rPr lang="es-ES" sz="800" dirty="0">
                          <a:solidFill>
                            <a:srgbClr val="FFFF00"/>
                          </a:solidFill>
                          <a:latin typeface="Calibri"/>
                          <a:ea typeface="Calibri"/>
                          <a:cs typeface="Times New Roman"/>
                        </a:rPr>
                        <a:t> </a:t>
                      </a:r>
                      <a:r>
                        <a:rPr kumimoji="0" lang="es-ES" sz="2000" kern="1200" dirty="0" smtClean="0">
                          <a:solidFill>
                            <a:srgbClr val="FFFF00"/>
                          </a:solidFill>
                          <a:latin typeface="Calibri" pitchFamily="34" charset="0"/>
                          <a:ea typeface="+mn-ea"/>
                          <a:cs typeface="Calibri" pitchFamily="34" charset="0"/>
                        </a:rPr>
                        <a:t>Sexual </a:t>
                      </a:r>
                    </a:p>
                    <a:p>
                      <a:r>
                        <a:rPr kumimoji="0" lang="es-ES" sz="2000" kern="1200" dirty="0" smtClean="0">
                          <a:solidFill>
                            <a:schemeClr val="tx1"/>
                          </a:solidFill>
                          <a:latin typeface="Calibri" pitchFamily="34" charset="0"/>
                          <a:ea typeface="+mn-ea"/>
                          <a:cs typeface="Calibri" pitchFamily="34" charset="0"/>
                          <a:sym typeface="Wingdings 2"/>
                        </a:rPr>
                        <a:t></a:t>
                      </a:r>
                      <a:r>
                        <a:rPr kumimoji="0" lang="es-ES" sz="2000" kern="1200" dirty="0" smtClean="0">
                          <a:solidFill>
                            <a:schemeClr val="tx1"/>
                          </a:solidFill>
                          <a:latin typeface="Calibri" pitchFamily="34" charset="0"/>
                          <a:ea typeface="+mn-ea"/>
                          <a:cs typeface="Calibri" pitchFamily="34" charset="0"/>
                        </a:rPr>
                        <a:t>Abusar sexualmente: la/le obliga a que le toque sus genitales. </a:t>
                      </a:r>
                    </a:p>
                    <a:p>
                      <a:r>
                        <a:rPr kumimoji="0" lang="es-ES" sz="2000" kern="1200" dirty="0" smtClean="0">
                          <a:solidFill>
                            <a:schemeClr val="tx1"/>
                          </a:solidFill>
                          <a:latin typeface="Calibri" pitchFamily="34" charset="0"/>
                          <a:ea typeface="+mn-ea"/>
                          <a:cs typeface="Calibri" pitchFamily="34" charset="0"/>
                          <a:sym typeface="Wingdings 2"/>
                        </a:rPr>
                        <a:t></a:t>
                      </a:r>
                      <a:r>
                        <a:rPr kumimoji="0" lang="es-ES" sz="2000" kern="1200" dirty="0" smtClean="0">
                          <a:solidFill>
                            <a:schemeClr val="tx1"/>
                          </a:solidFill>
                          <a:latin typeface="Calibri" pitchFamily="34" charset="0"/>
                          <a:ea typeface="+mn-ea"/>
                          <a:cs typeface="Calibri" pitchFamily="34" charset="0"/>
                        </a:rPr>
                        <a:t>Acosar sexualmente: la/le manosea, la/le mete mano en cuanto hay la mínima oportunidad, la/le intimida con comentarios sexuales... </a:t>
                      </a:r>
                    </a:p>
                    <a:p>
                      <a:endParaRPr kumimoji="0" lang="es-ES" sz="1800" kern="1200" dirty="0">
                        <a:solidFill>
                          <a:schemeClr val="tx1"/>
                        </a:solidFill>
                        <a:latin typeface="+mn-lt"/>
                        <a:ea typeface="+mn-ea"/>
                        <a:cs typeface="+mn-cs"/>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 y="1"/>
          <a:ext cx="9144002" cy="6997498"/>
        </p:xfrm>
        <a:graphic>
          <a:graphicData uri="http://schemas.openxmlformats.org/drawingml/2006/table">
            <a:tbl>
              <a:tblPr/>
              <a:tblGrid>
                <a:gridCol w="5148066"/>
                <a:gridCol w="1512169"/>
                <a:gridCol w="1296144"/>
                <a:gridCol w="1187623"/>
              </a:tblGrid>
              <a:tr h="640300">
                <a:tc>
                  <a:txBody>
                    <a:bodyPr/>
                    <a:lstStyle/>
                    <a:p>
                      <a:pPr>
                        <a:lnSpc>
                          <a:spcPct val="115000"/>
                        </a:lnSpc>
                        <a:spcAft>
                          <a:spcPts val="0"/>
                        </a:spcAft>
                      </a:pPr>
                      <a:r>
                        <a:rPr lang="es-ES" sz="2000" dirty="0">
                          <a:solidFill>
                            <a:srgbClr val="002060"/>
                          </a:solidFill>
                          <a:latin typeface="Calibri"/>
                          <a:ea typeface="Calibri"/>
                          <a:cs typeface="Times New Roman"/>
                        </a:rPr>
                        <a:t>TIPO Y GRAVEDAD DEL MALTRATO</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DESCRIPCIÓN</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CUANDO Y DONDE</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TESTIGOS</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839404">
                <a:tc>
                  <a:txBody>
                    <a:bodyPr/>
                    <a:lstStyle/>
                    <a:p>
                      <a:r>
                        <a:rPr kumimoji="0" lang="es-ES" sz="1800" kern="1200" dirty="0" smtClean="0">
                          <a:solidFill>
                            <a:srgbClr val="FFFF00"/>
                          </a:solidFill>
                          <a:latin typeface="Calibri" pitchFamily="34" charset="0"/>
                          <a:ea typeface="+mn-ea"/>
                          <a:cs typeface="Calibri" pitchFamily="34" charset="0"/>
                        </a:rPr>
                        <a:t>Interpersonal o social </a:t>
                      </a:r>
                      <a:r>
                        <a:rPr kumimoji="0" lang="es-ES" sz="1800" kern="1200" dirty="0" smtClean="0">
                          <a:solidFill>
                            <a:schemeClr val="tx1"/>
                          </a:solidFill>
                          <a:latin typeface="Calibri" pitchFamily="34" charset="0"/>
                          <a:ea typeface="+mn-ea"/>
                          <a:cs typeface="Calibri" pitchFamily="34" charset="0"/>
                        </a:rPr>
                        <a:t>(implica exclusión social y/o grupal) </a:t>
                      </a:r>
                    </a:p>
                    <a:p>
                      <a:endParaRPr kumimoji="0" lang="es-ES" sz="1800" kern="1200" dirty="0" smtClean="0">
                        <a:solidFill>
                          <a:schemeClr val="tx1"/>
                        </a:solidFill>
                        <a:latin typeface="Calibri" pitchFamily="34" charset="0"/>
                        <a:ea typeface="+mn-ea"/>
                        <a:cs typeface="Calibri" pitchFamily="34" charset="0"/>
                      </a:endParaRPr>
                    </a:p>
                    <a:p>
                      <a:r>
                        <a:rPr kumimoji="0" lang="es-ES" sz="1800" kern="1200" dirty="0" smtClean="0">
                          <a:solidFill>
                            <a:schemeClr val="tx1"/>
                          </a:solidFill>
                          <a:latin typeface="Calibri" pitchFamily="34" charset="0"/>
                          <a:ea typeface="+mn-ea"/>
                          <a:cs typeface="Calibri" pitchFamily="34" charset="0"/>
                          <a:sym typeface="Wingdings 2"/>
                        </a:rPr>
                        <a:t></a:t>
                      </a:r>
                      <a:r>
                        <a:rPr kumimoji="0" lang="es-ES" sz="1800" kern="1200" dirty="0" smtClean="0">
                          <a:solidFill>
                            <a:schemeClr val="tx1"/>
                          </a:solidFill>
                          <a:latin typeface="Calibri" pitchFamily="34" charset="0"/>
                          <a:ea typeface="+mn-ea"/>
                          <a:cs typeface="Calibri" pitchFamily="34" charset="0"/>
                        </a:rPr>
                        <a:t> Aislamiento social, aislar, “no ajuntar“, hacer el vacío, no dejar participar. </a:t>
                      </a:r>
                    </a:p>
                    <a:p>
                      <a:r>
                        <a:rPr kumimoji="0" lang="es-ES" sz="1800" kern="1200" dirty="0" smtClean="0">
                          <a:solidFill>
                            <a:schemeClr val="tx1"/>
                          </a:solidFill>
                          <a:latin typeface="Calibri" pitchFamily="34" charset="0"/>
                          <a:ea typeface="+mn-ea"/>
                          <a:cs typeface="Calibri" pitchFamily="34" charset="0"/>
                          <a:sym typeface="Wingdings 2"/>
                        </a:rPr>
                        <a:t></a:t>
                      </a:r>
                      <a:r>
                        <a:rPr kumimoji="0" lang="es-ES" sz="1800" kern="1200" dirty="0" smtClean="0">
                          <a:solidFill>
                            <a:schemeClr val="tx1"/>
                          </a:solidFill>
                          <a:latin typeface="Calibri" pitchFamily="34" charset="0"/>
                          <a:ea typeface="+mn-ea"/>
                          <a:cs typeface="Calibri" pitchFamily="34" charset="0"/>
                        </a:rPr>
                        <a:t> Manipular las relaciones de amistad. </a:t>
                      </a:r>
                    </a:p>
                    <a:p>
                      <a:r>
                        <a:rPr kumimoji="0" lang="es-ES" sz="1800" kern="1200" dirty="0" smtClean="0">
                          <a:solidFill>
                            <a:schemeClr val="tx1"/>
                          </a:solidFill>
                          <a:latin typeface="Calibri" pitchFamily="34" charset="0"/>
                          <a:ea typeface="+mn-ea"/>
                          <a:cs typeface="Calibri" pitchFamily="34" charset="0"/>
                          <a:sym typeface="Wingdings 2"/>
                        </a:rPr>
                        <a:t></a:t>
                      </a:r>
                      <a:r>
                        <a:rPr kumimoji="0" lang="es-ES" sz="1800" kern="1200" dirty="0" smtClean="0">
                          <a:solidFill>
                            <a:schemeClr val="tx1"/>
                          </a:solidFill>
                          <a:latin typeface="Calibri" pitchFamily="34" charset="0"/>
                          <a:ea typeface="+mn-ea"/>
                          <a:cs typeface="Calibri" pitchFamily="34" charset="0"/>
                        </a:rPr>
                        <a:t>Desprestigiar, hablar mal, difamar, crear rumores, difundir bulos. </a:t>
                      </a:r>
                    </a:p>
                    <a:p>
                      <a:pPr>
                        <a:buFont typeface="Wingdings 2" pitchFamily="18" charset="2"/>
                        <a:buChar char="*"/>
                      </a:pPr>
                      <a:r>
                        <a:rPr kumimoji="0" lang="es-ES" sz="1800" kern="1200" dirty="0" smtClean="0">
                          <a:solidFill>
                            <a:schemeClr val="tx1"/>
                          </a:solidFill>
                          <a:latin typeface="Calibri" pitchFamily="34" charset="0"/>
                          <a:ea typeface="+mn-ea"/>
                          <a:cs typeface="Calibri" pitchFamily="34" charset="0"/>
                        </a:rPr>
                        <a:t>Denigrar, excluir o marginar a un colectivo; por </a:t>
                      </a:r>
                      <a:r>
                        <a:rPr kumimoji="0" lang="es-ES" sz="1800" kern="1200" dirty="0" err="1" smtClean="0">
                          <a:solidFill>
                            <a:schemeClr val="tx1"/>
                          </a:solidFill>
                          <a:latin typeface="Calibri" pitchFamily="34" charset="0"/>
                          <a:ea typeface="+mn-ea"/>
                          <a:cs typeface="Calibri" pitchFamily="34" charset="0"/>
                        </a:rPr>
                        <a:t>ej</a:t>
                      </a:r>
                      <a:r>
                        <a:rPr kumimoji="0" lang="es-ES" sz="1800" kern="1200" dirty="0" smtClean="0">
                          <a:solidFill>
                            <a:schemeClr val="tx1"/>
                          </a:solidFill>
                          <a:latin typeface="Calibri" pitchFamily="34" charset="0"/>
                          <a:ea typeface="+mn-ea"/>
                          <a:cs typeface="Calibri" pitchFamily="34" charset="0"/>
                        </a:rPr>
                        <a:t>: inmigrantes, chicas, discapacitados...</a:t>
                      </a:r>
                    </a:p>
                    <a:p>
                      <a:pPr>
                        <a:buFont typeface="Wingdings 2" pitchFamily="18" charset="2"/>
                        <a:buNone/>
                      </a:pPr>
                      <a:endParaRPr kumimoji="0" lang="es-ES" sz="1800" kern="1200" dirty="0" smtClean="0">
                        <a:solidFill>
                          <a:schemeClr val="tx1"/>
                        </a:solidFill>
                        <a:latin typeface="+mn-lt"/>
                        <a:ea typeface="+mn-ea"/>
                        <a:cs typeface="+mn-cs"/>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38">
                <a:tc>
                  <a:txBody>
                    <a:bodyPr/>
                    <a:lstStyle/>
                    <a:p>
                      <a:pPr>
                        <a:lnSpc>
                          <a:spcPct val="115000"/>
                        </a:lnSpc>
                        <a:spcAft>
                          <a:spcPts val="0"/>
                        </a:spcAft>
                      </a:pPr>
                      <a:r>
                        <a:rPr lang="es-ES" sz="1800" dirty="0" smtClean="0">
                          <a:solidFill>
                            <a:srgbClr val="FFFF00"/>
                          </a:solidFill>
                          <a:latin typeface="Calibri"/>
                          <a:ea typeface="Calibri"/>
                          <a:cs typeface="Times New Roman"/>
                        </a:rPr>
                        <a:t>Psicológico </a:t>
                      </a:r>
                      <a:r>
                        <a:rPr lang="es-ES" sz="1800" dirty="0" smtClean="0">
                          <a:latin typeface="Calibri"/>
                          <a:ea typeface="Calibri"/>
                          <a:cs typeface="Times New Roman"/>
                        </a:rPr>
                        <a:t>(lo que supone menoscabar la autoestima, proporcionar inseguridad, someter)</a:t>
                      </a:r>
                    </a:p>
                    <a:p>
                      <a:pPr>
                        <a:lnSpc>
                          <a:spcPct val="115000"/>
                        </a:lnSpc>
                        <a:spcAft>
                          <a:spcPts val="0"/>
                        </a:spcAft>
                      </a:pPr>
                      <a:r>
                        <a:rPr lang="es-ES" sz="1800" dirty="0" smtClean="0">
                          <a:latin typeface="Calibri"/>
                          <a:ea typeface="Calibri"/>
                          <a:cs typeface="Times New Roman"/>
                        </a:rPr>
                        <a:t> </a:t>
                      </a:r>
                    </a:p>
                    <a:p>
                      <a:pPr>
                        <a:lnSpc>
                          <a:spcPct val="115000"/>
                        </a:lnSpc>
                        <a:spcAft>
                          <a:spcPts val="0"/>
                        </a:spcAft>
                      </a:pPr>
                      <a:r>
                        <a:rPr lang="es-ES" sz="1800" dirty="0" smtClean="0">
                          <a:latin typeface="Calibri"/>
                          <a:ea typeface="Calibri"/>
                          <a:cs typeface="Times New Roman"/>
                          <a:sym typeface="Wingdings 2"/>
                        </a:rPr>
                        <a:t></a:t>
                      </a:r>
                      <a:r>
                        <a:rPr lang="es-ES" sz="1800" dirty="0" smtClean="0">
                          <a:latin typeface="Calibri"/>
                          <a:ea typeface="Calibri"/>
                          <a:cs typeface="Times New Roman"/>
                        </a:rPr>
                        <a:t>Humillar, burlarse, ridiculizar y parodiar, dejar en ridículo, reírse de. </a:t>
                      </a:r>
                    </a:p>
                    <a:p>
                      <a:pPr>
                        <a:lnSpc>
                          <a:spcPct val="115000"/>
                        </a:lnSpc>
                        <a:spcAft>
                          <a:spcPts val="0"/>
                        </a:spcAft>
                      </a:pPr>
                      <a:r>
                        <a:rPr lang="es-ES" sz="1800" dirty="0" smtClean="0">
                          <a:latin typeface="Calibri"/>
                          <a:ea typeface="Calibri"/>
                          <a:cs typeface="Times New Roman"/>
                          <a:sym typeface="Wingdings 2"/>
                        </a:rPr>
                        <a:t></a:t>
                      </a:r>
                      <a:r>
                        <a:rPr lang="es-ES" sz="1800" dirty="0" smtClean="0">
                          <a:latin typeface="Calibri"/>
                          <a:ea typeface="Calibri"/>
                          <a:cs typeface="Times New Roman"/>
                        </a:rPr>
                        <a:t>Hacer novatadas, gastar bromas pesadas con burla y sarcasmo. </a:t>
                      </a:r>
                    </a:p>
                    <a:p>
                      <a:pPr>
                        <a:lnSpc>
                          <a:spcPct val="115000"/>
                        </a:lnSpc>
                        <a:spcAft>
                          <a:spcPts val="0"/>
                        </a:spcAft>
                      </a:pPr>
                      <a:r>
                        <a:rPr lang="es-ES" sz="1800" dirty="0" smtClean="0">
                          <a:latin typeface="Calibri"/>
                          <a:ea typeface="Calibri"/>
                          <a:cs typeface="Times New Roman"/>
                          <a:sym typeface="Wingdings 2"/>
                        </a:rPr>
                        <a:t></a:t>
                      </a:r>
                      <a:r>
                        <a:rPr lang="es-ES" sz="1800" dirty="0" smtClean="0">
                          <a:latin typeface="Calibri"/>
                          <a:ea typeface="Calibri"/>
                          <a:cs typeface="Times New Roman"/>
                        </a:rPr>
                        <a:t> Acosar, atemorizar, amenazar.</a:t>
                      </a:r>
                    </a:p>
                    <a:p>
                      <a:pPr>
                        <a:lnSpc>
                          <a:spcPct val="115000"/>
                        </a:lnSpc>
                        <a:spcAft>
                          <a:spcPts val="0"/>
                        </a:spcAft>
                      </a:pPr>
                      <a:r>
                        <a:rPr lang="es-ES" sz="1800" dirty="0" smtClean="0">
                          <a:latin typeface="Calibri"/>
                          <a:ea typeface="Calibri"/>
                          <a:cs typeface="Times New Roman"/>
                        </a:rPr>
                        <a:t> </a:t>
                      </a:r>
                      <a:r>
                        <a:rPr lang="es-ES" sz="1800" dirty="0" smtClean="0">
                          <a:latin typeface="Calibri"/>
                          <a:ea typeface="Calibri"/>
                          <a:cs typeface="Times New Roman"/>
                          <a:sym typeface="Wingdings 2"/>
                        </a:rPr>
                        <a:t></a:t>
                      </a:r>
                      <a:r>
                        <a:rPr lang="es-ES" sz="1800" dirty="0" smtClean="0">
                          <a:latin typeface="Calibri"/>
                          <a:ea typeface="Calibri"/>
                          <a:cs typeface="Times New Roman"/>
                        </a:rPr>
                        <a:t>Provocar y buscar pelea.</a:t>
                      </a:r>
                    </a:p>
                    <a:p>
                      <a:pPr>
                        <a:lnSpc>
                          <a:spcPct val="115000"/>
                        </a:lnSpc>
                        <a:spcAft>
                          <a:spcPts val="0"/>
                        </a:spcAft>
                      </a:pPr>
                      <a:endParaRPr lang="es-ES" sz="20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 y="-1"/>
          <a:ext cx="9144002" cy="7017619"/>
        </p:xfrm>
        <a:graphic>
          <a:graphicData uri="http://schemas.openxmlformats.org/drawingml/2006/table">
            <a:tbl>
              <a:tblPr/>
              <a:tblGrid>
                <a:gridCol w="5364090"/>
                <a:gridCol w="1584176"/>
                <a:gridCol w="1080120"/>
                <a:gridCol w="1115616"/>
              </a:tblGrid>
              <a:tr h="830179">
                <a:tc>
                  <a:txBody>
                    <a:bodyPr/>
                    <a:lstStyle/>
                    <a:p>
                      <a:pPr>
                        <a:lnSpc>
                          <a:spcPct val="115000"/>
                        </a:lnSpc>
                        <a:spcAft>
                          <a:spcPts val="0"/>
                        </a:spcAft>
                      </a:pPr>
                      <a:r>
                        <a:rPr lang="es-ES" sz="2000" dirty="0">
                          <a:solidFill>
                            <a:srgbClr val="002060"/>
                          </a:solidFill>
                          <a:latin typeface="Calibri"/>
                          <a:ea typeface="Calibri"/>
                          <a:cs typeface="Times New Roman"/>
                        </a:rPr>
                        <a:t>TIPO Y GRAVEDAD DEL MALTRATO</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DESCRIPCIÓN</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CUANDO Y DONDE</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0"/>
                        </a:spcAft>
                      </a:pPr>
                      <a:r>
                        <a:rPr lang="es-ES" sz="2000" dirty="0">
                          <a:solidFill>
                            <a:srgbClr val="002060"/>
                          </a:solidFill>
                          <a:latin typeface="Calibri"/>
                          <a:ea typeface="Calibri"/>
                          <a:cs typeface="Times New Roman"/>
                        </a:rPr>
                        <a:t>TESTIGOS</a:t>
                      </a: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689058">
                <a:tc>
                  <a:txBody>
                    <a:bodyPr/>
                    <a:lstStyle/>
                    <a:p>
                      <a:r>
                        <a:rPr kumimoji="0" lang="es-ES" sz="2000" kern="1200" dirty="0" smtClean="0">
                          <a:solidFill>
                            <a:srgbClr val="FFFF00"/>
                          </a:solidFill>
                          <a:latin typeface="Calibri" pitchFamily="34" charset="0"/>
                          <a:ea typeface="+mn-ea"/>
                          <a:cs typeface="Calibri" pitchFamily="34" charset="0"/>
                        </a:rPr>
                        <a:t>Ciberacoso </a:t>
                      </a:r>
                    </a:p>
                    <a:p>
                      <a:r>
                        <a:rPr kumimoji="0" lang="es-ES" sz="2000" kern="1200" dirty="0" smtClean="0">
                          <a:solidFill>
                            <a:schemeClr val="tx1"/>
                          </a:solidFill>
                          <a:latin typeface="Calibri" pitchFamily="34" charset="0"/>
                          <a:ea typeface="+mn-ea"/>
                          <a:cs typeface="Calibri" pitchFamily="34" charset="0"/>
                          <a:sym typeface="Wingdings 2"/>
                        </a:rPr>
                        <a:t></a:t>
                      </a:r>
                      <a:r>
                        <a:rPr kumimoji="0" lang="es-ES" sz="2000" kern="1200" dirty="0" smtClean="0">
                          <a:solidFill>
                            <a:schemeClr val="tx1"/>
                          </a:solidFill>
                          <a:latin typeface="Calibri" pitchFamily="34" charset="0"/>
                          <a:ea typeface="+mn-ea"/>
                          <a:cs typeface="Calibri" pitchFamily="34" charset="0"/>
                        </a:rPr>
                        <a:t>Amenazas, insultos o reírse del otro por medio de mensajes de móvil, e-mail, redes sociales, Chat… </a:t>
                      </a:r>
                    </a:p>
                    <a:p>
                      <a:r>
                        <a:rPr kumimoji="0" lang="es-ES" sz="2000" kern="1200" dirty="0" smtClean="0">
                          <a:solidFill>
                            <a:schemeClr val="tx1"/>
                          </a:solidFill>
                          <a:latin typeface="Calibri" pitchFamily="34" charset="0"/>
                          <a:ea typeface="+mn-ea"/>
                          <a:cs typeface="Calibri" pitchFamily="34" charset="0"/>
                          <a:sym typeface="Wingdings 2"/>
                        </a:rPr>
                        <a:t></a:t>
                      </a:r>
                      <a:r>
                        <a:rPr kumimoji="0" lang="es-ES" sz="2000" kern="1200" dirty="0" smtClean="0">
                          <a:solidFill>
                            <a:schemeClr val="tx1"/>
                          </a:solidFill>
                          <a:latin typeface="Calibri" pitchFamily="34" charset="0"/>
                          <a:ea typeface="+mn-ea"/>
                          <a:cs typeface="Calibri" pitchFamily="34" charset="0"/>
                        </a:rPr>
                        <a:t>Grabaciones con el móvil en situaciones vejatorias o que violen la intimidad, para pasarlo a compañeros y/o compañeras o colgarlo en Internet</a:t>
                      </a:r>
                    </a:p>
                    <a:p>
                      <a:pPr>
                        <a:lnSpc>
                          <a:spcPct val="115000"/>
                        </a:lnSpc>
                        <a:spcAft>
                          <a:spcPts val="0"/>
                        </a:spcAft>
                      </a:pPr>
                      <a:endParaRPr lang="es-ES" sz="20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763">
                <a:tc>
                  <a:txBody>
                    <a:bodyPr/>
                    <a:lstStyle/>
                    <a:p>
                      <a:r>
                        <a:rPr kumimoji="0" lang="es-ES" sz="2000" kern="1200" dirty="0" smtClean="0">
                          <a:solidFill>
                            <a:srgbClr val="FFFF00"/>
                          </a:solidFill>
                          <a:latin typeface="Calibri" pitchFamily="34" charset="0"/>
                          <a:ea typeface="+mn-ea"/>
                          <a:cs typeface="Calibri" pitchFamily="34" charset="0"/>
                        </a:rPr>
                        <a:t>Otros </a:t>
                      </a:r>
                    </a:p>
                    <a:p>
                      <a:r>
                        <a:rPr kumimoji="0" lang="es-ES" sz="2000" kern="1200" dirty="0" smtClean="0">
                          <a:solidFill>
                            <a:schemeClr val="tx1"/>
                          </a:solidFill>
                          <a:latin typeface="Calibri" pitchFamily="34" charset="0"/>
                          <a:ea typeface="+mn-ea"/>
                          <a:cs typeface="Calibri" pitchFamily="34" charset="0"/>
                          <a:sym typeface="Wingdings 2"/>
                        </a:rPr>
                        <a:t></a:t>
                      </a:r>
                      <a:r>
                        <a:rPr kumimoji="0" lang="es-ES" sz="2000" kern="1200" dirty="0" smtClean="0">
                          <a:solidFill>
                            <a:schemeClr val="tx1"/>
                          </a:solidFill>
                          <a:latin typeface="Calibri" pitchFamily="34" charset="0"/>
                          <a:ea typeface="+mn-ea"/>
                          <a:cs typeface="Calibri" pitchFamily="34" charset="0"/>
                        </a:rPr>
                        <a:t> Robar, chantajear, esconder y/o romper objetos personales, apropiarse de objetos materiales: bocadillo, útiles del colegio, exigir tabaco o dinero... </a:t>
                      </a:r>
                    </a:p>
                    <a:p>
                      <a:r>
                        <a:rPr kumimoji="0" lang="es-ES" sz="2000" kern="1200" dirty="0" smtClean="0">
                          <a:solidFill>
                            <a:schemeClr val="tx1"/>
                          </a:solidFill>
                          <a:latin typeface="Calibri" pitchFamily="34" charset="0"/>
                          <a:ea typeface="+mn-ea"/>
                          <a:cs typeface="Calibri" pitchFamily="34" charset="0"/>
                          <a:sym typeface="Wingdings 2"/>
                        </a:rPr>
                        <a:t></a:t>
                      </a:r>
                      <a:r>
                        <a:rPr kumimoji="0" lang="es-ES" sz="2000" kern="1200" dirty="0" smtClean="0">
                          <a:solidFill>
                            <a:schemeClr val="tx1"/>
                          </a:solidFill>
                          <a:latin typeface="Calibri" pitchFamily="34" charset="0"/>
                          <a:ea typeface="+mn-ea"/>
                          <a:cs typeface="Calibri" pitchFamily="34" charset="0"/>
                        </a:rPr>
                        <a:t> Obligar a hacer algo que el chico o chica no quiere hacer, por ejemplo; maltratar a otros, meterse en líos, pasar droga, hacerle las tareas, pasarle el examen, dejarle los apuntes, llevarle la mochila...</a:t>
                      </a:r>
                    </a:p>
                    <a:p>
                      <a:pPr>
                        <a:lnSpc>
                          <a:spcPct val="115000"/>
                        </a:lnSpc>
                        <a:spcAft>
                          <a:spcPts val="0"/>
                        </a:spcAft>
                      </a:pPr>
                      <a:endParaRPr lang="es-ES" sz="20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900" dirty="0">
                        <a:latin typeface="Calibri"/>
                        <a:ea typeface="Calibri"/>
                        <a:cs typeface="Times New Roman"/>
                      </a:endParaRPr>
                    </a:p>
                  </a:txBody>
                  <a:tcPr marL="51391" marR="51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NORMATIVA</a:t>
            </a:r>
            <a:endParaRPr lang="es-ES" dirty="0"/>
          </a:p>
        </p:txBody>
      </p:sp>
      <p:sp>
        <p:nvSpPr>
          <p:cNvPr id="3" name="2 Marcador de contenido"/>
          <p:cNvSpPr>
            <a:spLocks noGrp="1"/>
          </p:cNvSpPr>
          <p:nvPr>
            <p:ph idx="1"/>
          </p:nvPr>
        </p:nvSpPr>
        <p:spPr/>
        <p:txBody>
          <a:bodyPr/>
          <a:lstStyle/>
          <a:p>
            <a:pPr>
              <a:buNone/>
            </a:pPr>
            <a:r>
              <a:rPr lang="es-ES" b="1" dirty="0" smtClean="0"/>
              <a:t>   Decreto 51/2007, de 17 de mayo,</a:t>
            </a:r>
            <a:r>
              <a:rPr lang="es-ES" dirty="0" smtClean="0"/>
              <a:t> por el que se regulan los derechos y deberes de los alumnos y la participación y los compromisos de las familias en el proceso educativo, y se establecen las normas de convivencia y disciplina en los Centros Educativos de Castilla y León.</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t/>
            </a:r>
            <a:br>
              <a:rPr lang="es-ES" sz="3600" b="1" dirty="0" smtClean="0"/>
            </a:br>
            <a:r>
              <a:rPr lang="es-ES" sz="3600" b="1" dirty="0" smtClean="0">
                <a:solidFill>
                  <a:srgbClr val="FFFF00"/>
                </a:solidFill>
              </a:rPr>
              <a:t>Una vez analizada la información se concluye considerando que </a:t>
            </a:r>
            <a:br>
              <a:rPr lang="es-ES" sz="3600" b="1" dirty="0" smtClean="0">
                <a:solidFill>
                  <a:srgbClr val="FFFF00"/>
                </a:solidFill>
              </a:rPr>
            </a:br>
            <a:r>
              <a:rPr lang="es-ES" sz="3600" dirty="0" smtClean="0"/>
              <a:t/>
            </a:r>
            <a:br>
              <a:rPr lang="es-ES" sz="3600" dirty="0" smtClean="0"/>
            </a:br>
            <a:r>
              <a:rPr lang="es-ES" sz="3600" dirty="0" smtClean="0">
                <a:sym typeface="Wingdings 2"/>
              </a:rPr>
              <a:t></a:t>
            </a:r>
            <a:r>
              <a:rPr lang="es-ES" sz="3600" dirty="0" smtClean="0"/>
              <a:t> No existen indicadores compatibles con una situación de acoso escolar.</a:t>
            </a:r>
            <a:br>
              <a:rPr lang="es-ES" sz="3600" dirty="0" smtClean="0"/>
            </a:br>
            <a:r>
              <a:rPr lang="es-ES" sz="3600" dirty="0" smtClean="0"/>
              <a:t/>
            </a:r>
            <a:br>
              <a:rPr lang="es-ES" sz="3600" dirty="0" smtClean="0"/>
            </a:br>
            <a:r>
              <a:rPr lang="es-ES" sz="3600" dirty="0" smtClean="0">
                <a:sym typeface="Wingdings 2"/>
              </a:rPr>
              <a:t></a:t>
            </a:r>
            <a:r>
              <a:rPr lang="es-ES" sz="3600" dirty="0" smtClean="0"/>
              <a:t>Existen indicadores compatibles con una situación de acoso escolar.</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sz="4800" b="1" dirty="0" smtClean="0">
                <a:solidFill>
                  <a:srgbClr val="FFFF00"/>
                </a:solidFill>
              </a:rPr>
              <a:t>INICIO DE LA INTERVENCIÓN</a:t>
            </a:r>
            <a:r>
              <a:rPr lang="es-ES" sz="4800" b="1" dirty="0" smtClean="0"/>
              <a:t/>
            </a:r>
            <a:br>
              <a:rPr lang="es-ES" sz="4800" b="1" dirty="0" smtClean="0"/>
            </a:br>
            <a:endParaRPr lang="es-ES" dirty="0"/>
          </a:p>
        </p:txBody>
      </p:sp>
      <p:sp>
        <p:nvSpPr>
          <p:cNvPr id="3" name="2 Marcador de contenido"/>
          <p:cNvSpPr>
            <a:spLocks noGrp="1"/>
          </p:cNvSpPr>
          <p:nvPr>
            <p:ph idx="1"/>
          </p:nvPr>
        </p:nvSpPr>
        <p:spPr/>
        <p:txBody>
          <a:bodyPr/>
          <a:lstStyle/>
          <a:p>
            <a:pPr lvl="0"/>
            <a:r>
              <a:rPr lang="es-ES" sz="3200" dirty="0" smtClean="0"/>
              <a:t>Trabajar en equipo</a:t>
            </a:r>
          </a:p>
          <a:p>
            <a:pPr lvl="0"/>
            <a:r>
              <a:rPr lang="es-ES" sz="3200" dirty="0" smtClean="0"/>
              <a:t>Se inicia el proceso con la implicación del  alumnado, profesorado y familia (entrevistas, evaluaciones, información y comunicaciones.)</a:t>
            </a:r>
          </a:p>
          <a:p>
            <a:pPr lvl="0"/>
            <a:r>
              <a:rPr lang="es-ES" sz="3200" dirty="0" smtClean="0"/>
              <a:t>Informar a las familias</a:t>
            </a:r>
          </a:p>
          <a:p>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sz="4000" b="1" dirty="0" smtClean="0">
                <a:solidFill>
                  <a:srgbClr val="FFFF00"/>
                </a:solidFill>
              </a:rPr>
              <a:t>Elaboración del plan de actuación por parte de todo el equipo responsable</a:t>
            </a:r>
            <a:r>
              <a:rPr lang="es-ES" sz="4800" b="1" dirty="0" smtClean="0"/>
              <a:t/>
            </a:r>
            <a:br>
              <a:rPr lang="es-ES" sz="4800" b="1" dirty="0" smtClean="0"/>
            </a:br>
            <a:endParaRPr lang="es-ES" dirty="0"/>
          </a:p>
        </p:txBody>
      </p:sp>
      <p:sp>
        <p:nvSpPr>
          <p:cNvPr id="3" name="2 Marcador de contenido"/>
          <p:cNvSpPr>
            <a:spLocks noGrp="1"/>
          </p:cNvSpPr>
          <p:nvPr>
            <p:ph idx="1"/>
          </p:nvPr>
        </p:nvSpPr>
        <p:spPr/>
        <p:txBody>
          <a:bodyPr/>
          <a:lstStyle/>
          <a:p>
            <a:pPr lvl="0"/>
            <a:r>
              <a:rPr lang="es-ES" sz="3200" b="1" dirty="0" smtClean="0"/>
              <a:t>Dirigido a: </a:t>
            </a:r>
          </a:p>
          <a:p>
            <a:pPr lvl="0"/>
            <a:r>
              <a:rPr lang="es-ES" sz="3200" b="1" dirty="0" smtClean="0"/>
              <a:t>Victima , Agresor/a, Espectadores/as,  Familia  y Profesorado, etc..</a:t>
            </a:r>
          </a:p>
          <a:p>
            <a:pPr>
              <a:buNone/>
            </a:pP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sz="4800" b="1" dirty="0" smtClean="0">
                <a:solidFill>
                  <a:srgbClr val="FFFF00"/>
                </a:solidFill>
              </a:rPr>
              <a:t>Evaluación y seguimiento</a:t>
            </a:r>
            <a:r>
              <a:rPr lang="es-ES" sz="4800" b="1" dirty="0" smtClean="0"/>
              <a:t/>
            </a:r>
            <a:br>
              <a:rPr lang="es-ES" sz="4800" b="1" dirty="0" smtClean="0"/>
            </a:br>
            <a:endParaRPr lang="es-ES" dirty="0"/>
          </a:p>
        </p:txBody>
      </p:sp>
      <p:sp>
        <p:nvSpPr>
          <p:cNvPr id="3" name="2 Marcador de contenido"/>
          <p:cNvSpPr>
            <a:spLocks noGrp="1"/>
          </p:cNvSpPr>
          <p:nvPr>
            <p:ph idx="1"/>
          </p:nvPr>
        </p:nvSpPr>
        <p:spPr/>
        <p:txBody>
          <a:bodyPr/>
          <a:lstStyle/>
          <a:p>
            <a:pPr lvl="0"/>
            <a:r>
              <a:rPr lang="es-ES" sz="3200" dirty="0" smtClean="0"/>
              <a:t>Rediseño de actuaciones ineficaces</a:t>
            </a:r>
          </a:p>
          <a:p>
            <a:pPr lvl="0"/>
            <a:endParaRPr lang="es-ES" sz="3200" dirty="0" smtClean="0"/>
          </a:p>
          <a:p>
            <a:pPr lvl="0"/>
            <a:r>
              <a:rPr lang="es-ES" sz="3200" dirty="0" smtClean="0"/>
              <a:t>Informar al equipo participante y familias</a:t>
            </a:r>
          </a:p>
          <a:p>
            <a:pPr lvl="0"/>
            <a:endParaRPr lang="es-ES" sz="3200" dirty="0" smtClean="0"/>
          </a:p>
          <a:p>
            <a:pPr lvl="0"/>
            <a:r>
              <a:rPr lang="es-ES" sz="3200" dirty="0" smtClean="0"/>
              <a:t>Constancia por escrito</a:t>
            </a:r>
          </a:p>
          <a:p>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buNone/>
            </a:pPr>
            <a:r>
              <a:rPr lang="es-ES" sz="5400" dirty="0" smtClean="0">
                <a:solidFill>
                  <a:srgbClr val="FFFF00"/>
                </a:solidFill>
                <a:latin typeface="Arial Black" pitchFamily="34" charset="0"/>
              </a:rPr>
              <a:t>A seguir trabajando…….</a:t>
            </a:r>
            <a:endParaRPr lang="es-ES" sz="5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4640560"/>
          </a:xfrm>
        </p:spPr>
        <p:txBody>
          <a:bodyPr/>
          <a:lstStyle/>
          <a:p>
            <a:r>
              <a:rPr lang="es-ES" dirty="0" smtClean="0">
                <a:latin typeface="Arial Black" pitchFamily="34" charset="0"/>
              </a:rPr>
              <a:t>ACLARANDO</a:t>
            </a:r>
            <a:br>
              <a:rPr lang="es-ES" dirty="0" smtClean="0">
                <a:latin typeface="Arial Black" pitchFamily="34" charset="0"/>
              </a:rPr>
            </a:br>
            <a:r>
              <a:rPr lang="es-ES" dirty="0" smtClean="0">
                <a:latin typeface="Arial Black" pitchFamily="34" charset="0"/>
              </a:rPr>
              <a:t>CONCEPTOS</a:t>
            </a:r>
            <a:endParaRPr lang="es-ES"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solidFill>
                  <a:srgbClr val="FFFF00"/>
                </a:solidFill>
              </a:rPr>
              <a:t>¿QUÉ ES?</a:t>
            </a:r>
            <a:endParaRPr lang="es-ES" b="1" dirty="0">
              <a:solidFill>
                <a:srgbClr val="FFFF00"/>
              </a:solidFill>
            </a:endParaRPr>
          </a:p>
        </p:txBody>
      </p:sp>
      <p:sp>
        <p:nvSpPr>
          <p:cNvPr id="3" name="2 Rectángulo"/>
          <p:cNvSpPr/>
          <p:nvPr/>
        </p:nvSpPr>
        <p:spPr>
          <a:xfrm>
            <a:off x="539552" y="1720840"/>
            <a:ext cx="7920880" cy="3600986"/>
          </a:xfrm>
          <a:prstGeom prst="rect">
            <a:avLst/>
          </a:prstGeom>
        </p:spPr>
        <p:txBody>
          <a:bodyPr wrap="square">
            <a:spAutoFit/>
          </a:bodyPr>
          <a:lstStyle/>
          <a:p>
            <a:endParaRPr lang="es-ES" dirty="0"/>
          </a:p>
          <a:p>
            <a:endParaRPr lang="es-ES" dirty="0"/>
          </a:p>
          <a:p>
            <a:r>
              <a:rPr lang="es-ES" sz="2400" dirty="0"/>
              <a:t>BULLYING= Intimidación, Sometimiento, acoso </a:t>
            </a:r>
            <a:endParaRPr lang="es-ES" sz="2400" dirty="0" smtClean="0"/>
          </a:p>
          <a:p>
            <a:endParaRPr lang="es-ES" sz="2400" dirty="0"/>
          </a:p>
          <a:p>
            <a:r>
              <a:rPr lang="es-ES" sz="2400" dirty="0" smtClean="0"/>
              <a:t>“</a:t>
            </a:r>
            <a:r>
              <a:rPr lang="es-ES" sz="2400" b="1" dirty="0"/>
              <a:t>Relación</a:t>
            </a:r>
            <a:r>
              <a:rPr lang="es-ES" sz="2400" dirty="0"/>
              <a:t> </a:t>
            </a:r>
            <a:r>
              <a:rPr lang="es-ES" sz="2400" b="1" dirty="0"/>
              <a:t>estable, permanente o duradera, que un niño/a o grupo de niños/as establece con otro/a, basada en la dependencia o el miedo. No se trata de fenómenos de indisciplina o violencia aislada, sino de un maltrato, hostigamiento, intimidación psíquica y/o física permanente” (Ortega, 2000)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Rectángulo"/>
          <p:cNvSpPr/>
          <p:nvPr/>
        </p:nvSpPr>
        <p:spPr>
          <a:xfrm>
            <a:off x="683568" y="1720840"/>
            <a:ext cx="7056784" cy="5262979"/>
          </a:xfrm>
          <a:prstGeom prst="rect">
            <a:avLst/>
          </a:prstGeom>
        </p:spPr>
        <p:txBody>
          <a:bodyPr wrap="square">
            <a:spAutoFit/>
          </a:bodyPr>
          <a:lstStyle/>
          <a:p>
            <a:endParaRPr lang="es-ES" dirty="0"/>
          </a:p>
          <a:p>
            <a:endParaRPr lang="es-ES" dirty="0"/>
          </a:p>
          <a:p>
            <a:r>
              <a:rPr lang="es-ES" sz="2400" dirty="0"/>
              <a:t>Hablamos de maltrato entre iguales cuando un/a chico/a, o un grupo, </a:t>
            </a:r>
            <a:r>
              <a:rPr lang="es-ES" sz="2400" b="1" dirty="0"/>
              <a:t>pega, intimida, acosa, insulta, humilla, excluye, incordia, ignora, pone en ridículo, desprestigia, abusa sexualmente, amenaza, rechaza, se burla, aísla, chantajea, etc. a otro/a chico/a, de forma repetida y durante un tiempo prolongado, y lo hace con intención de hacer daño </a:t>
            </a:r>
            <a:endParaRPr lang="es-ES" sz="2400" b="1" dirty="0" smtClean="0"/>
          </a:p>
          <a:p>
            <a:endParaRPr lang="es-ES" b="1" dirty="0"/>
          </a:p>
          <a:p>
            <a:endParaRPr lang="es-ES" b="1" dirty="0" smtClean="0"/>
          </a:p>
          <a:p>
            <a:endParaRPr lang="es-ES" b="1" dirty="0"/>
          </a:p>
          <a:p>
            <a:endParaRPr lang="es-ES" b="1" dirty="0" smtClean="0"/>
          </a:p>
          <a:p>
            <a:endParaRPr lang="es-ES" b="1" dirty="0"/>
          </a:p>
          <a:p>
            <a:endParaRPr lang="es-E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FFFF00"/>
                </a:solidFill>
              </a:rPr>
              <a:t>DIFERENCIA ENTRE ACOSO Y CONFLICTO</a:t>
            </a:r>
            <a:endParaRPr lang="es-ES" dirty="0">
              <a:solidFill>
                <a:srgbClr val="FFFF00"/>
              </a:solidFill>
            </a:endParaRPr>
          </a:p>
        </p:txBody>
      </p:sp>
      <p:sp>
        <p:nvSpPr>
          <p:cNvPr id="3" name="2 Marcador de contenido"/>
          <p:cNvSpPr>
            <a:spLocks noGrp="1"/>
          </p:cNvSpPr>
          <p:nvPr>
            <p:ph idx="1"/>
          </p:nvPr>
        </p:nvSpPr>
        <p:spPr>
          <a:xfrm>
            <a:off x="467544" y="1412776"/>
            <a:ext cx="7467600" cy="4968552"/>
          </a:xfrm>
        </p:spPr>
        <p:txBody>
          <a:bodyPr>
            <a:normAutofit fontScale="92500" lnSpcReduction="10000"/>
          </a:bodyPr>
          <a:lstStyle/>
          <a:p>
            <a:pPr>
              <a:buNone/>
            </a:pPr>
            <a:endParaRPr lang="es-ES" dirty="0" smtClean="0"/>
          </a:p>
          <a:p>
            <a:r>
              <a:rPr lang="es-ES" sz="3200" b="1" dirty="0" smtClean="0"/>
              <a:t>CONDUCTA INTENCIONAL </a:t>
            </a:r>
          </a:p>
          <a:p>
            <a:endParaRPr lang="es-ES" sz="3200" b="1" dirty="0" smtClean="0"/>
          </a:p>
          <a:p>
            <a:r>
              <a:rPr lang="es-ES" sz="3200" b="1" dirty="0" smtClean="0"/>
              <a:t>HABITUAL, PERSISTENTE Y SISTEMÁTICO</a:t>
            </a:r>
          </a:p>
          <a:p>
            <a:endParaRPr lang="es-ES" sz="3200" b="1" dirty="0" smtClean="0"/>
          </a:p>
          <a:p>
            <a:r>
              <a:rPr lang="es-ES" sz="3200" b="1" dirty="0" smtClean="0"/>
              <a:t>DESEQUILIBRIO DE FUERZAS</a:t>
            </a:r>
          </a:p>
          <a:p>
            <a:endParaRPr lang="es-ES" sz="3200" b="1" dirty="0" smtClean="0"/>
          </a:p>
          <a:p>
            <a:r>
              <a:rPr lang="es-ES" sz="3200" b="1" dirty="0" smtClean="0"/>
              <a:t>PERMANECE SECRETA, oculta, no conocida por los adultos </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¿QUIENES ESTÁN IMPLICADOS?</a:t>
            </a:r>
            <a:endParaRPr lang="es-ES" dirty="0"/>
          </a:p>
        </p:txBody>
      </p:sp>
      <p:sp>
        <p:nvSpPr>
          <p:cNvPr id="3" name="2 Marcador de contenido"/>
          <p:cNvSpPr>
            <a:spLocks noGrp="1"/>
          </p:cNvSpPr>
          <p:nvPr>
            <p:ph idx="1"/>
          </p:nvPr>
        </p:nvSpPr>
        <p:spPr/>
        <p:txBody>
          <a:bodyPr/>
          <a:lstStyle/>
          <a:p>
            <a:endParaRPr lang="es-ES" dirty="0" smtClean="0"/>
          </a:p>
          <a:p>
            <a:endParaRPr lang="es-ES" dirty="0" smtClean="0"/>
          </a:p>
          <a:p>
            <a:r>
              <a:rPr lang="es-ES" dirty="0" smtClean="0"/>
              <a:t>El intimidador</a:t>
            </a:r>
          </a:p>
          <a:p>
            <a:r>
              <a:rPr lang="es-ES" dirty="0" smtClean="0"/>
              <a:t>La víctima</a:t>
            </a:r>
          </a:p>
          <a:p>
            <a:r>
              <a:rPr lang="es-ES" dirty="0" smtClean="0"/>
              <a:t>Los espectadores</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3313</TotalTime>
  <Words>1959</Words>
  <Application>Microsoft Office PowerPoint</Application>
  <PresentationFormat>Presentación en pantalla (4:3)</PresentationFormat>
  <Paragraphs>283</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Técnico</vt:lpstr>
      <vt:lpstr>MALTRATO ENTRE IGUALES</vt:lpstr>
      <vt:lpstr>MITOS E IDEAS ERRÓNEAS</vt:lpstr>
      <vt:lpstr>Diapositiva 3</vt:lpstr>
      <vt:lpstr>NORMATIVA</vt:lpstr>
      <vt:lpstr>ACLARANDO CONCEPTOS</vt:lpstr>
      <vt:lpstr>¿QUÉ ES?</vt:lpstr>
      <vt:lpstr>Diapositiva 7</vt:lpstr>
      <vt:lpstr>DIFERENCIA ENTRE ACOSO Y CONFLICTO</vt:lpstr>
      <vt:lpstr>¿QUIENES ESTÁN IMPLICADOS?</vt:lpstr>
      <vt:lpstr>FACTORES DE RIESGO DEL INTIMIDADOR</vt:lpstr>
      <vt:lpstr>TIPOS DE INTIMIDADORES</vt:lpstr>
      <vt:lpstr>FACTORES DE RIESGO DE LA VÍCTIMA</vt:lpstr>
      <vt:lpstr> LOS ESPECTADORES</vt:lpstr>
      <vt:lpstr> LOS ESPECTADORES</vt:lpstr>
      <vt:lpstr>¿CÓMO SE INTIMIDA?</vt:lpstr>
      <vt:lpstr>CONSECUENCIAS</vt:lpstr>
      <vt:lpstr>Inmediatas y a corto plazo en la víctima </vt:lpstr>
      <vt:lpstr>CONSECUENCIAS PARA EL AGRESOR</vt:lpstr>
      <vt:lpstr>A LARGO PLAZO EN LA VÍCTIMA</vt:lpstr>
      <vt:lpstr>CONSECUENCIAS PARA LOS ESPECTADORES</vt:lpstr>
      <vt:lpstr>     PREVENCIÓN </vt:lpstr>
      <vt:lpstr>CARACTERÍSTICAS DE LA CONVIVENCIA</vt:lpstr>
      <vt:lpstr>INSTRUMENTOS</vt:lpstr>
      <vt:lpstr>Diapositiva 24</vt:lpstr>
      <vt:lpstr>TRABAJAR CON SITUACIONES IMAGINARIAS</vt:lpstr>
      <vt:lpstr>¿Cómo trabajar este caso?</vt:lpstr>
      <vt:lpstr>¿Cómo Trabajar este caso?</vt:lpstr>
      <vt:lpstr>APRENDIZAJE COOPERATIVO</vt:lpstr>
      <vt:lpstr>Diapositiva 29</vt:lpstr>
      <vt:lpstr>INTRUMENTOS DE DETECCIÓN</vt:lpstr>
      <vt:lpstr>SOCIOGRAMA</vt:lpstr>
      <vt:lpstr>Diapositiva 32</vt:lpstr>
      <vt:lpstr>BUZÓN </vt:lpstr>
      <vt:lpstr>      PROTOCOLO</vt:lpstr>
      <vt:lpstr>Diapositiva 35</vt:lpstr>
      <vt:lpstr>ENTREVISTA ESPECTADORES</vt:lpstr>
      <vt:lpstr>Diapositiva 37</vt:lpstr>
      <vt:lpstr>Diapositiva 38</vt:lpstr>
      <vt:lpstr>Diapositiva 39</vt:lpstr>
      <vt:lpstr>            Una vez analizada la información se concluye considerando que    No existen indicadores compatibles con una situación de acoso escolar.  Existen indicadores compatibles con una situación de acoso escolar. </vt:lpstr>
      <vt:lpstr>INICIO DE LA INTERVENCIÓN </vt:lpstr>
      <vt:lpstr>Elaboración del plan de actuación por parte de todo el equipo responsable </vt:lpstr>
      <vt:lpstr>Evaluación y seguimiento </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PROTOCOLOS DE DETECCIÓN DE MALTRATO ENTRE IGUALES</dc:title>
  <dc:creator>Vero Burgos</dc:creator>
  <cp:lastModifiedBy>Vero Burgos</cp:lastModifiedBy>
  <cp:revision>78</cp:revision>
  <dcterms:created xsi:type="dcterms:W3CDTF">2016-10-12T18:21:31Z</dcterms:created>
  <dcterms:modified xsi:type="dcterms:W3CDTF">2016-10-26T22:45:46Z</dcterms:modified>
</cp:coreProperties>
</file>