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6" r:id="rId2"/>
    <p:sldId id="273" r:id="rId3"/>
    <p:sldId id="277" r:id="rId4"/>
    <p:sldId id="278" r:id="rId5"/>
    <p:sldId id="280" r:id="rId6"/>
    <p:sldId id="281" r:id="rId7"/>
    <p:sldId id="259" r:id="rId8"/>
    <p:sldId id="260" r:id="rId9"/>
    <p:sldId id="261" r:id="rId10"/>
    <p:sldId id="262" r:id="rId11"/>
    <p:sldId id="282" r:id="rId12"/>
    <p:sldId id="257" r:id="rId13"/>
    <p:sldId id="258" r:id="rId14"/>
    <p:sldId id="283" r:id="rId15"/>
    <p:sldId id="263" r:id="rId16"/>
    <p:sldId id="264" r:id="rId17"/>
    <p:sldId id="265" r:id="rId18"/>
    <p:sldId id="266" r:id="rId19"/>
    <p:sldId id="279" r:id="rId20"/>
    <p:sldId id="284" r:id="rId21"/>
    <p:sldId id="267" r:id="rId22"/>
    <p:sldId id="268" r:id="rId23"/>
    <p:sldId id="269" r:id="rId24"/>
    <p:sldId id="270"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60"/>
  </p:normalViewPr>
  <p:slideViewPr>
    <p:cSldViewPr>
      <p:cViewPr varScale="1">
        <p:scale>
          <a:sx n="69" d="100"/>
          <a:sy n="69" d="100"/>
        </p:scale>
        <p:origin x="-143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9A844-CF29-4FAC-BA77-E2559792F48C}" type="datetimeFigureOut">
              <a:rPr lang="es-ES" smtClean="0"/>
              <a:t>26/04/2015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D40430-57CE-4616-AB7A-35149F980C19}" type="slidenum">
              <a:rPr lang="es-ES" smtClean="0"/>
              <a:t>‹Nº›</a:t>
            </a:fld>
            <a:endParaRPr lang="es-ES"/>
          </a:p>
        </p:txBody>
      </p:sp>
    </p:spTree>
    <p:extLst>
      <p:ext uri="{BB962C8B-B14F-4D97-AF65-F5344CB8AC3E}">
        <p14:creationId xmlns:p14="http://schemas.microsoft.com/office/powerpoint/2010/main" val="3224562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4D40430-57CE-4616-AB7A-35149F980C19}" type="slidenum">
              <a:rPr lang="es-ES" smtClean="0"/>
              <a:t>15</a:t>
            </a:fld>
            <a:endParaRPr lang="es-ES"/>
          </a:p>
        </p:txBody>
      </p:sp>
    </p:spTree>
    <p:extLst>
      <p:ext uri="{BB962C8B-B14F-4D97-AF65-F5344CB8AC3E}">
        <p14:creationId xmlns:p14="http://schemas.microsoft.com/office/powerpoint/2010/main" val="236168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28849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153045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164413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43084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24003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135606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349303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297278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115795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309039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A2BA95D-2D68-4EA2-9528-407F9C3B7351}" type="datetimeFigureOut">
              <a:rPr lang="es-ES" smtClean="0"/>
              <a:t>26/04/2015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BC8D253-FE4E-4F94-8A6C-37684AA5DA49}" type="slidenum">
              <a:rPr lang="es-ES" smtClean="0"/>
              <a:t>‹Nº›</a:t>
            </a:fld>
            <a:endParaRPr lang="es-ES"/>
          </a:p>
        </p:txBody>
      </p:sp>
    </p:spTree>
    <p:extLst>
      <p:ext uri="{BB962C8B-B14F-4D97-AF65-F5344CB8AC3E}">
        <p14:creationId xmlns:p14="http://schemas.microsoft.com/office/powerpoint/2010/main" val="279977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2BA95D-2D68-4EA2-9528-407F9C3B7351}" type="datetimeFigureOut">
              <a:rPr lang="es-ES" smtClean="0"/>
              <a:t>26/04/2015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8D253-FE4E-4F94-8A6C-37684AA5DA49}" type="slidenum">
              <a:rPr lang="es-ES" smtClean="0"/>
              <a:t>‹Nº›</a:t>
            </a:fld>
            <a:endParaRPr lang="es-ES"/>
          </a:p>
        </p:txBody>
      </p:sp>
    </p:spTree>
    <p:extLst>
      <p:ext uri="{BB962C8B-B14F-4D97-AF65-F5344CB8AC3E}">
        <p14:creationId xmlns:p14="http://schemas.microsoft.com/office/powerpoint/2010/main" val="1731757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marL="0" indent="0" algn="ctr">
              <a:buNone/>
            </a:pPr>
            <a:r>
              <a:rPr lang="es-ES" sz="7200" b="1" dirty="0" smtClean="0">
                <a:latin typeface="Comic Sans MS" pitchFamily="66" charset="0"/>
              </a:rPr>
              <a:t>EL MUDÉJAR DE SAHAGÚN</a:t>
            </a:r>
            <a:endParaRPr lang="es-ES" sz="7200" b="1" dirty="0">
              <a:latin typeface="Comic Sans MS" pitchFamily="66" charset="0"/>
            </a:endParaRPr>
          </a:p>
        </p:txBody>
      </p:sp>
    </p:spTree>
    <p:extLst>
      <p:ext uri="{BB962C8B-B14F-4D97-AF65-F5344CB8AC3E}">
        <p14:creationId xmlns:p14="http://schemas.microsoft.com/office/powerpoint/2010/main" val="619274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862411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1143000"/>
          </a:xfrm>
        </p:spPr>
        <p:txBody>
          <a:bodyPr>
            <a:normAutofit/>
          </a:bodyPr>
          <a:lstStyle/>
          <a:p>
            <a:r>
              <a:rPr lang="es-ES" sz="4000" b="1" dirty="0">
                <a:latin typeface="Comic Sans MS" pitchFamily="66" charset="0"/>
              </a:rPr>
              <a:t>Iglesia de San Lorenzo </a:t>
            </a:r>
          </a:p>
        </p:txBody>
      </p:sp>
      <p:sp>
        <p:nvSpPr>
          <p:cNvPr id="3" name="2 Marcador de contenido"/>
          <p:cNvSpPr>
            <a:spLocks noGrp="1"/>
          </p:cNvSpPr>
          <p:nvPr>
            <p:ph idx="1"/>
          </p:nvPr>
        </p:nvSpPr>
        <p:spPr>
          <a:xfrm>
            <a:off x="16768" y="692696"/>
            <a:ext cx="8928992" cy="5805264"/>
          </a:xfrm>
        </p:spPr>
        <p:txBody>
          <a:bodyPr>
            <a:noAutofit/>
          </a:bodyPr>
          <a:lstStyle/>
          <a:p>
            <a:pPr marL="0" indent="0" algn="just">
              <a:buNone/>
            </a:pPr>
            <a:r>
              <a:rPr lang="es-ES" sz="2000" dirty="0">
                <a:latin typeface="Comic Sans MS" pitchFamily="66" charset="0"/>
              </a:rPr>
              <a:t>La iglesia de San Lorenzo es la </a:t>
            </a:r>
            <a:r>
              <a:rPr lang="es-ES" sz="2000" dirty="0" smtClean="0">
                <a:latin typeface="Comic Sans MS" pitchFamily="66" charset="0"/>
              </a:rPr>
              <a:t>actual parroquia </a:t>
            </a:r>
            <a:r>
              <a:rPr lang="es-ES" sz="2000" dirty="0">
                <a:latin typeface="Comic Sans MS" pitchFamily="66" charset="0"/>
              </a:rPr>
              <a:t>de la villa de </a:t>
            </a:r>
            <a:r>
              <a:rPr lang="es-ES" sz="2000" dirty="0" smtClean="0">
                <a:latin typeface="Comic Sans MS" pitchFamily="66" charset="0"/>
              </a:rPr>
              <a:t>Sahagún. Se encuentra </a:t>
            </a:r>
            <a:r>
              <a:rPr lang="es-ES" sz="2000" dirty="0">
                <a:latin typeface="Comic Sans MS" pitchFamily="66" charset="0"/>
              </a:rPr>
              <a:t>localizada entre la Plaza de San Lorenzo y la calle del Arco. La orientación de su eje longitudinal es </a:t>
            </a:r>
            <a:r>
              <a:rPr lang="es-ES" sz="2000" dirty="0" smtClean="0">
                <a:latin typeface="Comic Sans MS" pitchFamily="66" charset="0"/>
              </a:rPr>
              <a:t>NO-SO, </a:t>
            </a:r>
            <a:r>
              <a:rPr lang="es-ES" sz="2000" dirty="0">
                <a:latin typeface="Comic Sans MS" pitchFamily="66" charset="0"/>
              </a:rPr>
              <a:t>por tanto no estrictamente acorde con la tradición litúrgica oeste-este</a:t>
            </a:r>
            <a:r>
              <a:rPr lang="es-ES" sz="2000" dirty="0" smtClean="0">
                <a:latin typeface="Comic Sans MS" pitchFamily="66" charset="0"/>
              </a:rPr>
              <a:t>.</a:t>
            </a:r>
            <a:endParaRPr lang="es-ES" sz="2000" dirty="0">
              <a:latin typeface="Comic Sans MS" pitchFamily="66" charset="0"/>
            </a:endParaRPr>
          </a:p>
          <a:p>
            <a:pPr marL="0" indent="0" algn="just">
              <a:buNone/>
            </a:pPr>
            <a:r>
              <a:rPr lang="es-ES" sz="2000" dirty="0">
                <a:latin typeface="Comic Sans MS" pitchFamily="66" charset="0"/>
              </a:rPr>
              <a:t>Es uno de los mejores ejemplos de iglesia mudéjar de carácter híbrido, con elementos románicos, góticos y </a:t>
            </a:r>
            <a:r>
              <a:rPr lang="es-ES" sz="2000" dirty="0" smtClean="0">
                <a:latin typeface="Comic Sans MS" pitchFamily="66" charset="0"/>
              </a:rPr>
              <a:t>musulmanes (principios XIII). </a:t>
            </a:r>
            <a:r>
              <a:rPr lang="es-ES" sz="2000" dirty="0">
                <a:latin typeface="Comic Sans MS" pitchFamily="66" charset="0"/>
              </a:rPr>
              <a:t>Al contrario que </a:t>
            </a:r>
            <a:r>
              <a:rPr lang="es-ES" sz="2000" dirty="0" smtClean="0">
                <a:latin typeface="Comic Sans MS" pitchFamily="66" charset="0"/>
              </a:rPr>
              <a:t>la </a:t>
            </a:r>
            <a:r>
              <a:rPr lang="es-ES" sz="2000" dirty="0">
                <a:latin typeface="Comic Sans MS" pitchFamily="66" charset="0"/>
              </a:rPr>
              <a:t>Iglesia de San </a:t>
            </a:r>
            <a:r>
              <a:rPr lang="es-ES" sz="2000" dirty="0" smtClean="0">
                <a:latin typeface="Comic Sans MS" pitchFamily="66" charset="0"/>
              </a:rPr>
              <a:t>Tirso, </a:t>
            </a:r>
            <a:r>
              <a:rPr lang="es-ES" sz="2000" dirty="0">
                <a:latin typeface="Comic Sans MS" pitchFamily="66" charset="0"/>
              </a:rPr>
              <a:t>San Lorenzo está construida enteramente en ladrillo.</a:t>
            </a:r>
          </a:p>
          <a:p>
            <a:pPr marL="0" indent="0" algn="just">
              <a:buNone/>
            </a:pPr>
            <a:r>
              <a:rPr lang="es-ES" sz="2000" dirty="0" smtClean="0">
                <a:latin typeface="Comic Sans MS" pitchFamily="66" charset="0"/>
              </a:rPr>
              <a:t>Su </a:t>
            </a:r>
            <a:r>
              <a:rPr lang="es-ES" sz="2000" dirty="0">
                <a:latin typeface="Comic Sans MS" pitchFamily="66" charset="0"/>
              </a:rPr>
              <a:t>planta interior es basilical de tres naves, separadas por tres líneas de arcos apuntados. La planta se completa en su cabecera con tres ábsides semicirculares precedidos por sus correspondientes tramos rectos. Las naves laterales se cubren con una techumbre de madera mientras que la nave central tiene bóvedas de arista en yeso del siglo XVIII. Los tres ábsides de la cabecera están cubiertos con bóveda de cuarto de esfera, mientras que el tramo recto entre los ábsides y las naves acaba en bóveda de cañón.</a:t>
            </a:r>
          </a:p>
          <a:p>
            <a:pPr marL="0" indent="0" algn="just">
              <a:buNone/>
            </a:pPr>
            <a:r>
              <a:rPr lang="es-ES" sz="2000" dirty="0">
                <a:latin typeface="Comic Sans MS" pitchFamily="66" charset="0"/>
              </a:rPr>
              <a:t>En el exterior, el mayor interés está, por una parte, en la cabecera de la iglesia con el triple ábside y, por otra, en la magnífica torre sobre el tramo central</a:t>
            </a:r>
          </a:p>
        </p:txBody>
      </p:sp>
    </p:spTree>
    <p:extLst>
      <p:ext uri="{BB962C8B-B14F-4D97-AF65-F5344CB8AC3E}">
        <p14:creationId xmlns:p14="http://schemas.microsoft.com/office/powerpoint/2010/main" val="408652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3" name="2 CuadroTexto"/>
          <p:cNvSpPr txBox="1"/>
          <p:nvPr/>
        </p:nvSpPr>
        <p:spPr>
          <a:xfrm>
            <a:off x="2000250" y="6499488"/>
            <a:ext cx="2787774" cy="369332"/>
          </a:xfrm>
          <a:prstGeom prst="rect">
            <a:avLst/>
          </a:prstGeom>
          <a:noFill/>
        </p:spPr>
        <p:txBody>
          <a:bodyPr wrap="square" rtlCol="0">
            <a:spAutoFit/>
          </a:bodyPr>
          <a:lstStyle/>
          <a:p>
            <a:r>
              <a:rPr lang="es-ES" b="1" dirty="0" smtClean="0"/>
              <a:t>SAN LORENZO</a:t>
            </a:r>
            <a:endParaRPr lang="es-ES" b="1" dirty="0"/>
          </a:p>
        </p:txBody>
      </p:sp>
    </p:spTree>
    <p:extLst>
      <p:ext uri="{BB962C8B-B14F-4D97-AF65-F5344CB8AC3E}">
        <p14:creationId xmlns:p14="http://schemas.microsoft.com/office/powerpoint/2010/main" val="665900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11532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3408"/>
            <a:ext cx="9144000" cy="1143000"/>
          </a:xfrm>
        </p:spPr>
        <p:txBody>
          <a:bodyPr>
            <a:normAutofit/>
          </a:bodyPr>
          <a:lstStyle/>
          <a:p>
            <a:r>
              <a:rPr lang="es-ES" sz="2000" b="1" dirty="0" smtClean="0">
                <a:latin typeface="Comic Sans MS" pitchFamily="66" charset="0"/>
              </a:rPr>
              <a:t>MONASTERIO DE LOS SANTOS FACUNDO Y PRIMITIVO</a:t>
            </a:r>
            <a:endParaRPr lang="es-ES" sz="2000" b="1" dirty="0">
              <a:latin typeface="Comic Sans MS" pitchFamily="66" charset="0"/>
            </a:endParaRPr>
          </a:p>
        </p:txBody>
      </p:sp>
      <p:sp>
        <p:nvSpPr>
          <p:cNvPr id="3" name="2 Marcador de contenido"/>
          <p:cNvSpPr>
            <a:spLocks noGrp="1"/>
          </p:cNvSpPr>
          <p:nvPr>
            <p:ph idx="1"/>
          </p:nvPr>
        </p:nvSpPr>
        <p:spPr>
          <a:xfrm>
            <a:off x="179512" y="692696"/>
            <a:ext cx="8784976" cy="6048672"/>
          </a:xfrm>
        </p:spPr>
        <p:txBody>
          <a:bodyPr>
            <a:normAutofit/>
          </a:bodyPr>
          <a:lstStyle/>
          <a:p>
            <a:pPr marL="0" indent="0" algn="just">
              <a:buNone/>
            </a:pPr>
            <a:r>
              <a:rPr lang="es-ES" sz="2000" dirty="0" smtClean="0">
                <a:latin typeface="Comic Sans MS" pitchFamily="66" charset="0"/>
              </a:rPr>
              <a:t>En Sahagún existió </a:t>
            </a:r>
            <a:r>
              <a:rPr lang="es-ES" sz="2000" dirty="0">
                <a:latin typeface="Comic Sans MS" pitchFamily="66" charset="0"/>
              </a:rPr>
              <a:t>uno de los más poderosos cenobios de la España cristiana medieval: el Real Monasterio de San </a:t>
            </a:r>
            <a:r>
              <a:rPr lang="es-ES" sz="2000" dirty="0" smtClean="0">
                <a:latin typeface="Comic Sans MS" pitchFamily="66" charset="0"/>
              </a:rPr>
              <a:t>Benito. Parece </a:t>
            </a:r>
            <a:r>
              <a:rPr lang="es-ES" sz="2000" dirty="0">
                <a:latin typeface="Comic Sans MS" pitchFamily="66" charset="0"/>
              </a:rPr>
              <a:t>que su origen es altomedieval y guardó las reliquias de los mártires Facundo y Primitivo. Fue destruido en más de una ocasión y refundado en el año </a:t>
            </a:r>
            <a:r>
              <a:rPr lang="es-ES" sz="2000" dirty="0" smtClean="0">
                <a:latin typeface="Comic Sans MS" pitchFamily="66" charset="0"/>
              </a:rPr>
              <a:t>880. Durante </a:t>
            </a:r>
            <a:r>
              <a:rPr lang="es-ES" sz="2000" dirty="0">
                <a:latin typeface="Comic Sans MS" pitchFamily="66" charset="0"/>
              </a:rPr>
              <a:t>los siglos fue ganando poder hasta llegar a dominar sobre más de noventa monasterios e iglesias, en época de Alfonso VI. De la construcción románica y gótica de este monasterio no quedan sino restos </a:t>
            </a:r>
            <a:r>
              <a:rPr lang="es-ES" sz="2000" dirty="0" smtClean="0">
                <a:latin typeface="Comic Sans MS" pitchFamily="66" charset="0"/>
              </a:rPr>
              <a:t>mínimos. A </a:t>
            </a:r>
            <a:r>
              <a:rPr lang="es-ES" sz="2000" dirty="0">
                <a:latin typeface="Comic Sans MS" pitchFamily="66" charset="0"/>
              </a:rPr>
              <a:t>partir del siglo XV comienza su declive y actualmente han llegado muy pocos restos del que debió ser uno de los grandes monumentos medievales españoles. En origen se trataría de un edificio del románico pleno sustituido por otro gótico del siglo XIII</a:t>
            </a:r>
            <a:r>
              <a:rPr lang="es-ES" sz="2000" dirty="0" smtClean="0">
                <a:latin typeface="Comic Sans MS" pitchFamily="66" charset="0"/>
              </a:rPr>
              <a:t>.</a:t>
            </a:r>
            <a:endParaRPr lang="es-ES" sz="2000" dirty="0">
              <a:latin typeface="Comic Sans MS" pitchFamily="66" charset="0"/>
            </a:endParaRPr>
          </a:p>
          <a:p>
            <a:pPr marL="0" indent="0" algn="just">
              <a:buNone/>
            </a:pPr>
            <a:r>
              <a:rPr lang="es-ES" sz="2000" dirty="0">
                <a:latin typeface="Comic Sans MS" pitchFamily="66" charset="0"/>
              </a:rPr>
              <a:t>Sí se ha conservado aceptablemente la capilla de San </a:t>
            </a:r>
            <a:r>
              <a:rPr lang="es-ES" sz="2000" dirty="0" err="1">
                <a:latin typeface="Comic Sans MS" pitchFamily="66" charset="0"/>
              </a:rPr>
              <a:t>Mancio</a:t>
            </a:r>
            <a:r>
              <a:rPr lang="es-ES" sz="2000" dirty="0">
                <a:latin typeface="Comic Sans MS" pitchFamily="66" charset="0"/>
              </a:rPr>
              <a:t> que es un edificio del siglo XII de una nave, adyacente a la iglesia abacial propiamente dicha. El material es ladrillo y piedra de cantería y se conservan bien el muro mudéjar del lado norte y capiteles vegetales de los soportes, además de un ventanal en el testero. También sobrevive la torre del reloj, que era una de las dos torres que flanqueaban la entrada al monasterio.</a:t>
            </a:r>
          </a:p>
          <a:p>
            <a:pPr marL="0" indent="0" algn="just">
              <a:buNone/>
            </a:pPr>
            <a:endParaRPr lang="es-ES" sz="2000" dirty="0">
              <a:latin typeface="Comic Sans MS" pitchFamily="66" charset="0"/>
            </a:endParaRPr>
          </a:p>
          <a:p>
            <a:endParaRPr lang="es-ES" dirty="0"/>
          </a:p>
        </p:txBody>
      </p:sp>
    </p:spTree>
    <p:extLst>
      <p:ext uri="{BB962C8B-B14F-4D97-AF65-F5344CB8AC3E}">
        <p14:creationId xmlns:p14="http://schemas.microsoft.com/office/powerpoint/2010/main" val="132666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3" name="2 CuadroTexto"/>
          <p:cNvSpPr txBox="1"/>
          <p:nvPr/>
        </p:nvSpPr>
        <p:spPr>
          <a:xfrm>
            <a:off x="2000250" y="6381328"/>
            <a:ext cx="3363838" cy="369332"/>
          </a:xfrm>
          <a:prstGeom prst="rect">
            <a:avLst/>
          </a:prstGeom>
          <a:noFill/>
        </p:spPr>
        <p:txBody>
          <a:bodyPr wrap="square" rtlCol="0">
            <a:spAutoFit/>
          </a:bodyPr>
          <a:lstStyle/>
          <a:p>
            <a:r>
              <a:rPr lang="es-ES" b="1" dirty="0" smtClean="0"/>
              <a:t>SANTOS FACUNDO Y PRIMITIVO</a:t>
            </a:r>
            <a:endParaRPr lang="es-ES" b="1" dirty="0"/>
          </a:p>
        </p:txBody>
      </p:sp>
    </p:spTree>
    <p:extLst>
      <p:ext uri="{BB962C8B-B14F-4D97-AF65-F5344CB8AC3E}">
        <p14:creationId xmlns:p14="http://schemas.microsoft.com/office/powerpoint/2010/main" val="2355710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908142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11981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423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764704"/>
            <a:ext cx="7848872" cy="523220"/>
          </a:xfrm>
          <a:prstGeom prst="rect">
            <a:avLst/>
          </a:prstGeom>
          <a:noFill/>
        </p:spPr>
        <p:txBody>
          <a:bodyPr wrap="square" rtlCol="0">
            <a:spAutoFit/>
          </a:bodyPr>
          <a:lstStyle/>
          <a:p>
            <a:pPr algn="ctr"/>
            <a:r>
              <a:rPr lang="es-ES" sz="2800" b="1" dirty="0">
                <a:latin typeface="Comic Sans MS" pitchFamily="66" charset="0"/>
              </a:rPr>
              <a:t>EL GÓTICO-MUDÉJAR</a:t>
            </a:r>
          </a:p>
        </p:txBody>
      </p:sp>
      <p:sp>
        <p:nvSpPr>
          <p:cNvPr id="3" name="2 CuadroTexto"/>
          <p:cNvSpPr txBox="1"/>
          <p:nvPr/>
        </p:nvSpPr>
        <p:spPr>
          <a:xfrm>
            <a:off x="408615" y="1628800"/>
            <a:ext cx="8496944" cy="4401205"/>
          </a:xfrm>
          <a:prstGeom prst="rect">
            <a:avLst/>
          </a:prstGeom>
          <a:noFill/>
        </p:spPr>
        <p:txBody>
          <a:bodyPr wrap="square" rtlCol="0">
            <a:spAutoFit/>
          </a:bodyPr>
          <a:lstStyle/>
          <a:p>
            <a:pPr algn="just"/>
            <a:r>
              <a:rPr lang="es-ES" sz="2000" dirty="0">
                <a:latin typeface="Comic Sans MS" pitchFamily="66" charset="0"/>
              </a:rPr>
              <a:t>Se trata del mudéjar que se realiza en tiempos góticos, desde el siglo XIII en adelante. Sus características más notables son las siguientes</a:t>
            </a:r>
            <a:r>
              <a:rPr lang="es-ES" sz="2000" dirty="0" smtClean="0">
                <a:latin typeface="Comic Sans MS" pitchFamily="66" charset="0"/>
              </a:rPr>
              <a:t>:</a:t>
            </a:r>
          </a:p>
          <a:p>
            <a:pPr algn="just"/>
            <a:endParaRPr lang="es-ES" sz="2000" dirty="0">
              <a:latin typeface="Comic Sans MS" pitchFamily="66" charset="0"/>
            </a:endParaRPr>
          </a:p>
          <a:p>
            <a:pPr marL="285750" indent="-285750" algn="just">
              <a:buFont typeface="Arial" pitchFamily="34" charset="0"/>
              <a:buChar char="•"/>
            </a:pPr>
            <a:r>
              <a:rPr lang="es-ES" sz="2000" dirty="0" smtClean="0">
                <a:latin typeface="Comic Sans MS" pitchFamily="66" charset="0"/>
              </a:rPr>
              <a:t>Debido </a:t>
            </a:r>
            <a:r>
              <a:rPr lang="es-ES" sz="2000" dirty="0">
                <a:latin typeface="Comic Sans MS" pitchFamily="66" charset="0"/>
              </a:rPr>
              <a:t>al avance de la Reconquista por tierras de Andalucía, Murcia y Aragón, el estilo prende en estos territorios especialmente.</a:t>
            </a:r>
          </a:p>
          <a:p>
            <a:pPr marL="285750" indent="-285750" algn="just">
              <a:buFont typeface="Arial" pitchFamily="34" charset="0"/>
              <a:buChar char="•"/>
            </a:pPr>
            <a:r>
              <a:rPr lang="es-ES" sz="2000" dirty="0" smtClean="0">
                <a:latin typeface="Comic Sans MS" pitchFamily="66" charset="0"/>
              </a:rPr>
              <a:t>Es </a:t>
            </a:r>
            <a:r>
              <a:rPr lang="es-ES" sz="2000" dirty="0">
                <a:latin typeface="Comic Sans MS" pitchFamily="66" charset="0"/>
              </a:rPr>
              <a:t>un período de gran riqueza decorativa y de mucho influjo almohade. Los edificios se decoran con cerámica vidriada, yeserías polícromas y las techumbres se realizan con magníficas armaduras.</a:t>
            </a:r>
          </a:p>
          <a:p>
            <a:pPr marL="285750" indent="-285750" algn="just">
              <a:buFont typeface="Arial" pitchFamily="34" charset="0"/>
              <a:buChar char="•"/>
            </a:pPr>
            <a:r>
              <a:rPr lang="es-ES" sz="2000" dirty="0" smtClean="0">
                <a:latin typeface="Comic Sans MS" pitchFamily="66" charset="0"/>
              </a:rPr>
              <a:t>Un </a:t>
            </a:r>
            <a:r>
              <a:rPr lang="es-ES" sz="2000" dirty="0">
                <a:latin typeface="Comic Sans MS" pitchFamily="66" charset="0"/>
              </a:rPr>
              <a:t>elemento nuevo son las sinagogas, los templos judíos, pues carecían de un estilo artístico propio. Los judíos se sirven de las tradiciones decorativas musulmanas para sus edificios religiosos.</a:t>
            </a:r>
          </a:p>
          <a:p>
            <a:pPr marL="285750" indent="-285750" algn="just">
              <a:buFont typeface="Arial" pitchFamily="34" charset="0"/>
              <a:buChar char="•"/>
            </a:pPr>
            <a:r>
              <a:rPr lang="es-ES" sz="2000" dirty="0" smtClean="0">
                <a:latin typeface="Comic Sans MS" pitchFamily="66" charset="0"/>
              </a:rPr>
              <a:t>Ahora </a:t>
            </a:r>
            <a:r>
              <a:rPr lang="es-ES" sz="2000" dirty="0">
                <a:latin typeface="Comic Sans MS" pitchFamily="66" charset="0"/>
              </a:rPr>
              <a:t>aumentan los centros artísticos de interés, debido a que se extiende el territorio de los reinos cristianos por tierras anteriormente </a:t>
            </a:r>
            <a:r>
              <a:rPr lang="es-ES" sz="2000" dirty="0" smtClean="0">
                <a:latin typeface="Comic Sans MS" pitchFamily="66" charset="0"/>
              </a:rPr>
              <a:t>musulmanas.</a:t>
            </a:r>
            <a:endParaRPr lang="es-ES" sz="2000" dirty="0">
              <a:latin typeface="Comic Sans MS" pitchFamily="66" charset="0"/>
            </a:endParaRPr>
          </a:p>
        </p:txBody>
      </p:sp>
    </p:spTree>
    <p:extLst>
      <p:ext uri="{BB962C8B-B14F-4D97-AF65-F5344CB8AC3E}">
        <p14:creationId xmlns:p14="http://schemas.microsoft.com/office/powerpoint/2010/main" val="338603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332656"/>
            <a:ext cx="8712968" cy="6186309"/>
          </a:xfrm>
          <a:prstGeom prst="rect">
            <a:avLst/>
          </a:prstGeom>
          <a:noFill/>
        </p:spPr>
        <p:txBody>
          <a:bodyPr wrap="square" rtlCol="0">
            <a:spAutoFit/>
          </a:bodyPr>
          <a:lstStyle/>
          <a:p>
            <a:pPr algn="ctr"/>
            <a:r>
              <a:rPr lang="es-ES" sz="3600" dirty="0">
                <a:latin typeface="Comic Sans MS" pitchFamily="66" charset="0"/>
              </a:rPr>
              <a:t>El Arte Mudéjar es el arte musulmán en tierras cristianas y el arte </a:t>
            </a:r>
            <a:r>
              <a:rPr lang="es-ES" sz="3600" dirty="0" smtClean="0">
                <a:latin typeface="Comic Sans MS" pitchFamily="66" charset="0"/>
              </a:rPr>
              <a:t>cristiano </a:t>
            </a:r>
            <a:r>
              <a:rPr lang="es-ES" sz="3600" dirty="0">
                <a:latin typeface="Comic Sans MS" pitchFamily="66" charset="0"/>
              </a:rPr>
              <a:t>español bajo la influencia musulmana. En ocasiones se le denomina arte morisco, aunque esta denominación debe de aplicarse en exclusiva al arte realizado por los musulmanes convertidos al cristianismo antes o después de la conquista de Granada (1492). Los historiadores del arte prefieren la utilización del termino Arte Mudéjar.</a:t>
            </a:r>
          </a:p>
        </p:txBody>
      </p:sp>
    </p:spTree>
    <p:extLst>
      <p:ext uri="{BB962C8B-B14F-4D97-AF65-F5344CB8AC3E}">
        <p14:creationId xmlns:p14="http://schemas.microsoft.com/office/powerpoint/2010/main" val="2477533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404664"/>
            <a:ext cx="6768752" cy="584775"/>
          </a:xfrm>
          <a:prstGeom prst="rect">
            <a:avLst/>
          </a:prstGeom>
          <a:noFill/>
        </p:spPr>
        <p:txBody>
          <a:bodyPr wrap="square" rtlCol="0">
            <a:spAutoFit/>
          </a:bodyPr>
          <a:lstStyle/>
          <a:p>
            <a:pPr algn="ctr"/>
            <a:r>
              <a:rPr lang="es-ES" sz="3200" b="1" dirty="0" smtClean="0">
                <a:latin typeface="Comic Sans MS" pitchFamily="66" charset="0"/>
              </a:rPr>
              <a:t>SANTUARIO DE LA PEREGRINA</a:t>
            </a:r>
            <a:endParaRPr lang="es-ES" sz="3200" b="1" dirty="0">
              <a:latin typeface="Comic Sans MS" pitchFamily="66" charset="0"/>
            </a:endParaRPr>
          </a:p>
        </p:txBody>
      </p:sp>
      <p:sp>
        <p:nvSpPr>
          <p:cNvPr id="3" name="2 CuadroTexto"/>
          <p:cNvSpPr txBox="1"/>
          <p:nvPr/>
        </p:nvSpPr>
        <p:spPr>
          <a:xfrm>
            <a:off x="179512" y="1268760"/>
            <a:ext cx="8712968" cy="5909310"/>
          </a:xfrm>
          <a:prstGeom prst="rect">
            <a:avLst/>
          </a:prstGeom>
          <a:noFill/>
        </p:spPr>
        <p:txBody>
          <a:bodyPr wrap="square" rtlCol="0">
            <a:spAutoFit/>
          </a:bodyPr>
          <a:lstStyle/>
          <a:p>
            <a:pPr algn="just"/>
            <a:r>
              <a:rPr lang="es-ES" sz="2000" dirty="0">
                <a:latin typeface="Comic Sans MS" pitchFamily="66" charset="0"/>
              </a:rPr>
              <a:t>El </a:t>
            </a:r>
            <a:r>
              <a:rPr lang="es-ES" sz="2000" dirty="0" smtClean="0">
                <a:latin typeface="Comic Sans MS" pitchFamily="66" charset="0"/>
              </a:rPr>
              <a:t>Santuario </a:t>
            </a:r>
            <a:r>
              <a:rPr lang="es-ES" sz="2000" dirty="0">
                <a:latin typeface="Comic Sans MS" pitchFamily="66" charset="0"/>
              </a:rPr>
              <a:t>de la Peregrina fue una fundación franciscana del siglo XIII avanzado </a:t>
            </a:r>
            <a:r>
              <a:rPr lang="es-ES" sz="2000" dirty="0" smtClean="0">
                <a:latin typeface="Comic Sans MS" pitchFamily="66" charset="0"/>
              </a:rPr>
              <a:t>destinada a hospital </a:t>
            </a:r>
            <a:r>
              <a:rPr lang="es-ES" sz="2000" dirty="0">
                <a:latin typeface="Comic Sans MS" pitchFamily="66" charset="0"/>
              </a:rPr>
              <a:t>de peregrinos. Se ubica en lo alto de una colina cercana al núcleo </a:t>
            </a:r>
            <a:r>
              <a:rPr lang="es-ES" sz="2000" dirty="0" smtClean="0">
                <a:latin typeface="Comic Sans MS" pitchFamily="66" charset="0"/>
              </a:rPr>
              <a:t>de </a:t>
            </a:r>
            <a:r>
              <a:rPr lang="es-ES" sz="2000" dirty="0">
                <a:latin typeface="Comic Sans MS" pitchFamily="66" charset="0"/>
              </a:rPr>
              <a:t>población. Destaca su potente ábside poligonal donde lo mudéjar se inspira </a:t>
            </a:r>
            <a:r>
              <a:rPr lang="es-ES" sz="2000" dirty="0" smtClean="0">
                <a:latin typeface="Comic Sans MS" pitchFamily="66" charset="0"/>
              </a:rPr>
              <a:t>ya más </a:t>
            </a:r>
            <a:r>
              <a:rPr lang="es-ES" sz="2000" dirty="0">
                <a:latin typeface="Comic Sans MS" pitchFamily="66" charset="0"/>
              </a:rPr>
              <a:t>en el gótico que el </a:t>
            </a:r>
            <a:r>
              <a:rPr lang="es-ES" sz="2000" dirty="0" smtClean="0">
                <a:latin typeface="Comic Sans MS" pitchFamily="66" charset="0"/>
              </a:rPr>
              <a:t>románico. El </a:t>
            </a:r>
            <a:r>
              <a:rPr lang="es-ES" sz="2000" dirty="0">
                <a:latin typeface="Comic Sans MS" pitchFamily="66" charset="0"/>
              </a:rPr>
              <a:t>edificio actual de la iglesia es el resultado de numerosas reformas y añadidos. </a:t>
            </a:r>
            <a:endParaRPr lang="es-ES" sz="2000" dirty="0" smtClean="0">
              <a:latin typeface="Comic Sans MS" pitchFamily="66" charset="0"/>
            </a:endParaRPr>
          </a:p>
          <a:p>
            <a:pPr algn="just"/>
            <a:r>
              <a:rPr lang="es-ES" sz="2000" dirty="0" smtClean="0">
                <a:latin typeface="Comic Sans MS" pitchFamily="66" charset="0"/>
              </a:rPr>
              <a:t>Dentro </a:t>
            </a:r>
            <a:r>
              <a:rPr lang="es-ES" sz="2000" dirty="0">
                <a:latin typeface="Comic Sans MS" pitchFamily="66" charset="0"/>
              </a:rPr>
              <a:t>del conjunto decorativo, sobresale la ornamentación exterior de parte de los paramentos del siglo XIV que se conservan. Consta de una única nave dividida en cinco tramos y crucero destacado en planta, como es habitual en las iglesias de fundación monástica, y un único ábside, semicircular al interior y poligonal al exterior</a:t>
            </a:r>
            <a:r>
              <a:rPr lang="es-ES" sz="2000" dirty="0" smtClean="0">
                <a:latin typeface="Comic Sans MS" pitchFamily="66" charset="0"/>
              </a:rPr>
              <a:t>.</a:t>
            </a:r>
            <a:endParaRPr lang="es-ES" sz="2000" dirty="0">
              <a:latin typeface="Comic Sans MS" pitchFamily="66" charset="0"/>
            </a:endParaRPr>
          </a:p>
          <a:p>
            <a:pPr algn="just"/>
            <a:r>
              <a:rPr lang="es-ES" sz="2000" dirty="0">
                <a:latin typeface="Comic Sans MS" pitchFamily="66" charset="0"/>
              </a:rPr>
              <a:t>La decoración exterior de los muros se ve condicionada por la ya mencionada utilización de ladrillo. De esta forma se pueden apreciar arquerías ciegas donde los arcos </a:t>
            </a:r>
            <a:r>
              <a:rPr lang="es-ES" sz="2000" dirty="0" err="1">
                <a:latin typeface="Comic Sans MS" pitchFamily="66" charset="0"/>
              </a:rPr>
              <a:t>polilobulados</a:t>
            </a:r>
            <a:r>
              <a:rPr lang="es-ES" sz="2000" dirty="0">
                <a:latin typeface="Comic Sans MS" pitchFamily="66" charset="0"/>
              </a:rPr>
              <a:t> delatan la influencia toledana</a:t>
            </a:r>
            <a:r>
              <a:rPr lang="es-ES" sz="2000" dirty="0" smtClean="0">
                <a:latin typeface="Comic Sans MS" pitchFamily="66" charset="0"/>
              </a:rPr>
              <a:t>.</a:t>
            </a:r>
            <a:endParaRPr lang="es-ES" sz="2000" dirty="0">
              <a:latin typeface="Comic Sans MS" pitchFamily="66" charset="0"/>
            </a:endParaRPr>
          </a:p>
          <a:p>
            <a:pPr algn="just"/>
            <a:r>
              <a:rPr lang="es-ES" sz="2000" dirty="0">
                <a:latin typeface="Comic Sans MS" pitchFamily="66" charset="0"/>
              </a:rPr>
              <a:t>El convento se abandonó en 1835 por la Desamortización de los bienes de la Iglesia.</a:t>
            </a:r>
          </a:p>
          <a:p>
            <a:pPr algn="just"/>
            <a:endParaRPr lang="es-ES" sz="2000" dirty="0" smtClean="0">
              <a:latin typeface="Comic Sans MS" pitchFamily="66" charset="0"/>
            </a:endParaRPr>
          </a:p>
          <a:p>
            <a:endParaRPr lang="es-ES" dirty="0"/>
          </a:p>
        </p:txBody>
      </p:sp>
    </p:spTree>
    <p:extLst>
      <p:ext uri="{BB962C8B-B14F-4D97-AF65-F5344CB8AC3E}">
        <p14:creationId xmlns:p14="http://schemas.microsoft.com/office/powerpoint/2010/main" val="201121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3 CuadroTexto"/>
          <p:cNvSpPr txBox="1"/>
          <p:nvPr/>
        </p:nvSpPr>
        <p:spPr>
          <a:xfrm>
            <a:off x="6516216" y="6277962"/>
            <a:ext cx="3456384" cy="369332"/>
          </a:xfrm>
          <a:prstGeom prst="rect">
            <a:avLst/>
          </a:prstGeom>
          <a:noFill/>
        </p:spPr>
        <p:txBody>
          <a:bodyPr wrap="square" rtlCol="0">
            <a:spAutoFit/>
          </a:bodyPr>
          <a:lstStyle/>
          <a:p>
            <a:r>
              <a:rPr lang="es-ES" b="1" dirty="0" smtClean="0"/>
              <a:t>LA PEREGRINA</a:t>
            </a:r>
            <a:endParaRPr lang="es-ES" b="1" dirty="0"/>
          </a:p>
        </p:txBody>
      </p:sp>
    </p:spTree>
    <p:extLst>
      <p:ext uri="{BB962C8B-B14F-4D97-AF65-F5344CB8AC3E}">
        <p14:creationId xmlns:p14="http://schemas.microsoft.com/office/powerpoint/2010/main" val="1898385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85400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55094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571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2132856"/>
            <a:ext cx="6624736" cy="1107996"/>
          </a:xfrm>
          <a:prstGeom prst="rect">
            <a:avLst/>
          </a:prstGeom>
          <a:noFill/>
        </p:spPr>
        <p:txBody>
          <a:bodyPr wrap="square" rtlCol="0">
            <a:spAutoFit/>
          </a:bodyPr>
          <a:lstStyle/>
          <a:p>
            <a:pPr algn="ctr"/>
            <a:r>
              <a:rPr lang="es-ES" sz="6600" b="1" dirty="0">
                <a:latin typeface="Comic Sans MS" pitchFamily="66" charset="0"/>
              </a:rPr>
              <a:t>ACTIVIDADES</a:t>
            </a:r>
          </a:p>
        </p:txBody>
      </p:sp>
    </p:spTree>
    <p:extLst>
      <p:ext uri="{BB962C8B-B14F-4D97-AF65-F5344CB8AC3E}">
        <p14:creationId xmlns:p14="http://schemas.microsoft.com/office/powerpoint/2010/main" val="184655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332656"/>
            <a:ext cx="8712968" cy="5940088"/>
          </a:xfrm>
          <a:prstGeom prst="rect">
            <a:avLst/>
          </a:prstGeom>
          <a:noFill/>
        </p:spPr>
        <p:txBody>
          <a:bodyPr wrap="square" rtlCol="0">
            <a:spAutoFit/>
          </a:bodyPr>
          <a:lstStyle/>
          <a:p>
            <a:pPr algn="just"/>
            <a:r>
              <a:rPr lang="es-ES" sz="2000" b="1" dirty="0">
                <a:latin typeface="Times New Roman" pitchFamily="18" charset="0"/>
                <a:cs typeface="Times New Roman" pitchFamily="18" charset="0"/>
              </a:rPr>
              <a:t>1. Valoración inicial del arte mudéjar</a:t>
            </a:r>
          </a:p>
          <a:p>
            <a:pPr algn="just"/>
            <a:r>
              <a:rPr lang="es-ES" sz="2000" dirty="0">
                <a:latin typeface="Times New Roman" pitchFamily="18" charset="0"/>
                <a:cs typeface="Times New Roman" pitchFamily="18" charset="0"/>
              </a:rPr>
              <a:t>El interés didáctico del arte mudéjar reside en los siguientes aspectos:</a:t>
            </a:r>
          </a:p>
          <a:p>
            <a:pPr algn="just"/>
            <a:r>
              <a:rPr lang="es-ES" sz="2000" dirty="0">
                <a:latin typeface="Times New Roman" pitchFamily="18" charset="0"/>
                <a:cs typeface="Times New Roman" pitchFamily="18" charset="0"/>
              </a:rPr>
              <a:t>1. Puede ser un buen momento para replantear al alumnado el concepto de estilo, pues, por un lado, se trata de un arte al que algunos investigadores le niegan la categoría de estilo y lo consideran “una moda”, y, por otro, la diversidad en el espacio y el tiempo permite entrecruzar dos conceptos básicos de la investigación histórica: cambio/permanencia y unidad/diversidad de un fenómeno histórico o, como en este caso, de un fenómeno artístico.</a:t>
            </a:r>
          </a:p>
          <a:p>
            <a:pPr algn="just"/>
            <a:r>
              <a:rPr lang="es-ES" sz="2000" dirty="0">
                <a:latin typeface="Times New Roman" pitchFamily="18" charset="0"/>
                <a:cs typeface="Times New Roman" pitchFamily="18" charset="0"/>
              </a:rPr>
              <a:t>2. Por su singularidad, se trata de un arte único en Europa, resultado de la simbiosis de elementos cristianos e islámicos articulados en un lenguaje nuevo, de gran originalidad y netamente hispano.</a:t>
            </a:r>
          </a:p>
          <a:p>
            <a:pPr algn="just"/>
            <a:r>
              <a:rPr lang="es-ES" sz="2000" dirty="0">
                <a:latin typeface="Times New Roman" pitchFamily="18" charset="0"/>
                <a:cs typeface="Times New Roman" pitchFamily="18" charset="0"/>
              </a:rPr>
              <a:t>3. Desde la óptica de la formación en valores, es un ejemplo inigualable para demostrar cómo, en plena “Edad de la fe”, fue posible la convivencia de las culturas: cristiana, musulmana y judía. Debe ser, por tanto, un símbolo de convivencia y tolerancia.</a:t>
            </a:r>
          </a:p>
          <a:p>
            <a:pPr algn="just"/>
            <a:r>
              <a:rPr lang="es-ES" sz="2000" dirty="0">
                <a:latin typeface="Times New Roman" pitchFamily="18" charset="0"/>
                <a:cs typeface="Times New Roman" pitchFamily="18" charset="0"/>
              </a:rPr>
              <a:t>4. Valoración del patrimonio. La gran cantidad y calidad de sus construcciones, que constituyen un conjunto arquitectónico de gran interés patrimonial y de honda raigambre hispana, serían motivos más que sobrados para introducir en el </a:t>
            </a:r>
            <a:r>
              <a:rPr lang="es-ES" sz="2000" dirty="0" err="1">
                <a:latin typeface="Times New Roman" pitchFamily="18" charset="0"/>
                <a:cs typeface="Times New Roman" pitchFamily="18" charset="0"/>
              </a:rPr>
              <a:t>curriculum</a:t>
            </a:r>
            <a:r>
              <a:rPr lang="es-ES" sz="2000" dirty="0">
                <a:latin typeface="Times New Roman" pitchFamily="18" charset="0"/>
                <a:cs typeface="Times New Roman" pitchFamily="18" charset="0"/>
              </a:rPr>
              <a:t> de bachillerato una unidad didáctica dedicada al mudéjar.</a:t>
            </a:r>
          </a:p>
        </p:txBody>
      </p:sp>
    </p:spTree>
    <p:extLst>
      <p:ext uri="{BB962C8B-B14F-4D97-AF65-F5344CB8AC3E}">
        <p14:creationId xmlns:p14="http://schemas.microsoft.com/office/powerpoint/2010/main" val="3209285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242" y="404664"/>
            <a:ext cx="8424936" cy="6032421"/>
          </a:xfrm>
          <a:prstGeom prst="rect">
            <a:avLst/>
          </a:prstGeom>
          <a:noFill/>
        </p:spPr>
        <p:txBody>
          <a:bodyPr wrap="square" rtlCol="0">
            <a:spAutoFit/>
          </a:bodyPr>
          <a:lstStyle/>
          <a:p>
            <a:r>
              <a:rPr lang="es-ES" sz="1400" b="1" dirty="0"/>
              <a:t>2. </a:t>
            </a:r>
            <a:r>
              <a:rPr lang="es-ES" sz="1200" b="1" dirty="0"/>
              <a:t>Estado de la cuestión</a:t>
            </a:r>
          </a:p>
          <a:p>
            <a:pPr algn="just"/>
            <a:r>
              <a:rPr lang="es-ES" sz="1200" dirty="0"/>
              <a:t>La primera valoración académica del mudéjar la hizo en 1859 J. Amador de los Ríos quien, en su discurso de ingreso en la Academia de San Fernando de Madrid, daba nombre a este fenómeno artístico tan peculiarmente hispano. La utilización del término la justificaba con un criterio étnico: los mudéjares, aquel sector de la población que repobló muchas de las ciudades y territorios cristianos dela Edad Media hispana, eran los artífices de ese modelo de arquitectura cuyos materiales y sistemas de ornamentación habían incorporado a las estructuras propias de la arquitectura románica o gótica, según la época. El término aplicado por Amador de los Ríos se basaba en la palabra árabe </a:t>
            </a:r>
            <a:r>
              <a:rPr lang="es-ES" sz="1200" dirty="0" err="1"/>
              <a:t>mudayyan</a:t>
            </a:r>
            <a:r>
              <a:rPr lang="es-ES" sz="1200" dirty="0"/>
              <a:t>, cuya traducción sería “aquel a quien ha sido permitido quedarse” en un territorio tras su conquista, y, aunque su aplicación no satisfizo a muchos de los historiadores del momento ni posteriores, por considerar otros, como morisco, más adecuados, el término hizo fortuna y ha prevalecido. Lo sustancial de ese planteamiento inicial era su relación con una etnia y la consideración del mudéjar como un sistema decorativo de la arquitectura aplicado a estructuras propias del arte cristiano occidental. Esas ideas se mantuvieron durante muchos años con pocos cambios, tal vez debido a que el objetivo principal de los investigadores era hacer el extenso catálogo de los edificios y sus peculiaridades, y demostrar su valía y su carácter hispánico. En esa órbita se movieron las investigaciones de esa generación de maestros que pobló la Historia del Arte en España en la primera mitad del siglo XX, desde M. Menéndez Pelayo, hasta M. Gómez-Moreno, D. Angulo Íñiguez, el Marqués de Lozoya o L. Torres </a:t>
            </a:r>
            <a:r>
              <a:rPr lang="es-ES" sz="1200" dirty="0" err="1"/>
              <a:t>Balbás</a:t>
            </a:r>
            <a:r>
              <a:rPr lang="es-ES" sz="1200" dirty="0"/>
              <a:t>. Con esos criterios, algunos autores llegaron a utilizar denominaciones tales como “románico de ladrillo”, “románico mudéjar” o “gótico mudéjar”, puesto que para ellos se trataba de un sistema decorativo añadido. En la segunda mitad del siglo XX las cosas comenzaron a cambiar al compás de investigaciones monográficas más profundas que llegaban a demostrar:</a:t>
            </a:r>
          </a:p>
          <a:p>
            <a:pPr algn="just"/>
            <a:r>
              <a:rPr lang="es-ES" sz="1200" dirty="0"/>
              <a:t>1º. Que la aportación del arte hispanomusulmán se extendía a estructuras arquitectónicas bastante complejas y eficaces.</a:t>
            </a:r>
          </a:p>
          <a:p>
            <a:pPr algn="just"/>
            <a:r>
              <a:rPr lang="es-ES" sz="1200" dirty="0"/>
              <a:t>2º. Que la decoración mudéjar tenía un sentido superior al estrictamente ornamental y contribuía a modificar el espacio típicamente cristiano.</a:t>
            </a:r>
          </a:p>
          <a:p>
            <a:pPr algn="just"/>
            <a:r>
              <a:rPr lang="es-ES" sz="1200" dirty="0"/>
              <a:t>3º. Que el uso de los materiales propios de la arquitectura mudéjar e hispanomusulmana implicaba el dominio de unas técnicas distintas de las usadas en las construcciones en piedra del arte cristiano.</a:t>
            </a:r>
          </a:p>
          <a:p>
            <a:pPr algn="just"/>
            <a:r>
              <a:rPr lang="es-ES" sz="1200" dirty="0"/>
              <a:t>4º. Que no se trataba de un arte sustentado en una etnia, sino que, junto a alarifes y carpinteros de origen musulmán había otros muchos cristianos que habían aprendidos esas técnicas.</a:t>
            </a:r>
          </a:p>
          <a:p>
            <a:pPr algn="just"/>
            <a:r>
              <a:rPr lang="es-ES" sz="1200" dirty="0"/>
              <a:t>5º. Los estudios comparativos dentro de regiones e interregionales demostraban los intercambios y la retroalimentación constante del arte musulmán de cada período y, a partir del siglo XIV, del nazarí.</a:t>
            </a:r>
          </a:p>
          <a:p>
            <a:pPr algn="just"/>
            <a:r>
              <a:rPr lang="es-ES" sz="1200" dirty="0"/>
              <a:t>6º. Que era un fenómeno artístico que había llegado a Hispanoamérica, pasando por las islas del Atlántico.</a:t>
            </a:r>
          </a:p>
          <a:p>
            <a:pPr algn="just"/>
            <a:r>
              <a:rPr lang="es-ES" sz="1200" dirty="0"/>
              <a:t>En este proceso de cambio, en la consideración de los factores que conforman la génesis y expansión del mudéjar, tuvo una importancia decisiva la celebración de los simposios internacionales de </a:t>
            </a:r>
            <a:r>
              <a:rPr lang="es-ES" sz="1200" dirty="0" err="1"/>
              <a:t>mudejarismo</a:t>
            </a:r>
            <a:r>
              <a:rPr lang="es-ES" sz="1200" dirty="0"/>
              <a:t> que comenzaron a celebrarse en Teruel a partir de 1975. A partir de ese momento, se han ido imponiendo los criterios y conceptos relacionados más arriba y ya nadie los pone en duda. Sólo queda un elemento de controversia: el mudéjar ¿puede ser considerado un estilo?, como defienden algunos investigadores —por ejemplo J. M. </a:t>
            </a:r>
            <a:r>
              <a:rPr lang="es-ES" sz="1200" dirty="0" err="1"/>
              <a:t>Azcárate</a:t>
            </a:r>
            <a:r>
              <a:rPr lang="es-ES" sz="1200" dirty="0"/>
              <a:t>— o ¿es solamente una “moda”?, como opina, entre otros, S. Sebastián.</a:t>
            </a:r>
          </a:p>
        </p:txBody>
      </p:sp>
    </p:spTree>
    <p:extLst>
      <p:ext uri="{BB962C8B-B14F-4D97-AF65-F5344CB8AC3E}">
        <p14:creationId xmlns:p14="http://schemas.microsoft.com/office/powerpoint/2010/main" val="60318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0365" y="0"/>
            <a:ext cx="8784976" cy="6755696"/>
          </a:xfrm>
          <a:prstGeom prst="rect">
            <a:avLst/>
          </a:prstGeom>
          <a:noFill/>
        </p:spPr>
        <p:txBody>
          <a:bodyPr wrap="square" rtlCol="0">
            <a:spAutoFit/>
          </a:bodyPr>
          <a:lstStyle/>
          <a:p>
            <a:r>
              <a:rPr lang="es-ES" sz="1200" b="1" dirty="0"/>
              <a:t>3. Actividades iniciales</a:t>
            </a:r>
          </a:p>
          <a:p>
            <a:r>
              <a:rPr lang="es-ES" sz="1200" b="1" dirty="0"/>
              <a:t>a. Para la correcta comprensión de los contenidos de este tema, el alumnado debe conocer el significado de los siguientes conceptos, términos y nombres propios dentro del contexto del arte mudéjar.</a:t>
            </a:r>
          </a:p>
          <a:p>
            <a:r>
              <a:rPr lang="es-ES" sz="1200" dirty="0"/>
              <a:t>	</a:t>
            </a:r>
            <a:r>
              <a:rPr lang="es-ES" sz="1100" dirty="0"/>
              <a:t>Mudéjar</a:t>
            </a:r>
          </a:p>
          <a:p>
            <a:r>
              <a:rPr lang="es-ES" sz="1100" dirty="0"/>
              <a:t>	Morisco</a:t>
            </a:r>
          </a:p>
          <a:p>
            <a:r>
              <a:rPr lang="es-ES" sz="1100" dirty="0"/>
              <a:t>	Alarife</a:t>
            </a:r>
          </a:p>
          <a:p>
            <a:r>
              <a:rPr lang="es-ES" sz="1100" dirty="0"/>
              <a:t>	Lacería</a:t>
            </a:r>
          </a:p>
          <a:p>
            <a:r>
              <a:rPr lang="es-ES" sz="1100" dirty="0"/>
              <a:t>	Ataurique</a:t>
            </a:r>
          </a:p>
          <a:p>
            <a:r>
              <a:rPr lang="es-ES" sz="1100" dirty="0"/>
              <a:t>	Decoración epigráfica</a:t>
            </a:r>
          </a:p>
          <a:p>
            <a:r>
              <a:rPr lang="es-ES" sz="1100" dirty="0"/>
              <a:t>	Escritura cúfica</a:t>
            </a:r>
          </a:p>
          <a:p>
            <a:r>
              <a:rPr lang="es-ES" sz="1100" dirty="0"/>
              <a:t>	</a:t>
            </a:r>
            <a:r>
              <a:rPr lang="es-ES" sz="1100" dirty="0" err="1"/>
              <a:t>Sebka</a:t>
            </a:r>
            <a:endParaRPr lang="es-ES" sz="1100" dirty="0"/>
          </a:p>
          <a:p>
            <a:r>
              <a:rPr lang="es-ES" sz="1100" dirty="0"/>
              <a:t>	Yesería</a:t>
            </a:r>
          </a:p>
          <a:p>
            <a:r>
              <a:rPr lang="es-ES" sz="1100" dirty="0"/>
              <a:t>	Heráldica</a:t>
            </a:r>
          </a:p>
          <a:p>
            <a:r>
              <a:rPr lang="es-ES" sz="1100" dirty="0"/>
              <a:t>	Dientes de sierra</a:t>
            </a:r>
          </a:p>
          <a:p>
            <a:r>
              <a:rPr lang="es-ES" sz="1100" dirty="0"/>
              <a:t>	Puntas de diamante</a:t>
            </a:r>
          </a:p>
          <a:p>
            <a:r>
              <a:rPr lang="es-ES" sz="1100" dirty="0"/>
              <a:t>	Hojas de cardo</a:t>
            </a:r>
          </a:p>
          <a:p>
            <a:r>
              <a:rPr lang="es-ES" sz="1100" dirty="0"/>
              <a:t>	Cajón de mampostería</a:t>
            </a:r>
          </a:p>
          <a:p>
            <a:r>
              <a:rPr lang="es-ES" sz="1100" dirty="0"/>
              <a:t>	Tejaroz</a:t>
            </a:r>
          </a:p>
          <a:p>
            <a:r>
              <a:rPr lang="es-ES" sz="1100" dirty="0"/>
              <a:t>	Sinagoga</a:t>
            </a:r>
          </a:p>
          <a:p>
            <a:r>
              <a:rPr lang="es-ES" sz="1100" dirty="0"/>
              <a:t>	Sefardí</a:t>
            </a:r>
          </a:p>
          <a:p>
            <a:r>
              <a:rPr lang="es-ES" sz="1100" dirty="0"/>
              <a:t>	Ábside</a:t>
            </a:r>
          </a:p>
          <a:p>
            <a:r>
              <a:rPr lang="es-ES" sz="1100" dirty="0"/>
              <a:t>	Cimborrio</a:t>
            </a:r>
          </a:p>
          <a:p>
            <a:r>
              <a:rPr lang="es-ES" sz="1100" dirty="0"/>
              <a:t>	Pilar cruciforme</a:t>
            </a:r>
          </a:p>
          <a:p>
            <a:r>
              <a:rPr lang="es-ES" sz="1100" dirty="0"/>
              <a:t>	Arco de herradura</a:t>
            </a:r>
          </a:p>
          <a:p>
            <a:r>
              <a:rPr lang="es-ES" sz="1100" dirty="0"/>
              <a:t>	Arco de herradura apuntado</a:t>
            </a:r>
          </a:p>
          <a:p>
            <a:r>
              <a:rPr lang="es-ES" sz="1100" dirty="0"/>
              <a:t>	Arco de medio punto</a:t>
            </a:r>
          </a:p>
          <a:p>
            <a:r>
              <a:rPr lang="es-ES" sz="1100" dirty="0"/>
              <a:t>	Arco </a:t>
            </a:r>
            <a:r>
              <a:rPr lang="es-ES" sz="1100" dirty="0" err="1"/>
              <a:t>polilobulado</a:t>
            </a:r>
            <a:endParaRPr lang="es-ES" sz="1100" dirty="0"/>
          </a:p>
          <a:p>
            <a:r>
              <a:rPr lang="es-ES" sz="1100" dirty="0"/>
              <a:t>	Arco de perfil dentellado</a:t>
            </a:r>
          </a:p>
          <a:p>
            <a:r>
              <a:rPr lang="es-ES" sz="1100" dirty="0"/>
              <a:t>	Arco ciego</a:t>
            </a:r>
          </a:p>
          <a:p>
            <a:r>
              <a:rPr lang="es-ES" sz="1100" dirty="0"/>
              <a:t>	Arco diafragma</a:t>
            </a:r>
          </a:p>
          <a:p>
            <a:r>
              <a:rPr lang="es-ES" sz="1100" dirty="0"/>
              <a:t>	Azulejo</a:t>
            </a:r>
          </a:p>
          <a:p>
            <a:r>
              <a:rPr lang="es-ES" sz="1100" dirty="0"/>
              <a:t>	Policromía</a:t>
            </a:r>
          </a:p>
          <a:p>
            <a:r>
              <a:rPr lang="es-ES" sz="1100" dirty="0"/>
              <a:t>	Alfarje</a:t>
            </a:r>
          </a:p>
          <a:p>
            <a:r>
              <a:rPr lang="es-ES" sz="1100" dirty="0"/>
              <a:t>	Muro a soga y tizón</a:t>
            </a:r>
          </a:p>
          <a:p>
            <a:r>
              <a:rPr lang="es-ES" sz="1100" dirty="0"/>
              <a:t>	Tracería</a:t>
            </a:r>
          </a:p>
          <a:p>
            <a:r>
              <a:rPr lang="es-ES" sz="1100" dirty="0"/>
              <a:t>	Bóveda de crucería</a:t>
            </a:r>
          </a:p>
          <a:p>
            <a:r>
              <a:rPr lang="es-ES" sz="1100" dirty="0"/>
              <a:t>	Bóveda octogonal</a:t>
            </a:r>
          </a:p>
          <a:p>
            <a:r>
              <a:rPr lang="es-ES" sz="1100" dirty="0"/>
              <a:t>	Presbiterio</a:t>
            </a:r>
          </a:p>
          <a:p>
            <a:r>
              <a:rPr lang="es-ES" sz="1100" dirty="0"/>
              <a:t>	</a:t>
            </a:r>
            <a:r>
              <a:rPr lang="es-ES" sz="1100" dirty="0" err="1"/>
              <a:t>Qubba</a:t>
            </a:r>
            <a:endParaRPr lang="es-ES" sz="1100" dirty="0"/>
          </a:p>
        </p:txBody>
      </p:sp>
    </p:spTree>
    <p:extLst>
      <p:ext uri="{BB962C8B-B14F-4D97-AF65-F5344CB8AC3E}">
        <p14:creationId xmlns:p14="http://schemas.microsoft.com/office/powerpoint/2010/main" val="170725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476672"/>
            <a:ext cx="8136904" cy="1477328"/>
          </a:xfrm>
          <a:prstGeom prst="rect">
            <a:avLst/>
          </a:prstGeom>
          <a:noFill/>
        </p:spPr>
        <p:txBody>
          <a:bodyPr wrap="square" rtlCol="0">
            <a:spAutoFit/>
          </a:bodyPr>
          <a:lstStyle/>
          <a:p>
            <a:r>
              <a:rPr lang="es-ES" b="1" dirty="0"/>
              <a:t>b. Desarrolla el tema “El mudéjar en la arquitectura española”:</a:t>
            </a:r>
          </a:p>
          <a:p>
            <a:r>
              <a:rPr lang="es-ES" dirty="0"/>
              <a:t> • Sitúa en el espacio y en el tiempo el nacimiento y desarrollo del arte mudéjar.</a:t>
            </a:r>
          </a:p>
          <a:p>
            <a:r>
              <a:rPr lang="es-ES" dirty="0"/>
              <a:t>• Analiza los elementos que caracterizan a su arquitectura.</a:t>
            </a:r>
          </a:p>
          <a:p>
            <a:r>
              <a:rPr lang="es-ES" dirty="0"/>
              <a:t>• Comenta los elementos del contexto histórico en que se gesta y desarrolla su      proyección fuera de España.</a:t>
            </a:r>
          </a:p>
        </p:txBody>
      </p:sp>
    </p:spTree>
    <p:extLst>
      <p:ext uri="{BB962C8B-B14F-4D97-AF65-F5344CB8AC3E}">
        <p14:creationId xmlns:p14="http://schemas.microsoft.com/office/powerpoint/2010/main" val="124760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1800" b="1" dirty="0">
                <a:latin typeface="Comic Sans MS" pitchFamily="66" charset="0"/>
              </a:rPr>
              <a:t>CARACTERÍSTICAS GENERALES DE LA ARQUITECTURA MUDÉJAR</a:t>
            </a:r>
          </a:p>
        </p:txBody>
      </p:sp>
      <p:sp>
        <p:nvSpPr>
          <p:cNvPr id="3" name="2 Marcador de contenido"/>
          <p:cNvSpPr>
            <a:spLocks noGrp="1"/>
          </p:cNvSpPr>
          <p:nvPr>
            <p:ph idx="1"/>
          </p:nvPr>
        </p:nvSpPr>
        <p:spPr/>
        <p:txBody>
          <a:bodyPr>
            <a:normAutofit fontScale="25000" lnSpcReduction="20000"/>
          </a:bodyPr>
          <a:lstStyle/>
          <a:p>
            <a:pPr algn="just"/>
            <a:r>
              <a:rPr lang="es-ES" sz="7200" dirty="0" smtClean="0">
                <a:latin typeface="Comic Sans MS" pitchFamily="66" charset="0"/>
              </a:rPr>
              <a:t>Es </a:t>
            </a:r>
            <a:r>
              <a:rPr lang="es-ES" sz="7200" dirty="0">
                <a:latin typeface="Comic Sans MS" pitchFamily="66" charset="0"/>
              </a:rPr>
              <a:t>un estilo totalmente original en el arte español.</a:t>
            </a:r>
          </a:p>
          <a:p>
            <a:pPr algn="just"/>
            <a:r>
              <a:rPr lang="es-ES" sz="7200" dirty="0" smtClean="0">
                <a:latin typeface="Comic Sans MS" pitchFamily="66" charset="0"/>
              </a:rPr>
              <a:t>En </a:t>
            </a:r>
            <a:r>
              <a:rPr lang="es-ES" sz="7200" dirty="0">
                <a:latin typeface="Comic Sans MS" pitchFamily="66" charset="0"/>
              </a:rPr>
              <a:t>realidad no hay una arquitectura mudéjar, pues o son los modelos de la </a:t>
            </a:r>
            <a:r>
              <a:rPr lang="es-ES" sz="7200" dirty="0" smtClean="0">
                <a:latin typeface="Comic Sans MS" pitchFamily="66" charset="0"/>
              </a:rPr>
              <a:t>arquitectura </a:t>
            </a:r>
            <a:r>
              <a:rPr lang="es-ES" sz="7200" dirty="0">
                <a:latin typeface="Comic Sans MS" pitchFamily="66" charset="0"/>
              </a:rPr>
              <a:t>hispano-musulmana o son los de la cristiana española que adopta influencias del arte hispano-musulmán.</a:t>
            </a:r>
          </a:p>
          <a:p>
            <a:pPr algn="just"/>
            <a:r>
              <a:rPr lang="es-ES" sz="7200" dirty="0" smtClean="0">
                <a:latin typeface="Comic Sans MS" pitchFamily="66" charset="0"/>
              </a:rPr>
              <a:t>Por </a:t>
            </a:r>
            <a:r>
              <a:rPr lang="es-ES" sz="7200" dirty="0">
                <a:latin typeface="Comic Sans MS" pitchFamily="66" charset="0"/>
              </a:rPr>
              <a:t>tanto se trata de un estilo eminentemente decorativo, pues las estructuras arquitectónicas suelen ser casi siempre las cristianas.</a:t>
            </a:r>
          </a:p>
          <a:p>
            <a:pPr algn="just"/>
            <a:r>
              <a:rPr lang="es-ES" sz="7200" dirty="0" smtClean="0">
                <a:latin typeface="Comic Sans MS" pitchFamily="66" charset="0"/>
              </a:rPr>
              <a:t>Cronológicamente </a:t>
            </a:r>
            <a:r>
              <a:rPr lang="es-ES" sz="7200" dirty="0">
                <a:latin typeface="Comic Sans MS" pitchFamily="66" charset="0"/>
              </a:rPr>
              <a:t>se extiende desde mediados del siglo XII en adelante. la época más importante es el siglo XIV, en concreto durante el reinado de Pedro I (1350-1369). Desde la toma de Granada (1492) decae bastante, subsistiendo hasta casi el siglo XIX en la decoración de los techos con artesonados de madera.</a:t>
            </a:r>
          </a:p>
          <a:p>
            <a:pPr algn="just"/>
            <a:r>
              <a:rPr lang="es-ES" sz="7200" dirty="0" smtClean="0">
                <a:latin typeface="Comic Sans MS" pitchFamily="66" charset="0"/>
              </a:rPr>
              <a:t>A </a:t>
            </a:r>
            <a:r>
              <a:rPr lang="es-ES" sz="7200" dirty="0">
                <a:latin typeface="Comic Sans MS" pitchFamily="66" charset="0"/>
              </a:rPr>
              <a:t>través de España se difunde por América y repercute en cierta medida en </a:t>
            </a:r>
            <a:r>
              <a:rPr lang="es-ES" sz="7200" dirty="0" smtClean="0">
                <a:latin typeface="Comic Sans MS" pitchFamily="66" charset="0"/>
              </a:rPr>
              <a:t>Portugal </a:t>
            </a:r>
            <a:r>
              <a:rPr lang="es-ES" sz="7200" dirty="0">
                <a:latin typeface="Comic Sans MS" pitchFamily="66" charset="0"/>
              </a:rPr>
              <a:t>en incluso en Inglaterra, Francia y en Italia.</a:t>
            </a:r>
          </a:p>
          <a:p>
            <a:pPr algn="just"/>
            <a:r>
              <a:rPr lang="es-ES" sz="7200" dirty="0" smtClean="0">
                <a:latin typeface="Comic Sans MS" pitchFamily="66" charset="0"/>
              </a:rPr>
              <a:t>Hay </a:t>
            </a:r>
            <a:r>
              <a:rPr lang="es-ES" sz="7200" dirty="0">
                <a:latin typeface="Comic Sans MS" pitchFamily="66" charset="0"/>
              </a:rPr>
              <a:t>dos claras tendencias. Por un lado una total imitación de lo musulmán (como en los Reales Alcázares de Sevilla que tienden a imitar la Alhambra). Por otro lado es una mezcla de estilos musulmanes y cristianos.</a:t>
            </a:r>
          </a:p>
          <a:p>
            <a:pPr algn="just"/>
            <a:r>
              <a:rPr lang="es-ES" sz="7200" dirty="0" smtClean="0">
                <a:latin typeface="Comic Sans MS" pitchFamily="66" charset="0"/>
              </a:rPr>
              <a:t>Su </a:t>
            </a:r>
            <a:r>
              <a:rPr lang="es-ES" sz="7200" dirty="0">
                <a:latin typeface="Comic Sans MS" pitchFamily="66" charset="0"/>
              </a:rPr>
              <a:t>estudio se realiza atendiendo a los estilos cristianos que utiliza, y se habla de Románico-mudéjar o de Gótico-mudéjar.</a:t>
            </a:r>
          </a:p>
          <a:p>
            <a:endParaRPr lang="es-ES" dirty="0"/>
          </a:p>
        </p:txBody>
      </p:sp>
    </p:spTree>
    <p:extLst>
      <p:ext uri="{BB962C8B-B14F-4D97-AF65-F5344CB8AC3E}">
        <p14:creationId xmlns:p14="http://schemas.microsoft.com/office/powerpoint/2010/main" val="87166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476672"/>
            <a:ext cx="8424936" cy="1200329"/>
          </a:xfrm>
          <a:prstGeom prst="rect">
            <a:avLst/>
          </a:prstGeom>
          <a:noFill/>
        </p:spPr>
        <p:txBody>
          <a:bodyPr wrap="square" rtlCol="0">
            <a:spAutoFit/>
          </a:bodyPr>
          <a:lstStyle/>
          <a:p>
            <a:r>
              <a:rPr lang="es-ES" b="1" dirty="0"/>
              <a:t>c. Realiza una redacción sobre el tema “El mudéjar popular: el templo parroquial a través de los diferentes focos regionales” (marco geográfico y cronológico, contexto histórico, social y cultural en el que se gesta el arte mudéjar), integrando en ella la información que te proporcionan los siguientes textos:</a:t>
            </a:r>
          </a:p>
        </p:txBody>
      </p:sp>
    </p:spTree>
    <p:extLst>
      <p:ext uri="{BB962C8B-B14F-4D97-AF65-F5344CB8AC3E}">
        <p14:creationId xmlns:p14="http://schemas.microsoft.com/office/powerpoint/2010/main" val="3810534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8784976" cy="5509200"/>
          </a:xfrm>
          <a:prstGeom prst="rect">
            <a:avLst/>
          </a:prstGeom>
          <a:noFill/>
        </p:spPr>
        <p:txBody>
          <a:bodyPr wrap="square" rtlCol="0">
            <a:spAutoFit/>
          </a:bodyPr>
          <a:lstStyle/>
          <a:p>
            <a:pPr algn="ctr"/>
            <a:r>
              <a:rPr lang="es-ES" sz="1600" b="1" dirty="0"/>
              <a:t>Rasgos característicos del arte mudéjar</a:t>
            </a:r>
          </a:p>
          <a:p>
            <a:r>
              <a:rPr lang="es-ES" sz="1600" dirty="0"/>
              <a:t>“Por lo que se refiere a los materiales, a partir de la época de taifas durante el siglo XI la arquitectura hispanomusulmana había cristalizado en el uso de materiales perecederos, tales como el ladrillo, la argamasa, el yeso, la madera y la cerámica, todos ellos de fácil obtención en el medio geográfico hispánico. Estos mismos van a ser los materiales básicos de la arquitectura mudéjar, materiales que por sí mismos no caracterizan a una manifestación artística, sino que, trabajados con determinadas técnicas, son el vehículo y soporte material de las formas artísticas islámicas. No obstante, ya la propia naturaleza de estos materiales frágiles y deleznables adquiere un importante significado en la estética musulmana, para la que solamente Dios permanece, por lo que su arquitectura nunca tiene el carácter de monumento permanente para la posteridad, que es un concepto del arte occidental. El uso de estos materiales según unas determinadas técnicas constituye un auténtico sistema de trabajo arquitectónico, al que denominamos sistema de trabajo mudéjar, que va a entrar en competencia social y económica con el sistema de trabajo de cantería, que utiliza la piedra sillar, característico de la arquitectura occidental europea. Si la arquitectura española, entre los siglos XI y XIII, había estado bajo la influencia estrecha del arte francés, lo que se refleja claramente en los monumentos románicos, cistercienses y del primer gótico clásico en España, sin embargo, a partir del siglo XIV va a estar dominada por el sistema de trabajo mudéjar, que utiliza materiales de fácil obtención y elaboración, a lo que añade un sistema constructivo de suma eficacia y rapidez, todo lo cual, unido a menores costos económicos, explica el éxito y esplendor de la arquitectura mudéjar española en el siglo XIV. Pero el sistema de trabajo mudéjar solamente es un medio técnico para obtener un resultado artístico, que se caracteriza en primer lugar por la destacada importancia de la ornamentación.” </a:t>
            </a:r>
            <a:r>
              <a:rPr lang="es-ES" sz="1600" dirty="0" err="1"/>
              <a:t>Borrás</a:t>
            </a:r>
            <a:r>
              <a:rPr lang="es-ES" sz="1600" dirty="0"/>
              <a:t>, G. M.: El arte mudéjar de Teruel y su provincia, Teruel, Instituto de Estudios Turolenses, 1987, pp. 6-7.</a:t>
            </a:r>
          </a:p>
        </p:txBody>
      </p:sp>
    </p:spTree>
    <p:extLst>
      <p:ext uri="{BB962C8B-B14F-4D97-AF65-F5344CB8AC3E}">
        <p14:creationId xmlns:p14="http://schemas.microsoft.com/office/powerpoint/2010/main" val="94505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476672"/>
            <a:ext cx="8712968" cy="5355312"/>
          </a:xfrm>
          <a:prstGeom prst="rect">
            <a:avLst/>
          </a:prstGeom>
          <a:noFill/>
        </p:spPr>
        <p:txBody>
          <a:bodyPr wrap="square" rtlCol="0">
            <a:spAutoFit/>
          </a:bodyPr>
          <a:lstStyle/>
          <a:p>
            <a:pPr algn="ctr"/>
            <a:r>
              <a:rPr lang="es-ES" b="1" dirty="0"/>
              <a:t>El mudéjar de la cuenca del Duero</a:t>
            </a:r>
          </a:p>
          <a:p>
            <a:r>
              <a:rPr lang="es-ES" dirty="0"/>
              <a:t>“Mientras en Toledo los alarifes mudéjares, herederos de los que habían levantado mezquitas y baños, tenían delante numerosos edificios de este tipo y mantenían relación con lo que se hacía en al-Ándalus, como lo prueba entre otras cosas el recuerdo almohade de Santa María la Blanca, la mayor parte de las comunidades de Castilla la Vieja se encontraron en otra situación. Dispersas por toda la geografía, en centros de población menos importantes, atendiendo a una clientela que les exigía menores esfuerzos y distanciados en el espacio y en el tiempo de sus correligionarios, no llegaron nunca, pese a su interés, a demostrar el valor de los alarifes de Toledo. La estructura de las iglesias es normalmente sencilla, predominando las iglesias de una nave. El tamaño es pequeño y la reiteración continúa, con pervivencia de modos constructivos y decorativos, sin apenas modificación en siglos. Esto, que puede conferir cierto encanto casi popular a estos edificios, plantea numerosos problemas de datación. Tampoco conviene exagerar la pobreza y así, en ocasiones, se salvaron dificultades grandes con cierta facilidad. Cabría más propiamente decir que el mudéjar de León y Castilla la Vieja es interesante y de cierto empuje, a fines del siglo XII y a lo largo de una buena parte del siguiente, pero a partir del último tercio se nota cierto cansancio y repetición de fórmulas en lo constructivo hasta llegar al aburrimiento.” </a:t>
            </a:r>
            <a:r>
              <a:rPr lang="es-ES" dirty="0" err="1"/>
              <a:t>Yarza</a:t>
            </a:r>
            <a:r>
              <a:rPr lang="es-ES" dirty="0"/>
              <a:t>, J.: Arte y arquitectura en España. 500/1250, Madrid, Cátedra, 1984, p. 318.</a:t>
            </a:r>
          </a:p>
        </p:txBody>
      </p:sp>
    </p:spTree>
    <p:extLst>
      <p:ext uri="{BB962C8B-B14F-4D97-AF65-F5344CB8AC3E}">
        <p14:creationId xmlns:p14="http://schemas.microsoft.com/office/powerpoint/2010/main" val="923287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404664"/>
            <a:ext cx="8712968" cy="4893647"/>
          </a:xfrm>
          <a:prstGeom prst="rect">
            <a:avLst/>
          </a:prstGeom>
          <a:noFill/>
        </p:spPr>
        <p:txBody>
          <a:bodyPr wrap="square" rtlCol="0">
            <a:spAutoFit/>
          </a:bodyPr>
          <a:lstStyle/>
          <a:p>
            <a:r>
              <a:rPr lang="es-ES" sz="2400" b="1" dirty="0" smtClean="0"/>
              <a:t>4. Actividades durante la visita</a:t>
            </a:r>
          </a:p>
          <a:p>
            <a:r>
              <a:rPr lang="es-ES" sz="2400" dirty="0" smtClean="0"/>
              <a:t>a. Vista exterior de San Tirso y San Lorenzo de Sahagún en la que poder ver las similitudes y diferencias de la arquitectura románica y la primitiva mudéjar de esta zona.</a:t>
            </a:r>
          </a:p>
          <a:p>
            <a:r>
              <a:rPr lang="es-ES" sz="2400" dirty="0" smtClean="0"/>
              <a:t>b</a:t>
            </a:r>
            <a:r>
              <a:rPr lang="es-ES" sz="2400" dirty="0"/>
              <a:t>. Realizar planimetría y lectura de muros del Santuario de La Peregrina, diferenciando elementos arquitectónicos propios de la arquitectura mudéjar y gótica.</a:t>
            </a:r>
          </a:p>
          <a:p>
            <a:r>
              <a:rPr lang="es-ES" sz="2400" dirty="0"/>
              <a:t>c. Localizar en las ruinas del monasterio de los Santos Facundo y Primitivo los primeros testimonios de arquitectura mudéjar (capilla de San </a:t>
            </a:r>
            <a:r>
              <a:rPr lang="es-ES" sz="2400" dirty="0" err="1"/>
              <a:t>Mancio</a:t>
            </a:r>
            <a:r>
              <a:rPr lang="es-ES" sz="2400" dirty="0"/>
              <a:t>).</a:t>
            </a:r>
          </a:p>
          <a:p>
            <a:r>
              <a:rPr lang="es-ES" sz="2400" dirty="0"/>
              <a:t>d. Finalizar las actividades en Sahagún viendo la evolución del estilo a través de los tres principales monumento: San Tirso, San Lorenzo y La Peregrina.</a:t>
            </a:r>
          </a:p>
        </p:txBody>
      </p:sp>
    </p:spTree>
    <p:extLst>
      <p:ext uri="{BB962C8B-B14F-4D97-AF65-F5344CB8AC3E}">
        <p14:creationId xmlns:p14="http://schemas.microsoft.com/office/powerpoint/2010/main" val="1252692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476672"/>
            <a:ext cx="8568952" cy="2862322"/>
          </a:xfrm>
          <a:prstGeom prst="rect">
            <a:avLst/>
          </a:prstGeom>
          <a:noFill/>
        </p:spPr>
        <p:txBody>
          <a:bodyPr wrap="square" rtlCol="0">
            <a:spAutoFit/>
          </a:bodyPr>
          <a:lstStyle/>
          <a:p>
            <a:r>
              <a:rPr lang="es-ES" sz="2000" b="1" dirty="0"/>
              <a:t>5. Actividades posteriores</a:t>
            </a:r>
          </a:p>
          <a:p>
            <a:r>
              <a:rPr lang="es-ES" sz="2000" b="1" dirty="0"/>
              <a:t>a. Después de visitar el arte mudéjar de Sahagún, responde a las siguientes cuestiones:</a:t>
            </a:r>
          </a:p>
          <a:p>
            <a:r>
              <a:rPr lang="es-ES" sz="2000" dirty="0"/>
              <a:t>1. ¿Fue habitual que los monasterios cluniacenses se establecieran a lo largo del Camino de Santiago?</a:t>
            </a:r>
          </a:p>
          <a:p>
            <a:r>
              <a:rPr lang="es-ES" sz="2000" dirty="0"/>
              <a:t>2. ¿Qué explica la variedad de focos mudéjares?</a:t>
            </a:r>
          </a:p>
          <a:p>
            <a:r>
              <a:rPr lang="es-ES" sz="2000" dirty="0"/>
              <a:t>3. ¿Cuáles fueron las técnicas artísticas dominantes en el arte mudéjar?</a:t>
            </a:r>
          </a:p>
          <a:p>
            <a:r>
              <a:rPr lang="es-ES" sz="2000" dirty="0"/>
              <a:t>4. ¿Qué dos circunstancias condicionaron el mudéjar castellano-leonés?</a:t>
            </a:r>
          </a:p>
          <a:p>
            <a:r>
              <a:rPr lang="es-ES" sz="2000" dirty="0"/>
              <a:t>5. ¿Qué es un taller volante</a:t>
            </a:r>
            <a:r>
              <a:rPr lang="es-ES" sz="2000" dirty="0" smtClean="0"/>
              <a:t>?</a:t>
            </a:r>
          </a:p>
        </p:txBody>
      </p:sp>
    </p:spTree>
    <p:extLst>
      <p:ext uri="{BB962C8B-B14F-4D97-AF65-F5344CB8AC3E}">
        <p14:creationId xmlns:p14="http://schemas.microsoft.com/office/powerpoint/2010/main" val="102210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404664"/>
            <a:ext cx="8640960" cy="369332"/>
          </a:xfrm>
          <a:prstGeom prst="rect">
            <a:avLst/>
          </a:prstGeom>
          <a:noFill/>
        </p:spPr>
        <p:txBody>
          <a:bodyPr wrap="square" rtlCol="0">
            <a:spAutoFit/>
          </a:bodyPr>
          <a:lstStyle/>
          <a:p>
            <a:endParaRPr lang="es-ES" dirty="0"/>
          </a:p>
        </p:txBody>
      </p:sp>
      <p:sp>
        <p:nvSpPr>
          <p:cNvPr id="4" name="3 CuadroTexto"/>
          <p:cNvSpPr txBox="1"/>
          <p:nvPr/>
        </p:nvSpPr>
        <p:spPr>
          <a:xfrm>
            <a:off x="179512" y="404664"/>
            <a:ext cx="8784976" cy="1754326"/>
          </a:xfrm>
          <a:prstGeom prst="rect">
            <a:avLst/>
          </a:prstGeom>
          <a:noFill/>
        </p:spPr>
        <p:txBody>
          <a:bodyPr wrap="square" rtlCol="0">
            <a:spAutoFit/>
          </a:bodyPr>
          <a:lstStyle/>
          <a:p>
            <a:r>
              <a:rPr lang="es-ES" dirty="0"/>
              <a:t>b. Completa el siguiente cuestionario:</a:t>
            </a:r>
          </a:p>
          <a:p>
            <a:r>
              <a:rPr lang="es-ES" dirty="0"/>
              <a:t>1. Relaciona las siguientes obras de arte mudéjar con su siglo, anotando la letra que precede al nombre de cada obra en la casilla correspondiente.</a:t>
            </a:r>
          </a:p>
          <a:p>
            <a:pPr marL="342900" indent="-342900">
              <a:buAutoNum type="alphaUcPeriod"/>
            </a:pPr>
            <a:r>
              <a:rPr lang="es-ES" dirty="0" smtClean="0"/>
              <a:t>Palacio </a:t>
            </a:r>
            <a:r>
              <a:rPr lang="es-ES" dirty="0"/>
              <a:t>de Pedro I / B. Iglesia de San Tirso de Sahagún / C. Techumbre de la catedral </a:t>
            </a:r>
            <a:r>
              <a:rPr lang="es-ES" dirty="0" err="1"/>
              <a:t>deTeruel</a:t>
            </a:r>
            <a:r>
              <a:rPr lang="es-ES" dirty="0"/>
              <a:t> / D. Monasterio de Guadalupe</a:t>
            </a:r>
            <a:r>
              <a:rPr lang="es-ES" dirty="0" smtClean="0"/>
              <a:t>.</a:t>
            </a:r>
          </a:p>
          <a:p>
            <a:pPr marL="342900" indent="-342900">
              <a:buAutoNum type="alphaUcPeriod"/>
            </a:pPr>
            <a:endParaRPr lang="es-E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8840"/>
            <a:ext cx="5543550"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23528" y="3044527"/>
            <a:ext cx="8064896" cy="923330"/>
          </a:xfrm>
          <a:prstGeom prst="rect">
            <a:avLst/>
          </a:prstGeom>
          <a:noFill/>
        </p:spPr>
        <p:txBody>
          <a:bodyPr wrap="square" rtlCol="0">
            <a:spAutoFit/>
          </a:bodyPr>
          <a:lstStyle/>
          <a:p>
            <a:r>
              <a:rPr lang="es-ES" dirty="0"/>
              <a:t>2. Rellena el cuadro cronológico adjunto situando en él los edificios más representativos del arte mudéjar de cada siglo</a:t>
            </a:r>
            <a:r>
              <a:rPr lang="es-ES" dirty="0" smtClean="0"/>
              <a:t>.</a:t>
            </a:r>
          </a:p>
          <a:p>
            <a:endParaRPr lang="es-E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895987"/>
            <a:ext cx="55435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401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404664"/>
            <a:ext cx="8424936" cy="923330"/>
          </a:xfrm>
          <a:prstGeom prst="rect">
            <a:avLst/>
          </a:prstGeom>
          <a:noFill/>
        </p:spPr>
        <p:txBody>
          <a:bodyPr wrap="square" rtlCol="0">
            <a:spAutoFit/>
          </a:bodyPr>
          <a:lstStyle/>
          <a:p>
            <a:r>
              <a:rPr lang="es-ES" dirty="0"/>
              <a:t>3. Indica cuáles de las siguientes afirmaciones son verdaderas o falsas, marcando la V o la F correspondiente</a:t>
            </a:r>
            <a:r>
              <a:rPr lang="es-ES" dirty="0" smtClean="0"/>
              <a:t>.</a:t>
            </a:r>
          </a:p>
          <a:p>
            <a:endParaRPr lang="es-E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24744"/>
            <a:ext cx="5543550" cy="211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23528" y="3237707"/>
            <a:ext cx="8280920" cy="1477328"/>
          </a:xfrm>
          <a:prstGeom prst="rect">
            <a:avLst/>
          </a:prstGeom>
          <a:noFill/>
        </p:spPr>
        <p:txBody>
          <a:bodyPr wrap="square" rtlCol="0">
            <a:spAutoFit/>
          </a:bodyPr>
          <a:lstStyle/>
          <a:p>
            <a:r>
              <a:rPr lang="es-ES" dirty="0"/>
              <a:t>4. Sitúa los siguientes edificios mudéjares en su foco regional, escribiendo la letra que precede a cada uno en la casilla correspondiente.</a:t>
            </a:r>
          </a:p>
          <a:p>
            <a:pPr marL="342900" indent="-342900">
              <a:buAutoNum type="alphaUcPeriod"/>
            </a:pPr>
            <a:r>
              <a:rPr lang="es-ES" dirty="0" smtClean="0"/>
              <a:t>Monasterio </a:t>
            </a:r>
            <a:r>
              <a:rPr lang="es-ES" dirty="0"/>
              <a:t>de Guadalupe / B. Sinagoga del Tránsito / C. Palacio de Pedro I / C. Iglesia de La </a:t>
            </a:r>
            <a:r>
              <a:rPr lang="es-ES" dirty="0" err="1"/>
              <a:t>Lugareja</a:t>
            </a:r>
            <a:r>
              <a:rPr lang="es-ES" dirty="0"/>
              <a:t> / D. Iglesia de Santiago de Montalbán</a:t>
            </a:r>
            <a:r>
              <a:rPr lang="es-ES" dirty="0" smtClean="0"/>
              <a:t>.</a:t>
            </a:r>
          </a:p>
          <a:p>
            <a:pPr marL="342900" indent="-342900">
              <a:buAutoNum type="alphaUcPeriod"/>
            </a:pPr>
            <a:endParaRPr lang="es-E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767855"/>
            <a:ext cx="6336704" cy="168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76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532053"/>
            <a:ext cx="8352928" cy="369332"/>
          </a:xfrm>
          <a:prstGeom prst="rect">
            <a:avLst/>
          </a:prstGeom>
          <a:noFill/>
        </p:spPr>
        <p:txBody>
          <a:bodyPr wrap="square" rtlCol="0">
            <a:spAutoFit/>
          </a:bodyPr>
          <a:lstStyle/>
          <a:p>
            <a:r>
              <a:rPr lang="es-ES" dirty="0"/>
              <a:t>5. Sitúa en el mapa el área de difusión del mudéjar y diferencia sus distintos focos.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5443488" cy="494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781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6724" y="148284"/>
            <a:ext cx="8640960" cy="6740307"/>
          </a:xfrm>
          <a:prstGeom prst="rect">
            <a:avLst/>
          </a:prstGeom>
          <a:noFill/>
        </p:spPr>
        <p:txBody>
          <a:bodyPr wrap="square" rtlCol="0">
            <a:spAutoFit/>
          </a:bodyPr>
          <a:lstStyle/>
          <a:p>
            <a:r>
              <a:rPr lang="es-ES" dirty="0"/>
              <a:t>6. Define brevemente los siguientes términos, en el contexto del arte mudéjar.</a:t>
            </a:r>
          </a:p>
          <a:p>
            <a:r>
              <a:rPr lang="es-ES" dirty="0"/>
              <a:t>a. Alarife.</a:t>
            </a:r>
          </a:p>
          <a:p>
            <a:r>
              <a:rPr lang="es-ES" dirty="0"/>
              <a:t>b. </a:t>
            </a:r>
            <a:r>
              <a:rPr lang="es-ES" dirty="0" err="1"/>
              <a:t>Sebka</a:t>
            </a:r>
            <a:r>
              <a:rPr lang="es-ES" dirty="0"/>
              <a:t>.</a:t>
            </a:r>
          </a:p>
          <a:p>
            <a:r>
              <a:rPr lang="es-ES" dirty="0"/>
              <a:t>c. Cajón de mampostería.</a:t>
            </a:r>
          </a:p>
          <a:p>
            <a:r>
              <a:rPr lang="es-ES" dirty="0"/>
              <a:t>d. Arco de herradura apuntado</a:t>
            </a:r>
            <a:r>
              <a:rPr lang="es-ES" dirty="0" smtClean="0"/>
              <a:t>.</a:t>
            </a:r>
          </a:p>
          <a:p>
            <a:endParaRPr lang="es-ES" dirty="0"/>
          </a:p>
          <a:p>
            <a:r>
              <a:rPr lang="es-ES" dirty="0"/>
              <a:t>8. Define brevemente los siguientes términos, en el contexto del arte mudéjar.</a:t>
            </a:r>
          </a:p>
          <a:p>
            <a:r>
              <a:rPr lang="es-ES" dirty="0"/>
              <a:t>a. Mudéjar.</a:t>
            </a:r>
          </a:p>
          <a:p>
            <a:r>
              <a:rPr lang="es-ES" dirty="0"/>
              <a:t>b. Decoración epigráfica.</a:t>
            </a:r>
          </a:p>
          <a:p>
            <a:r>
              <a:rPr lang="es-ES" dirty="0"/>
              <a:t>c. Cimborrio.</a:t>
            </a:r>
          </a:p>
          <a:p>
            <a:r>
              <a:rPr lang="es-ES" dirty="0"/>
              <a:t>d. Arco ciego</a:t>
            </a:r>
            <a:r>
              <a:rPr lang="es-ES" dirty="0" smtClean="0"/>
              <a:t>.</a:t>
            </a:r>
          </a:p>
          <a:p>
            <a:endParaRPr lang="es-ES" dirty="0" smtClean="0"/>
          </a:p>
          <a:p>
            <a:r>
              <a:rPr lang="es-ES" dirty="0"/>
              <a:t>9. Define brevemente los siguientes términos, en el contexto del arte mudéjar.</a:t>
            </a:r>
          </a:p>
          <a:p>
            <a:r>
              <a:rPr lang="es-ES" dirty="0"/>
              <a:t>a. Morisco.</a:t>
            </a:r>
          </a:p>
          <a:p>
            <a:r>
              <a:rPr lang="es-ES" dirty="0"/>
              <a:t>b. Lacería.</a:t>
            </a:r>
          </a:p>
          <a:p>
            <a:r>
              <a:rPr lang="es-ES" dirty="0"/>
              <a:t>c. Pilar cruciforme.</a:t>
            </a:r>
          </a:p>
          <a:p>
            <a:r>
              <a:rPr lang="es-ES" dirty="0"/>
              <a:t>d. Arco diafragma</a:t>
            </a:r>
            <a:r>
              <a:rPr lang="es-ES" dirty="0" smtClean="0"/>
              <a:t>.</a:t>
            </a:r>
          </a:p>
          <a:p>
            <a:endParaRPr lang="es-ES" dirty="0"/>
          </a:p>
          <a:p>
            <a:r>
              <a:rPr lang="es-ES" dirty="0"/>
              <a:t>10. Define brevemente los siguientes términos, en el contexto del arte mudéjar.</a:t>
            </a:r>
          </a:p>
          <a:p>
            <a:r>
              <a:rPr lang="es-ES" dirty="0"/>
              <a:t>a. Sinagoga.</a:t>
            </a:r>
          </a:p>
          <a:p>
            <a:r>
              <a:rPr lang="es-ES" dirty="0"/>
              <a:t>b. Ataurique.</a:t>
            </a:r>
          </a:p>
          <a:p>
            <a:r>
              <a:rPr lang="es-ES" dirty="0"/>
              <a:t>c. Alfarje.</a:t>
            </a:r>
          </a:p>
          <a:p>
            <a:r>
              <a:rPr lang="es-ES" dirty="0"/>
              <a:t>d. Muro a soga y tizón.</a:t>
            </a:r>
          </a:p>
          <a:p>
            <a:endParaRPr lang="es-ES" dirty="0"/>
          </a:p>
        </p:txBody>
      </p:sp>
    </p:spTree>
    <p:extLst>
      <p:ext uri="{BB962C8B-B14F-4D97-AF65-F5344CB8AC3E}">
        <p14:creationId xmlns:p14="http://schemas.microsoft.com/office/powerpoint/2010/main" val="3895087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3127" y="-19178"/>
            <a:ext cx="9144000" cy="7294305"/>
          </a:xfrm>
          <a:prstGeom prst="rect">
            <a:avLst/>
          </a:prstGeom>
          <a:noFill/>
        </p:spPr>
        <p:txBody>
          <a:bodyPr wrap="square" rtlCol="0">
            <a:spAutoFit/>
          </a:bodyPr>
          <a:lstStyle/>
          <a:p>
            <a:r>
              <a:rPr lang="es-ES" b="1" dirty="0"/>
              <a:t>BIBLIOGRAFÍA</a:t>
            </a:r>
          </a:p>
          <a:p>
            <a:pPr algn="just"/>
            <a:r>
              <a:rPr lang="es-ES" dirty="0"/>
              <a:t>Manual de referencia del arte mudéjar:</a:t>
            </a:r>
          </a:p>
          <a:p>
            <a:pPr algn="just"/>
            <a:r>
              <a:rPr lang="es-ES" dirty="0"/>
              <a:t>López Guzmán, R.: Arquitectura mudéjar, Madrid, Cátedra, 2000.</a:t>
            </a:r>
          </a:p>
          <a:p>
            <a:pPr algn="just"/>
            <a:r>
              <a:rPr lang="es-ES" dirty="0"/>
              <a:t>Otros títulos de interés:</a:t>
            </a:r>
          </a:p>
          <a:p>
            <a:pPr algn="just"/>
            <a:r>
              <a:rPr lang="es-ES" dirty="0"/>
              <a:t>Actas de los Simposios Internacionales de </a:t>
            </a:r>
            <a:r>
              <a:rPr lang="es-ES" dirty="0" err="1"/>
              <a:t>Mudejarismo</a:t>
            </a:r>
            <a:r>
              <a:rPr lang="es-ES" dirty="0"/>
              <a:t> celebrados en Teruel en 1975, 1981, 1984 y1987, Teruel, Instituto de Estudios Turolenses, 1981, 1982, 1986 y 1988. Especialmente las actas del primer y segundo simposios, publicadas en 1982, son del máximo interés por lo que supusieron de renovación en la consideración y apreciación del arte mudéjar. Las ponencias versan sobre todos los aspectos y regiones del arte mudéjar de la Península Ibérica, Canarias y América.</a:t>
            </a:r>
          </a:p>
          <a:p>
            <a:pPr algn="just"/>
            <a:r>
              <a:rPr lang="es-ES" dirty="0"/>
              <a:t>Angulo Íñiguez, D.: Arquitectura mudéjar sevillana de los siglos XIII, XIV y XV, Sevilla, Universidad, 1932 (reedición en Sevilla, Ayuntamiento, 1983). Sigue siendo una obra muy valiosa para el mudéjar sevillano, en la que se han basado la mayoría de estudios más recientes.</a:t>
            </a:r>
          </a:p>
          <a:p>
            <a:pPr algn="just"/>
            <a:r>
              <a:rPr lang="es-ES" dirty="0" err="1"/>
              <a:t>Borrás</a:t>
            </a:r>
            <a:r>
              <a:rPr lang="es-ES" dirty="0"/>
              <a:t> </a:t>
            </a:r>
            <a:r>
              <a:rPr lang="es-ES" dirty="0" err="1"/>
              <a:t>Gualis</a:t>
            </a:r>
            <a:r>
              <a:rPr lang="es-ES" dirty="0"/>
              <a:t>, G.: Arte mudéjar aragonés, Zaragoza, </a:t>
            </a:r>
            <a:r>
              <a:rPr lang="es-ES" dirty="0" err="1"/>
              <a:t>Coaata</a:t>
            </a:r>
            <a:r>
              <a:rPr lang="es-ES" dirty="0"/>
              <a:t>-Cazar, 1985, 3 vols. Es una </a:t>
            </a:r>
            <a:r>
              <a:rPr lang="es-ES" dirty="0" err="1"/>
              <a:t>obramonumental</a:t>
            </a:r>
            <a:r>
              <a:rPr lang="es-ES" dirty="0"/>
              <a:t> de obligada consulta para conocer el mudéjar aragonés y la problemática que encierra la definición del “estilo”, aspecto que también trata el autor de forma más breve pero no menos interesante en “A propósito de la arquitectura de ladrillo y arquitectura mudéjar”, en </a:t>
            </a:r>
            <a:r>
              <a:rPr lang="es-ES" dirty="0" err="1"/>
              <a:t>Artigrama</a:t>
            </a:r>
            <a:r>
              <a:rPr lang="es-ES" dirty="0"/>
              <a:t>, nº 4,1987, pp. 25 y siguientes.</a:t>
            </a:r>
          </a:p>
          <a:p>
            <a:pPr algn="just"/>
            <a:r>
              <a:rPr lang="es-ES" dirty="0"/>
              <a:t>Fraga González, M. C.: Arquitectura mudéjar en la Baja Andalucía, Santa Cruz de Tenerife, 1977.Es una visión más amplia y actual del mudéjar andaluz occidental que la de D. Angulo y, por tanto, de lectura muy conveniente.</a:t>
            </a:r>
          </a:p>
          <a:p>
            <a:pPr algn="just"/>
            <a:r>
              <a:rPr lang="es-ES" dirty="0"/>
              <a:t>Con Aguilar García, M. D.: Málaga mudéjar, Málaga, Universidad, 1979; y Henares Cuéllar, I. y López Guzmán, R.: Arquitectura mudéjar granadina, Granada, Caja General de Ahorros y Monte de Piedad, 1989, se puede tener una visión global muy completa del mudéjar en la Andalucía oriental</a:t>
            </a:r>
            <a:r>
              <a:rPr lang="es-ES" dirty="0" smtClean="0"/>
              <a:t>.</a:t>
            </a:r>
            <a:endParaRPr lang="es-ES" dirty="0"/>
          </a:p>
        </p:txBody>
      </p:sp>
    </p:spTree>
    <p:extLst>
      <p:ext uri="{BB962C8B-B14F-4D97-AF65-F5344CB8AC3E}">
        <p14:creationId xmlns:p14="http://schemas.microsoft.com/office/powerpoint/2010/main" val="315763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400" b="1" dirty="0">
                <a:latin typeface="Comic Sans MS" pitchFamily="66" charset="0"/>
              </a:rPr>
              <a:t>EL ROMÁNICO - MUDÉJAR</a:t>
            </a:r>
          </a:p>
        </p:txBody>
      </p:sp>
      <p:sp>
        <p:nvSpPr>
          <p:cNvPr id="3" name="2 Marcador de contenido"/>
          <p:cNvSpPr>
            <a:spLocks noGrp="1"/>
          </p:cNvSpPr>
          <p:nvPr>
            <p:ph idx="1"/>
          </p:nvPr>
        </p:nvSpPr>
        <p:spPr/>
        <p:txBody>
          <a:bodyPr>
            <a:normAutofit fontScale="47500" lnSpcReduction="20000"/>
          </a:bodyPr>
          <a:lstStyle/>
          <a:p>
            <a:pPr marL="0" indent="0">
              <a:buNone/>
            </a:pPr>
            <a:r>
              <a:rPr lang="es-ES" sz="3400" dirty="0">
                <a:latin typeface="Comic Sans MS" pitchFamily="66" charset="0"/>
              </a:rPr>
              <a:t>Se desarrolla cronológicamente entre la segunda mitad del siglo XII y principios del siglo XIII. Sus características más importantes son las siguientes</a:t>
            </a:r>
            <a:r>
              <a:rPr lang="es-ES" sz="3400" dirty="0" smtClean="0">
                <a:latin typeface="Comic Sans MS" pitchFamily="66" charset="0"/>
              </a:rPr>
              <a:t>:</a:t>
            </a:r>
          </a:p>
          <a:p>
            <a:pPr marL="0" indent="0">
              <a:buNone/>
            </a:pPr>
            <a:endParaRPr lang="es-ES" sz="3400" dirty="0">
              <a:latin typeface="Comic Sans MS" pitchFamily="66" charset="0"/>
            </a:endParaRPr>
          </a:p>
          <a:p>
            <a:r>
              <a:rPr lang="es-ES" sz="3400" dirty="0" smtClean="0">
                <a:latin typeface="Comic Sans MS" pitchFamily="66" charset="0"/>
              </a:rPr>
              <a:t>Es </a:t>
            </a:r>
            <a:r>
              <a:rPr lang="es-ES" sz="3400" dirty="0">
                <a:latin typeface="Comic Sans MS" pitchFamily="66" charset="0"/>
              </a:rPr>
              <a:t>un románico de ladrillo, pues las plantas de los edificios son semejantes a las de la arquitectura románica, pero el material que se usa es el ladrillo.</a:t>
            </a:r>
          </a:p>
          <a:p>
            <a:r>
              <a:rPr lang="es-ES" sz="3400" dirty="0" smtClean="0">
                <a:latin typeface="Comic Sans MS" pitchFamily="66" charset="0"/>
              </a:rPr>
              <a:t>Además </a:t>
            </a:r>
            <a:r>
              <a:rPr lang="es-ES" sz="3400" dirty="0">
                <a:latin typeface="Comic Sans MS" pitchFamily="66" charset="0"/>
              </a:rPr>
              <a:t>del ladrillo, como material predilecto, también usan el barro prensado y la mampostería.</a:t>
            </a:r>
          </a:p>
          <a:p>
            <a:r>
              <a:rPr lang="es-ES" sz="3400" dirty="0" smtClean="0">
                <a:latin typeface="Comic Sans MS" pitchFamily="66" charset="0"/>
              </a:rPr>
              <a:t>Los </a:t>
            </a:r>
            <a:r>
              <a:rPr lang="es-ES" sz="3400" dirty="0">
                <a:latin typeface="Comic Sans MS" pitchFamily="66" charset="0"/>
              </a:rPr>
              <a:t>templos suelen tener tres naves o solo una, con sus respectivos ábsides semicirculares, que se abovedan con cuarto de esfera o bóveda de horno.</a:t>
            </a:r>
          </a:p>
          <a:p>
            <a:r>
              <a:rPr lang="es-ES" sz="3400" dirty="0" smtClean="0">
                <a:latin typeface="Comic Sans MS" pitchFamily="66" charset="0"/>
              </a:rPr>
              <a:t>Los </a:t>
            </a:r>
            <a:r>
              <a:rPr lang="es-ES" sz="3400" dirty="0">
                <a:latin typeface="Comic Sans MS" pitchFamily="66" charset="0"/>
              </a:rPr>
              <a:t>ábsides aparecen decorados en el exterior con varios pisos de arquerías cie-gas de medio punto, o con arcos </a:t>
            </a:r>
            <a:r>
              <a:rPr lang="es-ES" sz="3400" dirty="0" err="1">
                <a:latin typeface="Comic Sans MS" pitchFamily="66" charset="0"/>
              </a:rPr>
              <a:t>polilobulados</a:t>
            </a:r>
            <a:r>
              <a:rPr lang="es-ES" sz="3400" dirty="0">
                <a:latin typeface="Comic Sans MS" pitchFamily="66" charset="0"/>
              </a:rPr>
              <a:t>, de herradura, etc. Suelen tener también recuadros ciegos, o ladrillos esquinados y otras combinaciones geométricas.</a:t>
            </a:r>
          </a:p>
          <a:p>
            <a:r>
              <a:rPr lang="es-ES" sz="3400" dirty="0" smtClean="0">
                <a:latin typeface="Comic Sans MS" pitchFamily="66" charset="0"/>
              </a:rPr>
              <a:t>Las </a:t>
            </a:r>
            <a:r>
              <a:rPr lang="es-ES" sz="3400" dirty="0">
                <a:latin typeface="Comic Sans MS" pitchFamily="66" charset="0"/>
              </a:rPr>
              <a:t>cubiertas se cubren son armaduras de madera, denominadas artesonados, </a:t>
            </a:r>
            <a:r>
              <a:rPr lang="es-ES" sz="3400" dirty="0" smtClean="0">
                <a:latin typeface="Comic Sans MS" pitchFamily="66" charset="0"/>
              </a:rPr>
              <a:t> decorados </a:t>
            </a:r>
            <a:r>
              <a:rPr lang="es-ES" sz="3400" dirty="0">
                <a:latin typeface="Comic Sans MS" pitchFamily="66" charset="0"/>
              </a:rPr>
              <a:t>con motivos muy variados.</a:t>
            </a:r>
          </a:p>
          <a:p>
            <a:r>
              <a:rPr lang="es-ES" sz="3400" dirty="0" smtClean="0">
                <a:latin typeface="Comic Sans MS" pitchFamily="66" charset="0"/>
              </a:rPr>
              <a:t>Completan </a:t>
            </a:r>
            <a:r>
              <a:rPr lang="es-ES" sz="3400" dirty="0">
                <a:latin typeface="Comic Sans MS" pitchFamily="66" charset="0"/>
              </a:rPr>
              <a:t>la fisonomía de estos edificios la torre campanario y el cimborrio, que suelen tener planta cuadrada y están ahuecados con numerosas ventanas que disminuyen de tamaño y aumentan de número hacia arriba.</a:t>
            </a:r>
          </a:p>
          <a:p>
            <a:r>
              <a:rPr lang="es-ES" sz="3400" dirty="0" smtClean="0">
                <a:latin typeface="Comic Sans MS" pitchFamily="66" charset="0"/>
              </a:rPr>
              <a:t>En </a:t>
            </a:r>
            <a:r>
              <a:rPr lang="es-ES" sz="3400" dirty="0">
                <a:latin typeface="Comic Sans MS" pitchFamily="66" charset="0"/>
              </a:rPr>
              <a:t>este estilo encontramos dos centros artísticos de gran interés: </a:t>
            </a:r>
            <a:r>
              <a:rPr lang="es-ES" sz="3400" dirty="0" smtClean="0">
                <a:latin typeface="Comic Sans MS" pitchFamily="66" charset="0"/>
              </a:rPr>
              <a:t>Toledo  </a:t>
            </a:r>
            <a:r>
              <a:rPr lang="es-ES" sz="3400" dirty="0">
                <a:latin typeface="Comic Sans MS" pitchFamily="66" charset="0"/>
              </a:rPr>
              <a:t>y Castilla y León </a:t>
            </a:r>
            <a:r>
              <a:rPr lang="es-ES" sz="3400" dirty="0" smtClean="0">
                <a:latin typeface="Comic Sans MS" pitchFamily="66" charset="0"/>
              </a:rPr>
              <a:t>(Sahagún</a:t>
            </a:r>
            <a:r>
              <a:rPr lang="es-ES" sz="3400" dirty="0">
                <a:latin typeface="Comic Sans MS" pitchFamily="66" charset="0"/>
              </a:rPr>
              <a:t>)</a:t>
            </a:r>
            <a:r>
              <a:rPr lang="es-ES" sz="3400" dirty="0" smtClean="0">
                <a:latin typeface="Comic Sans MS" pitchFamily="66" charset="0"/>
              </a:rPr>
              <a:t>.</a:t>
            </a:r>
            <a:endParaRPr lang="es-ES" sz="3400" dirty="0">
              <a:latin typeface="Comic Sans MS" pitchFamily="66" charset="0"/>
            </a:endParaRPr>
          </a:p>
          <a:p>
            <a:endParaRPr lang="es-ES" dirty="0"/>
          </a:p>
        </p:txBody>
      </p:sp>
    </p:spTree>
    <p:extLst>
      <p:ext uri="{BB962C8B-B14F-4D97-AF65-F5344CB8AC3E}">
        <p14:creationId xmlns:p14="http://schemas.microsoft.com/office/powerpoint/2010/main" val="3181754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17693"/>
            <a:ext cx="9144000" cy="6463308"/>
          </a:xfrm>
          <a:prstGeom prst="rect">
            <a:avLst/>
          </a:prstGeom>
          <a:noFill/>
        </p:spPr>
        <p:txBody>
          <a:bodyPr wrap="square" rtlCol="0">
            <a:spAutoFit/>
          </a:bodyPr>
          <a:lstStyle/>
          <a:p>
            <a:pPr algn="just"/>
            <a:r>
              <a:rPr lang="es-ES" dirty="0"/>
              <a:t>Para el mudéjar extremeño es indispensable Mogollón, P.: El mudéjar en Extremadura, Cáceres, Universidad de Extremadura, 1987. Lo mismo se puede afirmar del foco de Toledo con Pavón Maldonado, B: Arte toledano: islámico y mudéjar, Madrid, Instituto Hispano-Árabe de Cultura-AECI, 1988.</a:t>
            </a:r>
          </a:p>
          <a:p>
            <a:pPr algn="just"/>
            <a:r>
              <a:rPr lang="es-ES" dirty="0"/>
              <a:t>Pérez Higuera, M.T.: </a:t>
            </a:r>
            <a:r>
              <a:rPr lang="es-ES" dirty="0" err="1"/>
              <a:t>Mudejarismo</a:t>
            </a:r>
            <a:r>
              <a:rPr lang="es-ES" dirty="0"/>
              <a:t> en la Baja Edad Media, Madrid, La Muralla, 1987. Es una obra del máximo interés por abarcar todos los focos de </a:t>
            </a:r>
            <a:r>
              <a:rPr lang="es-ES" dirty="0" err="1"/>
              <a:t>mudejarismo</a:t>
            </a:r>
            <a:r>
              <a:rPr lang="es-ES" dirty="0"/>
              <a:t> de los siglos XIII al XV, con un estudio minucioso y actualizado.</a:t>
            </a:r>
          </a:p>
          <a:p>
            <a:pPr algn="just"/>
            <a:r>
              <a:rPr lang="es-ES" dirty="0"/>
              <a:t>Un clásico de lectura provechosa aún, aunque con algunos planteamientos ya superados: Torres </a:t>
            </a:r>
            <a:r>
              <a:rPr lang="es-ES" dirty="0" err="1"/>
              <a:t>Balbás</a:t>
            </a:r>
            <a:r>
              <a:rPr lang="es-ES" dirty="0"/>
              <a:t>, L.: Arte almohade. Arte nazarí. Arte mudéjar, en </a:t>
            </a:r>
            <a:r>
              <a:rPr lang="es-ES" dirty="0" err="1"/>
              <a:t>Ars</a:t>
            </a:r>
            <a:r>
              <a:rPr lang="es-ES" dirty="0"/>
              <a:t> </a:t>
            </a:r>
            <a:r>
              <a:rPr lang="es-ES" dirty="0" err="1"/>
              <a:t>Hispaniae</a:t>
            </a:r>
            <a:r>
              <a:rPr lang="es-ES" dirty="0"/>
              <a:t>, vol. IV, Madrid, Plus Ultra, 1949.</a:t>
            </a:r>
          </a:p>
          <a:p>
            <a:pPr algn="just"/>
            <a:r>
              <a:rPr lang="es-ES" dirty="0"/>
              <a:t>La techumbre de la catedral de Teruel es una obra única en su género, pues a su alto nivel estético se une el hecho de que con ella se pone a prueba el concepto de mudéjar, ya que se trata de una estructura musulmana, con decoración vegetal y geométrica de la misma filiación, factores a los que se une una figuración cristiana de gran riqueza iconográfica. Para poder a preciar sus valores, la publicación más idónea es VV. AA. (</a:t>
            </a:r>
            <a:r>
              <a:rPr lang="es-ES" dirty="0" err="1"/>
              <a:t>Rabanaque</a:t>
            </a:r>
            <a:r>
              <a:rPr lang="es-ES" dirty="0"/>
              <a:t>, </a:t>
            </a:r>
            <a:r>
              <a:rPr lang="es-ES" dirty="0" err="1"/>
              <a:t>Novella</a:t>
            </a:r>
            <a:r>
              <a:rPr lang="es-ES" dirty="0"/>
              <a:t>, Sebastián y </a:t>
            </a:r>
            <a:r>
              <a:rPr lang="es-ES" dirty="0" err="1"/>
              <a:t>Yarza</a:t>
            </a:r>
            <a:r>
              <a:rPr lang="es-ES" dirty="0"/>
              <a:t>): El artesonado de la catedral de Teruel, Teruel, Cazar, 1981. Es una obra excelente tanto por su contenido como por sus ilustraciones.</a:t>
            </a:r>
          </a:p>
          <a:p>
            <a:pPr algn="just"/>
            <a:r>
              <a:rPr lang="es-ES" dirty="0"/>
              <a:t>Por último, dos obras de interés para profundizar en el estudio del mudéjar:</a:t>
            </a:r>
          </a:p>
          <a:p>
            <a:pPr algn="just"/>
            <a:r>
              <a:rPr lang="es-ES" dirty="0"/>
              <a:t>López Guzmán, R: “La arquitectura mudéjar: situación historiográfica y nuevos planteamientos”, en Coloquio Internacional Extraordinario del Instituto de Investigaciones Estéticas: «Manuel </a:t>
            </a:r>
            <a:r>
              <a:rPr lang="es-ES" dirty="0" err="1"/>
              <a:t>Toussaint</a:t>
            </a:r>
            <a:r>
              <a:rPr lang="es-ES" dirty="0"/>
              <a:t>, su proyección en la Historia del Arte Mexicano», México, UNAM, 1993.</a:t>
            </a:r>
          </a:p>
          <a:p>
            <a:pPr algn="just"/>
            <a:r>
              <a:rPr lang="es-ES" dirty="0" err="1"/>
              <a:t>Pacios</a:t>
            </a:r>
            <a:r>
              <a:rPr lang="es-ES" dirty="0"/>
              <a:t> Lozano, A. R.: Bibliografía de arquitectura y techumbres mudéjares 1857-1991, Teruel, Instituto de Estudios Turolenses, 1993.</a:t>
            </a:r>
          </a:p>
        </p:txBody>
      </p:sp>
    </p:spTree>
    <p:extLst>
      <p:ext uri="{BB962C8B-B14F-4D97-AF65-F5344CB8AC3E}">
        <p14:creationId xmlns:p14="http://schemas.microsoft.com/office/powerpoint/2010/main" val="3717091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8340" y="128959"/>
            <a:ext cx="8712968" cy="6740307"/>
          </a:xfrm>
          <a:prstGeom prst="rect">
            <a:avLst/>
          </a:prstGeom>
          <a:noFill/>
        </p:spPr>
        <p:txBody>
          <a:bodyPr wrap="square" rtlCol="0">
            <a:spAutoFit/>
          </a:bodyPr>
          <a:lstStyle/>
          <a:p>
            <a:pPr algn="just"/>
            <a:r>
              <a:rPr lang="es-ES" b="1" dirty="0"/>
              <a:t>PÁGINAS CON INFORMACIÓN VARIADA</a:t>
            </a:r>
          </a:p>
          <a:p>
            <a:pPr algn="just"/>
            <a:r>
              <a:rPr lang="es-ES" dirty="0"/>
              <a:t>http://www.aragonmudejar.com/. Monumentos y elementos mudéjares de Aragón ordenados por localidades. No sólo se recogen los monumentos mudéjares considerados como tales, sino que también tienen cabida todas aquellas obras que, a lo largo de los siglos, han conservado los elementos formales propios de este arte, tanto en épocas renacentista y barroca, como ya en la Edad Moderna cuando surge el </a:t>
            </a:r>
            <a:r>
              <a:rPr lang="es-ES" dirty="0" err="1"/>
              <a:t>neomudéjar</a:t>
            </a:r>
            <a:r>
              <a:rPr lang="es-ES" dirty="0"/>
              <a:t>.</a:t>
            </a:r>
          </a:p>
          <a:p>
            <a:pPr algn="just"/>
            <a:r>
              <a:rPr lang="es-ES" dirty="0"/>
              <a:t>http://www.aragob.es/edycul/patrimo/arte_mudejar.htm. Completísima página del Gobierno de Aragón con fichas y fotografías de los monumentos de la región.</a:t>
            </a:r>
          </a:p>
          <a:p>
            <a:pPr algn="just"/>
            <a:r>
              <a:rPr lang="es-ES" dirty="0"/>
              <a:t>http://www.aragonesasi.com/teruel/mudejar.htm. Es una página sobre el mudéjar aragonés, especialmente el de Teruel, con información breve, pero útil, y algunas fotografías.</a:t>
            </a:r>
          </a:p>
          <a:p>
            <a:pPr algn="just"/>
            <a:r>
              <a:rPr lang="es-ES" dirty="0"/>
              <a:t>http://www.cesaraugusta.com/mudejar/03/nav03.htm. Es una página también aragonesa, pero contiene información sobre todas las zonas mudéjares de la Península en fichas monográficas por regiones y edificios. Su único defecto es que tiene pocas imágenes y en formato muy reducido.</a:t>
            </a:r>
          </a:p>
          <a:p>
            <a:pPr algn="just"/>
            <a:r>
              <a:rPr lang="es-ES" dirty="0"/>
              <a:t>http://www.museosefardi.net/mudejar.html. Esta página del Museo Sefardí tiene una introducción general al mudéjar y un estudio más amplio sobre la toledana Sinagoga del Tránsito, con información escrita y gráfica interesante.</a:t>
            </a:r>
          </a:p>
          <a:p>
            <a:pPr algn="just"/>
            <a:r>
              <a:rPr lang="es-ES" dirty="0"/>
              <a:t>http://www.granada.org/fotos.htm. Este apartado de la página del Ayuntamiento de Granada nos ofrece una interesante información de los edificios mudéjares granadinos y buenas fotografías de ellos.</a:t>
            </a:r>
          </a:p>
          <a:p>
            <a:pPr algn="just"/>
            <a:r>
              <a:rPr lang="es-ES" dirty="0"/>
              <a:t>http://www.patronato-alcazarsevilla.es/. Web del Alcázar de Sevilla que incluye galería fotográfica y la edición digital de la revista “Apuntes del Alcázar de Sevilla”.</a:t>
            </a:r>
          </a:p>
          <a:p>
            <a:endParaRPr lang="es-ES" dirty="0"/>
          </a:p>
        </p:txBody>
      </p:sp>
    </p:spTree>
    <p:extLst>
      <p:ext uri="{BB962C8B-B14F-4D97-AF65-F5344CB8AC3E}">
        <p14:creationId xmlns:p14="http://schemas.microsoft.com/office/powerpoint/2010/main" val="2689872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836712"/>
            <a:ext cx="8064896" cy="1384995"/>
          </a:xfrm>
          <a:prstGeom prst="rect">
            <a:avLst/>
          </a:prstGeom>
          <a:noFill/>
        </p:spPr>
        <p:txBody>
          <a:bodyPr wrap="square" rtlCol="0">
            <a:spAutoFit/>
          </a:bodyPr>
          <a:lstStyle/>
          <a:p>
            <a:pPr algn="ctr"/>
            <a:r>
              <a:rPr lang="es-ES" sz="2800" b="1" dirty="0" smtClean="0">
                <a:latin typeface="Times New Roman" pitchFamily="18" charset="0"/>
                <a:cs typeface="Times New Roman" pitchFamily="18" charset="0"/>
              </a:rPr>
              <a:t>TODAS LAS IMÁGENES UTILIZADAS EN LA PRESENTACIÓN PERTENECEN AL ARCHIVO DE LA </a:t>
            </a:r>
            <a:r>
              <a:rPr lang="es-ES" sz="2800" b="1" u="sng" dirty="0" smtClean="0">
                <a:latin typeface="Times New Roman" pitchFamily="18" charset="0"/>
                <a:cs typeface="Times New Roman" pitchFamily="18" charset="0"/>
              </a:rPr>
              <a:t>FUNDACIÓN SANTA MARÍA LA REAL</a:t>
            </a:r>
            <a:endParaRPr lang="es-ES" sz="2800" b="1" u="sng" dirty="0">
              <a:latin typeface="Times New Roman" pitchFamily="18" charset="0"/>
              <a:cs typeface="Times New Roman" pitchFamily="18" charset="0"/>
            </a:endParaRPr>
          </a:p>
        </p:txBody>
      </p:sp>
      <p:sp>
        <p:nvSpPr>
          <p:cNvPr id="3" name="2 CuadroTexto"/>
          <p:cNvSpPr txBox="1"/>
          <p:nvPr/>
        </p:nvSpPr>
        <p:spPr>
          <a:xfrm>
            <a:off x="467544" y="3645024"/>
            <a:ext cx="8064896" cy="369332"/>
          </a:xfrm>
          <a:prstGeom prst="rect">
            <a:avLst/>
          </a:prstGeom>
          <a:noFill/>
        </p:spPr>
        <p:txBody>
          <a:bodyPr wrap="square" rtlCol="0">
            <a:spAutoFit/>
          </a:bodyPr>
          <a:lstStyle/>
          <a:p>
            <a:pPr algn="ctr"/>
            <a:r>
              <a:rPr lang="es-ES" b="1" dirty="0" smtClean="0"/>
              <a:t>LAS ACTIVIDADES VAN DIRIGIDAS A 2º DE BACHILLERATO</a:t>
            </a:r>
            <a:endParaRPr lang="es-ES" b="1" dirty="0"/>
          </a:p>
        </p:txBody>
      </p:sp>
    </p:spTree>
    <p:extLst>
      <p:ext uri="{BB962C8B-B14F-4D97-AF65-F5344CB8AC3E}">
        <p14:creationId xmlns:p14="http://schemas.microsoft.com/office/powerpoint/2010/main" val="107061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620688"/>
            <a:ext cx="6840760" cy="830997"/>
          </a:xfrm>
          <a:prstGeom prst="rect">
            <a:avLst/>
          </a:prstGeom>
          <a:noFill/>
        </p:spPr>
        <p:txBody>
          <a:bodyPr wrap="square" rtlCol="0">
            <a:spAutoFit/>
          </a:bodyPr>
          <a:lstStyle/>
          <a:p>
            <a:pPr algn="ctr"/>
            <a:r>
              <a:rPr lang="es-ES" sz="4800" b="1" dirty="0" smtClean="0">
                <a:latin typeface="Comic Sans MS" pitchFamily="66" charset="0"/>
              </a:rPr>
              <a:t>SAHAGÚN</a:t>
            </a:r>
            <a:endParaRPr lang="es-ES" sz="4800" b="1" dirty="0">
              <a:latin typeface="Comic Sans MS" pitchFamily="66" charset="0"/>
            </a:endParaRPr>
          </a:p>
        </p:txBody>
      </p:sp>
      <p:sp>
        <p:nvSpPr>
          <p:cNvPr id="3" name="2 CuadroTexto"/>
          <p:cNvSpPr txBox="1"/>
          <p:nvPr/>
        </p:nvSpPr>
        <p:spPr>
          <a:xfrm>
            <a:off x="179512" y="1451685"/>
            <a:ext cx="8784976" cy="4832092"/>
          </a:xfrm>
          <a:prstGeom prst="rect">
            <a:avLst/>
          </a:prstGeom>
          <a:noFill/>
        </p:spPr>
        <p:txBody>
          <a:bodyPr wrap="square" rtlCol="0">
            <a:spAutoFit/>
          </a:bodyPr>
          <a:lstStyle/>
          <a:p>
            <a:pPr algn="ctr"/>
            <a:r>
              <a:rPr lang="es-ES" sz="2800" dirty="0">
                <a:latin typeface="Comic Sans MS" pitchFamily="66" charset="0"/>
              </a:rPr>
              <a:t>Ubicada en el límite de la Tierra de Campos, la villa de Sahagún nació en el tercer cuarto</a:t>
            </a:r>
          </a:p>
          <a:p>
            <a:pPr algn="ctr"/>
            <a:r>
              <a:rPr lang="es-ES" sz="2800" dirty="0">
                <a:latin typeface="Comic Sans MS" pitchFamily="66" charset="0"/>
              </a:rPr>
              <a:t>del siglo XI al abrigo del Real Monasterio cluniacense de San Benito, en el extremo de una</a:t>
            </a:r>
          </a:p>
          <a:p>
            <a:pPr algn="ctr"/>
            <a:r>
              <a:rPr lang="es-ES" sz="2800" dirty="0">
                <a:latin typeface="Comic Sans MS" pitchFamily="66" charset="0"/>
              </a:rPr>
              <a:t>plataforma arcillosa que desciende a poniente hasta la rica vega del Cea. Tuvo murallas en su</a:t>
            </a:r>
          </a:p>
          <a:p>
            <a:pPr algn="ctr"/>
            <a:r>
              <a:rPr lang="es-ES" sz="2800" dirty="0">
                <a:latin typeface="Comic Sans MS" pitchFamily="66" charset="0"/>
              </a:rPr>
              <a:t>perímetro más desprotegido, hacia la meseta castellana, y se tiene noticia de la existencia </a:t>
            </a:r>
            <a:r>
              <a:rPr lang="es-ES" sz="2800" dirty="0" smtClean="0">
                <a:latin typeface="Comic Sans MS" pitchFamily="66" charset="0"/>
              </a:rPr>
              <a:t>de un </a:t>
            </a:r>
            <a:r>
              <a:rPr lang="es-ES" sz="2800" dirty="0">
                <a:latin typeface="Comic Sans MS" pitchFamily="66" charset="0"/>
              </a:rPr>
              <a:t>castillo desaparecido que estuvo en su zona más elevada</a:t>
            </a:r>
            <a:r>
              <a:rPr lang="es-ES" sz="2800" dirty="0" smtClean="0">
                <a:latin typeface="Comic Sans MS" pitchFamily="66" charset="0"/>
              </a:rPr>
              <a:t>.</a:t>
            </a:r>
          </a:p>
          <a:p>
            <a:pPr algn="ctr"/>
            <a:endParaRPr lang="es-ES" sz="2800" dirty="0">
              <a:latin typeface="Comic Sans MS" pitchFamily="66" charset="0"/>
            </a:endParaRPr>
          </a:p>
        </p:txBody>
      </p:sp>
    </p:spTree>
    <p:extLst>
      <p:ext uri="{BB962C8B-B14F-4D97-AF65-F5344CB8AC3E}">
        <p14:creationId xmlns:p14="http://schemas.microsoft.com/office/powerpoint/2010/main" val="211866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9512" y="1484784"/>
            <a:ext cx="8712968" cy="5262979"/>
          </a:xfrm>
          <a:prstGeom prst="rect">
            <a:avLst/>
          </a:prstGeom>
          <a:noFill/>
        </p:spPr>
        <p:txBody>
          <a:bodyPr wrap="square" rtlCol="0">
            <a:spAutoFit/>
          </a:bodyPr>
          <a:lstStyle/>
          <a:p>
            <a:pPr algn="just"/>
            <a:r>
              <a:rPr lang="es-ES" sz="2000" dirty="0">
                <a:latin typeface="Comic Sans MS" pitchFamily="66" charset="0"/>
              </a:rPr>
              <a:t>La Iglesia de San Tirso de </a:t>
            </a:r>
            <a:r>
              <a:rPr lang="es-ES" sz="2000" dirty="0" smtClean="0">
                <a:latin typeface="Comic Sans MS" pitchFamily="66" charset="0"/>
              </a:rPr>
              <a:t>Sahagún, en  la actualidad sin culto, fue construida </a:t>
            </a:r>
            <a:r>
              <a:rPr lang="es-ES" sz="2000" dirty="0">
                <a:latin typeface="Comic Sans MS" pitchFamily="66" charset="0"/>
              </a:rPr>
              <a:t>en el siglo XII y</a:t>
            </a:r>
            <a:r>
              <a:rPr lang="es-ES" sz="2000" dirty="0" smtClean="0">
                <a:latin typeface="Comic Sans MS" pitchFamily="66" charset="0"/>
              </a:rPr>
              <a:t> </a:t>
            </a:r>
            <a:r>
              <a:rPr lang="es-ES" sz="2000" dirty="0">
                <a:latin typeface="Comic Sans MS" pitchFamily="66" charset="0"/>
              </a:rPr>
              <a:t>figura entre lo más representativo del arte románico-mudéjar leonés, que tuvo en Sahagún, hito del Camino de Santiago, su núcleo originario. Puede considerarse a San Tirso, de hecho, la iglesia prototipo que sirvió de ejemplo para edificaciones posteriores en la misma </a:t>
            </a:r>
            <a:r>
              <a:rPr lang="es-ES" sz="2000" dirty="0" smtClean="0">
                <a:latin typeface="Comic Sans MS" pitchFamily="66" charset="0"/>
              </a:rPr>
              <a:t>localidad, </a:t>
            </a:r>
            <a:r>
              <a:rPr lang="es-ES" sz="2000" dirty="0">
                <a:latin typeface="Comic Sans MS" pitchFamily="66" charset="0"/>
              </a:rPr>
              <a:t>como puede apreciarse en la Iglesia de San </a:t>
            </a:r>
            <a:r>
              <a:rPr lang="es-ES" sz="2000" dirty="0" smtClean="0">
                <a:latin typeface="Comic Sans MS" pitchFamily="66" charset="0"/>
              </a:rPr>
              <a:t>Lorenzo.</a:t>
            </a:r>
          </a:p>
          <a:p>
            <a:pPr algn="just"/>
            <a:endParaRPr lang="es-ES" sz="2000" dirty="0" smtClean="0">
              <a:latin typeface="Comic Sans MS" pitchFamily="66" charset="0"/>
            </a:endParaRPr>
          </a:p>
          <a:p>
            <a:pPr algn="just"/>
            <a:r>
              <a:rPr lang="es-ES" sz="2000" dirty="0">
                <a:latin typeface="Comic Sans MS" pitchFamily="66" charset="0"/>
              </a:rPr>
              <a:t>De estilo románico-mudéjar, s. XII, su planta es rectangular de tres naves rematadas por ábsides </a:t>
            </a:r>
            <a:r>
              <a:rPr lang="es-ES" sz="2000" dirty="0" smtClean="0">
                <a:latin typeface="Comic Sans MS" pitchFamily="66" charset="0"/>
              </a:rPr>
              <a:t>semicirculares</a:t>
            </a:r>
            <a:r>
              <a:rPr lang="es-ES" sz="2000" dirty="0">
                <a:latin typeface="Comic Sans MS" pitchFamily="66" charset="0"/>
              </a:rPr>
              <a:t>; en el central, los refuerzos están resueltos mediante cuatro contrafuertes exteriores que se prolongan en </a:t>
            </a:r>
            <a:r>
              <a:rPr lang="es-ES" sz="2000" dirty="0" smtClean="0">
                <a:latin typeface="Comic Sans MS" pitchFamily="66" charset="0"/>
              </a:rPr>
              <a:t>ladrillo. Los </a:t>
            </a:r>
            <a:r>
              <a:rPr lang="es-ES" sz="2000" dirty="0">
                <a:latin typeface="Comic Sans MS" pitchFamily="66" charset="0"/>
              </a:rPr>
              <a:t>sillares en piedra caliza de buena calidad y talla regular, están asentados en hiladas regulares bien aparejadas hasta una altura aproximada de 3 metros, el resto es de ladrillo.</a:t>
            </a:r>
          </a:p>
          <a:p>
            <a:endParaRPr lang="es-ES" dirty="0" smtClean="0"/>
          </a:p>
          <a:p>
            <a:endParaRPr lang="es-ES" dirty="0"/>
          </a:p>
        </p:txBody>
      </p:sp>
      <p:sp>
        <p:nvSpPr>
          <p:cNvPr id="4" name="3 CuadroTexto"/>
          <p:cNvSpPr txBox="1"/>
          <p:nvPr/>
        </p:nvSpPr>
        <p:spPr>
          <a:xfrm>
            <a:off x="827584" y="575444"/>
            <a:ext cx="6336704" cy="707886"/>
          </a:xfrm>
          <a:prstGeom prst="rect">
            <a:avLst/>
          </a:prstGeom>
          <a:noFill/>
        </p:spPr>
        <p:txBody>
          <a:bodyPr wrap="square" rtlCol="0">
            <a:spAutoFit/>
          </a:bodyPr>
          <a:lstStyle/>
          <a:p>
            <a:pPr algn="ctr"/>
            <a:r>
              <a:rPr lang="es-ES" sz="4000" b="1" dirty="0">
                <a:latin typeface="Comic Sans MS" pitchFamily="66" charset="0"/>
              </a:rPr>
              <a:t>Iglesia de San Tirso </a:t>
            </a:r>
          </a:p>
        </p:txBody>
      </p:sp>
    </p:spTree>
    <p:extLst>
      <p:ext uri="{BB962C8B-B14F-4D97-AF65-F5344CB8AC3E}">
        <p14:creationId xmlns:p14="http://schemas.microsoft.com/office/powerpoint/2010/main" val="14340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CuadroTexto"/>
          <p:cNvSpPr txBox="1"/>
          <p:nvPr/>
        </p:nvSpPr>
        <p:spPr>
          <a:xfrm>
            <a:off x="0" y="6443156"/>
            <a:ext cx="3240360" cy="369332"/>
          </a:xfrm>
          <a:prstGeom prst="rect">
            <a:avLst/>
          </a:prstGeom>
          <a:noFill/>
        </p:spPr>
        <p:txBody>
          <a:bodyPr wrap="square" rtlCol="0">
            <a:spAutoFit/>
          </a:bodyPr>
          <a:lstStyle/>
          <a:p>
            <a:r>
              <a:rPr lang="es-ES" b="1" dirty="0" smtClean="0"/>
              <a:t>SAN TIRSO</a:t>
            </a:r>
            <a:endParaRPr lang="es-ES" b="1" dirty="0"/>
          </a:p>
        </p:txBody>
      </p:sp>
    </p:spTree>
    <p:extLst>
      <p:ext uri="{BB962C8B-B14F-4D97-AF65-F5344CB8AC3E}">
        <p14:creationId xmlns:p14="http://schemas.microsoft.com/office/powerpoint/2010/main" val="554138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30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042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TotalTime>
  <Words>4753</Words>
  <Application>Microsoft Office PowerPoint</Application>
  <PresentationFormat>Presentación en pantalla (4:3)</PresentationFormat>
  <Paragraphs>186</Paragraphs>
  <Slides>42</Slides>
  <Notes>1</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Presentación de PowerPoint</vt:lpstr>
      <vt:lpstr>Presentación de PowerPoint</vt:lpstr>
      <vt:lpstr>CARACTERÍSTICAS GENERALES DE LA ARQUITECTURA MUDÉJAR</vt:lpstr>
      <vt:lpstr>EL ROMÁNICO - MUDÉJAR</vt:lpstr>
      <vt:lpstr>Presentación de PowerPoint</vt:lpstr>
      <vt:lpstr>Presentación de PowerPoint</vt:lpstr>
      <vt:lpstr>Presentación de PowerPoint</vt:lpstr>
      <vt:lpstr>Presentación de PowerPoint</vt:lpstr>
      <vt:lpstr>Presentación de PowerPoint</vt:lpstr>
      <vt:lpstr>Presentación de PowerPoint</vt:lpstr>
      <vt:lpstr>Iglesia de San Lorenzo </vt:lpstr>
      <vt:lpstr>Presentación de PowerPoint</vt:lpstr>
      <vt:lpstr>Presentación de PowerPoint</vt:lpstr>
      <vt:lpstr>MONASTERIO DE LOS SANTOS FACUNDO Y PRIMITIVO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Megas</dc:creator>
  <cp:lastModifiedBy>Megas</cp:lastModifiedBy>
  <cp:revision>22</cp:revision>
  <dcterms:created xsi:type="dcterms:W3CDTF">2015-04-16T11:37:57Z</dcterms:created>
  <dcterms:modified xsi:type="dcterms:W3CDTF">2015-04-26T19:24:14Z</dcterms:modified>
</cp:coreProperties>
</file>