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138" r:id="rId2"/>
    <p:sldMasterId id="2147484154" r:id="rId3"/>
    <p:sldMasterId id="2147484166" r:id="rId4"/>
    <p:sldMasterId id="2147484182" r:id="rId5"/>
    <p:sldMasterId id="2147484194" r:id="rId6"/>
    <p:sldMasterId id="2147484209" r:id="rId7"/>
    <p:sldMasterId id="2147484221" r:id="rId8"/>
  </p:sldMasterIdLst>
  <p:notesMasterIdLst>
    <p:notesMasterId r:id="rId117"/>
  </p:notesMasterIdLst>
  <p:sldIdLst>
    <p:sldId id="351" r:id="rId9"/>
    <p:sldId id="489" r:id="rId10"/>
    <p:sldId id="477" r:id="rId11"/>
    <p:sldId id="531" r:id="rId12"/>
    <p:sldId id="500" r:id="rId13"/>
    <p:sldId id="533" r:id="rId14"/>
    <p:sldId id="534" r:id="rId15"/>
    <p:sldId id="491" r:id="rId16"/>
    <p:sldId id="532" r:id="rId17"/>
    <p:sldId id="535" r:id="rId18"/>
    <p:sldId id="545" r:id="rId19"/>
    <p:sldId id="546" r:id="rId20"/>
    <p:sldId id="547" r:id="rId21"/>
    <p:sldId id="548" r:id="rId22"/>
    <p:sldId id="549" r:id="rId23"/>
    <p:sldId id="550" r:id="rId24"/>
    <p:sldId id="551" r:id="rId25"/>
    <p:sldId id="552" r:id="rId26"/>
    <p:sldId id="553" r:id="rId27"/>
    <p:sldId id="554" r:id="rId28"/>
    <p:sldId id="555" r:id="rId29"/>
    <p:sldId id="556" r:id="rId30"/>
    <p:sldId id="557" r:id="rId31"/>
    <p:sldId id="409" r:id="rId32"/>
    <p:sldId id="450" r:id="rId33"/>
    <p:sldId id="461" r:id="rId34"/>
    <p:sldId id="451" r:id="rId35"/>
    <p:sldId id="453" r:id="rId36"/>
    <p:sldId id="474" r:id="rId37"/>
    <p:sldId id="523" r:id="rId38"/>
    <p:sldId id="458" r:id="rId39"/>
    <p:sldId id="460" r:id="rId40"/>
    <p:sldId id="524" r:id="rId41"/>
    <p:sldId id="525" r:id="rId42"/>
    <p:sldId id="502" r:id="rId43"/>
    <p:sldId id="503" r:id="rId44"/>
    <p:sldId id="504" r:id="rId45"/>
    <p:sldId id="526" r:id="rId46"/>
    <p:sldId id="508" r:id="rId47"/>
    <p:sldId id="509" r:id="rId48"/>
    <p:sldId id="511" r:id="rId49"/>
    <p:sldId id="512" r:id="rId50"/>
    <p:sldId id="510" r:id="rId51"/>
    <p:sldId id="514" r:id="rId52"/>
    <p:sldId id="517" r:id="rId53"/>
    <p:sldId id="515" r:id="rId54"/>
    <p:sldId id="516" r:id="rId55"/>
    <p:sldId id="518" r:id="rId56"/>
    <p:sldId id="519" r:id="rId57"/>
    <p:sldId id="520" r:id="rId58"/>
    <p:sldId id="513" r:id="rId59"/>
    <p:sldId id="428" r:id="rId60"/>
    <p:sldId id="434" r:id="rId61"/>
    <p:sldId id="430" r:id="rId62"/>
    <p:sldId id="432" r:id="rId63"/>
    <p:sldId id="527" r:id="rId64"/>
    <p:sldId id="522" r:id="rId65"/>
    <p:sldId id="521" r:id="rId66"/>
    <p:sldId id="429" r:id="rId67"/>
    <p:sldId id="425" r:id="rId68"/>
    <p:sldId id="422" r:id="rId69"/>
    <p:sldId id="418" r:id="rId70"/>
    <p:sldId id="528" r:id="rId71"/>
    <p:sldId id="417" r:id="rId72"/>
    <p:sldId id="420" r:id="rId73"/>
    <p:sldId id="421" r:id="rId74"/>
    <p:sldId id="423" r:id="rId75"/>
    <p:sldId id="424" r:id="rId76"/>
    <p:sldId id="410" r:id="rId77"/>
    <p:sldId id="367" r:id="rId78"/>
    <p:sldId id="405" r:id="rId79"/>
    <p:sldId id="407" r:id="rId80"/>
    <p:sldId id="411" r:id="rId81"/>
    <p:sldId id="368" r:id="rId82"/>
    <p:sldId id="412" r:id="rId83"/>
    <p:sldId id="413" r:id="rId84"/>
    <p:sldId id="479" r:id="rId85"/>
    <p:sldId id="480" r:id="rId86"/>
    <p:sldId id="529" r:id="rId87"/>
    <p:sldId id="487" r:id="rId88"/>
    <p:sldId id="488" r:id="rId89"/>
    <p:sldId id="530" r:id="rId90"/>
    <p:sldId id="447" r:id="rId91"/>
    <p:sldId id="497" r:id="rId92"/>
    <p:sldId id="498" r:id="rId93"/>
    <p:sldId id="499" r:id="rId94"/>
    <p:sldId id="482" r:id="rId95"/>
    <p:sldId id="483" r:id="rId96"/>
    <p:sldId id="484" r:id="rId97"/>
    <p:sldId id="485" r:id="rId98"/>
    <p:sldId id="496" r:id="rId99"/>
    <p:sldId id="440" r:id="rId100"/>
    <p:sldId id="443" r:id="rId101"/>
    <p:sldId id="438" r:id="rId102"/>
    <p:sldId id="437" r:id="rId103"/>
    <p:sldId id="445" r:id="rId104"/>
    <p:sldId id="442" r:id="rId105"/>
    <p:sldId id="539" r:id="rId106"/>
    <p:sldId id="542" r:id="rId107"/>
    <p:sldId id="540" r:id="rId108"/>
    <p:sldId id="559" r:id="rId109"/>
    <p:sldId id="560" r:id="rId110"/>
    <p:sldId id="561" r:id="rId111"/>
    <p:sldId id="562" r:id="rId112"/>
    <p:sldId id="492" r:id="rId113"/>
    <p:sldId id="494" r:id="rId114"/>
    <p:sldId id="493" r:id="rId115"/>
    <p:sldId id="543" r:id="rId11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536"/>
    </p:cViewPr>
  </p:sorterViewPr>
  <p:notesViewPr>
    <p:cSldViewPr>
      <p:cViewPr varScale="1">
        <p:scale>
          <a:sx n="55" d="100"/>
          <a:sy n="55" d="100"/>
        </p:scale>
        <p:origin x="-175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presProps" Target="presProps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viewProps" Target="viewProps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6DB99FA-F54C-1146-B87A-F21E4AB803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485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C99307-058F-534A-8746-D11A009EE780}" type="slidenum">
              <a:rPr lang="es-ES" sz="1200">
                <a:solidFill>
                  <a:srgbClr val="000000"/>
                </a:solidFill>
              </a:rPr>
              <a:pPr eaLnBrk="1" hangingPunct="1"/>
              <a:t>8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4C7FDA-EA7F-0F4D-926F-3EE792A6AACF}" type="slidenum">
              <a:rPr lang="es-ES" sz="1200">
                <a:solidFill>
                  <a:srgbClr val="000000"/>
                </a:solidFill>
              </a:rPr>
              <a:pPr eaLnBrk="1" hangingPunct="1"/>
              <a:t>106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E65A16-611D-6B43-92C1-CDFDFCCE8961}" type="slidenum">
              <a:rPr lang="es-ES" sz="1200">
                <a:solidFill>
                  <a:srgbClr val="000000"/>
                </a:solidFill>
              </a:rPr>
              <a:pPr eaLnBrk="1" hangingPunct="1"/>
              <a:t>107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9E65A16-611D-6B43-92C1-CDFDFCCE8961}" type="slidenum">
              <a:rPr lang="es-ES" sz="1200">
                <a:solidFill>
                  <a:srgbClr val="000000"/>
                </a:solidFill>
              </a:rPr>
              <a:pPr eaLnBrk="1" hangingPunct="1"/>
              <a:t>108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C99307-058F-534A-8746-D11A009EE780}" type="slidenum">
              <a:rPr lang="es-ES" sz="1200">
                <a:solidFill>
                  <a:srgbClr val="000000"/>
                </a:solidFill>
              </a:rPr>
              <a:pPr eaLnBrk="1" hangingPunct="1"/>
              <a:t>9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256EB8-6180-8549-8B92-A8BE4FE0440B}" type="slidenum">
              <a:rPr lang="es-ES">
                <a:solidFill>
                  <a:srgbClr val="000000"/>
                </a:solidFill>
                <a:latin typeface="Calibri"/>
              </a:rPr>
              <a:pPr/>
              <a:t>18</a:t>
            </a:fld>
            <a:endParaRPr lang="es-E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“a series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photographs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depicting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social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situations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rigor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perhaps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hilarious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salmon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human test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determine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emotion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 in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experiencing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F6B54-8841-CD4A-A546-57C1A729C556}" type="slidenum">
              <a:rPr lang="es-E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577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70C645-CE35-6347-827B-ACB295629F33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La destrucción de los núcleos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ventromediales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induce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hiperfagia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y provoca una obesidad grave. Por el contrario, las lesiones bilaterales del hipotálamo lateral producen abandono de la comida (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afagia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) y el animal muere si no se le obliga a alimentarse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B99FA-F54C-1146-B87A-F21E4AB80387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627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C7F546-A5D4-E641-BBEF-9CBA45A34CC2}" type="slidenum">
              <a:rPr lang="es-ES" smtClean="0"/>
              <a:pPr>
                <a:defRPr/>
              </a:pPr>
              <a:t>77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5D7FD2-374A-5843-88C7-BE30F558D59A}" type="slidenum">
              <a:rPr lang="es-ES" smtClean="0"/>
              <a:pPr>
                <a:defRPr/>
              </a:pPr>
              <a:t>80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A5679-6CDB-504D-BB8E-49CB9035D902}" type="slidenum">
              <a:rPr lang="es-ES" sz="1200">
                <a:solidFill>
                  <a:srgbClr val="000000"/>
                </a:solidFill>
              </a:rPr>
              <a:pPr eaLnBrk="1" hangingPunct="1"/>
              <a:t>105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s-ES_tradnl" dirty="0" smtClean="0"/>
              <a:t>En 1976 la tasa de natalidad era de 18,7 niños por cada mil habitantes.</a:t>
            </a:r>
            <a:r>
              <a:rPr lang="es-ES_tradnl" baseline="0" dirty="0" smtClean="0"/>
              <a:t> En 2016 ha sido de 8,8 por mil</a:t>
            </a:r>
          </a:p>
          <a:p>
            <a:pPr eaLnBrk="1" hangingPunct="1"/>
            <a:r>
              <a:rPr lang="es-ES_tradnl" dirty="0" smtClean="0"/>
              <a:t>En 2008 nacieron 520.000 niños, en 2016 han sido 400.000 un 21,4% menos.</a:t>
            </a:r>
            <a:endParaRPr lang="es-ES_tradn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F811-897C-0349-952B-6053C29DD3C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596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329BA-56B5-5E4D-AA44-3F2C6AB1F5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73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8C8F0-0C0A-1148-8CF8-5621E281F93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326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4724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s-ES" altLang="en-US"/>
              <a:t>Haga clic para cambiar el estilo de título	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s-ES" altLang="en-US"/>
              <a:t>Haga clic para modificar el estilo de subtítulo del patrón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97877E-E51B-1D41-AE6A-D87BBF535EE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32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9F847-899C-A145-BE5E-771A48B327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87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72035-9B02-D341-A456-2F2A4F7EB7D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41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EA23A-83C2-E048-B52C-3D2C6A55700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52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8AE0F-396F-F34A-867C-21F821408F56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60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B37B3-0E20-B344-A8F9-033032238BD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58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055FF-FB6A-7A4F-A4B6-5809C79DFD8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98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CB531-2531-4A49-860D-99804E92A1F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6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4DB5A-78EA-324C-A41F-59570CF090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338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CE81F-30DB-7844-9079-F6F2186B548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70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4E3E2-5DB9-4D48-B831-9193532FE18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21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7D708-9EDD-8E4C-9329-047C2446474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42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93E89-F557-8548-B9F2-DC4CA446CF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22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4A407-3990-AB44-BBF6-20E7DE2572D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09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64F53-F11D-B747-B329-7191D894C9A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55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8FCE1-741A-C141-9E06-9CD721A6A12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59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113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926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12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0E55C-409B-A14F-9482-94A45820F91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9727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667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206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614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782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879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048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696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662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4724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s-ES" altLang="en-US"/>
              <a:t>Haga clic para cambiar el estilo de título	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s-ES" altLang="en-US"/>
              <a:t>Haga clic para modificar el estilo de subtítulo del patrón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2150C-43D6-2C46-B0BC-34B2C90455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3629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4EF38-DA22-BB4C-8565-CB9B71D31F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46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90C86-4790-2749-8DA6-17899FB6D9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7319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A9F8E-538E-FF4C-AFAF-D8578BB5D9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9207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B2720-FA3D-1541-8326-9D9BB65336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430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97473-65F5-BA44-9C50-CC7D5C07E90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1027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B8EFD-49B9-C14F-8630-FFA3C98471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570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327D6-236C-814A-BEE7-A0F336003D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691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D28E7-7569-0148-A653-C8A4DAC81F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359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1A707-BEB4-8D4D-9B2F-AE5D4360533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80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C43B1-8FC5-094A-AD1D-0C0D9614A85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797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2BE81-4ACA-2143-B36C-FCCA1F493E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446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65650-7510-1944-B466-9B4B50E188B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080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F1A65-93A7-194D-9060-D19DCB9AAA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1762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9A037-B4E3-4343-9161-B5E000549CD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853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E109E-7E24-424F-9C55-3D74016A09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118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79F12-383C-E14B-B1CC-5BCAAEC2989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049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113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9266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122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667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206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6149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78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529BF-1251-624A-9131-A1CA4C5019D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8557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879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0486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696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662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6553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6554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mtClean="0">
                  <a:solidFill>
                    <a:srgbClr val="000000"/>
                  </a:solidFill>
                  <a:latin typeface="Tahoma" charset="0"/>
                </a:endParaRPr>
              </a:p>
            </p:txBody>
          </p:sp>
          <p:sp>
            <p:nvSpPr>
              <p:cNvPr id="6554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mtClean="0">
                  <a:solidFill>
                    <a:srgbClr val="000000"/>
                  </a:solidFill>
                  <a:latin typeface="Tahoma" charset="0"/>
                </a:endParaRPr>
              </a:p>
            </p:txBody>
          </p:sp>
        </p:grpSp>
        <p:grpSp>
          <p:nvGrpSpPr>
            <p:cNvPr id="6554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6554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mtClean="0">
                  <a:solidFill>
                    <a:srgbClr val="000000"/>
                  </a:solidFill>
                  <a:latin typeface="Tahoma" charset="0"/>
                </a:endParaRPr>
              </a:p>
            </p:txBody>
          </p:sp>
          <p:sp>
            <p:nvSpPr>
              <p:cNvPr id="6554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mtClean="0">
                  <a:solidFill>
                    <a:srgbClr val="000000"/>
                  </a:solidFill>
                  <a:latin typeface="Tahoma" charset="0"/>
                </a:endParaRPr>
              </a:p>
            </p:txBody>
          </p:sp>
        </p:grpSp>
        <p:sp>
          <p:nvSpPr>
            <p:cNvPr id="6554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6554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mtClean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6554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mtClean="0">
                <a:solidFill>
                  <a:srgbClr val="000000"/>
                </a:solidFill>
                <a:latin typeface="Tahoma" charset="0"/>
              </a:endParaRPr>
            </a:p>
          </p:txBody>
        </p:sp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noProof="0" smtClean="0"/>
              <a:t>Haga clic para modificar el estilo de título del patrón</a:t>
            </a:r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6555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s-ES">
              <a:solidFill>
                <a:srgbClr val="1C1C1C"/>
              </a:solidFill>
              <a:latin typeface="Tahoma"/>
              <a:ea typeface="ＭＳ Ｐゴシック"/>
            </a:endParaRPr>
          </a:p>
        </p:txBody>
      </p:sp>
      <p:sp>
        <p:nvSpPr>
          <p:cNvPr id="6555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s-ES">
              <a:solidFill>
                <a:srgbClr val="1C1C1C"/>
              </a:solidFill>
              <a:latin typeface="Tahoma"/>
              <a:ea typeface="ＭＳ Ｐゴシック"/>
            </a:endParaRPr>
          </a:p>
        </p:txBody>
      </p:sp>
      <p:sp>
        <p:nvSpPr>
          <p:cNvPr id="6555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0F3B824-3E4F-3047-8E43-34D4E54284B4}" type="slidenum">
              <a:rPr lang="es-ES">
                <a:solidFill>
                  <a:srgbClr val="1C1C1C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1C1C1C"/>
              </a:solidFill>
              <a:latin typeface="Tahoma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5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C71B-8B6A-0F4A-BCA3-ABEE242E6384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45697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DD613-F523-EF42-97B3-CCAFB4A9235C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46761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76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62500" y="1828800"/>
            <a:ext cx="4076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9C71A-2C5A-4C4E-BEAE-C0962F48203F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77415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BEC6E-0C70-D149-8043-1DF86050AEFF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041366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901E7-0B55-6B47-AE69-752031CF6F12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0008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15F8-B479-2F43-9F1F-D6DC018303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543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ED347-D713-424B-A7D7-16C553F87D0B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169968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82B60-AA20-054D-B2B9-4991C740D1A4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063812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BC2D7-73AA-DF4F-B5E2-A8D389B7BBF5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047337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174FE-10DA-7A4A-946D-15588EAFD302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469895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78625" y="228600"/>
            <a:ext cx="2081213" cy="57150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6092825" cy="57150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C2CAB-5C73-3A47-AD97-EB7CC644B535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89332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93038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gráfico 2"/>
          <p:cNvSpPr>
            <a:spLocks noGrp="1"/>
          </p:cNvSpPr>
          <p:nvPr>
            <p:ph type="chart" idx="1"/>
          </p:nvPr>
        </p:nvSpPr>
        <p:spPr>
          <a:xfrm>
            <a:off x="533400" y="1828800"/>
            <a:ext cx="8305800" cy="4114800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A07AEE5-2831-424D-A496-24F1F4E910D8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2541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93038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imágenes prediseñadas 2"/>
          <p:cNvSpPr>
            <a:spLocks noGrp="1"/>
          </p:cNvSpPr>
          <p:nvPr>
            <p:ph type="clipArt" sz="half" idx="1"/>
          </p:nvPr>
        </p:nvSpPr>
        <p:spPr>
          <a:xfrm>
            <a:off x="533400" y="1828800"/>
            <a:ext cx="4076700" cy="4114800"/>
          </a:xfrm>
        </p:spPr>
        <p:txBody>
          <a:bodyPr/>
          <a:lstStyle/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762500" y="1828800"/>
            <a:ext cx="4076700" cy="41148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ED1702B-8D5B-5E40-AA62-5911D5EC6CB2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25622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533400" y="228600"/>
            <a:ext cx="8326438" cy="57150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9E07C69-40EC-4741-8796-A8043C7550D1}" type="slidenum">
              <a:rPr lang="es-ES">
                <a:solidFill>
                  <a:srgbClr val="000000"/>
                </a:solidFill>
                <a:latin typeface="Tahoma"/>
                <a:ea typeface="ＭＳ Ｐゴシック"/>
              </a:rPr>
              <a:pPr/>
              <a:t>‹Nº›</a:t>
            </a:fld>
            <a:endParaRPr lang="es-ES">
              <a:solidFill>
                <a:srgbClr val="000000"/>
              </a:solidFill>
              <a:latin typeface="Tahoma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036369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5356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59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CC29E-6FE8-EB42-9357-8D0D44E81C0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5669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9647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3626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3382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7726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1718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359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2609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9302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1091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535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1D69F-EED3-CF47-BA62-9E679DBA6DD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9705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5923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9647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3626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3382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7726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1718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1359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2609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9302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10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89F5869-C240-A846-A25C-6A6B4F3C6E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Garamond" charset="0"/>
                <a:cs typeface="+mn-cs"/>
              </a:defRPr>
            </a:lvl1pPr>
          </a:lstStyle>
          <a:p>
            <a:pPr>
              <a:defRPr/>
            </a:pPr>
            <a:fld id="{D6BF20E7-1885-004A-9BEF-641FD32F896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sz="180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3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s-ES" altLang="en-US"/>
              <a:t>@jralonso3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charset="0"/>
                <a:cs typeface="+mn-cs"/>
              </a:defRPr>
            </a:lvl1pPr>
          </a:lstStyle>
          <a:p>
            <a:pPr>
              <a:defRPr/>
            </a:pPr>
            <a:fld id="{C3944E7B-B54B-1842-B4DD-92337C26F7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522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sz="1800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F408262-D177-4E60-B5D3-5AAD9D1D90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7/4/2018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1D11EAA-2FFD-4A27-9D38-1653E59DE77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83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E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ltGray">
          <a:xfrm>
            <a:off x="838200" y="68580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E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ltGray">
          <a:xfrm>
            <a:off x="533400" y="838200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E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ltGray">
          <a:xfrm>
            <a:off x="0" y="9144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E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gray">
          <a:xfrm>
            <a:off x="762000" y="3048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E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gray">
          <a:xfrm>
            <a:off x="457200" y="1066800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s-E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28600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305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45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45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45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907E798-6922-E44A-9BE9-95717F2CC5D4}" type="slidenum">
              <a:rPr lang="es-ES" smtClean="0">
                <a:solidFill>
                  <a:srgbClr val="000000"/>
                </a:solidFill>
                <a:latin typeface="Tahoma" charset="0"/>
              </a:rPr>
              <a:pPr/>
              <a:t>‹Nº›</a:t>
            </a:fld>
            <a:endParaRPr lang="es-ES" smtClean="0">
              <a:solidFill>
                <a:srgbClr val="000000"/>
              </a:solidFill>
              <a:latin typeface="Tahom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  <p:sldLayoutId id="2147484206" r:id="rId12"/>
    <p:sldLayoutId id="2147484207" r:id="rId13"/>
    <p:sldLayoutId id="2147484208" r:id="rId14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Tahom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Tahom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Tahom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Tahom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46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9D4BFD1-EFB4-8344-A78B-D9917E0722A7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04/07/2018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0149E8D-B1D0-1644-B0FF-BC8EB09BDCDC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46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uadroTexto 2"/>
          <p:cNvSpPr txBox="1">
            <a:spLocks noChangeArrowheads="1"/>
          </p:cNvSpPr>
          <p:nvPr/>
        </p:nvSpPr>
        <p:spPr bwMode="auto">
          <a:xfrm>
            <a:off x="4572000" y="908720"/>
            <a:ext cx="4320853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5400" b="1" dirty="0" err="1" smtClean="0">
                <a:solidFill>
                  <a:srgbClr val="000000"/>
                </a:solidFill>
              </a:rPr>
              <a:t>Neuromitos</a:t>
            </a:r>
            <a:r>
              <a:rPr lang="es-ES" sz="5400" b="1" dirty="0" smtClean="0">
                <a:solidFill>
                  <a:srgbClr val="000000"/>
                </a:solidFill>
              </a:rPr>
              <a:t>: </a:t>
            </a:r>
          </a:p>
          <a:p>
            <a:pPr algn="ctr" eaLnBrk="1" hangingPunct="1"/>
            <a:r>
              <a:rPr lang="es-ES" sz="4400" b="1" dirty="0" smtClean="0">
                <a:solidFill>
                  <a:srgbClr val="000000"/>
                </a:solidFill>
              </a:rPr>
              <a:t>Ciencia y </a:t>
            </a:r>
            <a:r>
              <a:rPr lang="es-ES" sz="4400" b="1" dirty="0" err="1" smtClean="0">
                <a:solidFill>
                  <a:srgbClr val="000000"/>
                </a:solidFill>
              </a:rPr>
              <a:t>anticiencia</a:t>
            </a:r>
            <a:endParaRPr lang="es-ES" sz="4400" b="1" dirty="0">
              <a:solidFill>
                <a:srgbClr val="000000"/>
              </a:solidFill>
            </a:endParaRPr>
          </a:p>
        </p:txBody>
      </p:sp>
      <p:sp>
        <p:nvSpPr>
          <p:cNvPr id="26627" name="CuadroTexto 3"/>
          <p:cNvSpPr txBox="1">
            <a:spLocks noChangeArrowheads="1"/>
          </p:cNvSpPr>
          <p:nvPr/>
        </p:nvSpPr>
        <p:spPr bwMode="auto">
          <a:xfrm>
            <a:off x="4572000" y="4314825"/>
            <a:ext cx="3384550" cy="17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s-ES" sz="2800" dirty="0">
              <a:solidFill>
                <a:srgbClr val="FFFFFF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s-ES" sz="2800" dirty="0">
                <a:solidFill>
                  <a:srgbClr val="FFFFFF"/>
                </a:solidFill>
              </a:rPr>
              <a:t>	</a:t>
            </a:r>
            <a:r>
              <a:rPr lang="es-ES" sz="2800" dirty="0" err="1"/>
              <a:t>jralonso.es</a:t>
            </a:r>
            <a:endParaRPr lang="es-ES" sz="2800" dirty="0"/>
          </a:p>
          <a:p>
            <a:pPr eaLnBrk="1" hangingPunct="1">
              <a:lnSpc>
                <a:spcPct val="150000"/>
              </a:lnSpc>
            </a:pPr>
            <a:r>
              <a:rPr lang="es-ES" sz="2800" dirty="0"/>
              <a:t>	@jralonso3</a:t>
            </a:r>
          </a:p>
        </p:txBody>
      </p:sp>
      <p:pic>
        <p:nvPicPr>
          <p:cNvPr id="26629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25" y="5661050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98633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CuadroTexto 7"/>
          <p:cNvSpPr txBox="1">
            <a:spLocks noChangeArrowheads="1"/>
          </p:cNvSpPr>
          <p:nvPr/>
        </p:nvSpPr>
        <p:spPr bwMode="auto">
          <a:xfrm>
            <a:off x="4787900" y="4005263"/>
            <a:ext cx="41765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4000" i="1" dirty="0" smtClean="0">
                <a:solidFill>
                  <a:srgbClr val="000000"/>
                </a:solidFill>
              </a:rPr>
              <a:t>José Ramón </a:t>
            </a:r>
            <a:r>
              <a:rPr lang="es-ES" sz="4000" i="1" dirty="0">
                <a:solidFill>
                  <a:srgbClr val="000000"/>
                </a:solidFill>
              </a:rPr>
              <a:t>Alonso</a:t>
            </a:r>
          </a:p>
          <a:p>
            <a:pPr eaLnBrk="1" hangingPunct="1"/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980728"/>
            <a:ext cx="3764136" cy="376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8435280" cy="2189163"/>
          </a:xfrm>
        </p:spPr>
        <p:txBody>
          <a:bodyPr/>
          <a:lstStyle/>
          <a:p>
            <a:pPr marL="0" indent="0">
              <a:buNone/>
            </a:pPr>
            <a:r>
              <a:rPr lang="es-ES" i="1" dirty="0"/>
              <a:t>La media ciencia es, sin disputa, una de las causas más poderosas de nuestra ruina. A la hora de manejar los cañones no les han faltado a nuestros artilleros conocimientos matemáticos, sino la práctica de dar en el blanco. Digo lo mismo de los médicos, físicos, químicos y naturalistas; todos son doctísimos pero pocos saben aplicar su ciencia a las necesidades de la vida…</a:t>
            </a:r>
            <a:endParaRPr lang="es-ES" dirty="0"/>
          </a:p>
          <a:p>
            <a:pPr marL="0" indent="0">
              <a:buNone/>
            </a:pPr>
            <a:r>
              <a:rPr lang="es-ES_tradnl" i="1" dirty="0" smtClean="0"/>
              <a:t>Hemos </a:t>
            </a:r>
            <a:r>
              <a:rPr lang="es-ES_tradnl" i="1" dirty="0"/>
              <a:t>caído ante Estados Unidos por ignorantes y por débiles, que, hasta negábamos su ciencia y su fuerza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35525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344959"/>
            <a:ext cx="8507288" cy="1139825"/>
          </a:xfrm>
        </p:spPr>
        <p:txBody>
          <a:bodyPr/>
          <a:lstStyle/>
          <a:p>
            <a:r>
              <a:rPr lang="es-ES" sz="5400" b="1" dirty="0" smtClean="0">
                <a:latin typeface="Garamond" charset="0"/>
              </a:rPr>
              <a:t>Mejores resultados:</a:t>
            </a:r>
            <a:endParaRPr lang="es-ES" sz="5400" b="1" dirty="0">
              <a:latin typeface="Garamond" charset="0"/>
            </a:endParaRP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395536" y="1744843"/>
            <a:ext cx="8640959" cy="3052309"/>
          </a:xfrm>
        </p:spPr>
        <p:txBody>
          <a:bodyPr/>
          <a:lstStyle/>
          <a:p>
            <a:pPr marL="378000">
              <a:spcBef>
                <a:spcPts val="4560"/>
              </a:spcBef>
            </a:pPr>
            <a:r>
              <a:rPr lang="es-ES" sz="4000" dirty="0" smtClean="0"/>
              <a:t>Más jóvenes</a:t>
            </a:r>
          </a:p>
          <a:p>
            <a:pPr marL="378000">
              <a:spcBef>
                <a:spcPts val="4560"/>
              </a:spcBef>
            </a:pPr>
            <a:r>
              <a:rPr lang="es-ES" sz="4000" dirty="0" smtClean="0"/>
              <a:t>Mejor educados</a:t>
            </a:r>
          </a:p>
          <a:p>
            <a:pPr marL="378000">
              <a:spcBef>
                <a:spcPts val="4560"/>
              </a:spcBef>
            </a:pPr>
            <a:r>
              <a:rPr lang="es-ES" sz="4000" dirty="0" smtClean="0"/>
              <a:t>Formación específica en Neurociencia</a:t>
            </a:r>
          </a:p>
          <a:p>
            <a:pPr marL="378000">
              <a:spcBef>
                <a:spcPts val="4560"/>
              </a:spcBef>
            </a:pPr>
            <a:r>
              <a:rPr lang="es-ES" sz="4000" dirty="0" smtClean="0"/>
              <a:t>Experiencia en investigación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0053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dirty="0" smtClean="0"/>
              <a:t>Información útil para el aula:</a:t>
            </a:r>
            <a:r>
              <a:rPr lang="es-ES" sz="4400" b="1" dirty="0"/>
              <a:t/>
            </a:r>
            <a:br>
              <a:rPr lang="es-ES" sz="4400" b="1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07042"/>
            <a:ext cx="8229600" cy="3565646"/>
          </a:xfrm>
        </p:spPr>
        <p:txBody>
          <a:bodyPr/>
          <a:lstStyle/>
          <a:p>
            <a:pPr marL="514350" indent="-514350">
              <a:spcBef>
                <a:spcPts val="1968"/>
              </a:spcBef>
              <a:buFont typeface="+mj-lt"/>
              <a:buAutoNum type="arabicPeriod"/>
            </a:pPr>
            <a:r>
              <a:rPr lang="es-ES" sz="3200" dirty="0" smtClean="0"/>
              <a:t>Cuida tu salud: alimentación, evitar alcohol y otras drogas, haz ejercicio físico</a:t>
            </a:r>
          </a:p>
          <a:p>
            <a:pPr marL="514350" indent="-514350">
              <a:spcBef>
                <a:spcPts val="1968"/>
              </a:spcBef>
              <a:buFont typeface="+mj-lt"/>
              <a:buAutoNum type="arabicPeriod"/>
            </a:pPr>
            <a:r>
              <a:rPr lang="es-ES" sz="3200" dirty="0" smtClean="0"/>
              <a:t>Viaja: Nuestras neuronas producen nuevas dendritas cuando nos exponemos a ambientes novedosos y complejos.</a:t>
            </a:r>
          </a:p>
          <a:p>
            <a:pPr marL="514350" indent="-514350">
              <a:spcBef>
                <a:spcPts val="1968"/>
              </a:spcBef>
              <a:buFont typeface="+mj-lt"/>
              <a:buAutoNum type="arabicPeriod"/>
            </a:pPr>
            <a:r>
              <a:rPr lang="es-ES" sz="3200" dirty="0" smtClean="0"/>
              <a:t>Amplia tu vocabulario: estimula la retención de nuevos datos, visuales, auditivos, semánticos, etc.</a:t>
            </a:r>
          </a:p>
          <a:p>
            <a:pPr marL="514350" indent="-514350">
              <a:spcBef>
                <a:spcPts val="1968"/>
              </a:spcBef>
              <a:buFont typeface="+mj-lt"/>
              <a:buAutoNum type="arabicPeriod"/>
            </a:pPr>
            <a:r>
              <a:rPr lang="es-ES" sz="3200" dirty="0" smtClean="0"/>
              <a:t>Exige a tu cerebro: retos, exámenes, ejercicios, problemas</a:t>
            </a:r>
            <a:r>
              <a:rPr lang="is-IS" sz="3200" dirty="0" smtClean="0"/>
              <a:t>…</a:t>
            </a:r>
            <a:endParaRPr lang="es-ES" sz="3200" dirty="0" smtClean="0"/>
          </a:p>
        </p:txBody>
      </p:sp>
    </p:spTree>
    <p:extLst>
      <p:ext uri="{BB962C8B-B14F-4D97-AF65-F5344CB8AC3E}">
        <p14:creationId xmlns:p14="http://schemas.microsoft.com/office/powerpoint/2010/main" val="309078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dirty="0" smtClean="0"/>
              <a:t>Información útil para el aula:</a:t>
            </a:r>
            <a:r>
              <a:rPr lang="es-ES" sz="4400" b="1" dirty="0"/>
              <a:t/>
            </a:r>
            <a:br>
              <a:rPr lang="es-ES" sz="4400" b="1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93345"/>
            <a:ext cx="8229600" cy="3565646"/>
          </a:xfrm>
        </p:spPr>
        <p:txBody>
          <a:bodyPr/>
          <a:lstStyle/>
          <a:p>
            <a:pPr marL="514350" indent="-514350">
              <a:spcBef>
                <a:spcPts val="1968"/>
              </a:spcBef>
              <a:buFont typeface="+mj-lt"/>
              <a:buAutoNum type="arabicPeriod" startAt="5"/>
            </a:pPr>
            <a:r>
              <a:rPr lang="es-ES" sz="3200" dirty="0" smtClean="0"/>
              <a:t>Aprende a tocar un instrumento: Las nuevas demandas motoras combinadas con información visual y auditiva generan nuevas conexiones cerebrales.</a:t>
            </a:r>
          </a:p>
          <a:p>
            <a:pPr marL="514350" indent="-514350">
              <a:spcBef>
                <a:spcPts val="1968"/>
              </a:spcBef>
              <a:buFont typeface="+mj-lt"/>
              <a:buAutoNum type="arabicPeriod" startAt="5"/>
            </a:pPr>
            <a:r>
              <a:rPr lang="es-ES" sz="3200" dirty="0" smtClean="0"/>
              <a:t>Juega con tu mano no dominante: Hacer actividades asociadas a tu otra mano genera nuevos circuitos cerebrales.</a:t>
            </a:r>
          </a:p>
          <a:p>
            <a:pPr marL="514350" indent="-514350">
              <a:spcBef>
                <a:spcPts val="1968"/>
              </a:spcBef>
              <a:buFont typeface="+mj-lt"/>
              <a:buAutoNum type="arabicPeriod" startAt="5"/>
            </a:pPr>
            <a:r>
              <a:rPr lang="es-ES" sz="3200" dirty="0" smtClean="0"/>
              <a:t>Lee: Son nuevos mundos, generan cambios y enriquecen el mapa cerebral.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4745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dirty="0" smtClean="0"/>
              <a:t>Información útil para el aula:</a:t>
            </a:r>
            <a:r>
              <a:rPr lang="es-ES" sz="4400" b="1" dirty="0"/>
              <a:t/>
            </a:r>
            <a:br>
              <a:rPr lang="es-ES" sz="4400" b="1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28964"/>
            <a:ext cx="8229600" cy="3565646"/>
          </a:xfrm>
        </p:spPr>
        <p:txBody>
          <a:bodyPr/>
          <a:lstStyle/>
          <a:p>
            <a:pPr marL="514350" indent="-514350">
              <a:spcBef>
                <a:spcPts val="1968"/>
              </a:spcBef>
              <a:buFont typeface="+mj-lt"/>
              <a:buAutoNum type="arabicPeriod" startAt="8"/>
            </a:pPr>
            <a:r>
              <a:rPr lang="es-ES" sz="3200" dirty="0" smtClean="0"/>
              <a:t>Actividad artística: el procesamiento conjunto motor y cognitivo activa el cerebro.</a:t>
            </a:r>
          </a:p>
          <a:p>
            <a:pPr marL="514350" indent="-514350">
              <a:spcBef>
                <a:spcPts val="1968"/>
              </a:spcBef>
              <a:buFont typeface="+mj-lt"/>
              <a:buAutoNum type="arabicPeriod" startAt="8"/>
            </a:pPr>
            <a:r>
              <a:rPr lang="es-ES" sz="3200" dirty="0" smtClean="0"/>
              <a:t>Baila: Los circuitos cognitivos, cinéticos, auditivos y emocionales se coordinan y generan nueva actividad neural.</a:t>
            </a:r>
          </a:p>
          <a:p>
            <a:pPr marL="514350" indent="-514350">
              <a:spcBef>
                <a:spcPts val="1968"/>
              </a:spcBef>
              <a:buFont typeface="+mj-lt"/>
              <a:buAutoNum type="arabicPeriod" startAt="8"/>
            </a:pPr>
            <a:r>
              <a:rPr lang="es-ES" sz="3200" dirty="0" smtClean="0"/>
              <a:t>Duerme: durante el sueño se hace el mantenimiento del cerebro y se organiza lo aprendido.</a:t>
            </a:r>
          </a:p>
          <a:p>
            <a:pPr>
              <a:spcBef>
                <a:spcPts val="1968"/>
              </a:spcBef>
            </a:pPr>
            <a:endParaRPr lang="es-ES" dirty="0" smtClean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4892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dirty="0"/>
              <a:t>Estos diez </a:t>
            </a:r>
            <a:r>
              <a:rPr lang="es-ES" sz="4400" b="1" dirty="0" smtClean="0"/>
              <a:t>“mandamientos” </a:t>
            </a:r>
            <a:r>
              <a:rPr lang="es-ES" sz="4400" b="1" dirty="0"/>
              <a:t>se resumen en dos:</a:t>
            </a:r>
            <a:br>
              <a:rPr lang="es-ES" sz="4400" b="1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105690"/>
            <a:ext cx="8229600" cy="3565646"/>
          </a:xfrm>
        </p:spPr>
        <p:txBody>
          <a:bodyPr/>
          <a:lstStyle/>
          <a:p>
            <a:pPr>
              <a:spcBef>
                <a:spcPts val="3168"/>
              </a:spcBef>
            </a:pPr>
            <a:r>
              <a:rPr lang="es-ES" sz="3200" dirty="0" smtClean="0"/>
              <a:t>Dudemos, no nos conformemos, cuestionemos lo que hacemos, no asumamos que las cosas deben seguir igual.</a:t>
            </a:r>
          </a:p>
          <a:p>
            <a:pPr>
              <a:spcBef>
                <a:spcPts val="3168"/>
              </a:spcBef>
            </a:pPr>
            <a:r>
              <a:rPr lang="es-ES" sz="3200" b="1" dirty="0" smtClean="0"/>
              <a:t>Trabajemos </a:t>
            </a:r>
            <a:r>
              <a:rPr lang="es-ES" sz="3200" b="1" dirty="0"/>
              <a:t>por una educación basada en la evidencia</a:t>
            </a:r>
            <a:r>
              <a:rPr lang="es-ES" b="1" dirty="0" smtClean="0"/>
              <a:t>.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974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Tabla datos 1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0"/>
            <a:ext cx="6669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323850" y="836613"/>
            <a:ext cx="8820150" cy="60213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8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pulmón de acero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396413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76287"/>
          </a:xfrm>
        </p:spPr>
        <p:txBody>
          <a:bodyPr/>
          <a:lstStyle/>
          <a:p>
            <a:pPr eaLnBrk="1" hangingPunct="1"/>
            <a:r>
              <a:rPr lang="es-ES_tradnl" sz="3300" b="1">
                <a:latin typeface="Garamond" charset="0"/>
              </a:rPr>
              <a:t>Enfermedades desaparecidas en España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642350" cy="58054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Peste bubónica o levantina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Fiebre amarilla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Cólera</a:t>
            </a:r>
          </a:p>
          <a:p>
            <a:pPr marL="742950" lvl="1" indent="-285750" eaLnBrk="1" hangingPunct="1">
              <a:lnSpc>
                <a:spcPct val="80000"/>
              </a:lnSpc>
            </a:pPr>
            <a:r>
              <a:rPr lang="es-ES_tradnl" sz="2200">
                <a:latin typeface="Arial" charset="0"/>
              </a:rPr>
              <a:t>Vendrell (1911)</a:t>
            </a:r>
          </a:p>
          <a:p>
            <a:pPr marL="742950" lvl="1" indent="-285750" eaLnBrk="1" hangingPunct="1">
              <a:lnSpc>
                <a:spcPct val="80000"/>
              </a:lnSpc>
            </a:pPr>
            <a:r>
              <a:rPr lang="es-ES_tradnl" sz="2200">
                <a:latin typeface="Arial" charset="0"/>
              </a:rPr>
              <a:t>Cuenca del Jalón (1971)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Viruela (1950)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Tifus exantemático (1958)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Paludismo (1958)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Rabia (1960)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Difteria (1975)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Tracoma (1976)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Poliomielitis (1982)</a:t>
            </a:r>
          </a:p>
          <a:p>
            <a:pPr eaLnBrk="1" hangingPunct="1">
              <a:lnSpc>
                <a:spcPct val="80000"/>
              </a:lnSpc>
            </a:pPr>
            <a:r>
              <a:rPr lang="es-ES_tradnl" sz="2600">
                <a:latin typeface="Arial" charset="0"/>
              </a:rPr>
              <a:t>Sarampión (1998)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20688"/>
            <a:ext cx="8064896" cy="108012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s-ES_tradnl" sz="5400" dirty="0" smtClean="0">
                <a:latin typeface="Garamond" charset="0"/>
              </a:rPr>
              <a:t>La ciencia es una forma de pensar, una herramienta para saber lo que es cierto y lo que no, y también una vacuna contra los charlatanes.</a:t>
            </a:r>
            <a:endParaRPr lang="es-ES_tradnl" sz="5400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0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6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28600"/>
            <a:ext cx="84836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3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1755" y="711200"/>
            <a:ext cx="8229600" cy="453072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s-ES" sz="3600" dirty="0" err="1" smtClean="0"/>
              <a:t>Neuroeconomía</a:t>
            </a:r>
            <a:endParaRPr lang="es-ES" sz="3600" dirty="0" smtClean="0"/>
          </a:p>
          <a:p>
            <a:pPr>
              <a:lnSpc>
                <a:spcPct val="110000"/>
              </a:lnSpc>
            </a:pPr>
            <a:r>
              <a:rPr lang="es-ES" sz="3600" dirty="0" err="1" smtClean="0"/>
              <a:t>Neuromárketing</a:t>
            </a:r>
            <a:endParaRPr lang="es-ES" sz="3600" dirty="0" smtClean="0"/>
          </a:p>
          <a:p>
            <a:pPr>
              <a:lnSpc>
                <a:spcPct val="110000"/>
              </a:lnSpc>
            </a:pPr>
            <a:r>
              <a:rPr lang="es-ES" sz="3600" dirty="0" err="1" smtClean="0"/>
              <a:t>Neuropolítica</a:t>
            </a:r>
            <a:endParaRPr lang="es-ES" sz="3600" dirty="0" smtClean="0"/>
          </a:p>
          <a:p>
            <a:pPr>
              <a:lnSpc>
                <a:spcPct val="110000"/>
              </a:lnSpc>
            </a:pPr>
            <a:r>
              <a:rPr lang="es-ES" sz="3600" dirty="0" err="1" smtClean="0"/>
              <a:t>Neurohistoria</a:t>
            </a:r>
            <a:endParaRPr lang="es-ES" sz="3600" dirty="0" smtClean="0"/>
          </a:p>
          <a:p>
            <a:pPr>
              <a:lnSpc>
                <a:spcPct val="110000"/>
              </a:lnSpc>
            </a:pPr>
            <a:r>
              <a:rPr lang="es-ES" sz="3600" dirty="0" err="1" smtClean="0"/>
              <a:t>Neuroética</a:t>
            </a:r>
            <a:endParaRPr lang="es-ES" sz="3600" dirty="0" smtClean="0"/>
          </a:p>
          <a:p>
            <a:pPr>
              <a:lnSpc>
                <a:spcPct val="110000"/>
              </a:lnSpc>
            </a:pPr>
            <a:r>
              <a:rPr lang="es-ES" sz="3600" dirty="0" err="1" smtClean="0"/>
              <a:t>Neuroteología</a:t>
            </a:r>
            <a:endParaRPr lang="es-ES" sz="3600" dirty="0" smtClean="0"/>
          </a:p>
          <a:p>
            <a:pPr>
              <a:lnSpc>
                <a:spcPct val="110000"/>
              </a:lnSpc>
            </a:pPr>
            <a:r>
              <a:rPr lang="es-ES" sz="3600" dirty="0" err="1" smtClean="0"/>
              <a:t>Neurojurisprudencia</a:t>
            </a:r>
            <a:endParaRPr lang="es-ES" sz="3600" dirty="0" smtClean="0"/>
          </a:p>
          <a:p>
            <a:pPr>
              <a:lnSpc>
                <a:spcPct val="110000"/>
              </a:lnSpc>
            </a:pPr>
            <a:r>
              <a:rPr lang="is-IS" sz="3600" dirty="0" smtClean="0"/>
              <a:t>…</a:t>
            </a:r>
            <a:endParaRPr lang="es-ES" sz="36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893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>
                <a:solidFill>
                  <a:srgbClr val="FFFFFF"/>
                </a:solidFill>
              </a:rPr>
              <a:t>@jralonso3</a:t>
            </a:r>
            <a:endParaRPr lang="es-ES" altLang="en-US">
              <a:solidFill>
                <a:srgbClr val="FFFFFF"/>
              </a:solidFill>
            </a:endParaRPr>
          </a:p>
        </p:txBody>
      </p:sp>
      <p:pic>
        <p:nvPicPr>
          <p:cNvPr id="3" name="Imagen 2" descr="Captura de pantalla 2017-04-09 12.22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0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77900"/>
            <a:ext cx="83820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172" y="1757815"/>
            <a:ext cx="4403012" cy="2113487"/>
          </a:xfrm>
        </p:spPr>
        <p:txBody>
          <a:bodyPr/>
          <a:lstStyle/>
          <a:p>
            <a:pPr algn="ctr"/>
            <a:r>
              <a:rPr lang="es-ES" dirty="0" smtClean="0"/>
              <a:t>Un puente demasiado lejano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20686" y="4592637"/>
            <a:ext cx="8229600" cy="4530725"/>
          </a:xfrm>
        </p:spPr>
        <p:txBody>
          <a:bodyPr/>
          <a:lstStyle/>
          <a:p>
            <a:pPr marL="0" indent="0">
              <a:buNone/>
            </a:pPr>
            <a:r>
              <a:rPr lang="es-ES" sz="2800" i="1" dirty="0" err="1" smtClean="0"/>
              <a:t>Bruer</a:t>
            </a:r>
            <a:r>
              <a:rPr lang="es-ES" sz="2800" i="1" dirty="0" smtClean="0"/>
              <a:t>, 1997</a:t>
            </a:r>
            <a:endParaRPr lang="es-ES" sz="2800" i="1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15900"/>
            <a:ext cx="42672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Picture 6" descr="hooke microscop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157" y="394784"/>
            <a:ext cx="4374495" cy="5853616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5" descr="af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/>
          <a:stretch/>
        </p:blipFill>
        <p:spPr bwMode="auto">
          <a:xfrm>
            <a:off x="5164683" y="394784"/>
            <a:ext cx="3979317" cy="590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19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356" name="Picture 4" descr="Libro de imagen - p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134" y="-18174"/>
            <a:ext cx="5412730" cy="68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dirty="0" smtClean="0">
                <a:solidFill>
                  <a:srgbClr val="FFFFFF"/>
                </a:solidFill>
              </a:rPr>
              <a:t>@jralonso3</a:t>
            </a:r>
            <a:endParaRPr lang="es-ES" altLang="en-US" dirty="0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016000"/>
            <a:ext cx="8204200" cy="48133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031806" y="789055"/>
            <a:ext cx="961715" cy="51905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s-ES" sz="180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334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8-02-20 09.5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0"/>
            <a:ext cx="7164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>
                <a:solidFill>
                  <a:srgbClr val="FFFFFF"/>
                </a:solidFill>
              </a:rPr>
              <a:t>@jralonso3</a:t>
            </a:r>
            <a:endParaRPr lang="es-ES" altLang="en-US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104900"/>
            <a:ext cx="8509000" cy="4635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19800" y="5901329"/>
            <a:ext cx="2806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s-ES" sz="1800" dirty="0" smtClean="0">
                <a:solidFill>
                  <a:srgbClr val="FFFFFF"/>
                </a:solidFill>
                <a:latin typeface="Arial"/>
              </a:rPr>
              <a:t>Craig Bennett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s-ES" sz="1200" dirty="0" smtClean="0">
                <a:solidFill>
                  <a:srgbClr val="FFFFFF"/>
                </a:solidFill>
                <a:latin typeface="Arial"/>
              </a:rPr>
              <a:t>Human </a:t>
            </a:r>
            <a:r>
              <a:rPr lang="es-ES" sz="1200" dirty="0" err="1" smtClean="0">
                <a:solidFill>
                  <a:srgbClr val="FFFFFF"/>
                </a:solidFill>
                <a:latin typeface="Arial"/>
              </a:rPr>
              <a:t>Brain</a:t>
            </a:r>
            <a:r>
              <a:rPr lang="es-ES" sz="12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s-ES" sz="1200" dirty="0" err="1" smtClean="0">
                <a:solidFill>
                  <a:srgbClr val="FFFFFF"/>
                </a:solidFill>
                <a:latin typeface="Arial"/>
              </a:rPr>
              <a:t>Mapping</a:t>
            </a:r>
            <a:r>
              <a:rPr lang="es-ES" sz="12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s-ES" sz="1200" dirty="0" err="1" smtClean="0">
                <a:solidFill>
                  <a:srgbClr val="FFFFFF"/>
                </a:solidFill>
                <a:latin typeface="Arial"/>
              </a:rPr>
              <a:t>Conference</a:t>
            </a:r>
            <a:endParaRPr lang="es-E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17500" y="332883"/>
            <a:ext cx="8508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s-IS" sz="2000" dirty="0" smtClean="0">
                <a:solidFill>
                  <a:srgbClr val="FFFFFF"/>
                </a:solidFill>
                <a:latin typeface="Arial"/>
              </a:rPr>
              <a:t>… </a:t>
            </a:r>
            <a:r>
              <a:rPr lang="es-ES_tradnl" sz="2000" dirty="0" smtClean="0">
                <a:solidFill>
                  <a:srgbClr val="FFFFFF"/>
                </a:solidFill>
                <a:latin typeface="Arial"/>
              </a:rPr>
              <a:t>se </a:t>
            </a:r>
            <a:r>
              <a:rPr lang="es-ES_tradnl" sz="2000" dirty="0">
                <a:solidFill>
                  <a:srgbClr val="FFFFFF"/>
                </a:solidFill>
                <a:latin typeface="Arial"/>
              </a:rPr>
              <a:t>le </a:t>
            </a:r>
            <a:r>
              <a:rPr lang="es-ES_tradnl" sz="2000" dirty="0" smtClean="0">
                <a:solidFill>
                  <a:srgbClr val="FFFFFF"/>
                </a:solidFill>
                <a:latin typeface="Arial"/>
              </a:rPr>
              <a:t>mostraron </a:t>
            </a:r>
            <a:r>
              <a:rPr lang="es-ES_tradnl" sz="2000" dirty="0">
                <a:solidFill>
                  <a:srgbClr val="FFFFFF"/>
                </a:solidFill>
                <a:latin typeface="Arial"/>
              </a:rPr>
              <a:t>una serie de fotografías </a:t>
            </a:r>
            <a:r>
              <a:rPr lang="es-ES_tradnl" sz="2000" dirty="0" smtClean="0">
                <a:solidFill>
                  <a:srgbClr val="FFFFFF"/>
                </a:solidFill>
                <a:latin typeface="Arial"/>
              </a:rPr>
              <a:t>de humanos </a:t>
            </a:r>
            <a:r>
              <a:rPr lang="es-ES_tradnl" sz="2000" dirty="0">
                <a:solidFill>
                  <a:srgbClr val="FFFFFF"/>
                </a:solidFill>
                <a:latin typeface="Arial"/>
              </a:rPr>
              <a:t>en situaciones sociales. A continuación se le </a:t>
            </a:r>
            <a:r>
              <a:rPr lang="es-ES_tradnl" sz="2000" dirty="0" smtClean="0">
                <a:solidFill>
                  <a:srgbClr val="FFFFFF"/>
                </a:solidFill>
                <a:latin typeface="Arial"/>
              </a:rPr>
              <a:t>pidió que </a:t>
            </a:r>
            <a:r>
              <a:rPr lang="es-ES_tradnl" sz="2000" dirty="0">
                <a:solidFill>
                  <a:srgbClr val="FFFFFF"/>
                </a:solidFill>
                <a:latin typeface="Arial"/>
              </a:rPr>
              <a:t>determinara qué emoción estaba experimentando el individuo en la foto</a:t>
            </a:r>
            <a:endParaRPr lang="es-ES" sz="2000" dirty="0">
              <a:solidFill>
                <a:srgbClr val="FFFFFF"/>
              </a:solidFill>
              <a:latin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6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4932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6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>
          <a:xfrm>
            <a:off x="457199" y="277813"/>
            <a:ext cx="8686801" cy="1139825"/>
          </a:xfrm>
        </p:spPr>
        <p:txBody>
          <a:bodyPr/>
          <a:lstStyle/>
          <a:p>
            <a:r>
              <a:rPr lang="es-ES" sz="4000" b="1" dirty="0" smtClean="0">
                <a:latin typeface="+mn-lt"/>
              </a:rPr>
              <a:t>Ideas de Cajal sobre la educación</a:t>
            </a:r>
            <a:endParaRPr lang="es-ES" sz="4000" b="1" dirty="0">
              <a:latin typeface="+mn-lt"/>
            </a:endParaRPr>
          </a:p>
        </p:txBody>
      </p:sp>
      <p:sp>
        <p:nvSpPr>
          <p:cNvPr id="90114" name="Marcador de contenido 2"/>
          <p:cNvSpPr>
            <a:spLocks noGrp="1"/>
          </p:cNvSpPr>
          <p:nvPr>
            <p:ph idx="1"/>
          </p:nvPr>
        </p:nvSpPr>
        <p:spPr>
          <a:xfrm>
            <a:off x="332808" y="1074362"/>
            <a:ext cx="8593550" cy="4530725"/>
          </a:xfrm>
        </p:spPr>
        <p:txBody>
          <a:bodyPr/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800" dirty="0" smtClean="0"/>
              <a:t>Aprender haciendo.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800" dirty="0" smtClean="0"/>
              <a:t>La fuerza de la imagen.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800" dirty="0" smtClean="0"/>
              <a:t>Necesidad de actualización constante.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800" dirty="0" smtClean="0"/>
              <a:t>La investigación como complemento de la docencia.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800" dirty="0" smtClean="0"/>
              <a:t>Producción de materiales docentes originales.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800" dirty="0" smtClean="0"/>
              <a:t>Equilibrar la parte teórica y la práctica de la asignatura.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800" dirty="0" smtClean="0"/>
              <a:t>Excitar la curiosidad.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s-ES" sz="2800" dirty="0" smtClean="0"/>
              <a:t>Fabricar cerebros originales.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s-ES" sz="28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s-ES" sz="28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s-ES" sz="2800" dirty="0" smtClean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es-ES" sz="2800" dirty="0"/>
          </a:p>
          <a:p>
            <a:pPr>
              <a:lnSpc>
                <a:spcPct val="150000"/>
              </a:lnSpc>
            </a:pPr>
            <a:endParaRPr lang="es-ES" dirty="0">
              <a:latin typeface="Arial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9120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7651" name="CuadroTexto 1"/>
          <p:cNvSpPr txBox="1">
            <a:spLocks noChangeArrowheads="1"/>
          </p:cNvSpPr>
          <p:nvPr/>
        </p:nvSpPr>
        <p:spPr bwMode="auto">
          <a:xfrm>
            <a:off x="1042988" y="2205038"/>
            <a:ext cx="66246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/>
              <a:t>El mito del 10% del cerebro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1" descr="1864c8cqmc1dz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275"/>
            <a:ext cx="8113713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ángulo 1"/>
          <p:cNvSpPr>
            <a:spLocks noChangeArrowheads="1"/>
          </p:cNvSpPr>
          <p:nvPr/>
        </p:nvSpPr>
        <p:spPr bwMode="auto">
          <a:xfrm>
            <a:off x="468313" y="333375"/>
            <a:ext cx="8567737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5400"/>
              <a:t>«No hay límite a lo que el cerebro humano puede lograr. Los científicos y los psicólogos nos dicen que solo usamos en torno a un 10% de nuestro poder cerebral».</a:t>
            </a:r>
          </a:p>
        </p:txBody>
      </p:sp>
      <p:sp>
        <p:nvSpPr>
          <p:cNvPr id="30723" name="CuadroTexto 2"/>
          <p:cNvSpPr txBox="1">
            <a:spLocks noChangeArrowheads="1"/>
          </p:cNvSpPr>
          <p:nvPr/>
        </p:nvSpPr>
        <p:spPr bwMode="auto">
          <a:xfrm>
            <a:off x="4284663" y="5805488"/>
            <a:ext cx="4535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i="1"/>
              <a:t>Almanaque Mundial (1929)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n 1" descr="157641-1618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9144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1" descr="Glial-Cells-Neur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39700"/>
            <a:ext cx="83566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52500"/>
            <a:ext cx="71501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8-02-20 09.56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71090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344959"/>
            <a:ext cx="8229600" cy="1139825"/>
          </a:xfrm>
        </p:spPr>
        <p:txBody>
          <a:bodyPr/>
          <a:lstStyle/>
          <a:p>
            <a:r>
              <a:rPr lang="es-ES" sz="4400" b="1" dirty="0" smtClean="0">
                <a:latin typeface="Garamond" charset="0"/>
              </a:rPr>
              <a:t>Pruebas de que es falso</a:t>
            </a:r>
            <a:endParaRPr lang="es-ES" sz="4400" b="1" dirty="0">
              <a:latin typeface="Garamond" charset="0"/>
            </a:endParaRP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590879" y="1312795"/>
            <a:ext cx="9021681" cy="3052309"/>
          </a:xfrm>
        </p:spPr>
        <p:txBody>
          <a:bodyPr/>
          <a:lstStyle/>
          <a:p>
            <a:pPr marL="378000">
              <a:spcBef>
                <a:spcPts val="1560"/>
              </a:spcBef>
            </a:pPr>
            <a:r>
              <a:rPr lang="es-ES" sz="3600" dirty="0"/>
              <a:t>Daños puntuales</a:t>
            </a:r>
          </a:p>
          <a:p>
            <a:pPr marL="378000">
              <a:spcBef>
                <a:spcPts val="1560"/>
              </a:spcBef>
            </a:pPr>
            <a:r>
              <a:rPr lang="es-ES" sz="3600" dirty="0"/>
              <a:t>Escáneres cerebrales</a:t>
            </a:r>
          </a:p>
          <a:p>
            <a:pPr marL="378000">
              <a:spcBef>
                <a:spcPts val="1560"/>
              </a:spcBef>
            </a:pPr>
            <a:r>
              <a:rPr lang="es-ES" sz="3600" dirty="0"/>
              <a:t>Evolución</a:t>
            </a:r>
          </a:p>
          <a:p>
            <a:pPr marL="378000">
              <a:spcBef>
                <a:spcPts val="1560"/>
              </a:spcBef>
            </a:pPr>
            <a:r>
              <a:rPr lang="es-ES" sz="3600" dirty="0"/>
              <a:t>Estudios cartográficos</a:t>
            </a:r>
          </a:p>
          <a:p>
            <a:pPr marL="378000">
              <a:spcBef>
                <a:spcPts val="1560"/>
              </a:spcBef>
            </a:pPr>
            <a:r>
              <a:rPr lang="es-ES" sz="3600" dirty="0"/>
              <a:t>Registros eléctricos </a:t>
            </a:r>
          </a:p>
          <a:p>
            <a:pPr marL="378000">
              <a:spcBef>
                <a:spcPts val="1560"/>
              </a:spcBef>
            </a:pPr>
            <a:r>
              <a:rPr lang="es-ES" sz="3600" dirty="0"/>
              <a:t>Las neuronas inactivas degeneran </a:t>
            </a:r>
          </a:p>
        </p:txBody>
      </p:sp>
    </p:spTree>
    <p:extLst>
      <p:ext uri="{BB962C8B-B14F-4D97-AF65-F5344CB8AC3E}">
        <p14:creationId xmlns:p14="http://schemas.microsoft.com/office/powerpoint/2010/main" val="169423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n 1" descr="lucy-scarlett-johansson-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175"/>
            <a:ext cx="432117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7891" name="CuadroTexto 1"/>
          <p:cNvSpPr txBox="1">
            <a:spLocks noChangeArrowheads="1"/>
          </p:cNvSpPr>
          <p:nvPr/>
        </p:nvSpPr>
        <p:spPr bwMode="auto">
          <a:xfrm>
            <a:off x="1042988" y="2205038"/>
            <a:ext cx="66246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 dirty="0"/>
              <a:t>El mito </a:t>
            </a:r>
            <a:r>
              <a:rPr lang="es-ES" sz="6000" i="1" dirty="0" smtClean="0"/>
              <a:t>de las vacunas y </a:t>
            </a:r>
            <a:r>
              <a:rPr lang="es-ES" sz="6000" i="1" smtClean="0"/>
              <a:t>el autismo</a:t>
            </a:r>
            <a:endParaRPr lang="es-ES" sz="6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0"/>
            <a:ext cx="507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9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3427"/>
            <a:ext cx="8064896" cy="6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74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7891" name="CuadroTexto 1"/>
          <p:cNvSpPr txBox="1">
            <a:spLocks noChangeArrowheads="1"/>
          </p:cNvSpPr>
          <p:nvPr/>
        </p:nvSpPr>
        <p:spPr bwMode="auto">
          <a:xfrm>
            <a:off x="1042988" y="2205038"/>
            <a:ext cx="66246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 dirty="0"/>
              <a:t>El mito </a:t>
            </a:r>
            <a:r>
              <a:rPr lang="es-ES" sz="6000" i="1" dirty="0" smtClean="0"/>
              <a:t>de las dietas</a:t>
            </a:r>
            <a:endParaRPr lang="es-ES" sz="6000" i="1" dirty="0"/>
          </a:p>
        </p:txBody>
      </p:sp>
    </p:spTree>
    <p:extLst>
      <p:ext uri="{BB962C8B-B14F-4D97-AF65-F5344CB8AC3E}">
        <p14:creationId xmlns:p14="http://schemas.microsoft.com/office/powerpoint/2010/main" val="4419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0195" y="260648"/>
            <a:ext cx="1137778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55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79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251520" y="260648"/>
            <a:ext cx="9021681" cy="3052309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s-ES" sz="2800" dirty="0"/>
              <a:t>195 a 86: Perdió 109 kg</a:t>
            </a:r>
          </a:p>
          <a:p>
            <a:pPr marL="457200" indent="-457200">
              <a:buFont typeface="Arial"/>
              <a:buChar char="•"/>
            </a:pPr>
            <a:r>
              <a:rPr lang="es-ES" sz="2800" dirty="0"/>
              <a:t>Los participantes han recuperado el 70% de los </a:t>
            </a:r>
            <a:r>
              <a:rPr lang="es-ES" sz="2800" dirty="0" smtClean="0"/>
              <a:t>kilos</a:t>
            </a:r>
            <a:endParaRPr lang="es-ES" sz="2800" dirty="0"/>
          </a:p>
          <a:p>
            <a:pPr marL="457200" indent="-457200">
              <a:buFont typeface="Arial"/>
              <a:buChar char="•"/>
            </a:pPr>
            <a:r>
              <a:rPr lang="es-ES" sz="2800" dirty="0"/>
              <a:t>Queman 500 calorías/día menos </a:t>
            </a:r>
            <a:r>
              <a:rPr lang="es-ES" sz="2800" dirty="0" smtClean="0"/>
              <a:t>(Tras 6 </a:t>
            </a:r>
            <a:r>
              <a:rPr lang="es-ES" sz="2800" dirty="0"/>
              <a:t>años)</a:t>
            </a:r>
          </a:p>
          <a:p>
            <a:pPr marL="457200" indent="-457200">
              <a:buFont typeface="Arial"/>
              <a:buChar char="•"/>
            </a:pPr>
            <a:r>
              <a:rPr lang="es-ES" sz="2800" dirty="0"/>
              <a:t>Hombres obesos 0,08 % (1 en 1.290) peso normal en 1 año</a:t>
            </a:r>
          </a:p>
          <a:p>
            <a:pPr marL="457200" indent="-457200">
              <a:buFont typeface="Arial"/>
              <a:buChar char="•"/>
            </a:pPr>
            <a:r>
              <a:rPr lang="es-ES" sz="2800" dirty="0"/>
              <a:t>Mujeres obesas 0,14 % (una de cada 677). </a:t>
            </a:r>
          </a:p>
          <a:p>
            <a:pPr marL="457200" indent="-457200">
              <a:buFont typeface="Arial"/>
              <a:buChar char="•"/>
            </a:pPr>
            <a:r>
              <a:rPr lang="es-ES" sz="2800" dirty="0"/>
              <a:t>Inmensa mayoría de esos pocos recuperan antes de 5 años </a:t>
            </a:r>
          </a:p>
          <a:p>
            <a:pPr marL="457200" indent="-457200">
              <a:buFont typeface="Arial"/>
              <a:buChar char="•"/>
            </a:pPr>
            <a:r>
              <a:rPr lang="es-ES" sz="2800" dirty="0"/>
              <a:t>Casi la mitad, terminan pesando más que cuando iniciaron la dieta</a:t>
            </a:r>
          </a:p>
          <a:p>
            <a:pPr marL="457200" indent="-457200">
              <a:buFont typeface="Arial"/>
              <a:buChar char="•"/>
            </a:pPr>
            <a:r>
              <a:rPr lang="es-ES" sz="2800" dirty="0"/>
              <a:t>231 millones de europeos intentaron </a:t>
            </a:r>
            <a:r>
              <a:rPr lang="es-ES" sz="2800" dirty="0" smtClean="0"/>
              <a:t>alguna dieta</a:t>
            </a:r>
            <a:r>
              <a:rPr lang="es-ES" sz="2800" dirty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s-ES" sz="2800" dirty="0"/>
              <a:t>El 1% consiguió una pérdida de peso permanente  </a:t>
            </a:r>
          </a:p>
        </p:txBody>
      </p:sp>
    </p:spTree>
    <p:extLst>
      <p:ext uri="{BB962C8B-B14F-4D97-AF65-F5344CB8AC3E}">
        <p14:creationId xmlns:p14="http://schemas.microsoft.com/office/powerpoint/2010/main" val="99924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45" y="1268760"/>
            <a:ext cx="641278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3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0 09.5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0"/>
            <a:ext cx="6060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19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7891" name="CuadroTexto 1"/>
          <p:cNvSpPr txBox="1">
            <a:spLocks noChangeArrowheads="1"/>
          </p:cNvSpPr>
          <p:nvPr/>
        </p:nvSpPr>
        <p:spPr bwMode="auto">
          <a:xfrm>
            <a:off x="1042988" y="2205038"/>
            <a:ext cx="66246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 dirty="0"/>
              <a:t>El mito </a:t>
            </a:r>
            <a:r>
              <a:rPr lang="es-ES" sz="6000" i="1" dirty="0" smtClean="0"/>
              <a:t>de los quince minutos de atención</a:t>
            </a:r>
            <a:endParaRPr lang="es-ES" sz="6000" i="1" dirty="0"/>
          </a:p>
        </p:txBody>
      </p:sp>
    </p:spTree>
    <p:extLst>
      <p:ext uri="{BB962C8B-B14F-4D97-AF65-F5344CB8AC3E}">
        <p14:creationId xmlns:p14="http://schemas.microsoft.com/office/powerpoint/2010/main" val="33040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42007"/>
            <a:ext cx="5112568" cy="66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74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965200"/>
            <a:ext cx="787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01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7891" name="CuadroTexto 1"/>
          <p:cNvSpPr txBox="1">
            <a:spLocks noChangeArrowheads="1"/>
          </p:cNvSpPr>
          <p:nvPr/>
        </p:nvSpPr>
        <p:spPr bwMode="auto">
          <a:xfrm>
            <a:off x="1042988" y="2205038"/>
            <a:ext cx="66246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 dirty="0"/>
              <a:t>El mito </a:t>
            </a:r>
            <a:r>
              <a:rPr lang="es-ES" sz="6000" i="1" dirty="0" smtClean="0"/>
              <a:t>de la oxitocina</a:t>
            </a:r>
            <a:endParaRPr lang="es-ES" sz="6000" i="1" dirty="0"/>
          </a:p>
        </p:txBody>
      </p:sp>
    </p:spTree>
    <p:extLst>
      <p:ext uri="{BB962C8B-B14F-4D97-AF65-F5344CB8AC3E}">
        <p14:creationId xmlns:p14="http://schemas.microsoft.com/office/powerpoint/2010/main" val="9373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oll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22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oxyfactor_banner_190x4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3893"/>
            <a:ext cx="3168352" cy="667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89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_77646868_3patr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05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rec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90" y="1196752"/>
            <a:ext cx="558062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61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7891" name="CuadroTexto 1"/>
          <p:cNvSpPr txBox="1">
            <a:spLocks noChangeArrowheads="1"/>
          </p:cNvSpPr>
          <p:nvPr/>
        </p:nvSpPr>
        <p:spPr bwMode="auto">
          <a:xfrm>
            <a:off x="1042988" y="2205038"/>
            <a:ext cx="66246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 dirty="0"/>
              <a:t>El mito </a:t>
            </a:r>
            <a:r>
              <a:rPr lang="es-ES" sz="6000" i="1" dirty="0" smtClean="0"/>
              <a:t>del cerebro </a:t>
            </a:r>
            <a:r>
              <a:rPr lang="es-ES" sz="6000" i="1" dirty="0" err="1" smtClean="0"/>
              <a:t>reptiliano</a:t>
            </a:r>
            <a:endParaRPr lang="es-ES" sz="6000" i="1" dirty="0"/>
          </a:p>
        </p:txBody>
      </p:sp>
    </p:spTree>
    <p:extLst>
      <p:ext uri="{BB962C8B-B14F-4D97-AF65-F5344CB8AC3E}">
        <p14:creationId xmlns:p14="http://schemas.microsoft.com/office/powerpoint/2010/main" val="30492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escarga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2656"/>
            <a:ext cx="633670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5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9" y="1325849"/>
            <a:ext cx="8928472" cy="420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riune-brain-theo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22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412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7891" name="CuadroTexto 1"/>
          <p:cNvSpPr txBox="1">
            <a:spLocks noChangeArrowheads="1"/>
          </p:cNvSpPr>
          <p:nvPr/>
        </p:nvSpPr>
        <p:spPr bwMode="auto">
          <a:xfrm>
            <a:off x="683568" y="2205038"/>
            <a:ext cx="76328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 dirty="0" smtClean="0"/>
              <a:t>Los mitos del alcohol y la neuronas</a:t>
            </a:r>
            <a:endParaRPr lang="es-ES" sz="6000" i="1" dirty="0"/>
          </a:p>
        </p:txBody>
      </p:sp>
    </p:spTree>
    <p:extLst>
      <p:ext uri="{BB962C8B-B14F-4D97-AF65-F5344CB8AC3E}">
        <p14:creationId xmlns:p14="http://schemas.microsoft.com/office/powerpoint/2010/main" val="269955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n 1" descr="drink-all-the-alcohol-kill-all-the-brain-cel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01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n 1" descr="what_is_an_alcoholic_li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530350"/>
            <a:ext cx="846455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n 1" descr="drunk_peter_griff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016000"/>
            <a:ext cx="81026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n 1" descr="temperance-movement-1890-gran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15888"/>
            <a:ext cx="89630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344959"/>
            <a:ext cx="8229600" cy="1139825"/>
          </a:xfrm>
        </p:spPr>
        <p:txBody>
          <a:bodyPr/>
          <a:lstStyle/>
          <a:p>
            <a:r>
              <a:rPr lang="es-ES" sz="4000" b="1" dirty="0">
                <a:latin typeface="Garamond" charset="0"/>
              </a:rPr>
              <a:t>Los efectos del alcohol </a:t>
            </a:r>
            <a:r>
              <a:rPr lang="es-ES" sz="4000" b="1" dirty="0" smtClean="0">
                <a:latin typeface="Garamond" charset="0"/>
              </a:rPr>
              <a:t>dependen de:</a:t>
            </a:r>
            <a:endParaRPr lang="es-ES" sz="4000" b="1" dirty="0">
              <a:latin typeface="Garamond" charset="0"/>
            </a:endParaRP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251520" y="1052736"/>
            <a:ext cx="9021681" cy="3052309"/>
          </a:xfrm>
        </p:spPr>
        <p:txBody>
          <a:bodyPr/>
          <a:lstStyle/>
          <a:p>
            <a:pPr marL="378000">
              <a:spcBef>
                <a:spcPts val="1560"/>
              </a:spcBef>
            </a:pPr>
            <a:r>
              <a:rPr lang="es-ES" sz="2800" dirty="0"/>
              <a:t>Cuánta cantidad de alcohol has bebido.</a:t>
            </a:r>
          </a:p>
          <a:p>
            <a:pPr marL="378000">
              <a:spcBef>
                <a:spcPts val="1560"/>
              </a:spcBef>
            </a:pPr>
            <a:r>
              <a:rPr lang="es-ES" sz="2800" dirty="0"/>
              <a:t>Con qué frecuencia bebes.</a:t>
            </a:r>
          </a:p>
          <a:p>
            <a:pPr marL="378000">
              <a:spcBef>
                <a:spcPts val="1560"/>
              </a:spcBef>
            </a:pPr>
            <a:r>
              <a:rPr lang="es-ES" sz="2800" dirty="0"/>
              <a:t>Edad de inicio en el consumo de alcohol.</a:t>
            </a:r>
          </a:p>
          <a:p>
            <a:pPr marL="378000">
              <a:spcBef>
                <a:spcPts val="1560"/>
              </a:spcBef>
            </a:pPr>
            <a:r>
              <a:rPr lang="es-ES" sz="2800" dirty="0"/>
              <a:t>Tiempo que llevas consumiendo alcohol.</a:t>
            </a:r>
          </a:p>
          <a:p>
            <a:pPr marL="378000">
              <a:spcBef>
                <a:spcPts val="1560"/>
              </a:spcBef>
            </a:pPr>
            <a:r>
              <a:rPr lang="es-ES" sz="2800" dirty="0"/>
              <a:t>Características personales como edad, nivel de educación y sexo.</a:t>
            </a:r>
          </a:p>
          <a:p>
            <a:pPr marL="378000">
              <a:spcBef>
                <a:spcPts val="1560"/>
              </a:spcBef>
            </a:pPr>
            <a:r>
              <a:rPr lang="es-ES" sz="2800" dirty="0"/>
              <a:t>Herencia genética e historial familiar de alcoholismo.</a:t>
            </a:r>
          </a:p>
          <a:p>
            <a:pPr marL="378000">
              <a:spcBef>
                <a:spcPts val="1560"/>
              </a:spcBef>
            </a:pPr>
            <a:r>
              <a:rPr lang="es-ES" sz="2800" dirty="0"/>
              <a:t>Exposición al alcohol durante el período fetal.</a:t>
            </a:r>
          </a:p>
          <a:p>
            <a:pPr marL="378000">
              <a:spcBef>
                <a:spcPts val="1560"/>
              </a:spcBef>
            </a:pPr>
            <a:r>
              <a:rPr lang="es-ES" sz="2800" dirty="0"/>
              <a:t>Estado general de salud.</a:t>
            </a:r>
          </a:p>
        </p:txBody>
      </p:sp>
    </p:spTree>
    <p:extLst>
      <p:ext uri="{BB962C8B-B14F-4D97-AF65-F5344CB8AC3E}">
        <p14:creationId xmlns:p14="http://schemas.microsoft.com/office/powerpoint/2010/main" val="31252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688"/>
            <a:ext cx="583264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001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39825"/>
          </a:xfrm>
        </p:spPr>
        <p:txBody>
          <a:bodyPr/>
          <a:lstStyle/>
          <a:p>
            <a:r>
              <a:rPr lang="es-ES" sz="4400" b="1" dirty="0" smtClean="0">
                <a:latin typeface="Garamond" charset="0"/>
              </a:rPr>
              <a:t>Más mitos del alcohol</a:t>
            </a:r>
            <a:endParaRPr lang="es-ES" sz="4400" b="1" dirty="0">
              <a:latin typeface="Garamond" charset="0"/>
            </a:endParaRP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14814" y="952755"/>
            <a:ext cx="9021681" cy="3052309"/>
          </a:xfrm>
        </p:spPr>
        <p:txBody>
          <a:bodyPr/>
          <a:lstStyle/>
          <a:p>
            <a:pPr marL="378000">
              <a:spcBef>
                <a:spcPts val="1560"/>
              </a:spcBef>
            </a:pPr>
            <a:r>
              <a:rPr lang="es-ES" sz="2800" dirty="0" smtClean="0"/>
              <a:t>El problema es mezclar.</a:t>
            </a:r>
          </a:p>
          <a:p>
            <a:r>
              <a:rPr lang="es-ES" sz="2800" dirty="0"/>
              <a:t>L</a:t>
            </a:r>
            <a:r>
              <a:rPr lang="es-ES" sz="2800" dirty="0" smtClean="0"/>
              <a:t>a </a:t>
            </a:r>
            <a:r>
              <a:rPr lang="es-ES" sz="2800" dirty="0"/>
              <a:t>cerveza antes del licor, nunca estarás peor; el licor antes de la cerveza, salva tu cabeza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Mejor con refresco.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Evita la resaca con bebidas ricas en cafeína.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Los alcoholes oscuros son más saludables.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Vomitar reduce la borrachera.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Un analgésico reduce la resaca.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Tomar comidas muy ricas en grasas ayuda.</a:t>
            </a:r>
          </a:p>
          <a:p>
            <a:pPr marL="378000">
              <a:spcBef>
                <a:spcPts val="1560"/>
              </a:spcBef>
            </a:pPr>
            <a:r>
              <a:rPr lang="es-ES" sz="2800" dirty="0" smtClean="0"/>
              <a:t>Ducha fría y café cargado.</a:t>
            </a:r>
          </a:p>
        </p:txBody>
      </p:sp>
    </p:spTree>
    <p:extLst>
      <p:ext uri="{BB962C8B-B14F-4D97-AF65-F5344CB8AC3E}">
        <p14:creationId xmlns:p14="http://schemas.microsoft.com/office/powerpoint/2010/main" val="22760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n 1" descr="general1_1341952841_317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8913"/>
            <a:ext cx="8464550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9" y="260648"/>
            <a:ext cx="915851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47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9155" name="CuadroTexto 1"/>
          <p:cNvSpPr txBox="1">
            <a:spLocks noChangeArrowheads="1"/>
          </p:cNvSpPr>
          <p:nvPr/>
        </p:nvSpPr>
        <p:spPr bwMode="auto">
          <a:xfrm>
            <a:off x="1042988" y="2205038"/>
            <a:ext cx="66246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/>
              <a:t>El mito del efecto Mozart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agen 1" descr="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99" y="908720"/>
            <a:ext cx="738495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agen 1" descr="cover.1200x1200-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251521" y="476672"/>
            <a:ext cx="8712967" cy="3052309"/>
          </a:xfrm>
        </p:spPr>
        <p:txBody>
          <a:bodyPr/>
          <a:lstStyle/>
          <a:p>
            <a:pPr marL="414000">
              <a:spcBef>
                <a:spcPts val="1560"/>
              </a:spcBef>
            </a:pPr>
            <a:r>
              <a:rPr lang="es-ES" sz="3200" dirty="0"/>
              <a:t>Estudiantes universitarios y no niños o bebés</a:t>
            </a:r>
          </a:p>
          <a:p>
            <a:pPr marL="414000">
              <a:spcBef>
                <a:spcPts val="1560"/>
              </a:spcBef>
            </a:pPr>
            <a:r>
              <a:rPr lang="es-ES" sz="3200" dirty="0"/>
              <a:t>El artículo no afirma nada sobre aumento del cociente de inteligencia</a:t>
            </a:r>
          </a:p>
          <a:p>
            <a:pPr marL="414000">
              <a:spcBef>
                <a:spcPts val="1560"/>
              </a:spcBef>
            </a:pPr>
            <a:r>
              <a:rPr lang="es-ES" sz="3200" dirty="0"/>
              <a:t>Test de razonamiento espacial y no un incremento general de inteligencia</a:t>
            </a:r>
          </a:p>
          <a:p>
            <a:pPr marL="414000">
              <a:spcBef>
                <a:spcPts val="1560"/>
              </a:spcBef>
            </a:pPr>
            <a:r>
              <a:rPr lang="es-ES" sz="3200" dirty="0"/>
              <a:t>Otros autores no han sido capaces de replicar el experimento</a:t>
            </a:r>
          </a:p>
          <a:p>
            <a:pPr marL="414000">
              <a:spcBef>
                <a:spcPts val="1560"/>
              </a:spcBef>
            </a:pPr>
            <a:r>
              <a:rPr lang="es-ES" sz="3200" dirty="0"/>
              <a:t>La supuesta mejora desaparece a los quince minutos.</a:t>
            </a:r>
          </a:p>
        </p:txBody>
      </p:sp>
    </p:spTree>
    <p:extLst>
      <p:ext uri="{BB962C8B-B14F-4D97-AF65-F5344CB8AC3E}">
        <p14:creationId xmlns:p14="http://schemas.microsoft.com/office/powerpoint/2010/main" val="171997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agen 1" descr="97803408243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0"/>
            <a:ext cx="4476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agen 1" descr="Mozart-Music-C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52463"/>
            <a:ext cx="5184576" cy="494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agen 1" descr="Moz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524000"/>
            <a:ext cx="889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agen 1" descr="summer_lemon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9000"/>
            <a:ext cx="7620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n 1" descr="zell_miller_0409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536700"/>
            <a:ext cx="5207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8371" name="CuadroTexto 1"/>
          <p:cNvSpPr txBox="1">
            <a:spLocks noChangeArrowheads="1"/>
          </p:cNvSpPr>
          <p:nvPr/>
        </p:nvSpPr>
        <p:spPr bwMode="auto">
          <a:xfrm>
            <a:off x="1042988" y="2205038"/>
            <a:ext cx="66246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/>
              <a:t>El mito de la crisis de los 40 (o 50)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905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82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n 2" descr="32b7b5a2e215089a3bd51b364c16a0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3813"/>
            <a:ext cx="518477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agen 1" descr="Crisis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2413000"/>
            <a:ext cx="39020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agen 1" descr="ykf0v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76250"/>
            <a:ext cx="8829675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3491" name="CuadroTexto 1"/>
          <p:cNvSpPr txBox="1">
            <a:spLocks noChangeArrowheads="1"/>
          </p:cNvSpPr>
          <p:nvPr/>
        </p:nvSpPr>
        <p:spPr bwMode="auto">
          <a:xfrm>
            <a:off x="395288" y="2205038"/>
            <a:ext cx="81375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/>
              <a:t>El mito de la comunicación facilitada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n 1" descr="120095-425x282-Autism_facilita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1" y="1052736"/>
            <a:ext cx="748806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agen 1" descr="4143504-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agen 1" descr="abc_wheaton_family_ll_120106_wm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7587" name="CuadroTexto 1"/>
          <p:cNvSpPr txBox="1">
            <a:spLocks noChangeArrowheads="1"/>
          </p:cNvSpPr>
          <p:nvPr/>
        </p:nvSpPr>
        <p:spPr bwMode="auto">
          <a:xfrm>
            <a:off x="1042988" y="2205038"/>
            <a:ext cx="66246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/>
              <a:t>El mito de los estilos de aprendizaje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84313"/>
            <a:ext cx="41767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344959"/>
            <a:ext cx="8229600" cy="1139825"/>
          </a:xfrm>
        </p:spPr>
        <p:txBody>
          <a:bodyPr/>
          <a:lstStyle/>
          <a:p>
            <a:r>
              <a:rPr lang="es-ES" sz="3600" b="1" dirty="0">
                <a:latin typeface="Garamond" charset="0"/>
              </a:rPr>
              <a:t>¿No hay ningún fundamento científico?</a:t>
            </a: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14814" y="1168779"/>
            <a:ext cx="9021681" cy="3052309"/>
          </a:xfrm>
        </p:spPr>
        <p:txBody>
          <a:bodyPr/>
          <a:lstStyle/>
          <a:p>
            <a:pPr marL="378000">
              <a:spcBef>
                <a:spcPts val="1560"/>
              </a:spcBef>
            </a:pPr>
            <a:r>
              <a:rPr lang="es-ES" sz="2400" dirty="0"/>
              <a:t>Sí. Aprendemos mejor cuando algo se nos muestra en múltiples modalidades. </a:t>
            </a:r>
          </a:p>
          <a:p>
            <a:pPr marL="378000">
              <a:spcBef>
                <a:spcPts val="1560"/>
              </a:spcBef>
            </a:pPr>
            <a:r>
              <a:rPr lang="es-ES" sz="2400" dirty="0"/>
              <a:t>Aprendemos mejor cuando la proporción profesor: alumno es menor.</a:t>
            </a:r>
          </a:p>
          <a:p>
            <a:pPr marL="378000">
              <a:spcBef>
                <a:spcPts val="1560"/>
              </a:spcBef>
            </a:pPr>
            <a:r>
              <a:rPr lang="es-ES" sz="2400" dirty="0"/>
              <a:t>El aprendizaje mejora si los alumnos tienen que explicar, hacer resúmenes, exámenes</a:t>
            </a:r>
          </a:p>
          <a:p>
            <a:pPr marL="378000">
              <a:spcBef>
                <a:spcPts val="1560"/>
              </a:spcBef>
            </a:pPr>
            <a:r>
              <a:rPr lang="es-ES" sz="2400" dirty="0"/>
              <a:t>Reducir los niveles de ruido en clase mejora el aprendizaje.</a:t>
            </a:r>
          </a:p>
          <a:p>
            <a:pPr marL="378000">
              <a:spcBef>
                <a:spcPts val="1560"/>
              </a:spcBef>
            </a:pPr>
            <a:r>
              <a:rPr lang="es-ES" sz="2400" dirty="0"/>
              <a:t>Hay materias que se explican mejor de forma visual o verbal o por una combinación de ambas.</a:t>
            </a:r>
          </a:p>
          <a:p>
            <a:pPr marL="378000">
              <a:spcBef>
                <a:spcPts val="1560"/>
              </a:spcBef>
            </a:pPr>
            <a:r>
              <a:rPr lang="es-ES" sz="2400" dirty="0"/>
              <a:t>Sí tenemos aptitudes preferentes. No parecen tener relación con las preferencias de aprendizaje.</a:t>
            </a:r>
          </a:p>
        </p:txBody>
      </p:sp>
    </p:spTree>
    <p:extLst>
      <p:ext uri="{BB962C8B-B14F-4D97-AF65-F5344CB8AC3E}">
        <p14:creationId xmlns:p14="http://schemas.microsoft.com/office/powerpoint/2010/main" val="23875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827584" y="476250"/>
            <a:ext cx="8065591" cy="61214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s-ES_tradnl" sz="3600" b="1" dirty="0">
                <a:solidFill>
                  <a:schemeClr val="bg1"/>
                </a:solidFill>
                <a:latin typeface="Arial" charset="0"/>
              </a:rPr>
              <a:t>Ejército español de Cuba (1896)</a:t>
            </a:r>
          </a:p>
          <a:p>
            <a:pPr eaLnBrk="1" hangingPunct="1"/>
            <a:r>
              <a:rPr lang="es-ES_tradnl" sz="3600" b="1" dirty="0">
                <a:solidFill>
                  <a:schemeClr val="bg1"/>
                </a:solidFill>
                <a:latin typeface="Arial" charset="0"/>
              </a:rPr>
              <a:t>200.000 hombres</a:t>
            </a:r>
          </a:p>
          <a:p>
            <a:pPr eaLnBrk="1" hangingPunct="1"/>
            <a:r>
              <a:rPr lang="es-ES_tradnl" sz="3600" b="1" dirty="0">
                <a:solidFill>
                  <a:schemeClr val="bg1"/>
                </a:solidFill>
                <a:latin typeface="Arial" charset="0"/>
              </a:rPr>
              <a:t>232.714 enfermos</a:t>
            </a:r>
          </a:p>
          <a:p>
            <a:pPr eaLnBrk="1" hangingPunct="1"/>
            <a:r>
              <a:rPr lang="es-ES_tradnl" sz="3600" b="1" dirty="0">
                <a:solidFill>
                  <a:schemeClr val="bg1"/>
                </a:solidFill>
                <a:latin typeface="Arial" charset="0"/>
              </a:rPr>
              <a:t>3.680.245 estancias hospitalarias</a:t>
            </a:r>
          </a:p>
          <a:p>
            <a:pPr eaLnBrk="1" hangingPunct="1"/>
            <a:r>
              <a:rPr lang="es-ES_tradnl" sz="3600" b="1" dirty="0">
                <a:solidFill>
                  <a:schemeClr val="bg1"/>
                </a:solidFill>
                <a:latin typeface="Arial" charset="0"/>
              </a:rPr>
              <a:t>10.610 fallecidos</a:t>
            </a:r>
          </a:p>
          <a:p>
            <a:pPr eaLnBrk="1" hangingPunct="1"/>
            <a:endParaRPr lang="es-ES_tradnl" sz="3600" b="1" dirty="0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es-ES_tradnl" sz="3600" b="1" dirty="0">
                <a:solidFill>
                  <a:schemeClr val="bg1"/>
                </a:solidFill>
                <a:latin typeface="Arial" charset="0"/>
              </a:rPr>
              <a:t>7.270 heridos de guerra.</a:t>
            </a:r>
          </a:p>
          <a:p>
            <a:pPr eaLnBrk="1" hangingPunct="1"/>
            <a:r>
              <a:rPr lang="es-ES_tradnl" sz="3600" b="1" dirty="0">
                <a:solidFill>
                  <a:schemeClr val="bg1"/>
                </a:solidFill>
                <a:latin typeface="Arial" charset="0"/>
              </a:rPr>
              <a:t>363 fallecidos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9635" name="CuadroTexto 1"/>
          <p:cNvSpPr txBox="1">
            <a:spLocks noChangeArrowheads="1"/>
          </p:cNvSpPr>
          <p:nvPr/>
        </p:nvSpPr>
        <p:spPr bwMode="auto">
          <a:xfrm>
            <a:off x="1042988" y="2205038"/>
            <a:ext cx="66246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/>
              <a:t>El mito de los 2 litros de agua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268413"/>
            <a:ext cx="65976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344959"/>
            <a:ext cx="8507288" cy="1139825"/>
          </a:xfrm>
        </p:spPr>
        <p:txBody>
          <a:bodyPr/>
          <a:lstStyle/>
          <a:p>
            <a:r>
              <a:rPr lang="es-ES" sz="3600" b="1" dirty="0">
                <a:latin typeface="Garamond" charset="0"/>
              </a:rPr>
              <a:t>¿Hace falta beber dos litros de agua al día?</a:t>
            </a: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14814" y="1168779"/>
            <a:ext cx="9021681" cy="3052309"/>
          </a:xfrm>
        </p:spPr>
        <p:txBody>
          <a:bodyPr/>
          <a:lstStyle/>
          <a:p>
            <a:pPr marL="378000">
              <a:spcBef>
                <a:spcPts val="1560"/>
              </a:spcBef>
            </a:pPr>
            <a:r>
              <a:rPr lang="es-ES" sz="2800" dirty="0"/>
              <a:t>No hay estudios científicos que apoyen la necesidad de beber ocho vasos o dos litros de agua al día.</a:t>
            </a:r>
          </a:p>
          <a:p>
            <a:pPr marL="378000">
              <a:spcBef>
                <a:spcPts val="1560"/>
              </a:spcBef>
            </a:pPr>
            <a:r>
              <a:rPr lang="es-ES" sz="2800" dirty="0"/>
              <a:t>No son necesarias esas cantidades, la gente que no bebe nada más de lo que le apetece, está sana.</a:t>
            </a:r>
          </a:p>
          <a:p>
            <a:pPr marL="378000">
              <a:spcBef>
                <a:spcPts val="1560"/>
              </a:spcBef>
            </a:pPr>
            <a:r>
              <a:rPr lang="es-ES" sz="2800" dirty="0"/>
              <a:t>El consumo de bebidas con cafeína como las colas o el café, o con cantidades moderadas de alcohol, como la cerveza, contribuyen a la hidratación del cuerpo. </a:t>
            </a:r>
          </a:p>
          <a:p>
            <a:pPr marL="378000">
              <a:spcBef>
                <a:spcPts val="1560"/>
              </a:spcBef>
            </a:pPr>
            <a:r>
              <a:rPr lang="es-ES" sz="2800" dirty="0"/>
              <a:t>Las personas que viven en climas templados y tienen una vida más o menos sedentaria no sudan mucho y no necesitan mucha agua adicional.</a:t>
            </a:r>
          </a:p>
        </p:txBody>
      </p:sp>
    </p:spTree>
    <p:extLst>
      <p:ext uri="{BB962C8B-B14F-4D97-AF65-F5344CB8AC3E}">
        <p14:creationId xmlns:p14="http://schemas.microsoft.com/office/powerpoint/2010/main" val="41735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2707" name="CuadroTexto 1"/>
          <p:cNvSpPr txBox="1">
            <a:spLocks noChangeArrowheads="1"/>
          </p:cNvSpPr>
          <p:nvPr/>
        </p:nvSpPr>
        <p:spPr bwMode="auto">
          <a:xfrm>
            <a:off x="395288" y="2205038"/>
            <a:ext cx="81375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 dirty="0"/>
              <a:t>El mito de la </a:t>
            </a:r>
            <a:r>
              <a:rPr lang="es-ES" sz="6000" i="1" dirty="0" err="1" smtClean="0"/>
              <a:t>morfopsicología</a:t>
            </a:r>
            <a:endParaRPr lang="es-ES" sz="6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arwin-young-man-close-up-300-344-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76523"/>
            <a:ext cx="4896544" cy="561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079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ace-br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88707"/>
            <a:ext cx="8064896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733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VIOLADOR MOISÉS ACEDO CODINA MORFOPSICOLOGÍA MORPHOPSYCHOLOGIE MORPHOPSYCHOLOGY FISIOGNOMÍA PHYSIONOMIE PHYSIOGNO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560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1683" name="CuadroTexto 1"/>
          <p:cNvSpPr txBox="1">
            <a:spLocks noChangeArrowheads="1"/>
          </p:cNvSpPr>
          <p:nvPr/>
        </p:nvSpPr>
        <p:spPr bwMode="auto">
          <a:xfrm>
            <a:off x="395288" y="2205038"/>
            <a:ext cx="81375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/>
              <a:t>El mito del cerebro materno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557338"/>
            <a:ext cx="64801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412875"/>
            <a:ext cx="445928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4038600" cy="2187575"/>
          </a:xfrm>
        </p:spPr>
        <p:txBody>
          <a:bodyPr/>
          <a:lstStyle/>
          <a:p>
            <a:pPr eaLnBrk="1" hangingPunct="1"/>
            <a:r>
              <a:rPr lang="es-ES_tradnl" sz="1900">
                <a:latin typeface="Arial" charset="0"/>
              </a:rPr>
              <a:t>                                                              </a:t>
            </a:r>
          </a:p>
        </p:txBody>
      </p:sp>
      <p:pic>
        <p:nvPicPr>
          <p:cNvPr id="41988" name="Picture 4" descr="Cajal milit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27384"/>
            <a:ext cx="437515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15065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774700"/>
            <a:ext cx="35941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6513" y="1052513"/>
            <a:ext cx="9180513" cy="730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2707" name="CuadroTexto 1"/>
          <p:cNvSpPr txBox="1">
            <a:spLocks noChangeArrowheads="1"/>
          </p:cNvSpPr>
          <p:nvPr/>
        </p:nvSpPr>
        <p:spPr bwMode="auto">
          <a:xfrm>
            <a:off x="395288" y="2205038"/>
            <a:ext cx="81375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6000" i="1"/>
              <a:t>El mito de la muerte prematura de los zurdos</a:t>
            </a:r>
          </a:p>
        </p:txBody>
      </p:sp>
    </p:spTree>
    <p:extLst>
      <p:ext uri="{BB962C8B-B14F-4D97-AF65-F5344CB8AC3E}">
        <p14:creationId xmlns:p14="http://schemas.microsoft.com/office/powerpoint/2010/main" val="28787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agen 1" descr="fland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593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agen 1" descr="nejm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11263"/>
            <a:ext cx="61468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agen 1" descr="6a00d83542d51e69e201a3fd19bb54970b-500w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39700"/>
            <a:ext cx="459105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agen 1" descr="_69735599_left_handedness_624g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87400"/>
            <a:ext cx="79248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Imagen 1" descr="6663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620713"/>
            <a:ext cx="90773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agen 1" descr="Mauser_M59_close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75"/>
            <a:ext cx="903605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ítulo 1"/>
          <p:cNvSpPr>
            <a:spLocks noGrp="1"/>
          </p:cNvSpPr>
          <p:nvPr>
            <p:ph type="title"/>
          </p:nvPr>
        </p:nvSpPr>
        <p:spPr>
          <a:xfrm>
            <a:off x="457200" y="344959"/>
            <a:ext cx="3466728" cy="1211833"/>
          </a:xfrm>
        </p:spPr>
        <p:txBody>
          <a:bodyPr/>
          <a:lstStyle/>
          <a:p>
            <a:r>
              <a:rPr lang="es-ES" sz="4800" b="1" dirty="0" err="1" smtClean="0">
                <a:latin typeface="Garamond" charset="0"/>
              </a:rPr>
              <a:t>Neuromitos</a:t>
            </a:r>
            <a:r>
              <a:rPr lang="es-ES" sz="4800" b="1" dirty="0" smtClean="0">
                <a:latin typeface="Garamond" charset="0"/>
              </a:rPr>
              <a:t>:</a:t>
            </a:r>
            <a:endParaRPr lang="es-ES" sz="4800" b="1" dirty="0">
              <a:latin typeface="Garamond" charset="0"/>
            </a:endParaRPr>
          </a:p>
        </p:txBody>
      </p:sp>
      <p:sp>
        <p:nvSpPr>
          <p:cNvPr id="73730" name="Marcador de contenido 2"/>
          <p:cNvSpPr>
            <a:spLocks noGrp="1"/>
          </p:cNvSpPr>
          <p:nvPr>
            <p:ph idx="1"/>
          </p:nvPr>
        </p:nvSpPr>
        <p:spPr>
          <a:xfrm>
            <a:off x="251520" y="1268760"/>
            <a:ext cx="4608511" cy="3052309"/>
          </a:xfrm>
        </p:spPr>
        <p:txBody>
          <a:bodyPr/>
          <a:lstStyle/>
          <a:p>
            <a:r>
              <a:rPr lang="es-ES" sz="2800" dirty="0" smtClean="0"/>
              <a:t>Estilos </a:t>
            </a:r>
            <a:r>
              <a:rPr lang="es-ES" sz="2800" dirty="0"/>
              <a:t>de </a:t>
            </a:r>
            <a:r>
              <a:rPr lang="es-ES" sz="2800" dirty="0" smtClean="0"/>
              <a:t>aprendizaje</a:t>
            </a:r>
          </a:p>
          <a:p>
            <a:r>
              <a:rPr lang="es-ES" sz="2800" dirty="0" smtClean="0"/>
              <a:t>Letras invertidas en dislexia</a:t>
            </a:r>
          </a:p>
          <a:p>
            <a:r>
              <a:rPr lang="es-ES" sz="2800" dirty="0" smtClean="0"/>
              <a:t>Efecto Mozart</a:t>
            </a:r>
          </a:p>
          <a:p>
            <a:r>
              <a:rPr lang="es-ES" sz="2800" dirty="0" smtClean="0"/>
              <a:t>Influencia del azúcar en la atención</a:t>
            </a:r>
          </a:p>
          <a:p>
            <a:r>
              <a:rPr lang="es-ES" sz="2800" dirty="0" smtClean="0"/>
              <a:t>Cerebros </a:t>
            </a:r>
            <a:r>
              <a:rPr lang="es-ES" sz="2800" dirty="0"/>
              <a:t>izquierdos y </a:t>
            </a:r>
            <a:r>
              <a:rPr lang="es-ES" sz="2800" dirty="0" smtClean="0"/>
              <a:t>derechos</a:t>
            </a:r>
          </a:p>
          <a:p>
            <a:r>
              <a:rPr lang="es-ES" sz="2800" dirty="0" smtClean="0"/>
              <a:t>Usamos </a:t>
            </a:r>
            <a:r>
              <a:rPr lang="es-ES" sz="2800" dirty="0"/>
              <a:t>el 10%</a:t>
            </a:r>
          </a:p>
        </p:txBody>
      </p:sp>
      <p:sp>
        <p:nvSpPr>
          <p:cNvPr id="2" name="Rectángulo 1"/>
          <p:cNvSpPr/>
          <p:nvPr/>
        </p:nvSpPr>
        <p:spPr>
          <a:xfrm>
            <a:off x="-4674" y="5581689"/>
            <a:ext cx="91486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i="1" dirty="0" err="1"/>
              <a:t>Macdonald</a:t>
            </a:r>
            <a:r>
              <a:rPr lang="es-ES" sz="2000" i="1" dirty="0"/>
              <a:t> K, Germine L, Anderson A, </a:t>
            </a:r>
            <a:r>
              <a:rPr lang="es-ES" sz="2000" i="1" dirty="0" err="1"/>
              <a:t>Christodoulou</a:t>
            </a:r>
            <a:r>
              <a:rPr lang="es-ES" sz="2000" i="1" dirty="0"/>
              <a:t> J, McGrath LM (2017) </a:t>
            </a:r>
            <a:r>
              <a:rPr lang="es-ES" sz="2000" i="1" dirty="0" err="1"/>
              <a:t>Dispelling</a:t>
            </a:r>
            <a:r>
              <a:rPr lang="es-ES" sz="2000" i="1" dirty="0"/>
              <a:t> </a:t>
            </a:r>
            <a:r>
              <a:rPr lang="es-ES" sz="2000" i="1" dirty="0" err="1"/>
              <a:t>the</a:t>
            </a:r>
            <a:r>
              <a:rPr lang="es-ES" sz="2000" i="1" dirty="0"/>
              <a:t> </a:t>
            </a:r>
            <a:r>
              <a:rPr lang="es-ES" sz="2000" i="1" dirty="0" err="1"/>
              <a:t>Myth</a:t>
            </a:r>
            <a:r>
              <a:rPr lang="es-ES" sz="2000" i="1" dirty="0"/>
              <a:t>: Training in </a:t>
            </a:r>
            <a:r>
              <a:rPr lang="es-ES" sz="2000" i="1" dirty="0" err="1"/>
              <a:t>Education</a:t>
            </a:r>
            <a:r>
              <a:rPr lang="es-ES" sz="2000" i="1" dirty="0"/>
              <a:t> </a:t>
            </a:r>
            <a:r>
              <a:rPr lang="es-ES" sz="2000" i="1" dirty="0" err="1"/>
              <a:t>or</a:t>
            </a:r>
            <a:r>
              <a:rPr lang="es-ES" sz="2000" i="1" dirty="0"/>
              <a:t> </a:t>
            </a:r>
            <a:r>
              <a:rPr lang="es-ES" sz="2000" i="1" dirty="0" err="1"/>
              <a:t>Neuroscience</a:t>
            </a:r>
            <a:r>
              <a:rPr lang="es-ES" sz="2000" i="1" dirty="0"/>
              <a:t> </a:t>
            </a:r>
            <a:r>
              <a:rPr lang="es-ES" sz="2000" i="1" dirty="0" err="1"/>
              <a:t>Decreases</a:t>
            </a:r>
            <a:r>
              <a:rPr lang="es-ES" sz="2000" i="1" dirty="0"/>
              <a:t> </a:t>
            </a:r>
            <a:r>
              <a:rPr lang="es-ES" sz="2000" i="1" dirty="0" err="1"/>
              <a:t>but</a:t>
            </a:r>
            <a:r>
              <a:rPr lang="es-ES" sz="2000" i="1" dirty="0"/>
              <a:t> </a:t>
            </a:r>
            <a:r>
              <a:rPr lang="es-ES" sz="2000" i="1" dirty="0" err="1"/>
              <a:t>Does</a:t>
            </a:r>
            <a:r>
              <a:rPr lang="es-ES" sz="2000" i="1" dirty="0"/>
              <a:t> </a:t>
            </a:r>
            <a:r>
              <a:rPr lang="es-ES" sz="2000" i="1" dirty="0" err="1"/>
              <a:t>Not</a:t>
            </a:r>
            <a:r>
              <a:rPr lang="es-ES" sz="2000" i="1" dirty="0"/>
              <a:t> </a:t>
            </a:r>
            <a:r>
              <a:rPr lang="es-ES" sz="2000" i="1" dirty="0" err="1"/>
              <a:t>Eliminate</a:t>
            </a:r>
            <a:r>
              <a:rPr lang="es-ES" sz="2000" i="1" dirty="0"/>
              <a:t> </a:t>
            </a:r>
            <a:r>
              <a:rPr lang="es-ES" sz="2000" i="1" dirty="0" err="1"/>
              <a:t>Beliefs</a:t>
            </a:r>
            <a:r>
              <a:rPr lang="es-ES" sz="2000" i="1" dirty="0"/>
              <a:t> in </a:t>
            </a:r>
            <a:r>
              <a:rPr lang="es-ES" sz="2000" i="1" dirty="0" err="1"/>
              <a:t>Neuromyths</a:t>
            </a:r>
            <a:r>
              <a:rPr lang="es-ES" sz="2000" i="1" dirty="0"/>
              <a:t>. Front </a:t>
            </a:r>
            <a:r>
              <a:rPr lang="es-ES" sz="2000" i="1" dirty="0" err="1"/>
              <a:t>Psychol</a:t>
            </a:r>
            <a:r>
              <a:rPr lang="es-ES" sz="2000" i="1" dirty="0"/>
              <a:t> 8: 1314</a:t>
            </a:r>
            <a:endParaRPr lang="es-ES" sz="2000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 bwMode="auto">
          <a:xfrm>
            <a:off x="5076056" y="1196752"/>
            <a:ext cx="3816424" cy="305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5472"/>
              </a:spcBef>
            </a:pPr>
            <a:r>
              <a:rPr lang="es-ES" sz="2800" dirty="0"/>
              <a:t>Público general: 68%</a:t>
            </a:r>
          </a:p>
          <a:p>
            <a:pPr>
              <a:spcBef>
                <a:spcPts val="5472"/>
              </a:spcBef>
            </a:pPr>
            <a:r>
              <a:rPr lang="es-ES" sz="2800" dirty="0"/>
              <a:t>Educadores: 56%</a:t>
            </a:r>
          </a:p>
          <a:p>
            <a:pPr>
              <a:spcBef>
                <a:spcPts val="5472"/>
              </a:spcBef>
            </a:pPr>
            <a:r>
              <a:rPr lang="es-ES" sz="2800" dirty="0"/>
              <a:t>Formación en Neurociencia: 46%</a:t>
            </a:r>
          </a:p>
        </p:txBody>
      </p:sp>
    </p:spTree>
    <p:extLst>
      <p:ext uri="{BB962C8B-B14F-4D97-AF65-F5344CB8AC3E}">
        <p14:creationId xmlns:p14="http://schemas.microsoft.com/office/powerpoint/2010/main" val="31215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altLang="en-US" smtClean="0"/>
              <a:t>@jralonso3</a:t>
            </a:r>
            <a:endParaRPr lang="es-ES" altLang="en-US"/>
          </a:p>
        </p:txBody>
      </p:sp>
      <p:pic>
        <p:nvPicPr>
          <p:cNvPr id="3" name="Imagen 2" descr="Captura de pantalla 2018-02-20 10.38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4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91193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orde">
  <a:themeElements>
    <a:clrScheme name="Bord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rd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orde">
  <a:themeElements>
    <a:clrScheme name="Bord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rd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ezclas">
  <a:themeElements>
    <a:clrScheme name="Mezcla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Mezcla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charset="0"/>
          </a:defRPr>
        </a:defPPr>
      </a:lstStyle>
    </a:lnDef>
  </a:objectDefaults>
  <a:extraClrSchemeLst>
    <a:extraClrScheme>
      <a:clrScheme name="Mezcla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zcla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zcla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zcla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zcla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zcla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zcla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14763</TotalTime>
  <Words>1325</Words>
  <Application>Microsoft Office PowerPoint</Application>
  <PresentationFormat>Presentación en pantalla (4:3)</PresentationFormat>
  <Paragraphs>187</Paragraphs>
  <Slides>108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108</vt:i4>
      </vt:variant>
    </vt:vector>
  </HeadingPairs>
  <TitlesOfParts>
    <vt:vector size="124" baseType="lpstr">
      <vt:lpstr>ＭＳ Ｐゴシック</vt:lpstr>
      <vt:lpstr>Arial</vt:lpstr>
      <vt:lpstr>Calibri</vt:lpstr>
      <vt:lpstr>Calibri Light</vt:lpstr>
      <vt:lpstr>Garamond</vt:lpstr>
      <vt:lpstr>Tahoma</vt:lpstr>
      <vt:lpstr>Times New Roman</vt:lpstr>
      <vt:lpstr>Wingdings</vt:lpstr>
      <vt:lpstr>Diseño predeterminado</vt:lpstr>
      <vt:lpstr>Borde</vt:lpstr>
      <vt:lpstr>1_Tema de Office</vt:lpstr>
      <vt:lpstr>1_Borde</vt:lpstr>
      <vt:lpstr>2_Tema de Office</vt:lpstr>
      <vt:lpstr>Mezclas</vt:lpstr>
      <vt:lpstr>3_Tema de Office</vt:lpstr>
      <vt:lpstr>4_Tema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 puente demasiado lejano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Ideas de Cajal sobre la educación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Pruebas de que es falso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efectos del alcohol dependen de:</vt:lpstr>
      <vt:lpstr>Presentación de PowerPoint</vt:lpstr>
      <vt:lpstr>Más mitos del alcohol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¿No hay ningún fundamento científico?</vt:lpstr>
      <vt:lpstr>Presentación de PowerPoint</vt:lpstr>
      <vt:lpstr>Presentación de PowerPoint</vt:lpstr>
      <vt:lpstr>¿Hace falta beber dos litros de agua al día?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Neuromitos:</vt:lpstr>
      <vt:lpstr>Presentación de PowerPoint</vt:lpstr>
      <vt:lpstr>Mejores resultados:</vt:lpstr>
      <vt:lpstr>Información útil para el aula: </vt:lpstr>
      <vt:lpstr>Información útil para el aula: </vt:lpstr>
      <vt:lpstr>Información útil para el aula: </vt:lpstr>
      <vt:lpstr>Estos diez “mandamientos” se resumen en dos: </vt:lpstr>
      <vt:lpstr>Presentación de PowerPoint</vt:lpstr>
      <vt:lpstr>Presentación de PowerPoint</vt:lpstr>
      <vt:lpstr>Enfermedades desaparecidas en España</vt:lpstr>
      <vt:lpstr>La ciencia es una forma de pensar, una herramienta para saber lo que es cierto y lo que no, y también una vacuna contra los charlatanes.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101</cp:revision>
  <dcterms:created xsi:type="dcterms:W3CDTF">2003-01-24T10:52:37Z</dcterms:created>
  <dcterms:modified xsi:type="dcterms:W3CDTF">2018-07-04T07:48:42Z</dcterms:modified>
</cp:coreProperties>
</file>