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0" r:id="rId4"/>
    <p:sldId id="292" r:id="rId5"/>
    <p:sldId id="28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3" r:id="rId25"/>
    <p:sldId id="288" r:id="rId26"/>
    <p:sldId id="295" r:id="rId27"/>
    <p:sldId id="297" r:id="rId28"/>
    <p:sldId id="285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65309-5B6C-457D-8246-0EC6DBB92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BA0CD-22C0-4B3A-9BD0-06C5E302C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D69B0-832F-43F6-89A0-24473EA7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206E6-CB81-461E-B193-9DA0F64F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A2844-CC69-4497-B036-F82DAFC2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14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4566E-3FA4-4E03-8589-9A4D0268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F01C8D-540A-4FF6-A746-0C4D35ED9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D26FC-7D56-459F-9EE1-92F7FC5D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463FF-87EB-42BA-8EFF-9FEDB2C5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1729FA-D981-4BD6-9147-CA8C05AD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3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8553E-30C1-4A2C-AEC5-24EA6F06A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5A1515-624D-4341-8877-0E046D2C6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FEDEE-C164-42C8-8095-3D1ED4CE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31897-9D51-46E3-BC3C-8D21DF0B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55D85-633C-40FC-84BD-414F7CE7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38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2095A-50B3-4D2B-8ACC-628A2A73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B4BE4-4427-4B23-85C0-245F9A8DC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4C7A0-C1E2-488E-BAD2-3535083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1C00B-81C8-42AC-88C7-48D2085D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4D112-02CE-4BF3-9A44-7A287DD7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3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47288-5494-4B31-964A-E95601F2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C9D599-9CBD-46AA-A8E4-A14E0885F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D175D7-8077-4B8E-8672-B0BBCE0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5600F-FA86-4290-AECD-EA51EC02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7DA9C-CAD2-4186-A05D-09F82D06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7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A7E91-C7F3-449B-B7F9-5BD957D5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0636D-012E-40BE-B864-C2C98795B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62578A-55D7-4049-80CD-D4A0BCB0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07BD1-784F-40C5-B7E5-644E44FB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37522B-317B-4FBB-A93A-04795A51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5ADF5-E636-42F9-B3DC-219F6591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77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2035D-829E-4230-9639-081304D5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C77C2B-3BF2-4BD8-AE20-9629EDB6E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14506C-C376-453C-B173-B819A4838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325F87-EBA4-4A5A-B259-F891B10E8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4C48E1-2CDF-434E-8EA4-E5FF40377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99AB04-191E-40A8-8F4E-84BF16D0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869CFB-7568-4112-ACC1-10DD62A8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76BCFA-C57F-45A3-9598-65BC5422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94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B4E01-D591-43DB-A32F-21322673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B0DE62-FCE1-4BA6-BBE0-B2372422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561C76-680E-41EA-9F15-B4FEE13F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8E128C-B5B0-473C-B7F3-7DEC5FB3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4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9D8BFD-F510-43DE-AA20-BC7F21CC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749116-92B9-4B49-ADDE-3E5BC8D2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92DCFA-0536-4D38-85CD-A1F10639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9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E2943-AC19-4EF6-9C23-0CC140C0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DAA28-934A-49C5-B043-07C485E3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978B32-D14D-4BD2-97B0-F5733E664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7AFC2A-E8F2-4C25-B024-DC804E9E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09412-FB7D-4B7B-8C31-D04CBE5E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12AF9A-6EA0-45D2-BF2B-A74EBEC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39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8698-AA54-4127-9491-53BDDE8C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B679B1-607A-4D8D-9445-69020A02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23AB9B-FE4F-4666-BA17-CE6789441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E643AD-B474-4B6D-836D-3E6AA0AA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0BA69-9443-4848-998B-867E6B34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CA3FC3-5445-43BE-9D41-8E1288BA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8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FA55A8-32AD-4E39-8005-909E94B2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2E128-6668-46AF-944D-31E884C7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86F44-9FB2-4BF4-8B16-AD01E7FEA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DB05-87E7-474D-ADB1-23769A9CD7F9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B1B57-3460-411B-ADED-26CA4E5A3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64992-7F28-409E-A193-09CAD9164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3788-4CDA-43DE-A6AC-FBFC32C127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16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dio.com/apps-love-kahoot/" TargetMode="External"/><Relationship Id="rId2" Type="http://schemas.openxmlformats.org/officeDocument/2006/relationships/hyperlink" Target="https://www.pinterest.es/pin/750341987903913183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?hl=es" TargetMode="External"/><Relationship Id="rId4" Type="http://schemas.openxmlformats.org/officeDocument/2006/relationships/hyperlink" Target="https://kahoot.com/schools-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68">
            <a:extLst>
              <a:ext uri="{FF2B5EF4-FFF2-40B4-BE49-F238E27FC236}">
                <a16:creationId xmlns:a16="http://schemas.microsoft.com/office/drawing/2014/main" id="{5CA4BCD1-F813-4A68-8727-7A3DE67A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31480" y="1075612"/>
            <a:ext cx="1128382" cy="847206"/>
            <a:chOff x="7393391" y="1075612"/>
            <a:chExt cx="1128382" cy="847206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304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B9AB89-BA23-4985-97B3-EB677E49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1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54C5FA-9F9A-4EE3-B2FF-D812B091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80" y="2749199"/>
            <a:ext cx="4739080" cy="3490710"/>
          </a:xfrm>
        </p:spPr>
        <p:txBody>
          <a:bodyPr anchor="t">
            <a:normAutofit fontScale="90000"/>
          </a:bodyPr>
          <a:lstStyle/>
          <a:p>
            <a:r>
              <a:rPr lang="es-ES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LAS TIC A TRAVÉS DE KAHOOT! </a:t>
            </a:r>
            <a:r>
              <a:rPr lang="es-E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INSTAGRAM COMO FACTOR MOTIVADOR </a:t>
            </a:r>
            <a:br>
              <a:rPr lang="es-E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REALIZADO PARA EL CURSO FORMACIÓN PARA EL PROFESORADO EN FASE DE PRÁCTICAS 2021-2022 </a:t>
            </a:r>
            <a:endParaRPr lang="es-ES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8A75F6-9EEC-473F-A714-40DC85E3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80" y="1662133"/>
            <a:ext cx="4291397" cy="905897"/>
          </a:xfrm>
        </p:spPr>
        <p:txBody>
          <a:bodyPr anchor="b">
            <a:normAutofit/>
          </a:bodyPr>
          <a:lstStyle/>
          <a:p>
            <a:pPr algn="l"/>
            <a:r>
              <a:rPr lang="es-ES" dirty="0"/>
              <a:t>Sonia Martín </a:t>
            </a:r>
            <a:r>
              <a:rPr lang="es-ES" dirty="0" err="1"/>
              <a:t>Martín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251D72-BD20-461A-A0DC-6317965D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82" y="1300251"/>
            <a:ext cx="1703972" cy="766787"/>
          </a:xfrm>
          <a:prstGeom prst="rect">
            <a:avLst/>
          </a:prstGeom>
        </p:spPr>
      </p:pic>
      <p:pic>
        <p:nvPicPr>
          <p:cNvPr id="15" name="Imagen 1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8EEF443-A925-44CD-99E2-C0EC22231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3" y="3320299"/>
            <a:ext cx="2963421" cy="23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43D7A84B-DE10-49D3-84B5-7BE79EC6D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78676D6-97C8-48A2-A3A1-07F00DAEF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-406" b="9765"/>
          <a:stretch/>
        </p:blipFill>
        <p:spPr>
          <a:xfrm rot="21480000">
            <a:off x="1128321" y="1002719"/>
            <a:ext cx="9956757" cy="42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C4E0230-8176-4760-8B0A-BED013BD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r="1" b="329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7A76C1E-A10E-4C2C-8DFC-3A593550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353C3BDD-4E98-41C5-A82D-5CCE1B603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5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DD966C6-0C8B-488D-91B4-370549AD6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069190B0-4A41-4974-9793-9358FFB41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1" b="5661"/>
          <a:stretch/>
        </p:blipFill>
        <p:spPr>
          <a:xfrm rot="21480000">
            <a:off x="1132329" y="1003355"/>
            <a:ext cx="9916327" cy="44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6BE5FA9-9A24-46C9-BE22-B540C2677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16DCFFE-A3D5-4954-8891-3C07C9B64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1" b="5285"/>
          <a:stretch/>
        </p:blipFill>
        <p:spPr>
          <a:xfrm rot="21480000">
            <a:off x="1132695" y="1003348"/>
            <a:ext cx="9916327" cy="44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BD7798D-DA97-4D39-9725-47204ACF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98DFE2-ECC0-4FDF-B67B-DDF4A2154E5B}"/>
              </a:ext>
            </a:extLst>
          </p:cNvPr>
          <p:cNvSpPr txBox="1"/>
          <p:nvPr/>
        </p:nvSpPr>
        <p:spPr>
          <a:xfrm>
            <a:off x="1136396" y="457201"/>
            <a:ext cx="5814240" cy="1556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APLICACIONES UTILIZADAS Y CONTENIDOS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15A313-61FC-4F5C-A4FC-B573593689DF}"/>
              </a:ext>
            </a:extLst>
          </p:cNvPr>
          <p:cNvSpPr txBox="1"/>
          <p:nvPr/>
        </p:nvSpPr>
        <p:spPr>
          <a:xfrm>
            <a:off x="1136396" y="2277036"/>
            <a:ext cx="5814239" cy="3461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Para la </a:t>
            </a:r>
            <a:r>
              <a:rPr lang="en-US" sz="2400" dirty="0" err="1">
                <a:effectLst/>
              </a:rPr>
              <a:t>realización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esta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actividad</a:t>
            </a:r>
            <a:r>
              <a:rPr lang="en-US" sz="2400" dirty="0">
                <a:effectLst/>
              </a:rPr>
              <a:t> he </a:t>
            </a:r>
            <a:r>
              <a:rPr lang="en-US" sz="2400" dirty="0" err="1">
                <a:effectLst/>
              </a:rPr>
              <a:t>utilizado</a:t>
            </a:r>
            <a:r>
              <a:rPr lang="en-US" sz="2400" dirty="0">
                <a:effectLst/>
              </a:rPr>
              <a:t> tanto la </a:t>
            </a:r>
            <a:r>
              <a:rPr lang="en-US" sz="2400" dirty="0" err="1">
                <a:effectLst/>
              </a:rPr>
              <a:t>aplicación</a:t>
            </a:r>
            <a:r>
              <a:rPr lang="en-US" sz="2400" dirty="0">
                <a:effectLst/>
              </a:rPr>
              <a:t> Kahoot! </a:t>
            </a:r>
            <a:r>
              <a:rPr lang="en-US" sz="2400" dirty="0" err="1">
                <a:effectLst/>
              </a:rPr>
              <a:t>como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aplicación</a:t>
            </a:r>
            <a:r>
              <a:rPr lang="en-US" sz="2400" dirty="0">
                <a:effectLst/>
              </a:rPr>
              <a:t> Instagram para </a:t>
            </a:r>
            <a:r>
              <a:rPr lang="en-US" sz="2400" dirty="0" err="1">
                <a:effectLst/>
              </a:rPr>
              <a:t>elaborar</a:t>
            </a:r>
            <a:r>
              <a:rPr lang="en-US" sz="2400" dirty="0">
                <a:effectLst/>
              </a:rPr>
              <a:t> una </a:t>
            </a:r>
            <a:r>
              <a:rPr lang="en-US" sz="2400" dirty="0" err="1">
                <a:effectLst/>
              </a:rPr>
              <a:t>actividad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relacionada</a:t>
            </a:r>
            <a:r>
              <a:rPr lang="en-US" sz="2400" dirty="0">
                <a:effectLst/>
              </a:rPr>
              <a:t> con los </a:t>
            </a:r>
            <a:r>
              <a:rPr lang="en-US" sz="2400" dirty="0" err="1">
                <a:effectLst/>
              </a:rPr>
              <a:t>viajes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asignatura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inglés</a:t>
            </a:r>
            <a:r>
              <a:rPr lang="en-US" sz="240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De </a:t>
            </a:r>
            <a:r>
              <a:rPr lang="en-US" sz="2400" dirty="0" err="1">
                <a:effectLst/>
              </a:rPr>
              <a:t>este</a:t>
            </a:r>
            <a:r>
              <a:rPr lang="en-US" sz="2400" dirty="0">
                <a:effectLst/>
              </a:rPr>
              <a:t> modo he </a:t>
            </a:r>
            <a:r>
              <a:rPr lang="en-US" sz="2400" dirty="0" err="1">
                <a:effectLst/>
              </a:rPr>
              <a:t>introducido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también</a:t>
            </a:r>
            <a:r>
              <a:rPr lang="en-US" sz="2400" dirty="0">
                <a:effectLst/>
              </a:rPr>
              <a:t> los </a:t>
            </a:r>
            <a:r>
              <a:rPr lang="en-US" sz="2400" dirty="0" err="1">
                <a:effectLst/>
              </a:rPr>
              <a:t>tiempos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verbales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relacionados</a:t>
            </a:r>
            <a:r>
              <a:rPr lang="en-US" sz="2400" dirty="0">
                <a:effectLst/>
              </a:rPr>
              <a:t> con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futuro</a:t>
            </a:r>
            <a:r>
              <a:rPr lang="en-US" sz="2400" dirty="0">
                <a:effectLst/>
              </a:rPr>
              <a:t> (will, be going to, present simple y present continuous) para que </a:t>
            </a:r>
            <a:r>
              <a:rPr lang="en-US" sz="2400" dirty="0" err="1">
                <a:effectLst/>
              </a:rPr>
              <a:t>puedan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darle</a:t>
            </a:r>
            <a:r>
              <a:rPr lang="en-US" sz="2400" dirty="0">
                <a:effectLst/>
              </a:rPr>
              <a:t> un </a:t>
            </a:r>
            <a:r>
              <a:rPr lang="en-US" sz="2400" dirty="0" err="1">
                <a:effectLst/>
              </a:rPr>
              <a:t>contexto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aplicar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vocabulario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elegido</a:t>
            </a:r>
            <a:r>
              <a:rPr lang="en-US" sz="240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ECEBE7-73EB-4656-86DE-21B8A91D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6" y="1312062"/>
            <a:ext cx="3712869" cy="1184759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5D6E5FE9-4F2A-4A8F-8AA0-54824AFBF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13" y="3375824"/>
            <a:ext cx="2243263" cy="224326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263A994D-AE10-4A9D-9D40-08378F58B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FE620FD-75E2-4AB5-B201-7E2EDA6F0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3" name="Imagen 4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5DEF109-FA12-45E9-B1CE-041428E7F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708673E0-CFE8-4002-8C59-77F863D1B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1" b="41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7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5D6E5FE9-4F2A-4A8F-8AA0-54824AFB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18" y="440808"/>
            <a:ext cx="4059382" cy="25887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15A313-61FC-4F5C-A4FC-B573593689DF}"/>
              </a:ext>
            </a:extLst>
          </p:cNvPr>
          <p:cNvSpPr txBox="1"/>
          <p:nvPr/>
        </p:nvSpPr>
        <p:spPr>
          <a:xfrm>
            <a:off x="2373745" y="3470335"/>
            <a:ext cx="9107938" cy="274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acabar el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!, cambiamos a la aplicación de Instagram. En este caso, tendrán que </a:t>
            </a:r>
            <a:r>
              <a:rPr lang="es-E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una historia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el futuro en que usar todos los tiempos verbales y al menos 10 palabras del vocabulario correspondiente.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será el </a:t>
            </a:r>
            <a:r>
              <a:rPr lang="es-ES" sz="24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es-E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unidad que desarrollarán en el aula. También deberán adjuntar una foto relacionada con el tema, ya que si se trata de una foto personal, </a:t>
            </a:r>
            <a:r>
              <a:rPr lang="es-E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interés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actividad también será mayor. Este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será expuesto en la pared de clase, por lo que será evaluado de acuerdo a los estándares de 4º ESO tanto por sus compañeros como por mí.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3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A008520-226D-4147-8AE4-1047E43201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r="-2" b="17849"/>
          <a:stretch/>
        </p:blipFill>
        <p:spPr>
          <a:xfrm rot="43200000">
            <a:off x="1800038" y="643467"/>
            <a:ext cx="85919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98DFE2-ECC0-4FDF-B67B-DDF4A2154E5B}"/>
              </a:ext>
            </a:extLst>
          </p:cNvPr>
          <p:cNvSpPr txBox="1"/>
          <p:nvPr/>
        </p:nvSpPr>
        <p:spPr>
          <a:xfrm>
            <a:off x="4459178" y="-253711"/>
            <a:ext cx="5814240" cy="979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WRITING RUBRIC 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5D6E5FE9-4F2A-4A8F-8AA0-54824AFB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86" y="0"/>
            <a:ext cx="1639714" cy="11715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Tabla&#10;&#10;Descripción generada automáticamente">
            <a:extLst>
              <a:ext uri="{FF2B5EF4-FFF2-40B4-BE49-F238E27FC236}">
                <a16:creationId xmlns:a16="http://schemas.microsoft.com/office/drawing/2014/main" id="{04194DE4-EADF-46EC-92AE-05AD1BE3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49" y="1082286"/>
            <a:ext cx="9818751" cy="5191657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A7BE63E8-90B5-4BD1-9E19-B4C69B0F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7"/>
            <a:ext cx="1639714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98DFE2-ECC0-4FDF-B67B-DDF4A2154E5B}"/>
              </a:ext>
            </a:extLst>
          </p:cNvPr>
          <p:cNvSpPr txBox="1"/>
          <p:nvPr/>
        </p:nvSpPr>
        <p:spPr>
          <a:xfrm>
            <a:off x="1136396" y="457201"/>
            <a:ext cx="5814240" cy="1556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INGLÉS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15A313-61FC-4F5C-A4FC-B573593689DF}"/>
              </a:ext>
            </a:extLst>
          </p:cNvPr>
          <p:cNvSpPr txBox="1"/>
          <p:nvPr/>
        </p:nvSpPr>
        <p:spPr>
          <a:xfrm>
            <a:off x="1136396" y="2277036"/>
            <a:ext cx="5814239" cy="346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Es necesario aclarar que las actividades se desarrollarán utilizando el </a:t>
            </a:r>
            <a:r>
              <a:rPr lang="en-US" sz="2000" b="1">
                <a:effectLst/>
              </a:rPr>
              <a:t>inglés como herramienta principal</a:t>
            </a:r>
            <a:r>
              <a:rPr lang="en-US" sz="2000">
                <a:effectLst/>
              </a:rPr>
              <a:t>, aunque se hará uso del español en caso de ser necesario para algún alumno, ya que el objetivo principal es que aprendan en un ambiente relajado sin dejar a ningún alumno atrás.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ECEBE7-73EB-4656-86DE-21B8A91D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6" y="1312062"/>
            <a:ext cx="3712869" cy="1184759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5D6E5FE9-4F2A-4A8F-8AA0-54824AFBF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13" y="3375824"/>
            <a:ext cx="2243263" cy="2243263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0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2AE1D8-4496-4509-862F-414E203C34EC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BIBLIOGRAFÍA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Logo Instagram. Retrieved from </a:t>
            </a:r>
            <a:r>
              <a:rPr lang="en-US" sz="2000">
                <a:hlinkClick r:id="rId2"/>
              </a:rPr>
              <a:t>https://www.pinterest.es/pin/750341987903913183/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Logo Kahoot. Retrieved from </a:t>
            </a:r>
            <a:r>
              <a:rPr lang="en-US" sz="2000">
                <a:hlinkClick r:id="rId3"/>
              </a:rPr>
              <a:t>https://www.schudio.com/apps-love-kahoot/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Kahoot! Retrieved from </a:t>
            </a:r>
            <a:r>
              <a:rPr lang="en-US" sz="2000">
                <a:hlinkClick r:id="rId4"/>
              </a:rPr>
              <a:t>https://kahoot.com/schools-u/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Instagram. Retrieved from </a:t>
            </a:r>
            <a:r>
              <a:rPr lang="en-US" sz="2000">
                <a:hlinkClick r:id="rId5"/>
              </a:rPr>
              <a:t>https://www.instagram.com/?hl=es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0056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ECEBE7-73EB-4656-86DE-21B8A91D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2015"/>
          <a:stretch/>
        </p:blipFill>
        <p:spPr>
          <a:xfrm>
            <a:off x="556592" y="489666"/>
            <a:ext cx="11139778" cy="18001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15A313-61FC-4F5C-A4FC-B573593689DF}"/>
              </a:ext>
            </a:extLst>
          </p:cNvPr>
          <p:cNvSpPr txBox="1"/>
          <p:nvPr/>
        </p:nvSpPr>
        <p:spPr>
          <a:xfrm>
            <a:off x="3667125" y="3334743"/>
            <a:ext cx="7747883" cy="2675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effectLst/>
              </a:rPr>
              <a:t>Esta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actividad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está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dirigida</a:t>
            </a:r>
            <a:r>
              <a:rPr lang="en-US" sz="2400" dirty="0">
                <a:effectLst/>
              </a:rPr>
              <a:t> al </a:t>
            </a:r>
            <a:r>
              <a:rPr lang="en-US" sz="2400" dirty="0" err="1">
                <a:effectLst/>
              </a:rPr>
              <a:t>alumnado</a:t>
            </a:r>
            <a:r>
              <a:rPr lang="en-US" sz="2400" dirty="0">
                <a:effectLst/>
              </a:rPr>
              <a:t> de 4º ESO, </a:t>
            </a:r>
            <a:r>
              <a:rPr lang="en-US" sz="2400" dirty="0" err="1">
                <a:effectLst/>
              </a:rPr>
              <a:t>debido</a:t>
            </a:r>
            <a:r>
              <a:rPr lang="en-US" sz="2400" dirty="0">
                <a:effectLst/>
              </a:rPr>
              <a:t> al </a:t>
            </a:r>
            <a:r>
              <a:rPr lang="en-US" sz="2400" dirty="0" err="1">
                <a:effectLst/>
              </a:rPr>
              <a:t>nivel</a:t>
            </a:r>
            <a:r>
              <a:rPr lang="en-US" sz="2400" dirty="0">
                <a:effectLst/>
              </a:rPr>
              <a:t> de la </a:t>
            </a:r>
            <a:r>
              <a:rPr lang="en-US" sz="2400" dirty="0" err="1">
                <a:effectLst/>
              </a:rPr>
              <a:t>misma</a:t>
            </a:r>
            <a:r>
              <a:rPr lang="en-US" sz="2400" dirty="0">
                <a:effectLst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La </a:t>
            </a:r>
            <a:r>
              <a:rPr lang="en-US" sz="2400" dirty="0" err="1">
                <a:effectLst/>
              </a:rPr>
              <a:t>elección</a:t>
            </a:r>
            <a:r>
              <a:rPr lang="en-US" sz="2400" dirty="0">
                <a:effectLst/>
              </a:rPr>
              <a:t> de usar Kahoot! es </a:t>
            </a:r>
            <a:r>
              <a:rPr lang="en-US" sz="2400" dirty="0" err="1">
                <a:effectLst/>
              </a:rPr>
              <a:t>debida</a:t>
            </a:r>
            <a:r>
              <a:rPr lang="en-US" sz="2400" dirty="0">
                <a:effectLst/>
              </a:rPr>
              <a:t> al </a:t>
            </a:r>
            <a:r>
              <a:rPr lang="en-US" sz="2400" dirty="0" err="1">
                <a:effectLst/>
              </a:rPr>
              <a:t>interés</a:t>
            </a:r>
            <a:r>
              <a:rPr lang="en-US" sz="2400" dirty="0">
                <a:effectLst/>
              </a:rPr>
              <a:t> de los </a:t>
            </a:r>
            <a:r>
              <a:rPr lang="en-US" sz="2400" dirty="0" err="1">
                <a:effectLst/>
              </a:rPr>
              <a:t>alumnos</a:t>
            </a:r>
            <a:r>
              <a:rPr lang="en-US" sz="2400" dirty="0">
                <a:effectLst/>
              </a:rPr>
              <a:t> por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el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uso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de las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nuevas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tecnologías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- </a:t>
            </a:r>
            <a:r>
              <a:rPr lang="en-US" sz="2400" b="1" dirty="0">
                <a:solidFill>
                  <a:srgbClr val="7030A0"/>
                </a:solidFill>
              </a:rPr>
              <a:t>TIC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>
                <a:effectLst/>
              </a:rPr>
              <a:t>y </a:t>
            </a:r>
            <a:r>
              <a:rPr lang="en-US" sz="2400" dirty="0" err="1">
                <a:effectLst/>
              </a:rPr>
              <a:t>aquellos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recursos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interactivos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que </a:t>
            </a:r>
            <a:r>
              <a:rPr lang="en-US" sz="2400" dirty="0" err="1">
                <a:effectLst/>
              </a:rPr>
              <a:t>vayan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más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allá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libro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físico</a:t>
            </a:r>
            <a:r>
              <a:rPr lang="en-US" sz="2400" dirty="0">
                <a:effectLst/>
              </a:rPr>
              <a:t> y digital. De </a:t>
            </a:r>
            <a:r>
              <a:rPr lang="en-US" sz="2400" dirty="0" err="1">
                <a:effectLst/>
              </a:rPr>
              <a:t>este</a:t>
            </a:r>
            <a:r>
              <a:rPr lang="en-US" sz="2400" dirty="0">
                <a:effectLst/>
              </a:rPr>
              <a:t> modo, </a:t>
            </a:r>
            <a:r>
              <a:rPr lang="en-US" sz="2400" dirty="0" err="1">
                <a:effectLst/>
              </a:rPr>
              <a:t>este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tipo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aplicaciones</a:t>
            </a:r>
            <a:r>
              <a:rPr lang="en-US" sz="2400" dirty="0">
                <a:effectLst/>
              </a:rPr>
              <a:t> produce un </a:t>
            </a:r>
            <a:r>
              <a:rPr lang="en-US" sz="2400" dirty="0" err="1">
                <a:effectLst/>
              </a:rPr>
              <a:t>efecto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motivador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ellos</a:t>
            </a:r>
            <a:r>
              <a:rPr lang="en-US" sz="240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1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ECEBE7-73EB-4656-86DE-21B8A91D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2015"/>
          <a:stretch/>
        </p:blipFill>
        <p:spPr>
          <a:xfrm>
            <a:off x="556592" y="489666"/>
            <a:ext cx="11139778" cy="17201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15A313-61FC-4F5C-A4FC-B573593689DF}"/>
              </a:ext>
            </a:extLst>
          </p:cNvPr>
          <p:cNvSpPr txBox="1"/>
          <p:nvPr/>
        </p:nvSpPr>
        <p:spPr>
          <a:xfrm>
            <a:off x="2505075" y="3095625"/>
            <a:ext cx="8976608" cy="2934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Para </a:t>
            </a:r>
            <a:r>
              <a:rPr lang="en-US" sz="2400" dirty="0" err="1">
                <a:effectLst/>
              </a:rPr>
              <a:t>llevar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cabo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actividad</a:t>
            </a:r>
            <a:r>
              <a:rPr lang="en-US" sz="2400" dirty="0">
                <a:effectLst/>
              </a:rPr>
              <a:t> se ha </a:t>
            </a:r>
            <a:r>
              <a:rPr lang="en-US" sz="2400" dirty="0" err="1">
                <a:effectLst/>
              </a:rPr>
              <a:t>repasado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explicado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previamente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teoría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sobre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gramática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relacionada</a:t>
            </a:r>
            <a:r>
              <a:rPr lang="en-US" sz="2400" dirty="0">
                <a:effectLst/>
              </a:rPr>
              <a:t> con los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tiempos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futuro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y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vocabulario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relacionado</a:t>
            </a:r>
            <a:r>
              <a:rPr lang="en-US" sz="2400" dirty="0">
                <a:effectLst/>
              </a:rPr>
              <a:t> con 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los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viajes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cual</a:t>
            </a:r>
            <a:r>
              <a:rPr lang="en-US" sz="2400" dirty="0">
                <a:effectLst/>
              </a:rPr>
              <a:t> ha </a:t>
            </a:r>
            <a:r>
              <a:rPr lang="en-US" sz="2400" dirty="0" err="1">
                <a:effectLst/>
              </a:rPr>
              <a:t>introducido</a:t>
            </a:r>
            <a:r>
              <a:rPr lang="en-US" sz="2400" dirty="0">
                <a:effectLst/>
              </a:rPr>
              <a:t> con </a:t>
            </a:r>
            <a:r>
              <a:rPr lang="en-US" sz="2400" dirty="0" err="1">
                <a:effectLst/>
              </a:rPr>
              <a:t>preguntas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sobre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viajes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futuro</a:t>
            </a:r>
            <a:r>
              <a:rPr lang="en-US" sz="2400" dirty="0">
                <a:effectLst/>
              </a:rPr>
              <a:t> y ha </a:t>
            </a:r>
            <a:r>
              <a:rPr lang="en-US" sz="2400" dirty="0" err="1">
                <a:effectLst/>
              </a:rPr>
              <a:t>sido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practicado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</a:t>
            </a:r>
            <a:r>
              <a:rPr lang="en-US" sz="2400" dirty="0">
                <a:effectLst/>
              </a:rPr>
              <a:t> parejas.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</a:rPr>
              <a:t>Una </a:t>
            </a:r>
            <a:r>
              <a:rPr lang="en-US" sz="2400" dirty="0" err="1">
                <a:effectLst/>
              </a:rPr>
              <a:t>vez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están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familiarizados</a:t>
            </a:r>
            <a:r>
              <a:rPr lang="en-US" sz="2400" dirty="0">
                <a:effectLst/>
              </a:rPr>
              <a:t> con los </a:t>
            </a:r>
            <a:r>
              <a:rPr lang="en-US" sz="2400" dirty="0" err="1">
                <a:effectLst/>
              </a:rPr>
              <a:t>temas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tratar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comenzará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actividad</a:t>
            </a:r>
            <a:r>
              <a:rPr lang="en-US" sz="2400" dirty="0">
                <a:effectLst/>
              </a:rPr>
              <a:t> de Kahoot! para que </a:t>
            </a:r>
            <a:r>
              <a:rPr lang="en-US" sz="2400" dirty="0" err="1">
                <a:effectLst/>
              </a:rPr>
              <a:t>internalicen</a:t>
            </a:r>
            <a:r>
              <a:rPr lang="en-US" sz="2400" dirty="0">
                <a:effectLst/>
              </a:rPr>
              <a:t> los </a:t>
            </a:r>
            <a:r>
              <a:rPr lang="en-US" sz="2400" dirty="0" err="1">
                <a:effectLst/>
              </a:rPr>
              <a:t>diferentes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usos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futuro</a:t>
            </a:r>
            <a:r>
              <a:rPr lang="en-US" sz="2400" dirty="0">
                <a:effectLst/>
              </a:rPr>
              <a:t> y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vocabulario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Tras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pregunta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hará</a:t>
            </a:r>
            <a:r>
              <a:rPr lang="en-US" sz="2400" dirty="0">
                <a:effectLst/>
              </a:rPr>
              <a:t> una </a:t>
            </a:r>
            <a:r>
              <a:rPr lang="en-US" sz="2400" dirty="0" err="1">
                <a:effectLst/>
              </a:rPr>
              <a:t>pausa</a:t>
            </a:r>
            <a:r>
              <a:rPr lang="en-US" sz="2400" dirty="0">
                <a:effectLst/>
              </a:rPr>
              <a:t> para que </a:t>
            </a:r>
            <a:r>
              <a:rPr lang="en-US" sz="2400" dirty="0" err="1">
                <a:effectLst/>
              </a:rPr>
              <a:t>expliquen</a:t>
            </a:r>
            <a:r>
              <a:rPr lang="en-US" sz="2400" dirty="0">
                <a:effectLst/>
              </a:rPr>
              <a:t> a sus </a:t>
            </a:r>
            <a:r>
              <a:rPr lang="en-US" sz="2400" dirty="0" err="1">
                <a:effectLst/>
              </a:rPr>
              <a:t>compañeros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el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porqué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su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</a:rPr>
              <a:t>elección</a:t>
            </a:r>
            <a:r>
              <a:rPr lang="en-US" sz="2400" b="1" dirty="0">
                <a:solidFill>
                  <a:srgbClr val="7030A0"/>
                </a:solidFill>
                <a:effectLst/>
              </a:rPr>
              <a:t> </a:t>
            </a:r>
            <a:r>
              <a:rPr lang="en-US" sz="2400" dirty="0" err="1">
                <a:effectLst/>
              </a:rPr>
              <a:t>en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pregunta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eso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hará</a:t>
            </a:r>
            <a:r>
              <a:rPr lang="en-US" sz="2400" dirty="0">
                <a:effectLst/>
              </a:rPr>
              <a:t> que </a:t>
            </a:r>
            <a:r>
              <a:rPr lang="en-US" sz="2400" dirty="0" err="1">
                <a:effectLst/>
              </a:rPr>
              <a:t>presten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más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atención</a:t>
            </a:r>
            <a:r>
              <a:rPr lang="en-US" sz="2400" dirty="0">
                <a:effectLst/>
              </a:rPr>
              <a:t> que a la </a:t>
            </a:r>
            <a:r>
              <a:rPr lang="en-US" sz="2400" dirty="0" err="1">
                <a:effectLst/>
              </a:rPr>
              <a:t>explicación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profesor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16AB9DB-8E1E-4FBE-A580-1E5CA6745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5969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0A03C91A-1C1F-4C19-B0F6-B9EFAEC9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6831" b="-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3F5CDB4D-8D61-4A9B-9000-08270A57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r="6393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4413925-D53F-4F39-9DBE-865254401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r="9774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DC6CD99-457D-470F-89C9-85F49957D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5468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69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514</Words>
  <Application>Microsoft Office PowerPoint</Application>
  <PresentationFormat>Panorámica</PresentationFormat>
  <Paragraphs>25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Impact</vt:lpstr>
      <vt:lpstr>Tema de Office</vt:lpstr>
      <vt:lpstr>EL USO DE LAS TIC A TRAVÉS DE KAHOOT! E INSTAGRAM COMO FACTOR MOTIVADOR   TRABAJO REALIZADO PARA EL CURSO FORMACIÓN PARA EL PROFESORADO EN FASE DE PRÁCTICAS 2021-2022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Martín Martín</dc:creator>
  <cp:lastModifiedBy>Sonia Martín Martín</cp:lastModifiedBy>
  <cp:revision>14</cp:revision>
  <dcterms:created xsi:type="dcterms:W3CDTF">2022-01-11T13:10:12Z</dcterms:created>
  <dcterms:modified xsi:type="dcterms:W3CDTF">2022-01-12T15:04:20Z</dcterms:modified>
</cp:coreProperties>
</file>