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08" r:id="rId1"/>
  </p:sldMasterIdLst>
  <p:notesMasterIdLst>
    <p:notesMasterId r:id="rId25"/>
  </p:notesMasterIdLst>
  <p:sldIdLst>
    <p:sldId id="256" r:id="rId2"/>
    <p:sldId id="257" r:id="rId3"/>
    <p:sldId id="313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19" r:id="rId2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34" autoAdjust="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20"/>
    </p:cViewPr>
  </p:sorterViewPr>
  <p:notesViewPr>
    <p:cSldViewPr snapToGrid="0">
      <p:cViewPr varScale="1">
        <p:scale>
          <a:sx n="53" d="100"/>
          <a:sy n="53" d="100"/>
        </p:scale>
        <p:origin x="-176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5" Type="http://schemas.openxmlformats.org/officeDocument/2006/relationships/slide" Target="slides/slide23.xml"/><Relationship Id="rId4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89901A9-7223-03D3-26B4-F17FCD8E86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9250389-8AA6-CAC8-AD6E-39A7102493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F1E028F-CA8C-DC4E-F56C-FBF868093DB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896B0E5E-789F-2AE6-CA04-3547947DC6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5AFAAF5F-199A-CD26-B7CB-B73DDFED18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0E926F43-0543-961D-CD45-80E319016B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98C4F00-7AB9-4872-9A80-032A44806825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>
            <a:extLst>
              <a:ext uri="{FF2B5EF4-FFF2-40B4-BE49-F238E27FC236}">
                <a16:creationId xmlns:a16="http://schemas.microsoft.com/office/drawing/2014/main" id="{965B2E78-57AC-5DFC-6464-A99D29D50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Marcador de notas 2">
            <a:extLst>
              <a:ext uri="{FF2B5EF4-FFF2-40B4-BE49-F238E27FC236}">
                <a16:creationId xmlns:a16="http://schemas.microsoft.com/office/drawing/2014/main" id="{7689E5A9-0EE3-72CD-8502-8946B636E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7172" name="Marcador de número de diapositiva 3">
            <a:extLst>
              <a:ext uri="{FF2B5EF4-FFF2-40B4-BE49-F238E27FC236}">
                <a16:creationId xmlns:a16="http://schemas.microsoft.com/office/drawing/2014/main" id="{4775B018-A187-4D84-132A-3FF3AE3E9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2981BE-CC34-40DF-85D3-4083BDF940AB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:a16="http://schemas.microsoft.com/office/drawing/2014/main" id="{4CD308A7-78BC-D581-BB90-D008ACFB5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Marcador de notas 2">
            <a:extLst>
              <a:ext uri="{FF2B5EF4-FFF2-40B4-BE49-F238E27FC236}">
                <a16:creationId xmlns:a16="http://schemas.microsoft.com/office/drawing/2014/main" id="{D19FC48A-C88B-29CE-8358-9D19125D8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:a16="http://schemas.microsoft.com/office/drawing/2014/main" id="{2E538FB4-57BD-E719-8111-77C86C602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3E7262-8255-4777-8379-3C1FC4C6DEF1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>
            <a:extLst>
              <a:ext uri="{FF2B5EF4-FFF2-40B4-BE49-F238E27FC236}">
                <a16:creationId xmlns:a16="http://schemas.microsoft.com/office/drawing/2014/main" id="{0BD90AC3-BBAF-A3CB-DEB6-7DBC39D04E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Marcador de notas 2">
            <a:extLst>
              <a:ext uri="{FF2B5EF4-FFF2-40B4-BE49-F238E27FC236}">
                <a16:creationId xmlns:a16="http://schemas.microsoft.com/office/drawing/2014/main" id="{C4506026-7D15-3C4D-2413-87F100536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11268" name="Marcador de número de diapositiva 3">
            <a:extLst>
              <a:ext uri="{FF2B5EF4-FFF2-40B4-BE49-F238E27FC236}">
                <a16:creationId xmlns:a16="http://schemas.microsoft.com/office/drawing/2014/main" id="{4053CA0D-4CB3-CE1D-B155-6CE5C2429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EAFFFD-C35B-4121-89C2-DA377E205C46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>
            <a:extLst>
              <a:ext uri="{FF2B5EF4-FFF2-40B4-BE49-F238E27FC236}">
                <a16:creationId xmlns:a16="http://schemas.microsoft.com/office/drawing/2014/main" id="{D1BDDA6F-9B29-EC2A-ED99-49D701FF3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Marcador de notas 2">
            <a:extLst>
              <a:ext uri="{FF2B5EF4-FFF2-40B4-BE49-F238E27FC236}">
                <a16:creationId xmlns:a16="http://schemas.microsoft.com/office/drawing/2014/main" id="{E86318C9-67B3-C54A-A7B2-B46E7C657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13316" name="Marcador de número de diapositiva 3">
            <a:extLst>
              <a:ext uri="{FF2B5EF4-FFF2-40B4-BE49-F238E27FC236}">
                <a16:creationId xmlns:a16="http://schemas.microsoft.com/office/drawing/2014/main" id="{61FC16C0-9322-6FE3-BA60-D784262A1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585341-41F4-4EFB-A186-51101D0F4E93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>
            <a:extLst>
              <a:ext uri="{FF2B5EF4-FFF2-40B4-BE49-F238E27FC236}">
                <a16:creationId xmlns:a16="http://schemas.microsoft.com/office/drawing/2014/main" id="{F624F028-0D61-03B6-80EA-295ADDCFAD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Marcador de notas 2">
            <a:extLst>
              <a:ext uri="{FF2B5EF4-FFF2-40B4-BE49-F238E27FC236}">
                <a16:creationId xmlns:a16="http://schemas.microsoft.com/office/drawing/2014/main" id="{9DA06CCB-B192-C11E-1644-67CF90F7D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33796" name="Marcador de número de diapositiva 3">
            <a:extLst>
              <a:ext uri="{FF2B5EF4-FFF2-40B4-BE49-F238E27FC236}">
                <a16:creationId xmlns:a16="http://schemas.microsoft.com/office/drawing/2014/main" id="{A127C54D-58F4-1A70-4887-C71E0CB61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93CC5B-47A7-4EE0-B481-292B61C52509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09E4E682-C4B7-3ADC-F24C-A8CB4FAF3B12}"/>
              </a:ext>
            </a:extLst>
          </p:cNvPr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10A29429-5593-CC3C-C350-C5E77865AA6F}"/>
              </a:ext>
            </a:extLst>
          </p:cNvPr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>
                <a16:creationId xmlns:a16="http://schemas.microsoft.com/office/drawing/2014/main" id="{C9CE673E-9A27-BC61-03C8-1537828F7D50}"/>
              </a:ext>
            </a:extLst>
          </p:cNvPr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3EF1C123-5409-20D1-5DC0-C7C4A84116A2}"/>
              </a:ext>
            </a:extLst>
          </p:cNvPr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B2800745-1659-E305-AACE-0EE77AF7B0A8}"/>
              </a:ext>
            </a:extLst>
          </p:cNvPr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95A654-050F-9467-B27B-F2E22F3B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525DDC9-E872-384D-E459-CA692480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4F90C5-142C-7C9E-E644-456FFE62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BBBC7-417E-414A-A27F-E585CAFBB3DC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37197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A64EE68-213C-CAA7-BA42-D56C603015E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F1D094-2E9F-3A8C-54CE-4DC4A3D1BA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525F3E-B368-04C9-9BB9-1CEA3F09BA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61C5-08D0-4088-96DF-3E210128B2D6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06520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9464-043A-C131-7B8E-07ED7471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D3D4-C341-DA4B-38EB-A81F02B2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8DD64-82C0-9405-A682-C2EBF79E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10305-7E65-4396-B4DA-5576B6DCB330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262943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DED53201-840F-3C35-21BC-3BF2BA3AF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ES" sz="8000"/>
              <a:t>“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94FFE6A1-0EFE-A6D8-C30B-922E95EB6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s-E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70EC219-E1C2-C6EF-0486-B5392FEBDF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0FC9BF-C451-01EC-D67F-581BBF3FCB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173478-7A76-B27F-22B5-3974DDA0D7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1A5BA-B6D2-4123-BA01-59C727C3C82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606764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C476-1008-617C-EA98-07D3DF22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A20CF-A520-53CD-6B26-B28FD5D1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F4F95-D017-0E69-AF91-C3046346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012E-CBE3-4D97-ACA7-1F9073DE6F81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2176525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6ADD107E-109F-B8D4-0526-70B1DF198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ES" sz="8000"/>
              <a:t>“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1AC4F89-5EBD-8390-184E-8725F5EDC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s-E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F37126-2F7A-E45C-7403-8523EB0BB9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0EA45B-93CD-23B5-E2E0-8A5B73BB88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7BC6A9-F9E4-C203-F5D6-934073EC73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50C3-004B-4E00-9C43-67007F5AA18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08722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340EC-7AB6-9382-F0A8-20DDC0863D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8FEFB-A0BD-207F-3F8F-52C8C5FAD9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806AA-1567-65DE-C358-4D17CB6DA8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7F28-A5B8-4959-972C-5CC5CBF37CBF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774193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4BB17-C01C-D8F6-06FE-F17AC2E9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D48D2-50C3-9289-CDCC-E87838BF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0560B-FFDF-24D1-2AAA-76C38EB3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1993-91DB-4ED7-B376-4A181FDBB21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4051285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5D026-EBEE-26B3-EF54-B1302D7A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F9CC-1591-4047-B166-A0D41F0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15296-F8A2-F0A1-FBD8-D19EE130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94D02-2715-40CA-BBC2-5F985DBA759C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9046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FF68F-6997-727C-FB43-505901C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3E1AC-5CDA-1403-B64E-2B58B724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A7280-0958-C5F7-10ED-8A4AB3EC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6DBFA-03DC-4DBE-AFAA-9AA65A0A3B25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04910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F8CE4-B45E-A692-DA1F-C128FE23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B247-9109-FF37-0AC4-32358E3C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26786-869E-07BA-7ACF-95AC6EB5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01D4B-5C77-427E-82B1-51D1763E7460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02609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82FC57-418C-4A1B-87FC-2923158C0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4F4E66-CE2D-1ED8-D52B-9959A0C9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CC972E-3EBF-E129-A823-E499BD5B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7535A-50E2-4B87-BDEA-7B43046B69A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9412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460FAE-DC52-C559-81A2-1D931FD3A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F8E9C55-8268-35C4-4BC8-F0CABD68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7C2179-778A-1084-36F5-93599EE3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5BE09-C6AA-4F8B-96D0-FE84E958B0BE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02300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8C7A23D-4A6C-D1C8-3667-2FBD9B173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E199638-436B-2D2C-E6B9-D6FB04F0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F04AF3-BFC4-5A9B-8652-4082B7FD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1E596-AEC4-4096-B9E6-30793D57CC1D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48531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DA59F3-51FE-A98E-F7E4-71A5386D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293CFAD-A0BF-D6F1-7205-D05C80F5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B198E1-227F-BF35-9FD1-467776C7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4296-4B92-43C1-A498-75F4BBCD5C71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409702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CE42E6-288C-86BE-1BE1-7B17B09D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111995-8DA0-C2AD-26F6-306F3D8A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373330-E4F0-812F-8298-4617DD77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E8CED-10FA-462D-9008-40B0A26DB0A3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420367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1BED52-F43C-2409-4DDB-12B7116B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E064C-C8E6-6A5D-2953-CA53511F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6703B-37F9-0108-6606-067F2BC6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E285-A08F-4B08-896A-1EC2509F9E7B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12663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E7186BC1-5F60-9970-887F-61AB4756A8CB}"/>
              </a:ext>
            </a:extLst>
          </p:cNvPr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7452A6A-29C3-4D61-844B-2C40525E84FF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8B8FBB-DB1D-66E5-A77E-6C10D376FEE1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9A279-16D6-ABAB-4DA5-9285505849A3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F17444-7C1B-5981-7733-66745883E9EE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BEDBA9-2551-15BB-3207-D3B193B17E7F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686235-A90C-CCFC-E9F7-8128A172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5943063-ABF6-487A-C49A-7A48EBA38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ACDD6-9DA2-5973-DA12-9A3E6BF6A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B9EEA-FB76-0015-B035-8E396982F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ABD7-340C-0DDA-6B51-5179C68B6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3F2CE25-3FE1-4BB7-92A2-53ECD0D75178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44" r:id="rId12"/>
    <p:sldLayoutId id="2147483939" r:id="rId13"/>
    <p:sldLayoutId id="2147483945" r:id="rId14"/>
    <p:sldLayoutId id="2147483940" r:id="rId15"/>
    <p:sldLayoutId id="2147483941" r:id="rId16"/>
    <p:sldLayoutId id="2147483942" r:id="rId1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QZ7ChcoKI8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 descr="&quot;&quot;">
            <a:extLst>
              <a:ext uri="{FF2B5EF4-FFF2-40B4-BE49-F238E27FC236}">
                <a16:creationId xmlns:a16="http://schemas.microsoft.com/office/drawing/2014/main" id="{0CF34DA0-3362-47CE-8B95-4DD2F4AADB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2A4F337-4C78-56B5-1988-05E8D4A61D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62488" y="1295400"/>
            <a:ext cx="7196137" cy="2362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MX" dirty="0">
                <a:solidFill>
                  <a:srgbClr val="FFFFFF"/>
                </a:solidFill>
              </a:rPr>
              <a:t>Taller de Radio</a:t>
            </a:r>
            <a:br>
              <a:rPr lang="es-ES" altLang="es-MX" dirty="0">
                <a:solidFill>
                  <a:srgbClr val="FFFFFF"/>
                </a:solidFill>
              </a:rPr>
            </a:br>
            <a:r>
              <a:rPr lang="es-ES" altLang="es-MX" dirty="0">
                <a:solidFill>
                  <a:srgbClr val="FFFFFF"/>
                </a:solidFill>
              </a:rPr>
              <a:t>Palencia 2024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DF6BDAC-49E4-D627-8954-450D38F497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45063" y="3843338"/>
            <a:ext cx="5414962" cy="1565275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endParaRPr lang="es-MX" altLang="es-MX">
              <a:solidFill>
                <a:srgbClr val="0F496F"/>
              </a:solidFill>
            </a:endParaRPr>
          </a:p>
          <a:p>
            <a:pPr eaLnBrk="1" hangingPunct="1">
              <a:spcAft>
                <a:spcPct val="0"/>
              </a:spcAft>
            </a:pPr>
            <a:endParaRPr lang="es-MX" altLang="es-MX">
              <a:solidFill>
                <a:srgbClr val="0F496F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es-MX" altLang="es-MX">
                <a:solidFill>
                  <a:srgbClr val="0F496F"/>
                </a:solidFill>
              </a:rPr>
              <a:t>Miguel Ángel Rodríguez López</a:t>
            </a:r>
            <a:endParaRPr lang="es-ES" altLang="es-MX">
              <a:solidFill>
                <a:srgbClr val="0F496F"/>
              </a:solidFill>
            </a:endParaRPr>
          </a:p>
        </p:txBody>
      </p:sp>
      <p:sp useBgFill="1">
        <p:nvSpPr>
          <p:cNvPr id="9225" name="Snip Diagonal Corner Rectangle 6">
            <a:extLst>
              <a:ext uri="{FF2B5EF4-FFF2-40B4-BE49-F238E27FC236}">
                <a16:creationId xmlns:a16="http://schemas.microsoft.com/office/drawing/2014/main" id="{BF83D1D2-2758-E2D6-8DD3-14B3BA8731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4001" y="620722"/>
            <a:ext cx="3670674" cy="5286838"/>
          </a:xfrm>
          <a:prstGeom prst="snip2DiagRect">
            <a:avLst>
              <a:gd name="adj1" fmla="val 15804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152" name="Group 9226">
            <a:extLst>
              <a:ext uri="{FF2B5EF4-FFF2-40B4-BE49-F238E27FC236}">
                <a16:creationId xmlns:a16="http://schemas.microsoft.com/office/drawing/2014/main" id="{A14C53E9-729A-6903-4C1A-075537F0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9228" name="Straight Connector 9227" descr="&quot;&quot;">
              <a:extLst>
                <a:ext uri="{FF2B5EF4-FFF2-40B4-BE49-F238E27FC236}">
                  <a16:creationId xmlns:a16="http://schemas.microsoft.com/office/drawing/2014/main" id="{85A025FB-397B-F3A5-9870-AD7A5E638985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9" name="Straight Connector 9228" descr="&quot;&quot;">
              <a:extLst>
                <a:ext uri="{FF2B5EF4-FFF2-40B4-BE49-F238E27FC236}">
                  <a16:creationId xmlns:a16="http://schemas.microsoft.com/office/drawing/2014/main" id="{CE675C64-538A-3FC4-4F07-D2AF58E58AF2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0" name="Straight Connector 9229" descr="&quot;&quot;">
              <a:extLst>
                <a:ext uri="{FF2B5EF4-FFF2-40B4-BE49-F238E27FC236}">
                  <a16:creationId xmlns:a16="http://schemas.microsoft.com/office/drawing/2014/main" id="{C0E0BE85-D6C1-F23D-EB54-4A1C1D7B98FC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1" name="Straight Connector 9230" descr="&quot;&quot;">
              <a:extLst>
                <a:ext uri="{FF2B5EF4-FFF2-40B4-BE49-F238E27FC236}">
                  <a16:creationId xmlns:a16="http://schemas.microsoft.com/office/drawing/2014/main" id="{3AADB19C-4442-193A-F586-DCB0A8F63B58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2" name="Straight Connector 9231" descr="&quot;&quot;">
              <a:extLst>
                <a:ext uri="{FF2B5EF4-FFF2-40B4-BE49-F238E27FC236}">
                  <a16:creationId xmlns:a16="http://schemas.microsoft.com/office/drawing/2014/main" id="{3F571664-CD69-472E-AE69-E4011AF3D8C2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3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BE9A909B-1A62-83CC-0E12-9920AAB8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5221288"/>
            <a:ext cx="77152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5B6690E5-9042-C4F5-C5D3-BEC0C33B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822450"/>
            <a:ext cx="33766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5F1F0-0E80-F75B-22E2-FED5EFD4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F4755E-7142-482D-BFE0-3F3EA7E86EB8}" type="slidenum">
              <a:rPr lang="es-ES" altLang="es-MX"/>
              <a:pPr>
                <a:defRPr/>
              </a:pPr>
              <a:t>9</a:t>
            </a:fld>
            <a:endParaRPr lang="es-ES" altLang="es-MX" dirty="0"/>
          </a:p>
        </p:txBody>
      </p:sp>
      <p:sp>
        <p:nvSpPr>
          <p:cNvPr id="19459" name="CuadroTexto 7">
            <a:extLst>
              <a:ext uri="{FF2B5EF4-FFF2-40B4-BE49-F238E27FC236}">
                <a16:creationId xmlns:a16="http://schemas.microsoft.com/office/drawing/2014/main" id="{0FB2E820-F05D-6065-3E19-43AC7F67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10. Inclusión de Créditos y Agradecimientos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Incluye en la conclusión del guion los créditos para las personas que participaron en el programa, como los locutores, invitados, y el equipo técnico.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Agradece a la audiencia por sintonizar y recuerda anunciar cuándo será el próximo programa.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C2219DF-692E-DBA2-BDD1-CDB8714075C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F128CB3-C352-401A-82DF-6A422CE3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130023-931D-E51C-2764-5E28B24C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D90EF-6FDD-4C95-A0D1-41BC5183EE46}" type="slidenum">
              <a:rPr lang="es-ES" altLang="es-MX"/>
              <a:pPr>
                <a:defRPr/>
              </a:pPr>
              <a:t>10</a:t>
            </a:fld>
            <a:endParaRPr lang="es-ES" altLang="es-MX" dirty="0"/>
          </a:p>
        </p:txBody>
      </p:sp>
      <p:sp>
        <p:nvSpPr>
          <p:cNvPr id="20483" name="CuadroTexto 7">
            <a:extLst>
              <a:ext uri="{FF2B5EF4-FFF2-40B4-BE49-F238E27FC236}">
                <a16:creationId xmlns:a16="http://schemas.microsoft.com/office/drawing/2014/main" id="{D0DFB15C-2FC3-5DED-2B9A-12F8BABA7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Estructura Básica de la Escaleta/Guion</a:t>
            </a:r>
          </a:p>
          <a:p>
            <a:endParaRPr lang="es-ES" altLang="es-ES" b="1"/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Introducción (2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Saludo y presentación del programa y locutores.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Resumen de los temas que se tratarán.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Noticias Escolares (3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Lectura de las noticias y eventos importantes de la semana.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Entrevista (5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Presentación del invitado.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Preguntas y respuestas.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Música (3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Presentación de la canción.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Reproducción de la canción.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Segmento Educativo (4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Presentación de la sección.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Narración del cuento o dato interesante.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Juegos o Concurso (3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Explicación del juego.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Participación de los oyentes.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Conclusión (2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Resumen del programa.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Agradecimientos y despedida.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BF069E34-1CB0-477C-D503-61D459556F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10F7E9C-3E8B-2AEB-FCC0-CF84DEAC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70DE4A-5509-51AE-508E-D4B55EE2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4F004-F618-40F6-B303-DA86B80649D4}" type="slidenum">
              <a:rPr lang="es-ES" altLang="es-MX"/>
              <a:pPr>
                <a:defRPr/>
              </a:pPr>
              <a:t>11</a:t>
            </a:fld>
            <a:endParaRPr lang="es-ES" altLang="es-MX" dirty="0"/>
          </a:p>
        </p:txBody>
      </p:sp>
      <p:sp>
        <p:nvSpPr>
          <p:cNvPr id="21507" name="CuadroTexto 7">
            <a:extLst>
              <a:ext uri="{FF2B5EF4-FFF2-40B4-BE49-F238E27FC236}">
                <a16:creationId xmlns:a16="http://schemas.microsoft.com/office/drawing/2014/main" id="{DA1B332F-81CD-3C5D-FE81-012C925DC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Ejemplo de Escaleta/Guion</a:t>
            </a:r>
          </a:p>
          <a:p>
            <a:endParaRPr lang="es-ES" altLang="es-ES" b="1"/>
          </a:p>
          <a:p>
            <a:r>
              <a:rPr lang="es-ES" altLang="es-ES" b="1"/>
              <a:t>1. Introducción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"¡Buenos días a todos! Bienvenidos a Radio Escolar, su espacio de información, música y entretenimiento. ¡Yo soy [Nombre]!"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"Y yo soy [Nombre]. Hoy tenemos un programa lleno de sorpresas para todos ustedes. ¡Así que no se despeguen de sus asientos!"</a:t>
            </a:r>
          </a:p>
          <a:p>
            <a:r>
              <a:rPr lang="es-ES" altLang="es-ES" b="1"/>
              <a:t>2. Noticias Escolares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"Comenzamos con las noticias de nuestra escuela. Esta semana, el equipo de baloncesto ha ganado su partido contra [Escuela Rival]. ¡Felicidades chicos!"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"Y no olviden que mañana hay una feria de ciencias en el gimnasio a partir de las 10 de la mañana. ¡Todos están invitados a participar y aprender!"</a:t>
            </a:r>
          </a:p>
          <a:p>
            <a:r>
              <a:rPr lang="es-ES" altLang="es-ES" b="1"/>
              <a:t>3. Entrevista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"Ahora pasamos a nuestra entrevista del día. Hoy tenemos con nosotros a [Nombre del Invitado], quien nos hablará sobre [Tema de la Entrevista]. ¡Bienvenido!"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Invitado:</a:t>
            </a:r>
            <a:r>
              <a:rPr lang="es-ES" altLang="es-ES"/>
              <a:t> "¡Gracias por invitarme! Es un placer estar aquí con ustedes."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"Cuéntanos, [Nombre del Invitado], ¿cómo empezó tu interés en [Tema]?"</a:t>
            </a:r>
          </a:p>
          <a:p>
            <a:r>
              <a:rPr lang="es-ES" altLang="es-ES" i="1"/>
              <a:t>(Continúa con preguntas y respuestas durante unos minutos)</a:t>
            </a:r>
            <a:endParaRPr lang="es-ES" altLang="es-ES" b="1"/>
          </a:p>
          <a:p>
            <a:endParaRPr lang="es-ES" altLang="es-ES" b="1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0AAFB0B3-ED67-523B-92E2-BE6C3B06740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A8A809C-FEE4-B786-17D6-4510FA22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6C9E75-5DD0-407C-DC28-0AEDA24E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45DEC-C1F8-46AB-9D97-2B0312ADFA23}" type="slidenum">
              <a:rPr lang="es-ES" altLang="es-MX"/>
              <a:pPr>
                <a:defRPr/>
              </a:pPr>
              <a:t>12</a:t>
            </a:fld>
            <a:endParaRPr lang="es-ES" altLang="es-MX" dirty="0"/>
          </a:p>
        </p:txBody>
      </p:sp>
      <p:sp>
        <p:nvSpPr>
          <p:cNvPr id="22531" name="CuadroTexto 7">
            <a:extLst>
              <a:ext uri="{FF2B5EF4-FFF2-40B4-BE49-F238E27FC236}">
                <a16:creationId xmlns:a16="http://schemas.microsoft.com/office/drawing/2014/main" id="{B6D27E3B-3CC8-E7DF-E3AF-8D136ACE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Ejemplo de Escaleta/Guion</a:t>
            </a:r>
          </a:p>
          <a:p>
            <a:endParaRPr lang="es-ES" altLang="es-ES" b="1"/>
          </a:p>
          <a:p>
            <a:r>
              <a:rPr lang="es-ES" altLang="es-ES" b="1"/>
              <a:t>4. Música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"Es momento de relajarnos un poco con algo de música. Vamos a escuchar la canción [Título de la Canción] de [Artista]. ¡Suban el volumen y disfruten!"</a:t>
            </a:r>
          </a:p>
          <a:p>
            <a:r>
              <a:rPr lang="es-ES" altLang="es-ES" i="1"/>
              <a:t>(Reproduce la canción o un fragmento de la misma)</a:t>
            </a:r>
            <a:endParaRPr lang="es-ES" altLang="es-ES"/>
          </a:p>
          <a:p>
            <a:r>
              <a:rPr lang="es-ES" altLang="es-ES" b="1"/>
              <a:t>5. Sección de Cuentos o Anécdotas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"Ahora vamos con una de las secciones favoritas de nuestros oyentes, el cuento del día. Hoy les traemos una historia titulada '[Título del Cuento]'." </a:t>
            </a:r>
            <a:r>
              <a:rPr lang="es-ES" altLang="es-ES" i="1"/>
              <a:t>(Narración del cuento por uno de los locutores)</a:t>
            </a:r>
            <a:endParaRPr lang="es-ES" altLang="es-ES"/>
          </a:p>
          <a:p>
            <a:r>
              <a:rPr lang="es-ES" altLang="es-ES" b="1"/>
              <a:t>6. Despedida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"Y con esto llegamos al final de nuestro programa de hoy. Esperamos que lo hayan disfrutado tanto como nosotros."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"Recuerden sintonizarnos la próxima semana a la misma hora. ¡Hasta luego!"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Ambos:</a:t>
            </a:r>
            <a:r>
              <a:rPr lang="es-ES" altLang="es-ES"/>
              <a:t> "¡Adiós y que tengan un excelente día!"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FC16780-4F53-7497-EC00-82B2C581F0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C4D58806-B9D0-9558-6F78-249B3B1A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97977D-7724-7281-32F2-687F8DE3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71514-0A43-4DE1-A613-311B9565B135}" type="slidenum">
              <a:rPr lang="es-ES" altLang="es-MX"/>
              <a:pPr>
                <a:defRPr/>
              </a:pPr>
              <a:t>13</a:t>
            </a:fld>
            <a:endParaRPr lang="es-ES" altLang="es-MX" dirty="0"/>
          </a:p>
        </p:txBody>
      </p:sp>
      <p:sp>
        <p:nvSpPr>
          <p:cNvPr id="23555" name="CuadroTexto 7">
            <a:extLst>
              <a:ext uri="{FF2B5EF4-FFF2-40B4-BE49-F238E27FC236}">
                <a16:creationId xmlns:a16="http://schemas.microsoft.com/office/drawing/2014/main" id="{2727E2FD-C784-119E-B006-164929930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Equipamiento Necesario</a:t>
            </a:r>
          </a:p>
          <a:p>
            <a:r>
              <a:rPr lang="es-ES" altLang="es-ES"/>
              <a:t>Para montar una radio escolar, es importante contar con el siguiente equipo básico: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Mesa de mezclas:</a:t>
            </a:r>
            <a:r>
              <a:rPr lang="es-ES" altLang="es-ES"/>
              <a:t> Permite controlar el sonido de diferentes fuentes, como micrófonos, música y efectos de sonido. Una mesa sencilla con 2 o 4 canales es suficiente para empezar.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Micrófonos:</a:t>
            </a:r>
            <a:r>
              <a:rPr lang="es-ES" altLang="es-ES"/>
              <a:t> Los micrófonos son esenciales para captar las voces de los locutores. Se recomienda tener al menos dos micrófonos, preferiblemente de condensador, para una mejor calidad de sonido.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Auriculares:</a:t>
            </a:r>
            <a:r>
              <a:rPr lang="es-ES" altLang="es-ES"/>
              <a:t> Ayudan a los locutores a escuchar lo que se está transmitiendo y a mantener el control de la calidad del audio.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Ordenador:</a:t>
            </a:r>
            <a:r>
              <a:rPr lang="es-ES" altLang="es-ES"/>
              <a:t> Se utiliza para reproducir música, efectos de sonido y grabar el programa. También puede ser útil para editar el contenido antes de su emisión.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Software de grabación y edición:</a:t>
            </a:r>
            <a:r>
              <a:rPr lang="es-ES" altLang="es-ES"/>
              <a:t> Programas como Audacity (gratuito) o Adobe Audition permiten grabar y editar el audio de los programas.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Altavoces:</a:t>
            </a:r>
            <a:r>
              <a:rPr lang="es-ES" altLang="es-ES"/>
              <a:t> Para reproducir el audio en el estudio y asegurarse de que todo suena correctamente.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Cables y conectores:</a:t>
            </a:r>
            <a:r>
              <a:rPr lang="es-ES" altLang="es-ES"/>
              <a:t> Para conectar todo el equipo de forma adecuada.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D66EFFB-664D-48FB-44B3-6CAA07EF35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E06899A-259C-5C0A-C86A-21373B4A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4FEBDD-DB80-4C3B-3CE1-64B3E931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D6DAB-4E6B-4475-9153-6D007C3F859F}" type="slidenum">
              <a:rPr lang="es-ES" altLang="es-MX"/>
              <a:pPr>
                <a:defRPr/>
              </a:pPr>
              <a:t>14</a:t>
            </a:fld>
            <a:endParaRPr lang="es-ES" altLang="es-MX" dirty="0"/>
          </a:p>
        </p:txBody>
      </p:sp>
      <p:sp>
        <p:nvSpPr>
          <p:cNvPr id="24579" name="CuadroTexto 7">
            <a:extLst>
              <a:ext uri="{FF2B5EF4-FFF2-40B4-BE49-F238E27FC236}">
                <a16:creationId xmlns:a16="http://schemas.microsoft.com/office/drawing/2014/main" id="{3633B448-8957-79FB-DF9D-54E0EF2B2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3. Configuración del Estudio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Organización:</a:t>
            </a:r>
            <a:r>
              <a:rPr lang="es-ES" altLang="es-ES"/>
              <a:t> Coloca la mesa de mezclas en un lugar accesible para el técnico de sonido. Los micrófonos deben estar dispuestos de manera que los locutores puedan hablar cómodamente.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Aislamiento acústico:</a:t>
            </a:r>
            <a:r>
              <a:rPr lang="es-ES" altLang="es-ES"/>
              <a:t> Si es posible, acondiciona el espacio con paneles absorbentes para reducir el eco y el ruido externo.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Pruebas de sonido:</a:t>
            </a:r>
            <a:r>
              <a:rPr lang="es-ES" altLang="es-ES"/>
              <a:t> Realiza pruebas antes de cada programa para asegurarte de que todo funciona correctamente y que los niveles de audio son adecuados.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AAE04B9-A1F2-8006-6F37-CF3DC93886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7B4EA650-C878-B461-56CE-F8FB16C8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AD1D4E-5C70-733C-BDE8-56736168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96414-CC42-44BA-95FE-E806A127DE15}" type="slidenum">
              <a:rPr lang="es-ES" altLang="es-MX"/>
              <a:pPr>
                <a:defRPr/>
              </a:pPr>
              <a:t>15</a:t>
            </a:fld>
            <a:endParaRPr lang="es-ES" altLang="es-MX" dirty="0"/>
          </a:p>
        </p:txBody>
      </p:sp>
      <p:sp>
        <p:nvSpPr>
          <p:cNvPr id="25603" name="CuadroTexto 7">
            <a:extLst>
              <a:ext uri="{FF2B5EF4-FFF2-40B4-BE49-F238E27FC236}">
                <a16:creationId xmlns:a16="http://schemas.microsoft.com/office/drawing/2014/main" id="{73FB7660-CC7D-AECD-9EE3-91B09A59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Documentación y manuales:</a:t>
            </a:r>
            <a:r>
              <a:rPr lang="es-ES" altLang="es-ES"/>
              <a:t> En Teams están disponibles los manuales. Echa un vistazo a “Quick Start Guide”</a:t>
            </a:r>
          </a:p>
          <a:p>
            <a:endParaRPr lang="es-ES" altLang="es-ES" b="1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16C799A1-0DA7-42F3-3004-6E39F6AEE2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1C12E777-CF35-776C-00B3-2D4C79A6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pic>
        <p:nvPicPr>
          <p:cNvPr id="25606" name="Imagen 2">
            <a:extLst>
              <a:ext uri="{FF2B5EF4-FFF2-40B4-BE49-F238E27FC236}">
                <a16:creationId xmlns:a16="http://schemas.microsoft.com/office/drawing/2014/main" id="{FE830E78-CED1-8543-6EC8-AACA8E10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452563"/>
            <a:ext cx="5064125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2C2956-E3DE-49BD-3EBF-240B5CB2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DB743-C557-4BBE-98DB-22B788483ECD}" type="slidenum">
              <a:rPr lang="es-ES" altLang="es-MX"/>
              <a:pPr>
                <a:defRPr/>
              </a:pPr>
              <a:t>16</a:t>
            </a:fld>
            <a:endParaRPr lang="es-ES" altLang="es-MX" dirty="0"/>
          </a:p>
        </p:txBody>
      </p:sp>
      <p:sp>
        <p:nvSpPr>
          <p:cNvPr id="26627" name="CuadroTexto 7">
            <a:extLst>
              <a:ext uri="{FF2B5EF4-FFF2-40B4-BE49-F238E27FC236}">
                <a16:creationId xmlns:a16="http://schemas.microsoft.com/office/drawing/2014/main" id="{903079FF-2F56-9700-C106-26107342D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Conexiones: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8135B82-C288-86FD-1B13-F8943756C1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34988908-4A65-4BE5-7DD0-30928E8E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pic>
        <p:nvPicPr>
          <p:cNvPr id="26630" name="Imagen 10">
            <a:extLst>
              <a:ext uri="{FF2B5EF4-FFF2-40B4-BE49-F238E27FC236}">
                <a16:creationId xmlns:a16="http://schemas.microsoft.com/office/drawing/2014/main" id="{D719ED91-1F15-EA1B-6FFC-90D91086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295400"/>
            <a:ext cx="37020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CuadroTexto 7">
            <a:extLst>
              <a:ext uri="{FF2B5EF4-FFF2-40B4-BE49-F238E27FC236}">
                <a16:creationId xmlns:a16="http://schemas.microsoft.com/office/drawing/2014/main" id="{65A063C2-3493-6B95-8279-11001764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22450"/>
            <a:ext cx="5692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Altavoces y grabación analógica: NO</a:t>
            </a:r>
          </a:p>
          <a:p>
            <a:r>
              <a:rPr lang="es-ES" altLang="es-ES" b="1"/>
              <a:t>Splitter de cascos: Input a salida de la mesa, los auriculares a las distintas salidas. Cada aurivular tiene su propio volumen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1A2EC-D73B-925E-F031-74E83F55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8264E-8FD3-4358-9D34-99A03B432133}" type="slidenum">
              <a:rPr lang="es-ES" altLang="es-MX"/>
              <a:pPr>
                <a:defRPr/>
              </a:pPr>
              <a:t>17</a:t>
            </a:fld>
            <a:endParaRPr lang="es-ES" altLang="es-MX" dirty="0"/>
          </a:p>
        </p:txBody>
      </p:sp>
      <p:sp>
        <p:nvSpPr>
          <p:cNvPr id="27651" name="CuadroTexto 7">
            <a:extLst>
              <a:ext uri="{FF2B5EF4-FFF2-40B4-BE49-F238E27FC236}">
                <a16:creationId xmlns:a16="http://schemas.microsoft.com/office/drawing/2014/main" id="{317EDE52-F54E-C6A1-D834-78396CE7A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Canales: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2137680A-AAE3-3A0D-2271-9B328659D3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F80E6462-C597-7F2C-EC75-4768AA60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27654" name="CuadroTexto 7">
            <a:extLst>
              <a:ext uri="{FF2B5EF4-FFF2-40B4-BE49-F238E27FC236}">
                <a16:creationId xmlns:a16="http://schemas.microsoft.com/office/drawing/2014/main" id="{AC660BF5-B2A8-C3D6-1321-C17C2901D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822450"/>
            <a:ext cx="52578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La ganancia debe ajustarse en primer lugar. Para evitar distorsiones, no debe encenderse el led rojo, salvo en gritos.</a:t>
            </a:r>
          </a:p>
          <a:p>
            <a:endParaRPr lang="es-ES" altLang="es-ES" b="1"/>
          </a:p>
          <a:p>
            <a:r>
              <a:rPr lang="es-ES" altLang="es-ES" b="1"/>
              <a:t>El volumen debe ser tal que en el programa de grabación (audacity) los indicadores lleguen al amarillo pero no al rojo</a:t>
            </a:r>
          </a:p>
        </p:txBody>
      </p:sp>
      <p:pic>
        <p:nvPicPr>
          <p:cNvPr id="27655" name="Imagen 4">
            <a:extLst>
              <a:ext uri="{FF2B5EF4-FFF2-40B4-BE49-F238E27FC236}">
                <a16:creationId xmlns:a16="http://schemas.microsoft.com/office/drawing/2014/main" id="{A4C4DEF9-BBF6-AA8F-BB62-BE42643A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284288"/>
            <a:ext cx="482917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D16E-A9F0-2EC1-97E3-3CB173BC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5E974-4919-4E4B-9414-CF5FA638219F}" type="slidenum">
              <a:rPr lang="es-ES" altLang="es-MX"/>
              <a:pPr>
                <a:defRPr/>
              </a:pPr>
              <a:t>18</a:t>
            </a:fld>
            <a:endParaRPr lang="es-ES" altLang="es-MX" dirty="0"/>
          </a:p>
        </p:txBody>
      </p:sp>
      <p:sp>
        <p:nvSpPr>
          <p:cNvPr id="28675" name="CuadroTexto 7">
            <a:extLst>
              <a:ext uri="{FF2B5EF4-FFF2-40B4-BE49-F238E27FC236}">
                <a16:creationId xmlns:a16="http://schemas.microsoft.com/office/drawing/2014/main" id="{9D70725D-B18E-3AB1-3088-42A90F696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Conexión de micros inalámbricos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41BE7373-8504-6C84-47D6-8C9FEB078D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2893309-11C8-E488-C030-31D9A4D9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28678" name="CuadroTexto 7">
            <a:extLst>
              <a:ext uri="{FF2B5EF4-FFF2-40B4-BE49-F238E27FC236}">
                <a16:creationId xmlns:a16="http://schemas.microsoft.com/office/drawing/2014/main" id="{2CE4DCB8-9529-10A6-836D-D73767799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822450"/>
            <a:ext cx="5257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Podemos conectarlos a las entradas L/MONO</a:t>
            </a:r>
          </a:p>
          <a:p>
            <a:r>
              <a:rPr lang="es-ES" altLang="es-ES" b="1"/>
              <a:t>Si queremos un efecto estéreo los dos al mismo canal L/R</a:t>
            </a:r>
          </a:p>
          <a:p>
            <a:endParaRPr lang="es-ES" altLang="es-ES" b="1"/>
          </a:p>
          <a:p>
            <a:r>
              <a:rPr lang="es-ES" altLang="es-ES" b="1"/>
              <a:t>La ganancia de los micros debe ajustarse en primer lugar. -6dB suele ser un valor adecuado.</a:t>
            </a:r>
          </a:p>
          <a:p>
            <a:endParaRPr lang="es-ES" altLang="es-ES" b="1"/>
          </a:p>
        </p:txBody>
      </p:sp>
      <p:pic>
        <p:nvPicPr>
          <p:cNvPr id="28679" name="Imagen 6">
            <a:extLst>
              <a:ext uri="{FF2B5EF4-FFF2-40B4-BE49-F238E27FC236}">
                <a16:creationId xmlns:a16="http://schemas.microsoft.com/office/drawing/2014/main" id="{F62EFA43-7647-3D42-345E-A38F7752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95425"/>
            <a:ext cx="55276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D1E4CBA8-7C3A-2662-5CB7-76ED49A04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88913"/>
            <a:ext cx="6348413" cy="9318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MX" sz="2800" dirty="0"/>
              <a:t>Contenidos</a:t>
            </a:r>
            <a:endParaRPr lang="es-ES" altLang="es-MX" sz="2800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35E822C-5C0D-312A-F6CC-255BF2E57F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1120775"/>
            <a:ext cx="6945313" cy="4921250"/>
          </a:xfrm>
        </p:spPr>
        <p:txBody>
          <a:bodyPr/>
          <a:lstStyle/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La radio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Formato tradicional y podcast. Emisiones en directo y en diferido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Los contenidos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. Programaciones y escaletas. Creadores de contenido. Tipos.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Hardware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Micros. Mesas de mezclas. Amplificadores. Auriculares. Altavoces. Dispositivos de grabación. Manuales de referencia.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El sonido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Conceptos básicos. Analógico. Digital. Magnitudes básicas.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Música y sonidos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El copyright. Canciones y sonidos libres. Plataformas.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Software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Drivers. Programas de grabación/edición. Efectos. Audacity. Otros.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Publicación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Plataformas para podcast. Anuncios en RRSS</a:t>
            </a:r>
            <a:endParaRPr lang="es-MX" altLang="es-MX">
              <a:cs typeface="Times New Roman" panose="02020603050405020304" pitchFamily="18" charset="0"/>
            </a:endParaRPr>
          </a:p>
        </p:txBody>
      </p:sp>
      <p:sp>
        <p:nvSpPr>
          <p:cNvPr id="8196" name="5 Marcador de número de diapositiva">
            <a:extLst>
              <a:ext uri="{FF2B5EF4-FFF2-40B4-BE49-F238E27FC236}">
                <a16:creationId xmlns:a16="http://schemas.microsoft.com/office/drawing/2014/main" id="{3B2D5F92-82BA-9876-25C7-42B21E1D3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880E6E-17BB-4213-9195-A01A540D6309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s-MX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E17680-5534-1E73-DBA9-664383B5B3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ED6F9E-44FA-480F-C7B8-66BA192F5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97621-31EA-90B5-70BA-CA248FBA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5B1CE-3622-4AE8-BA28-93D6CCBBBC3F}" type="slidenum">
              <a:rPr lang="es-ES" altLang="es-MX"/>
              <a:pPr>
                <a:defRPr/>
              </a:pPr>
              <a:t>19</a:t>
            </a:fld>
            <a:endParaRPr lang="es-ES" altLang="es-MX" dirty="0"/>
          </a:p>
        </p:txBody>
      </p:sp>
      <p:sp>
        <p:nvSpPr>
          <p:cNvPr id="29699" name="CuadroTexto 7">
            <a:extLst>
              <a:ext uri="{FF2B5EF4-FFF2-40B4-BE49-F238E27FC236}">
                <a16:creationId xmlns:a16="http://schemas.microsoft.com/office/drawing/2014/main" id="{4BEF17DB-67C5-CF9C-97D0-0F19A6B8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Conexión del móvil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FD798F-FCF3-093A-CC31-EC64ED32DA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A2442C4-DA54-4E8C-B5BB-2FFADF68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29702" name="CuadroTexto 7">
            <a:extLst>
              <a:ext uri="{FF2B5EF4-FFF2-40B4-BE49-F238E27FC236}">
                <a16:creationId xmlns:a16="http://schemas.microsoft.com/office/drawing/2014/main" id="{36A44120-421B-C359-54DD-0A2B8BAF6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822450"/>
            <a:ext cx="5257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Podemos conectar al mismo canal para mantener un efecto estéreo L/R</a:t>
            </a:r>
          </a:p>
          <a:p>
            <a:endParaRPr lang="es-ES" altLang="es-ES" b="1"/>
          </a:p>
          <a:p>
            <a:r>
              <a:rPr lang="es-ES" altLang="es-ES" b="1"/>
              <a:t>El volumen del móvil en torno al 80%, luego ajustamos ganancia y volumen en la mesa</a:t>
            </a:r>
          </a:p>
          <a:p>
            <a:endParaRPr lang="es-ES" altLang="es-ES" b="1"/>
          </a:p>
        </p:txBody>
      </p:sp>
      <p:pic>
        <p:nvPicPr>
          <p:cNvPr id="29703" name="Imagen 2">
            <a:extLst>
              <a:ext uri="{FF2B5EF4-FFF2-40B4-BE49-F238E27FC236}">
                <a16:creationId xmlns:a16="http://schemas.microsoft.com/office/drawing/2014/main" id="{8714A3A2-DB0E-9083-214F-CBA839A65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22450"/>
            <a:ext cx="515461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BAAEC6-B400-94E0-36A7-881D640E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82254-2334-43AA-A35D-EEDACEF06DD4}" type="slidenum">
              <a:rPr lang="es-ES" altLang="es-MX"/>
              <a:pPr>
                <a:defRPr/>
              </a:pPr>
              <a:t>20</a:t>
            </a:fld>
            <a:endParaRPr lang="es-ES" altLang="es-MX" dirty="0"/>
          </a:p>
        </p:txBody>
      </p:sp>
      <p:sp>
        <p:nvSpPr>
          <p:cNvPr id="30723" name="CuadroTexto 7">
            <a:extLst>
              <a:ext uri="{FF2B5EF4-FFF2-40B4-BE49-F238E27FC236}">
                <a16:creationId xmlns:a16="http://schemas.microsoft.com/office/drawing/2014/main" id="{C1915DFD-E28C-3D47-FD11-39D2177B4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Audacity</a:t>
            </a:r>
            <a:endParaRPr lang="es-ES" altLang="es-ES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54AEBDB-C475-7BAA-A671-A8AE798522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F9B0A84E-DDF0-C6F4-79E7-1BDA98BC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30726" name="CuadroTexto 7">
            <a:extLst>
              <a:ext uri="{FF2B5EF4-FFF2-40B4-BE49-F238E27FC236}">
                <a16:creationId xmlns:a16="http://schemas.microsoft.com/office/drawing/2014/main" id="{09202A74-E337-2A83-DE86-90FCF486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75" y="461963"/>
            <a:ext cx="52578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Conf de audio: dispositivos de grabación/reproducción (USB)</a:t>
            </a:r>
          </a:p>
          <a:p>
            <a:endParaRPr lang="es-ES" altLang="es-ES" b="1"/>
          </a:p>
          <a:p>
            <a:r>
              <a:rPr lang="es-ES" altLang="es-ES" b="1"/>
              <a:t>La herramienta de pisado es una alternativa rápida a Desvanecer/Aparecer. Son necesarios 4 puntos</a:t>
            </a:r>
          </a:p>
          <a:p>
            <a:endParaRPr lang="es-ES" altLang="es-ES" b="1"/>
          </a:p>
          <a:p>
            <a:r>
              <a:rPr lang="es-ES" altLang="es-ES" b="1"/>
              <a:t>Ctrl+May+F ajustar visualización</a:t>
            </a:r>
          </a:p>
          <a:p>
            <a:r>
              <a:rPr lang="es-ES" altLang="es-ES" b="1"/>
              <a:t>Ctrl+J/K seleccionar desde un punto hasta el principio final</a:t>
            </a:r>
          </a:p>
          <a:p>
            <a:endParaRPr lang="es-ES" altLang="es-ES" b="1"/>
          </a:p>
          <a:p>
            <a:r>
              <a:rPr lang="es-ES" altLang="es-ES" b="1"/>
              <a:t>Podemos subirlo directamente a Audio.com o bien guardarlo para o trasplataformas</a:t>
            </a:r>
          </a:p>
          <a:p>
            <a:endParaRPr lang="es-ES" altLang="es-ES" b="1"/>
          </a:p>
          <a:p>
            <a:r>
              <a:rPr lang="es-ES" altLang="es-ES" b="1"/>
              <a:t>Pixbay proporciona cantidad de FX</a:t>
            </a:r>
          </a:p>
          <a:p>
            <a:endParaRPr lang="es-ES" altLang="es-ES" b="1"/>
          </a:p>
          <a:p>
            <a:r>
              <a:rPr lang="es-ES" altLang="es-ES" b="1"/>
              <a:t>La inteligencia artificial Suno crea canciones libres de derechos y regalías</a:t>
            </a:r>
          </a:p>
        </p:txBody>
      </p:sp>
      <p:pic>
        <p:nvPicPr>
          <p:cNvPr id="30727" name="Imagen 3">
            <a:extLst>
              <a:ext uri="{FF2B5EF4-FFF2-40B4-BE49-F238E27FC236}">
                <a16:creationId xmlns:a16="http://schemas.microsoft.com/office/drawing/2014/main" id="{AA0ECE7C-B5EE-DEBB-9BE6-32CFB957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12888"/>
            <a:ext cx="5680075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2652C-B03F-E42A-D441-5D69801C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2B086-705C-48C6-AF28-3232B019A264}" type="slidenum">
              <a:rPr lang="es-ES" altLang="es-MX"/>
              <a:pPr>
                <a:defRPr/>
              </a:pPr>
              <a:t>21</a:t>
            </a:fld>
            <a:endParaRPr lang="es-ES" altLang="es-MX" dirty="0"/>
          </a:p>
        </p:txBody>
      </p:sp>
      <p:sp>
        <p:nvSpPr>
          <p:cNvPr id="31747" name="CuadroTexto 7">
            <a:extLst>
              <a:ext uri="{FF2B5EF4-FFF2-40B4-BE49-F238E27FC236}">
                <a16:creationId xmlns:a16="http://schemas.microsoft.com/office/drawing/2014/main" id="{74B5AEC5-6837-92D8-3C95-01901CDB6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Promoción Marcha Fundación Personas</a:t>
            </a:r>
            <a:endParaRPr lang="es-ES" altLang="es-ES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0F293841-F887-C388-7864-7E6A83906F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73BD3DBE-86F1-B03E-2207-7638FD39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pic>
        <p:nvPicPr>
          <p:cNvPr id="2" name="Elementos multimedia en línea 1" title="20240502 radio Aspanis">
            <a:hlinkClick r:id="" action="ppaction://media"/>
            <a:extLst>
              <a:ext uri="{FF2B5EF4-FFF2-40B4-BE49-F238E27FC236}">
                <a16:creationId xmlns:a16="http://schemas.microsoft.com/office/drawing/2014/main" id="{AFA047BB-3C96-4E01-EA57-05FC623274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1988" y="1260475"/>
            <a:ext cx="7383462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78790A72-B377-F1BD-C0F4-AAA9B03C1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53988"/>
            <a:ext cx="7089775" cy="5308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9600" dirty="0"/>
              <a:t>¡Gracias!</a:t>
            </a:r>
            <a:endParaRPr lang="es-ES" altLang="es-MX" sz="9600" dirty="0"/>
          </a:p>
        </p:txBody>
      </p:sp>
      <p:sp>
        <p:nvSpPr>
          <p:cNvPr id="32771" name="5 Marcador de número de diapositiva">
            <a:extLst>
              <a:ext uri="{FF2B5EF4-FFF2-40B4-BE49-F238E27FC236}">
                <a16:creationId xmlns:a16="http://schemas.microsoft.com/office/drawing/2014/main" id="{71E3E4CA-3858-89B0-DFF3-C235DECB6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ABA531-A352-4A2A-AB61-4C5C60C12B73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altLang="es-MX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9FCCEE-51D7-2B65-1C0B-71768E725B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8B23BF-9D46-4E31-CFAF-2EF940AD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5 Marcador de número de diapositiva">
            <a:extLst>
              <a:ext uri="{FF2B5EF4-FFF2-40B4-BE49-F238E27FC236}">
                <a16:creationId xmlns:a16="http://schemas.microsoft.com/office/drawing/2014/main" id="{7F3C2511-32F9-E626-ABBE-2D39F9AA1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6B25C0-B943-4AE8-B711-CF38E2B99A84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 altLang="es-MX"/>
          </a:p>
        </p:txBody>
      </p:sp>
      <p:sp>
        <p:nvSpPr>
          <p:cNvPr id="10243" name="CuadroTexto 6">
            <a:extLst>
              <a:ext uri="{FF2B5EF4-FFF2-40B4-BE49-F238E27FC236}">
                <a16:creationId xmlns:a16="http://schemas.microsoft.com/office/drawing/2014/main" id="{C3A0430F-2C59-12CF-EA32-F98AB582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5" y="527050"/>
            <a:ext cx="6892925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s-ES" altLang="es-ES" sz="2800" b="1"/>
              <a:t>Ejemplo de Escaleta</a:t>
            </a:r>
          </a:p>
          <a:p>
            <a:pPr eaLnBrk="1" hangingPunct="1"/>
            <a:endParaRPr lang="es-ES" altLang="es-ES" sz="2800" b="1"/>
          </a:p>
          <a:p>
            <a:pPr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 b="1"/>
              <a:t>Introducción (2 min)</a:t>
            </a:r>
            <a:endParaRPr lang="es-ES" altLang="es-ES" sz="2800"/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Saludo y presentación del programa y locutores.</a:t>
            </a:r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Resumen de los temas que se tratarán.</a:t>
            </a:r>
          </a:p>
          <a:p>
            <a:pPr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 b="1"/>
              <a:t>Noticias Escolares (3 min)</a:t>
            </a:r>
            <a:endParaRPr lang="es-ES" altLang="es-ES" sz="2800"/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Lectura de las noticias y eventos importantes de la semana.</a:t>
            </a:r>
          </a:p>
          <a:p>
            <a:pPr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 b="1"/>
              <a:t>Entrevista (5 min)</a:t>
            </a:r>
            <a:endParaRPr lang="es-ES" altLang="es-ES" sz="2800"/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Presentación del invitado.</a:t>
            </a:r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Preguntas y respuestas.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AEDA6449-0CE6-B225-8555-DE043F2EDE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DF6B3626-17B7-18A5-2FF7-5D6F14BA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5 Marcador de número de diapositiva">
            <a:extLst>
              <a:ext uri="{FF2B5EF4-FFF2-40B4-BE49-F238E27FC236}">
                <a16:creationId xmlns:a16="http://schemas.microsoft.com/office/drawing/2014/main" id="{F4C0A497-6E82-F624-D043-4B6B17D4F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BD5B2B-40B9-4FFC-B545-4E951A7FD5A6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 altLang="es-MX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A02BBAA-BBB3-5A80-26C9-F7DB96FDF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784225"/>
            <a:ext cx="7594600" cy="553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Música (3 min)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Presentación de la canción.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Reproducción de la canción.</a:t>
            </a:r>
          </a:p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Segmento Educativo (4 min)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Presentación de la sección.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Narración del cuento o dato interesante.</a:t>
            </a:r>
          </a:p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Juegos o Concurso (3 min)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Explicación del juego.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Participación de los oyentes.</a:t>
            </a:r>
          </a:p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Conclusión (2 min)</a:t>
            </a:r>
            <a:endParaRPr lang="es-ES" altLang="es-ES" sz="2800">
              <a:latin typeface="Arial" panose="020B0604020202020204" pitchFamily="34" charset="0"/>
            </a:endParaRP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Resumen del programa.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Agradecimientos y despedida.</a:t>
            </a:r>
          </a:p>
          <a:p>
            <a:pPr defTabSz="914400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04311C-D32E-73D7-B6DE-ABA19685E9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110B0F-83D1-A76B-13F8-9CD84506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896D18-99DB-E266-ED89-F1BA6181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AC45-0CF5-4F64-8A51-FCD6A4336418}" type="slidenum">
              <a:rPr lang="es-ES" altLang="es-MX"/>
              <a:pPr>
                <a:defRPr/>
              </a:pPr>
              <a:t>4</a:t>
            </a:fld>
            <a:endParaRPr lang="es-ES" altLang="es-MX" dirty="0"/>
          </a:p>
        </p:txBody>
      </p:sp>
      <p:sp>
        <p:nvSpPr>
          <p:cNvPr id="14339" name="CuadroTexto 13">
            <a:extLst>
              <a:ext uri="{FF2B5EF4-FFF2-40B4-BE49-F238E27FC236}">
                <a16:creationId xmlns:a16="http://schemas.microsoft.com/office/drawing/2014/main" id="{29455C4A-0403-5280-447F-8699012D1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458788"/>
            <a:ext cx="93472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s-ES" altLang="es-ES" sz="2800" b="1"/>
              <a:t>Pautas para hacer una Escaleta</a:t>
            </a:r>
          </a:p>
          <a:p>
            <a:pPr eaLnBrk="1" hangingPunct="1"/>
            <a:endParaRPr lang="es-ES" altLang="es-ES" sz="2800" b="1"/>
          </a:p>
          <a:p>
            <a:pPr eaLnBrk="1" hangingPunct="1"/>
            <a:r>
              <a:rPr lang="es-ES" altLang="es-ES" sz="2800" b="1"/>
              <a:t>1. Identificar el Público Objetivo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Define claramente a quién va dirigido el programa: estudiantes, profesores, padres…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Adapta el tono y el lenguaje del guion a la edad y los intereses de tu audiencia.</a:t>
            </a:r>
          </a:p>
          <a:p>
            <a:pPr eaLnBrk="1" hangingPunct="1"/>
            <a:r>
              <a:rPr lang="es-ES" altLang="es-ES" sz="2800" b="1"/>
              <a:t>2. Definir el Objetivo del Programa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Establece qué quieres lograr con el programa: informar, entretener, educar…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Asegúrate de que cada segmento del programa contribuya a cumplir este objetivo.</a:t>
            </a:r>
          </a:p>
        </p:txBody>
      </p:sp>
      <p:sp>
        <p:nvSpPr>
          <p:cNvPr id="15" name="Marcador de fecha 14">
            <a:extLst>
              <a:ext uri="{FF2B5EF4-FFF2-40B4-BE49-F238E27FC236}">
                <a16:creationId xmlns:a16="http://schemas.microsoft.com/office/drawing/2014/main" id="{433C9D6A-D51B-8C61-0DC2-1E6173D3F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9853613" y="6172200"/>
            <a:ext cx="1651000" cy="365125"/>
          </a:xfrm>
        </p:spPr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16" name="Marcador de pie de página 15">
            <a:extLst>
              <a:ext uri="{FF2B5EF4-FFF2-40B4-BE49-F238E27FC236}">
                <a16:creationId xmlns:a16="http://schemas.microsoft.com/office/drawing/2014/main" id="{A31E6733-3E02-3490-51EC-15481839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920BD2-1CB6-96E5-299A-2E5D5C32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FF248-7EA9-493F-B938-D332D27EF9E1}" type="slidenum">
              <a:rPr lang="es-ES" altLang="es-MX"/>
              <a:pPr>
                <a:defRPr/>
              </a:pPr>
              <a:t>5</a:t>
            </a:fld>
            <a:endParaRPr lang="es-ES" altLang="es-MX" dirty="0"/>
          </a:p>
        </p:txBody>
      </p:sp>
      <p:sp>
        <p:nvSpPr>
          <p:cNvPr id="15363" name="CuadroTexto 7">
            <a:extLst>
              <a:ext uri="{FF2B5EF4-FFF2-40B4-BE49-F238E27FC236}">
                <a16:creationId xmlns:a16="http://schemas.microsoft.com/office/drawing/2014/main" id="{4B984FF8-A855-52B2-734C-18E26160B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s-ES" altLang="es-ES" sz="2800" b="1"/>
              <a:t>3. Estructura del Programa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Introducción:</a:t>
            </a:r>
            <a:r>
              <a:rPr lang="es-ES" altLang="es-ES" sz="2800"/>
              <a:t> Presentación del programa y los locutores, y adelanto de lo que se tratará en el programa.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Sección de Noticias:</a:t>
            </a:r>
            <a:r>
              <a:rPr lang="es-ES" altLang="es-ES" sz="2800"/>
              <a:t> Información relevante sobre la escuela, eventos, logros de estudiantes, etc.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Entrevistas:</a:t>
            </a:r>
            <a:r>
              <a:rPr lang="es-ES" altLang="es-ES" sz="2800"/>
              <a:t> Conversaciones con invitados especiales, como profesores, estudiantes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Música:</a:t>
            </a:r>
            <a:r>
              <a:rPr lang="es-ES" altLang="es-ES" sz="2800"/>
              <a:t> Selección de canciones adecuadas para la audiencia. Suno puede ser de gran ayuda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Segmento Educativo o Cultural:</a:t>
            </a:r>
            <a:r>
              <a:rPr lang="es-ES" altLang="es-ES" sz="2800"/>
              <a:t> Espacio para contar cuentos, leer poemas, o compartir datos curiosos.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Juegos o Concursos:</a:t>
            </a:r>
            <a:r>
              <a:rPr lang="es-ES" altLang="es-ES" sz="2800"/>
              <a:t> Actividades interactivas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Conclusión:</a:t>
            </a:r>
            <a:r>
              <a:rPr lang="es-ES" altLang="es-ES" sz="2800"/>
              <a:t> Resumen de lo hablado, agradecimientos…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C4DA0BA-A239-CC27-52F4-2E6762278E5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8E89BAE7-BFC8-ABC9-2464-37236216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CCCC10-DAB6-633F-36E9-E827F33E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CD92C-0DC3-4BE2-8D3A-8B17F6E46508}" type="slidenum">
              <a:rPr lang="es-ES" altLang="es-MX"/>
              <a:pPr>
                <a:defRPr/>
              </a:pPr>
              <a:t>6</a:t>
            </a:fld>
            <a:endParaRPr lang="es-ES" altLang="es-MX" dirty="0"/>
          </a:p>
        </p:txBody>
      </p:sp>
      <p:sp>
        <p:nvSpPr>
          <p:cNvPr id="16387" name="CuadroTexto 7">
            <a:extLst>
              <a:ext uri="{FF2B5EF4-FFF2-40B4-BE49-F238E27FC236}">
                <a16:creationId xmlns:a16="http://schemas.microsoft.com/office/drawing/2014/main" id="{351F91FE-6DC1-C11C-B0CA-4E9D1293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4. Duración del Programa y de Cada Segmento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Determina la duración total del programa (~20 minutos).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Divide el tiempo en segmentos, asignando minutos específicos para cada sección. </a:t>
            </a:r>
          </a:p>
          <a:p>
            <a:r>
              <a:rPr lang="es-ES" altLang="es-ES" sz="2800" b="1"/>
              <a:t>5. Redacción del Guion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Escribe un guion detallado para cada segmento. Incluye diálogos, notas para los locutores, y pausas para la música o efectos de sonido.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Usa un lenguaje claro y sencillo. Recuerda que la radio es un medio auditivo, así que el contenido debe ser fácil de entender al escucharlo.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Deja espacio para la improvisación, especialmente en entrevistas y concursos, pero proporciona una guía clara para mantener el enfoque.</a:t>
            </a:r>
          </a:p>
          <a:p>
            <a:pPr eaLnBrk="1" hangingPunct="1"/>
            <a:endParaRPr lang="es-ES" altLang="es-ES" sz="280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C827E98-AB5C-C7F2-9ACF-3C7D5E34F8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35278F6-2689-D5D5-E12D-37E1C7EA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412243-C643-2B79-AB4A-409A5AA0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5768C-B021-43F5-BABB-BC7E92DA035D}" type="slidenum">
              <a:rPr lang="es-ES" altLang="es-MX"/>
              <a:pPr>
                <a:defRPr/>
              </a:pPr>
              <a:t>7</a:t>
            </a:fld>
            <a:endParaRPr lang="es-ES" altLang="es-MX" dirty="0"/>
          </a:p>
        </p:txBody>
      </p:sp>
      <p:sp>
        <p:nvSpPr>
          <p:cNvPr id="17411" name="CuadroTexto 7">
            <a:extLst>
              <a:ext uri="{FF2B5EF4-FFF2-40B4-BE49-F238E27FC236}">
                <a16:creationId xmlns:a16="http://schemas.microsoft.com/office/drawing/2014/main" id="{04FF091B-D719-7E98-FF2C-3333061E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6. Incluir Transiciones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Prepara transiciones suaves entre los segmentos para mantener el flujo del programa.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Usa frases como "Y ahora pasamos a..." o "Después de esta breve pausa, hablaremos sobre...".</a:t>
            </a:r>
          </a:p>
          <a:p>
            <a:endParaRPr lang="es-ES" altLang="es-ES" sz="2800" b="1"/>
          </a:p>
          <a:p>
            <a:r>
              <a:rPr lang="es-ES" altLang="es-ES" sz="2800" b="1"/>
              <a:t>7. Integrar Efectos de Sonido y Música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Planifica cuándo y dónde se utilizarán efectos de sonido, cortinillas, o música de fondo. Esto ayuda a darle dinamismo y carácter al programa.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Asegúrate de que los efectos no distraigan, sino que complementen lo que se está diciendo.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A28C2EB-3B33-2BA9-9AD9-AB4D249818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F18BDEB-921E-A0AF-4C3C-68D4F88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CD096B-3405-2D52-78BE-18FD9C20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1F414-2031-4401-8E10-0AE5562F90B5}" type="slidenum">
              <a:rPr lang="es-ES" altLang="es-MX"/>
              <a:pPr>
                <a:defRPr/>
              </a:pPr>
              <a:t>8</a:t>
            </a:fld>
            <a:endParaRPr lang="es-ES" altLang="es-MX" dirty="0"/>
          </a:p>
        </p:txBody>
      </p:sp>
      <p:sp>
        <p:nvSpPr>
          <p:cNvPr id="18435" name="CuadroTexto 7">
            <a:extLst>
              <a:ext uri="{FF2B5EF4-FFF2-40B4-BE49-F238E27FC236}">
                <a16:creationId xmlns:a16="http://schemas.microsoft.com/office/drawing/2014/main" id="{E8708C7D-2DAF-978A-98B5-F9E7241F8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8. Revisión y Práctica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Revisa el guion para corregir errores y asegurarte de que tiene coherencia y ritmo.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Ensaya el guion con los locutores antes de la grabación o emisión en vivo para que se sientan cómodos con el contenido y el equipo.</a:t>
            </a:r>
          </a:p>
          <a:p>
            <a:endParaRPr lang="es-ES" altLang="es-ES" sz="2800" b="1"/>
          </a:p>
          <a:p>
            <a:r>
              <a:rPr lang="es-ES" altLang="es-ES" sz="2800" b="1"/>
              <a:t>9. Flexibilidad y Adaptación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Aunque es importante seguir el guion, también debes ser flexible para adaptarte a imprevistos o cambios durante la emisión.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Ten un plan de contingencia por si alguna parte del programa debe ser omitida o cambiada.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20091FA-2110-4FEA-2919-644FFE65995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7F6643D-3003-FC37-138B-51F482F8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20240919 Taller de Radio</Template>
  <TotalTime>76</TotalTime>
  <Words>1989</Words>
  <Application>Microsoft Office PowerPoint</Application>
  <PresentationFormat>Panorámica</PresentationFormat>
  <Paragraphs>241</Paragraphs>
  <Slides>23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Century Gothic</vt:lpstr>
      <vt:lpstr>Arial</vt:lpstr>
      <vt:lpstr>Wingdings 3</vt:lpstr>
      <vt:lpstr>Times New Roman</vt:lpstr>
      <vt:lpstr>Arial Narrow</vt:lpstr>
      <vt:lpstr>Verdana</vt:lpstr>
      <vt:lpstr>Sector</vt:lpstr>
      <vt:lpstr>Taller de Radio Palencia 2024</vt:lpstr>
      <vt:lpstr>Contenidos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MIGUEL ANGEL RODRIGUEZ LOPEZ</dc:creator>
  <cp:lastModifiedBy>MIGUEL ANGEL RODRIGUEZ LOPEZ</cp:lastModifiedBy>
  <cp:revision>10</cp:revision>
  <dcterms:created xsi:type="dcterms:W3CDTF">2024-09-30T07:28:09Z</dcterms:created>
  <dcterms:modified xsi:type="dcterms:W3CDTF">2024-09-30T08:48:50Z</dcterms:modified>
</cp:coreProperties>
</file>