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handoutMasterIdLst>
    <p:handoutMasterId r:id="rId25"/>
  </p:handoutMasterIdLst>
  <p:sldIdLst>
    <p:sldId id="256" r:id="rId2"/>
    <p:sldId id="274" r:id="rId3"/>
    <p:sldId id="278" r:id="rId4"/>
    <p:sldId id="257" r:id="rId5"/>
    <p:sldId id="279" r:id="rId6"/>
    <p:sldId id="296" r:id="rId7"/>
    <p:sldId id="297" r:id="rId8"/>
    <p:sldId id="280" r:id="rId9"/>
    <p:sldId id="292" r:id="rId10"/>
    <p:sldId id="281" r:id="rId11"/>
    <p:sldId id="282" r:id="rId12"/>
    <p:sldId id="293" r:id="rId13"/>
    <p:sldId id="294" r:id="rId14"/>
    <p:sldId id="295" r:id="rId15"/>
    <p:sldId id="283" r:id="rId16"/>
    <p:sldId id="284" r:id="rId17"/>
    <p:sldId id="285" r:id="rId18"/>
    <p:sldId id="286" r:id="rId19"/>
    <p:sldId id="287" r:id="rId20"/>
    <p:sldId id="269" r:id="rId21"/>
    <p:sldId id="259" r:id="rId22"/>
    <p:sldId id="271" r:id="rId23"/>
  </p:sldIdLst>
  <p:sldSz cx="9144000" cy="6858000" type="screen4x3"/>
  <p:notesSz cx="6797675" cy="9926638"/>
  <p:defaultTextStyle>
    <a:defPPr>
      <a:defRPr lang="es-VE"/>
    </a:defPPr>
    <a:lvl1pPr algn="l" rtl="0" fontAlgn="base">
      <a:spcBef>
        <a:spcPct val="0"/>
      </a:spcBef>
      <a:spcAft>
        <a:spcPct val="0"/>
      </a:spcAft>
      <a:defRPr sz="3200" kern="1200">
        <a:solidFill>
          <a:srgbClr val="0033CC"/>
        </a:solidFill>
        <a:latin typeface="Lucida Sans Unicode" panose="020B0602030504020204" pitchFamily="34" charset="0"/>
        <a:ea typeface="+mn-ea"/>
        <a:cs typeface="+mn-cs"/>
      </a:defRPr>
    </a:lvl1pPr>
    <a:lvl2pPr marL="457200" algn="l" rtl="0" fontAlgn="base">
      <a:spcBef>
        <a:spcPct val="0"/>
      </a:spcBef>
      <a:spcAft>
        <a:spcPct val="0"/>
      </a:spcAft>
      <a:defRPr sz="3200" kern="1200">
        <a:solidFill>
          <a:srgbClr val="0033CC"/>
        </a:solidFill>
        <a:latin typeface="Lucida Sans Unicode" panose="020B0602030504020204" pitchFamily="34" charset="0"/>
        <a:ea typeface="+mn-ea"/>
        <a:cs typeface="+mn-cs"/>
      </a:defRPr>
    </a:lvl2pPr>
    <a:lvl3pPr marL="914400" algn="l" rtl="0" fontAlgn="base">
      <a:spcBef>
        <a:spcPct val="0"/>
      </a:spcBef>
      <a:spcAft>
        <a:spcPct val="0"/>
      </a:spcAft>
      <a:defRPr sz="3200" kern="1200">
        <a:solidFill>
          <a:srgbClr val="0033CC"/>
        </a:solidFill>
        <a:latin typeface="Lucida Sans Unicode" panose="020B0602030504020204" pitchFamily="34" charset="0"/>
        <a:ea typeface="+mn-ea"/>
        <a:cs typeface="+mn-cs"/>
      </a:defRPr>
    </a:lvl3pPr>
    <a:lvl4pPr marL="1371600" algn="l" rtl="0" fontAlgn="base">
      <a:spcBef>
        <a:spcPct val="0"/>
      </a:spcBef>
      <a:spcAft>
        <a:spcPct val="0"/>
      </a:spcAft>
      <a:defRPr sz="3200" kern="1200">
        <a:solidFill>
          <a:srgbClr val="0033CC"/>
        </a:solidFill>
        <a:latin typeface="Lucida Sans Unicode" panose="020B0602030504020204" pitchFamily="34" charset="0"/>
        <a:ea typeface="+mn-ea"/>
        <a:cs typeface="+mn-cs"/>
      </a:defRPr>
    </a:lvl4pPr>
    <a:lvl5pPr marL="1828800" algn="l" rtl="0" fontAlgn="base">
      <a:spcBef>
        <a:spcPct val="0"/>
      </a:spcBef>
      <a:spcAft>
        <a:spcPct val="0"/>
      </a:spcAft>
      <a:defRPr sz="3200" kern="1200">
        <a:solidFill>
          <a:srgbClr val="0033CC"/>
        </a:solidFill>
        <a:latin typeface="Lucida Sans Unicode" panose="020B0602030504020204" pitchFamily="34" charset="0"/>
        <a:ea typeface="+mn-ea"/>
        <a:cs typeface="+mn-cs"/>
      </a:defRPr>
    </a:lvl5pPr>
    <a:lvl6pPr marL="2286000" algn="l" defTabSz="914400" rtl="0" eaLnBrk="1" latinLnBrk="0" hangingPunct="1">
      <a:defRPr sz="3200" kern="1200">
        <a:solidFill>
          <a:srgbClr val="0033CC"/>
        </a:solidFill>
        <a:latin typeface="Lucida Sans Unicode" panose="020B0602030504020204" pitchFamily="34" charset="0"/>
        <a:ea typeface="+mn-ea"/>
        <a:cs typeface="+mn-cs"/>
      </a:defRPr>
    </a:lvl6pPr>
    <a:lvl7pPr marL="2743200" algn="l" defTabSz="914400" rtl="0" eaLnBrk="1" latinLnBrk="0" hangingPunct="1">
      <a:defRPr sz="3200" kern="1200">
        <a:solidFill>
          <a:srgbClr val="0033CC"/>
        </a:solidFill>
        <a:latin typeface="Lucida Sans Unicode" panose="020B0602030504020204" pitchFamily="34" charset="0"/>
        <a:ea typeface="+mn-ea"/>
        <a:cs typeface="+mn-cs"/>
      </a:defRPr>
    </a:lvl7pPr>
    <a:lvl8pPr marL="3200400" algn="l" defTabSz="914400" rtl="0" eaLnBrk="1" latinLnBrk="0" hangingPunct="1">
      <a:defRPr sz="3200" kern="1200">
        <a:solidFill>
          <a:srgbClr val="0033CC"/>
        </a:solidFill>
        <a:latin typeface="Lucida Sans Unicode" panose="020B0602030504020204" pitchFamily="34" charset="0"/>
        <a:ea typeface="+mn-ea"/>
        <a:cs typeface="+mn-cs"/>
      </a:defRPr>
    </a:lvl8pPr>
    <a:lvl9pPr marL="3657600" algn="l" defTabSz="914400" rtl="0" eaLnBrk="1" latinLnBrk="0" hangingPunct="1">
      <a:defRPr sz="3200" kern="1200">
        <a:solidFill>
          <a:srgbClr val="0033CC"/>
        </a:solidFill>
        <a:latin typeface="Lucida Sans Unicode" panose="020B06020305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6" autoAdjust="0"/>
    <p:restoredTop sz="90869" autoAdjust="0"/>
  </p:normalViewPr>
  <p:slideViewPr>
    <p:cSldViewPr>
      <p:cViewPr varScale="1">
        <p:scale>
          <a:sx n="78" d="100"/>
          <a:sy n="78" d="100"/>
        </p:scale>
        <p:origin x="101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4E485418-3829-435F-B68C-1F7401FF2B04}"/>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a:extLst>
              <a:ext uri="{FF2B5EF4-FFF2-40B4-BE49-F238E27FC236}">
                <a16:creationId xmlns:a16="http://schemas.microsoft.com/office/drawing/2014/main" id="{F0A476D6-8F5B-4C65-8C9B-2F465D727481}"/>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347BBFE9-A4DE-41FF-9F46-734F5AD0614F}" type="datetimeFigureOut">
              <a:rPr lang="es-ES"/>
              <a:pPr>
                <a:defRPr/>
              </a:pPr>
              <a:t>26/10/2021</a:t>
            </a:fld>
            <a:endParaRPr lang="es-ES"/>
          </a:p>
        </p:txBody>
      </p:sp>
      <p:sp>
        <p:nvSpPr>
          <p:cNvPr id="4" name="3 Marcador de pie de página">
            <a:extLst>
              <a:ext uri="{FF2B5EF4-FFF2-40B4-BE49-F238E27FC236}">
                <a16:creationId xmlns:a16="http://schemas.microsoft.com/office/drawing/2014/main" id="{808AD7B1-EED4-4B3A-8807-1B0C44AF9942}"/>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s-ES"/>
          </a:p>
        </p:txBody>
      </p:sp>
      <p:sp>
        <p:nvSpPr>
          <p:cNvPr id="5" name="4 Marcador de número de diapositiva">
            <a:extLst>
              <a:ext uri="{FF2B5EF4-FFF2-40B4-BE49-F238E27FC236}">
                <a16:creationId xmlns:a16="http://schemas.microsoft.com/office/drawing/2014/main" id="{18C4E8B6-6B72-4FE0-878B-6EEF0A49CECB}"/>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7D91CE6-F89A-4440-B738-7A03E6D69E60}" type="slidenum">
              <a:rPr lang="es-ES" altLang="es-ES"/>
              <a:pPr/>
              <a:t>‹Nº›</a:t>
            </a:fld>
            <a:endParaRPr lang="es-ES" altLang="es-E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E88E159F-FCF1-454D-B8E4-F2AF438D03DA}"/>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a:extLst>
              <a:ext uri="{FF2B5EF4-FFF2-40B4-BE49-F238E27FC236}">
                <a16:creationId xmlns:a16="http://schemas.microsoft.com/office/drawing/2014/main" id="{0143F9BE-774B-4B00-A4A0-997A29E82CAC}"/>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5DA98FF5-7747-49D9-BDE2-F1BC49293EFC}" type="datetimeFigureOut">
              <a:rPr lang="es-ES"/>
              <a:pPr>
                <a:defRPr/>
              </a:pPr>
              <a:t>26/10/2021</a:t>
            </a:fld>
            <a:endParaRPr lang="es-ES"/>
          </a:p>
        </p:txBody>
      </p:sp>
      <p:sp>
        <p:nvSpPr>
          <p:cNvPr id="4" name="3 Marcador de imagen de diapositiva">
            <a:extLst>
              <a:ext uri="{FF2B5EF4-FFF2-40B4-BE49-F238E27FC236}">
                <a16:creationId xmlns:a16="http://schemas.microsoft.com/office/drawing/2014/main" id="{072636AD-EE9D-4F5C-8BF2-473261A9813A}"/>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a:extLst>
              <a:ext uri="{FF2B5EF4-FFF2-40B4-BE49-F238E27FC236}">
                <a16:creationId xmlns:a16="http://schemas.microsoft.com/office/drawing/2014/main" id="{4BFC7290-8AD5-4424-B302-4813B88DE740}"/>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a:extLst>
              <a:ext uri="{FF2B5EF4-FFF2-40B4-BE49-F238E27FC236}">
                <a16:creationId xmlns:a16="http://schemas.microsoft.com/office/drawing/2014/main" id="{6037AC4D-0E0D-42AD-8CB9-74EDD793E169}"/>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a:extLst>
              <a:ext uri="{FF2B5EF4-FFF2-40B4-BE49-F238E27FC236}">
                <a16:creationId xmlns:a16="http://schemas.microsoft.com/office/drawing/2014/main" id="{95B0BD73-F6D5-48B8-BE45-AF7A214ED277}"/>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2E67394-FD2C-4EDC-BC4E-3D27A90A7958}" type="slidenum">
              <a:rPr lang="es-ES" altLang="es-ES"/>
              <a:pPr/>
              <a:t>‹Nº›</a:t>
            </a:fld>
            <a:endParaRPr lang="es-ES"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12 Rectángulo">
            <a:extLst>
              <a:ext uri="{FF2B5EF4-FFF2-40B4-BE49-F238E27FC236}">
                <a16:creationId xmlns:a16="http://schemas.microsoft.com/office/drawing/2014/main" id="{3DC2244D-C57B-4FDE-B199-EF4486DBD54D}"/>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4 Rectángulo">
            <a:extLst>
              <a:ext uri="{FF2B5EF4-FFF2-40B4-BE49-F238E27FC236}">
                <a16:creationId xmlns:a16="http://schemas.microsoft.com/office/drawing/2014/main" id="{5372AF7D-229C-4683-BE25-390CFE58E33F}"/>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6 Rectángulo">
            <a:extLst>
              <a:ext uri="{FF2B5EF4-FFF2-40B4-BE49-F238E27FC236}">
                <a16:creationId xmlns:a16="http://schemas.microsoft.com/office/drawing/2014/main" id="{B437663A-C7B1-46AE-B19E-501AC9FBDEBC}"/>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7 Rectángulo">
            <a:extLst>
              <a:ext uri="{FF2B5EF4-FFF2-40B4-BE49-F238E27FC236}">
                <a16:creationId xmlns:a16="http://schemas.microsoft.com/office/drawing/2014/main" id="{188606C3-789C-4D65-BE60-AD05AF7D2BC6}"/>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18 Conector recto">
            <a:extLst>
              <a:ext uri="{FF2B5EF4-FFF2-40B4-BE49-F238E27FC236}">
                <a16:creationId xmlns:a16="http://schemas.microsoft.com/office/drawing/2014/main" id="{D415510C-CD4E-47BA-B5B7-EED006C2EB52}"/>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19 Conector recto">
            <a:extLst>
              <a:ext uri="{FF2B5EF4-FFF2-40B4-BE49-F238E27FC236}">
                <a16:creationId xmlns:a16="http://schemas.microsoft.com/office/drawing/2014/main" id="{0E5F2811-B8CA-4562-84AE-681FF734BBBE}"/>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20 Conector recto">
            <a:extLst>
              <a:ext uri="{FF2B5EF4-FFF2-40B4-BE49-F238E27FC236}">
                <a16:creationId xmlns:a16="http://schemas.microsoft.com/office/drawing/2014/main" id="{52FEB0D3-BA93-4771-AC70-C02E80A1D0BB}"/>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23 Conector recto">
            <a:extLst>
              <a:ext uri="{FF2B5EF4-FFF2-40B4-BE49-F238E27FC236}">
                <a16:creationId xmlns:a16="http://schemas.microsoft.com/office/drawing/2014/main" id="{AAE90854-17DF-4B4A-8753-9778E3FD4934}"/>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24 Conector recto">
            <a:extLst>
              <a:ext uri="{FF2B5EF4-FFF2-40B4-BE49-F238E27FC236}">
                <a16:creationId xmlns:a16="http://schemas.microsoft.com/office/drawing/2014/main" id="{845DCE74-E2B8-4ECE-8AC9-06FC83EABE1E}"/>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25 Conector recto">
            <a:extLst>
              <a:ext uri="{FF2B5EF4-FFF2-40B4-BE49-F238E27FC236}">
                <a16:creationId xmlns:a16="http://schemas.microsoft.com/office/drawing/2014/main" id="{27DE9DED-CD4E-4DB8-B644-18BF676D5C85}"/>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26 Rectángulo">
            <a:extLst>
              <a:ext uri="{FF2B5EF4-FFF2-40B4-BE49-F238E27FC236}">
                <a16:creationId xmlns:a16="http://schemas.microsoft.com/office/drawing/2014/main" id="{84F8CDAA-E080-4530-9144-FD7A37B69EA5}"/>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27 Elipse">
            <a:extLst>
              <a:ext uri="{FF2B5EF4-FFF2-40B4-BE49-F238E27FC236}">
                <a16:creationId xmlns:a16="http://schemas.microsoft.com/office/drawing/2014/main" id="{C5D5C70A-EEEA-466C-B6CA-A8B5C6DAF0F4}"/>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28 Elipse">
            <a:extLst>
              <a:ext uri="{FF2B5EF4-FFF2-40B4-BE49-F238E27FC236}">
                <a16:creationId xmlns:a16="http://schemas.microsoft.com/office/drawing/2014/main" id="{C70CE9B5-5C79-43F9-A30F-41413CF48D0F}"/>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29 Elipse">
            <a:extLst>
              <a:ext uri="{FF2B5EF4-FFF2-40B4-BE49-F238E27FC236}">
                <a16:creationId xmlns:a16="http://schemas.microsoft.com/office/drawing/2014/main" id="{F1B19937-91FE-471C-B9C5-AF63FBF22C3A}"/>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30 Elipse">
            <a:extLst>
              <a:ext uri="{FF2B5EF4-FFF2-40B4-BE49-F238E27FC236}">
                <a16:creationId xmlns:a16="http://schemas.microsoft.com/office/drawing/2014/main" id="{8DCD4BDB-B4FE-4EFB-B9BF-D4F41D485853}"/>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31 Elipse">
            <a:extLst>
              <a:ext uri="{FF2B5EF4-FFF2-40B4-BE49-F238E27FC236}">
                <a16:creationId xmlns:a16="http://schemas.microsoft.com/office/drawing/2014/main" id="{062882A8-F653-4C23-8BE8-93DBA3122449}"/>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22" name="27 Marcador de fecha">
            <a:extLst>
              <a:ext uri="{FF2B5EF4-FFF2-40B4-BE49-F238E27FC236}">
                <a16:creationId xmlns:a16="http://schemas.microsoft.com/office/drawing/2014/main" id="{AA6FBBA0-6788-425E-AE77-E562E7461518}"/>
              </a:ext>
            </a:extLst>
          </p:cNvPr>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16 Marcador de pie de página">
            <a:extLst>
              <a:ext uri="{FF2B5EF4-FFF2-40B4-BE49-F238E27FC236}">
                <a16:creationId xmlns:a16="http://schemas.microsoft.com/office/drawing/2014/main" id="{BBB29A12-F3D4-42B2-83F2-9E2EAA86067C}"/>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r>
              <a:rPr lang="es-ES"/>
              <a:t>AULAS DE PACIFICACIÓN- José Antonio Veiga Olivares</a:t>
            </a:r>
            <a:endParaRPr lang="en-US"/>
          </a:p>
        </p:txBody>
      </p:sp>
      <p:sp>
        <p:nvSpPr>
          <p:cNvPr id="24" name="28 Marcador de número de diapositiva">
            <a:extLst>
              <a:ext uri="{FF2B5EF4-FFF2-40B4-BE49-F238E27FC236}">
                <a16:creationId xmlns:a16="http://schemas.microsoft.com/office/drawing/2014/main" id="{34FD5DDD-0FBE-4341-8CF6-C1FD06A5696F}"/>
              </a:ext>
            </a:extLst>
          </p:cNvPr>
          <p:cNvSpPr>
            <a:spLocks noGrp="1"/>
          </p:cNvSpPr>
          <p:nvPr>
            <p:ph type="sldNum" sz="quarter" idx="12"/>
          </p:nvPr>
        </p:nvSpPr>
        <p:spPr bwMode="auto">
          <a:xfrm>
            <a:off x="1325563" y="4929188"/>
            <a:ext cx="609600" cy="517525"/>
          </a:xfrm>
        </p:spPr>
        <p:txBody>
          <a:bodyPr/>
          <a:lstStyle>
            <a:lvl1pPr>
              <a:defRPr/>
            </a:lvl1pPr>
          </a:lstStyle>
          <a:p>
            <a:fld id="{1122F4FF-EE29-4C37-AAEC-EBFF68EC13AE}" type="slidenum">
              <a:rPr lang="en-US" altLang="es-ES"/>
              <a:pPr/>
              <a:t>‹Nº›</a:t>
            </a:fld>
            <a:endParaRPr lang="en-US" altLang="es-ES"/>
          </a:p>
        </p:txBody>
      </p:sp>
    </p:spTree>
    <p:extLst>
      <p:ext uri="{BB962C8B-B14F-4D97-AF65-F5344CB8AC3E}">
        <p14:creationId xmlns:p14="http://schemas.microsoft.com/office/powerpoint/2010/main" val="1617577725"/>
      </p:ext>
    </p:extLst>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a:extLst>
              <a:ext uri="{FF2B5EF4-FFF2-40B4-BE49-F238E27FC236}">
                <a16:creationId xmlns:a16="http://schemas.microsoft.com/office/drawing/2014/main" id="{D5CA85FB-A8FD-4AD4-A5B4-5BB6A13780AF}"/>
              </a:ext>
            </a:extLst>
          </p:cNvPr>
          <p:cNvSpPr>
            <a:spLocks noGrp="1"/>
          </p:cNvSpPr>
          <p:nvPr>
            <p:ph type="dt" sz="half" idx="10"/>
          </p:nvPr>
        </p:nvSpPr>
        <p:spPr/>
        <p:txBody>
          <a:bodyPr/>
          <a:lstStyle>
            <a:lvl1pPr>
              <a:defRPr/>
            </a:lvl1pPr>
          </a:lstStyle>
          <a:p>
            <a:pPr>
              <a:defRPr/>
            </a:pPr>
            <a:endParaRPr lang="en-US"/>
          </a:p>
        </p:txBody>
      </p:sp>
      <p:sp>
        <p:nvSpPr>
          <p:cNvPr id="5" name="2 Marcador de pie de página">
            <a:extLst>
              <a:ext uri="{FF2B5EF4-FFF2-40B4-BE49-F238E27FC236}">
                <a16:creationId xmlns:a16="http://schemas.microsoft.com/office/drawing/2014/main" id="{9682968B-8259-4B72-B7D1-B642948AC7EA}"/>
              </a:ext>
            </a:extLst>
          </p:cNvPr>
          <p:cNvSpPr>
            <a:spLocks noGrp="1"/>
          </p:cNvSpPr>
          <p:nvPr>
            <p:ph type="ftr" sz="quarter" idx="11"/>
          </p:nvPr>
        </p:nvSpPr>
        <p:spPr/>
        <p:txBody>
          <a:bodyPr/>
          <a:lstStyle>
            <a:lvl1pPr>
              <a:defRPr/>
            </a:lvl1pPr>
          </a:lstStyle>
          <a:p>
            <a:pPr>
              <a:defRPr/>
            </a:pPr>
            <a:r>
              <a:rPr lang="es-ES"/>
              <a:t>AULAS DE PACIFICACIÓN- José Antonio Veiga Olivares</a:t>
            </a:r>
            <a:endParaRPr lang="en-US"/>
          </a:p>
        </p:txBody>
      </p:sp>
      <p:sp>
        <p:nvSpPr>
          <p:cNvPr id="6" name="22 Marcador de número de diapositiva">
            <a:extLst>
              <a:ext uri="{FF2B5EF4-FFF2-40B4-BE49-F238E27FC236}">
                <a16:creationId xmlns:a16="http://schemas.microsoft.com/office/drawing/2014/main" id="{EB9E36C0-0262-4D3E-84E4-75DD2582B232}"/>
              </a:ext>
            </a:extLst>
          </p:cNvPr>
          <p:cNvSpPr>
            <a:spLocks noGrp="1"/>
          </p:cNvSpPr>
          <p:nvPr>
            <p:ph type="sldNum" sz="quarter" idx="12"/>
          </p:nvPr>
        </p:nvSpPr>
        <p:spPr/>
        <p:txBody>
          <a:bodyPr/>
          <a:lstStyle>
            <a:lvl1pPr>
              <a:defRPr/>
            </a:lvl1pPr>
          </a:lstStyle>
          <a:p>
            <a:fld id="{633F8173-7E92-4D15-86D8-4DE1D08B3738}" type="slidenum">
              <a:rPr lang="en-US" altLang="es-ES"/>
              <a:pPr/>
              <a:t>‹Nº›</a:t>
            </a:fld>
            <a:endParaRPr lang="en-US" altLang="es-ES"/>
          </a:p>
        </p:txBody>
      </p:sp>
    </p:spTree>
    <p:extLst>
      <p:ext uri="{BB962C8B-B14F-4D97-AF65-F5344CB8AC3E}">
        <p14:creationId xmlns:p14="http://schemas.microsoft.com/office/powerpoint/2010/main" val="3095507080"/>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a:extLst>
              <a:ext uri="{FF2B5EF4-FFF2-40B4-BE49-F238E27FC236}">
                <a16:creationId xmlns:a16="http://schemas.microsoft.com/office/drawing/2014/main" id="{FF721D48-98E6-4537-86AB-E3A3038C15E0}"/>
              </a:ext>
            </a:extLst>
          </p:cNvPr>
          <p:cNvSpPr>
            <a:spLocks noGrp="1"/>
          </p:cNvSpPr>
          <p:nvPr>
            <p:ph type="dt" sz="half" idx="10"/>
          </p:nvPr>
        </p:nvSpPr>
        <p:spPr/>
        <p:txBody>
          <a:bodyPr/>
          <a:lstStyle>
            <a:lvl1pPr>
              <a:defRPr/>
            </a:lvl1pPr>
          </a:lstStyle>
          <a:p>
            <a:pPr>
              <a:defRPr/>
            </a:pPr>
            <a:endParaRPr lang="en-US"/>
          </a:p>
        </p:txBody>
      </p:sp>
      <p:sp>
        <p:nvSpPr>
          <p:cNvPr id="5" name="2 Marcador de pie de página">
            <a:extLst>
              <a:ext uri="{FF2B5EF4-FFF2-40B4-BE49-F238E27FC236}">
                <a16:creationId xmlns:a16="http://schemas.microsoft.com/office/drawing/2014/main" id="{4C180EC3-D23F-4776-806E-4164F5669098}"/>
              </a:ext>
            </a:extLst>
          </p:cNvPr>
          <p:cNvSpPr>
            <a:spLocks noGrp="1"/>
          </p:cNvSpPr>
          <p:nvPr>
            <p:ph type="ftr" sz="quarter" idx="11"/>
          </p:nvPr>
        </p:nvSpPr>
        <p:spPr/>
        <p:txBody>
          <a:bodyPr/>
          <a:lstStyle>
            <a:lvl1pPr>
              <a:defRPr/>
            </a:lvl1pPr>
          </a:lstStyle>
          <a:p>
            <a:pPr>
              <a:defRPr/>
            </a:pPr>
            <a:r>
              <a:rPr lang="es-ES"/>
              <a:t>AULAS DE PACIFICACIÓN- José Antonio Veiga Olivares</a:t>
            </a:r>
            <a:endParaRPr lang="en-US"/>
          </a:p>
        </p:txBody>
      </p:sp>
      <p:sp>
        <p:nvSpPr>
          <p:cNvPr id="6" name="22 Marcador de número de diapositiva">
            <a:extLst>
              <a:ext uri="{FF2B5EF4-FFF2-40B4-BE49-F238E27FC236}">
                <a16:creationId xmlns:a16="http://schemas.microsoft.com/office/drawing/2014/main" id="{9F803292-72D7-4F19-A8EB-32036E282C64}"/>
              </a:ext>
            </a:extLst>
          </p:cNvPr>
          <p:cNvSpPr>
            <a:spLocks noGrp="1"/>
          </p:cNvSpPr>
          <p:nvPr>
            <p:ph type="sldNum" sz="quarter" idx="12"/>
          </p:nvPr>
        </p:nvSpPr>
        <p:spPr/>
        <p:txBody>
          <a:bodyPr/>
          <a:lstStyle>
            <a:lvl1pPr>
              <a:defRPr/>
            </a:lvl1pPr>
          </a:lstStyle>
          <a:p>
            <a:fld id="{EDDA75ED-68AF-4485-9F98-B8976A6DF027}" type="slidenum">
              <a:rPr lang="en-US" altLang="es-ES"/>
              <a:pPr/>
              <a:t>‹Nº›</a:t>
            </a:fld>
            <a:endParaRPr lang="en-US" altLang="es-ES"/>
          </a:p>
        </p:txBody>
      </p:sp>
    </p:spTree>
    <p:extLst>
      <p:ext uri="{BB962C8B-B14F-4D97-AF65-F5344CB8AC3E}">
        <p14:creationId xmlns:p14="http://schemas.microsoft.com/office/powerpoint/2010/main" val="521211220"/>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6 Marcador de fecha">
            <a:extLst>
              <a:ext uri="{FF2B5EF4-FFF2-40B4-BE49-F238E27FC236}">
                <a16:creationId xmlns:a16="http://schemas.microsoft.com/office/drawing/2014/main" id="{687A7A62-E716-4FB4-9E31-EF7DAFCE3967}"/>
              </a:ext>
            </a:extLst>
          </p:cNvPr>
          <p:cNvSpPr>
            <a:spLocks noGrp="1"/>
          </p:cNvSpPr>
          <p:nvPr>
            <p:ph type="dt" sz="half" idx="10"/>
          </p:nvPr>
        </p:nvSpPr>
        <p:spPr/>
        <p:txBody>
          <a:bodyPr rtlCol="0"/>
          <a:lstStyle>
            <a:lvl1pPr>
              <a:defRPr/>
            </a:lvl1pPr>
          </a:lstStyle>
          <a:p>
            <a:pPr>
              <a:defRPr/>
            </a:pPr>
            <a:endParaRPr lang="en-US"/>
          </a:p>
        </p:txBody>
      </p:sp>
      <p:sp>
        <p:nvSpPr>
          <p:cNvPr id="5" name="8 Marcador de número de diapositiva">
            <a:extLst>
              <a:ext uri="{FF2B5EF4-FFF2-40B4-BE49-F238E27FC236}">
                <a16:creationId xmlns:a16="http://schemas.microsoft.com/office/drawing/2014/main" id="{088F8BE1-4F4F-43A1-A148-64C3DDDA2AC8}"/>
              </a:ext>
            </a:extLst>
          </p:cNvPr>
          <p:cNvSpPr>
            <a:spLocks noGrp="1"/>
          </p:cNvSpPr>
          <p:nvPr>
            <p:ph type="sldNum" sz="quarter" idx="11"/>
          </p:nvPr>
        </p:nvSpPr>
        <p:spPr/>
        <p:txBody>
          <a:bodyPr/>
          <a:lstStyle>
            <a:lvl1pPr>
              <a:defRPr/>
            </a:lvl1pPr>
          </a:lstStyle>
          <a:p>
            <a:fld id="{53882846-4DDF-4CB6-A27E-5E239033A95B}" type="slidenum">
              <a:rPr lang="en-US" altLang="es-ES"/>
              <a:pPr/>
              <a:t>‹Nº›</a:t>
            </a:fld>
            <a:endParaRPr lang="en-US" altLang="es-ES"/>
          </a:p>
        </p:txBody>
      </p:sp>
      <p:sp>
        <p:nvSpPr>
          <p:cNvPr id="6" name="9 Marcador de pie de página">
            <a:extLst>
              <a:ext uri="{FF2B5EF4-FFF2-40B4-BE49-F238E27FC236}">
                <a16:creationId xmlns:a16="http://schemas.microsoft.com/office/drawing/2014/main" id="{54F54B16-4DD8-4D02-90DB-4252EBCB128C}"/>
              </a:ext>
            </a:extLst>
          </p:cNvPr>
          <p:cNvSpPr>
            <a:spLocks noGrp="1"/>
          </p:cNvSpPr>
          <p:nvPr>
            <p:ph type="ftr" sz="quarter" idx="12"/>
          </p:nvPr>
        </p:nvSpPr>
        <p:spPr/>
        <p:txBody>
          <a:bodyPr rtlCol="0"/>
          <a:lstStyle>
            <a:lvl1pPr>
              <a:defRPr/>
            </a:lvl1pPr>
          </a:lstStyle>
          <a:p>
            <a:pPr>
              <a:defRPr/>
            </a:pPr>
            <a:r>
              <a:rPr lang="es-ES"/>
              <a:t>AULAS DE PACIFICACIÓN- José Antonio Veiga Olivares</a:t>
            </a:r>
            <a:endParaRPr lang="en-US"/>
          </a:p>
        </p:txBody>
      </p:sp>
    </p:spTree>
    <p:extLst>
      <p:ext uri="{BB962C8B-B14F-4D97-AF65-F5344CB8AC3E}">
        <p14:creationId xmlns:p14="http://schemas.microsoft.com/office/powerpoint/2010/main" val="8571427"/>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4" name="12 Rectángulo">
            <a:extLst>
              <a:ext uri="{FF2B5EF4-FFF2-40B4-BE49-F238E27FC236}">
                <a16:creationId xmlns:a16="http://schemas.microsoft.com/office/drawing/2014/main" id="{E498815E-7084-4F39-A295-7C7A94112245}"/>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4 Rectángulo">
            <a:extLst>
              <a:ext uri="{FF2B5EF4-FFF2-40B4-BE49-F238E27FC236}">
                <a16:creationId xmlns:a16="http://schemas.microsoft.com/office/drawing/2014/main" id="{774CA1FC-95F3-4536-B9D7-9373AC0425E8}"/>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6 Rectángulo">
            <a:extLst>
              <a:ext uri="{FF2B5EF4-FFF2-40B4-BE49-F238E27FC236}">
                <a16:creationId xmlns:a16="http://schemas.microsoft.com/office/drawing/2014/main" id="{03DF8F12-D13D-464D-9A5B-CEF8F39E5A37}"/>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7 Rectángulo">
            <a:extLst>
              <a:ext uri="{FF2B5EF4-FFF2-40B4-BE49-F238E27FC236}">
                <a16:creationId xmlns:a16="http://schemas.microsoft.com/office/drawing/2014/main" id="{6BC9736E-DC85-47A2-822E-0EC94F48BA1F}"/>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18 Conector recto">
            <a:extLst>
              <a:ext uri="{FF2B5EF4-FFF2-40B4-BE49-F238E27FC236}">
                <a16:creationId xmlns:a16="http://schemas.microsoft.com/office/drawing/2014/main" id="{33242168-1DFC-4DE3-BD5A-E53C54DC9CC1}"/>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19 Conector recto">
            <a:extLst>
              <a:ext uri="{FF2B5EF4-FFF2-40B4-BE49-F238E27FC236}">
                <a16:creationId xmlns:a16="http://schemas.microsoft.com/office/drawing/2014/main" id="{6E00EE7F-F137-467A-9FC9-9760CE629779}"/>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20 Conector recto">
            <a:extLst>
              <a:ext uri="{FF2B5EF4-FFF2-40B4-BE49-F238E27FC236}">
                <a16:creationId xmlns:a16="http://schemas.microsoft.com/office/drawing/2014/main" id="{ADB078D8-E91D-42AE-9AF4-4CB1A1052417}"/>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23 Conector recto">
            <a:extLst>
              <a:ext uri="{FF2B5EF4-FFF2-40B4-BE49-F238E27FC236}">
                <a16:creationId xmlns:a16="http://schemas.microsoft.com/office/drawing/2014/main" id="{1EB94913-559E-477A-92ED-098864567970}"/>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24 Conector recto">
            <a:extLst>
              <a:ext uri="{FF2B5EF4-FFF2-40B4-BE49-F238E27FC236}">
                <a16:creationId xmlns:a16="http://schemas.microsoft.com/office/drawing/2014/main" id="{EBEF16CE-0001-494C-ABFA-5F37C3A4EE63}"/>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25 Rectángulo">
            <a:extLst>
              <a:ext uri="{FF2B5EF4-FFF2-40B4-BE49-F238E27FC236}">
                <a16:creationId xmlns:a16="http://schemas.microsoft.com/office/drawing/2014/main" id="{5CFDB804-10DB-4663-9F40-0EDE0C94EAF1}"/>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26 Elipse">
            <a:extLst>
              <a:ext uri="{FF2B5EF4-FFF2-40B4-BE49-F238E27FC236}">
                <a16:creationId xmlns:a16="http://schemas.microsoft.com/office/drawing/2014/main" id="{2E2D41B9-6C21-4AA4-9F75-D08FD1DA861D}"/>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27 Elipse">
            <a:extLst>
              <a:ext uri="{FF2B5EF4-FFF2-40B4-BE49-F238E27FC236}">
                <a16:creationId xmlns:a16="http://schemas.microsoft.com/office/drawing/2014/main" id="{1868EA98-ABFD-4866-95A5-7BFCD8422F7C}"/>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28 Elipse">
            <a:extLst>
              <a:ext uri="{FF2B5EF4-FFF2-40B4-BE49-F238E27FC236}">
                <a16:creationId xmlns:a16="http://schemas.microsoft.com/office/drawing/2014/main" id="{21910EA8-F7C0-4C55-B31D-2E35BF8BD53B}"/>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29 Elipse">
            <a:extLst>
              <a:ext uri="{FF2B5EF4-FFF2-40B4-BE49-F238E27FC236}">
                <a16:creationId xmlns:a16="http://schemas.microsoft.com/office/drawing/2014/main" id="{5B90DFE4-9394-45C0-B2AD-DE2B36384881}"/>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30 Elipse">
            <a:extLst>
              <a:ext uri="{FF2B5EF4-FFF2-40B4-BE49-F238E27FC236}">
                <a16:creationId xmlns:a16="http://schemas.microsoft.com/office/drawing/2014/main" id="{D5579BD2-5EF1-4DAD-93D2-0C23335B7694}"/>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31 Conector recto">
            <a:extLst>
              <a:ext uri="{FF2B5EF4-FFF2-40B4-BE49-F238E27FC236}">
                <a16:creationId xmlns:a16="http://schemas.microsoft.com/office/drawing/2014/main" id="{20095982-8C5F-4935-8F23-926C1E077CB4}"/>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20" name="3 Marcador de fecha">
            <a:extLst>
              <a:ext uri="{FF2B5EF4-FFF2-40B4-BE49-F238E27FC236}">
                <a16:creationId xmlns:a16="http://schemas.microsoft.com/office/drawing/2014/main" id="{EFE3BC1D-9E56-4FD8-98C2-F1081917071A}"/>
              </a:ext>
            </a:extLst>
          </p:cNvPr>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4 Marcador de pie de página">
            <a:extLst>
              <a:ext uri="{FF2B5EF4-FFF2-40B4-BE49-F238E27FC236}">
                <a16:creationId xmlns:a16="http://schemas.microsoft.com/office/drawing/2014/main" id="{DAB9757B-5CF4-4864-8B43-F50D266F2D81}"/>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r>
              <a:rPr lang="es-ES"/>
              <a:t>AULAS DE PACIFICACIÓN- José Antonio Veiga Olivares</a:t>
            </a:r>
            <a:endParaRPr lang="en-US"/>
          </a:p>
        </p:txBody>
      </p:sp>
      <p:sp>
        <p:nvSpPr>
          <p:cNvPr id="22" name="5 Marcador de número de diapositiva">
            <a:extLst>
              <a:ext uri="{FF2B5EF4-FFF2-40B4-BE49-F238E27FC236}">
                <a16:creationId xmlns:a16="http://schemas.microsoft.com/office/drawing/2014/main" id="{20869216-1B2E-49E0-9383-9D5E41926462}"/>
              </a:ext>
            </a:extLst>
          </p:cNvPr>
          <p:cNvSpPr>
            <a:spLocks noGrp="1"/>
          </p:cNvSpPr>
          <p:nvPr>
            <p:ph type="sldNum" sz="quarter" idx="12"/>
          </p:nvPr>
        </p:nvSpPr>
        <p:spPr bwMode="auto">
          <a:xfrm>
            <a:off x="1339850" y="4929188"/>
            <a:ext cx="609600" cy="517525"/>
          </a:xfrm>
        </p:spPr>
        <p:txBody>
          <a:bodyPr/>
          <a:lstStyle>
            <a:lvl1pPr>
              <a:defRPr/>
            </a:lvl1pPr>
          </a:lstStyle>
          <a:p>
            <a:fld id="{4EEB4CD6-D1EF-4ACE-BD11-1C5C0EB6C6E6}" type="slidenum">
              <a:rPr lang="en-US" altLang="es-ES"/>
              <a:pPr/>
              <a:t>‹Nº›</a:t>
            </a:fld>
            <a:endParaRPr lang="en-US" altLang="es-ES"/>
          </a:p>
        </p:txBody>
      </p:sp>
    </p:spTree>
    <p:extLst>
      <p:ext uri="{BB962C8B-B14F-4D97-AF65-F5344CB8AC3E}">
        <p14:creationId xmlns:p14="http://schemas.microsoft.com/office/powerpoint/2010/main" val="1976882173"/>
      </p:ext>
    </p:extLst>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13 Marcador de fecha">
            <a:extLst>
              <a:ext uri="{FF2B5EF4-FFF2-40B4-BE49-F238E27FC236}">
                <a16:creationId xmlns:a16="http://schemas.microsoft.com/office/drawing/2014/main" id="{83D5A672-C4C2-4712-8915-80BF82EB26B9}"/>
              </a:ext>
            </a:extLst>
          </p:cNvPr>
          <p:cNvSpPr>
            <a:spLocks noGrp="1"/>
          </p:cNvSpPr>
          <p:nvPr>
            <p:ph type="dt" sz="half" idx="10"/>
          </p:nvPr>
        </p:nvSpPr>
        <p:spPr/>
        <p:txBody>
          <a:bodyPr/>
          <a:lstStyle>
            <a:lvl1pPr>
              <a:defRPr/>
            </a:lvl1pPr>
          </a:lstStyle>
          <a:p>
            <a:pPr>
              <a:defRPr/>
            </a:pPr>
            <a:endParaRPr lang="en-US"/>
          </a:p>
        </p:txBody>
      </p:sp>
      <p:sp>
        <p:nvSpPr>
          <p:cNvPr id="6" name="2 Marcador de pie de página">
            <a:extLst>
              <a:ext uri="{FF2B5EF4-FFF2-40B4-BE49-F238E27FC236}">
                <a16:creationId xmlns:a16="http://schemas.microsoft.com/office/drawing/2014/main" id="{E83ECBE7-4B1F-4ECF-829A-B2492BD18FE7}"/>
              </a:ext>
            </a:extLst>
          </p:cNvPr>
          <p:cNvSpPr>
            <a:spLocks noGrp="1"/>
          </p:cNvSpPr>
          <p:nvPr>
            <p:ph type="ftr" sz="quarter" idx="11"/>
          </p:nvPr>
        </p:nvSpPr>
        <p:spPr/>
        <p:txBody>
          <a:bodyPr/>
          <a:lstStyle>
            <a:lvl1pPr>
              <a:defRPr/>
            </a:lvl1pPr>
          </a:lstStyle>
          <a:p>
            <a:pPr>
              <a:defRPr/>
            </a:pPr>
            <a:r>
              <a:rPr lang="es-ES"/>
              <a:t>AULAS DE PACIFICACIÓN- José Antonio Veiga Olivares</a:t>
            </a:r>
            <a:endParaRPr lang="en-US"/>
          </a:p>
        </p:txBody>
      </p:sp>
      <p:sp>
        <p:nvSpPr>
          <p:cNvPr id="7" name="22 Marcador de número de diapositiva">
            <a:extLst>
              <a:ext uri="{FF2B5EF4-FFF2-40B4-BE49-F238E27FC236}">
                <a16:creationId xmlns:a16="http://schemas.microsoft.com/office/drawing/2014/main" id="{235A9EC4-5FC5-49E9-ACAC-D1DB91AE9F86}"/>
              </a:ext>
            </a:extLst>
          </p:cNvPr>
          <p:cNvSpPr>
            <a:spLocks noGrp="1"/>
          </p:cNvSpPr>
          <p:nvPr>
            <p:ph type="sldNum" sz="quarter" idx="12"/>
          </p:nvPr>
        </p:nvSpPr>
        <p:spPr/>
        <p:txBody>
          <a:bodyPr/>
          <a:lstStyle>
            <a:lvl1pPr>
              <a:defRPr/>
            </a:lvl1pPr>
          </a:lstStyle>
          <a:p>
            <a:fld id="{0866D1F9-2E12-4C17-891F-B61FF78AB83B}" type="slidenum">
              <a:rPr lang="en-US" altLang="es-ES"/>
              <a:pPr/>
              <a:t>‹Nº›</a:t>
            </a:fld>
            <a:endParaRPr lang="en-US" altLang="es-ES"/>
          </a:p>
        </p:txBody>
      </p:sp>
    </p:spTree>
    <p:extLst>
      <p:ext uri="{BB962C8B-B14F-4D97-AF65-F5344CB8AC3E}">
        <p14:creationId xmlns:p14="http://schemas.microsoft.com/office/powerpoint/2010/main" val="3985721584"/>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a:t>Haga clic para modificar el estilo de texto del patrón</a:t>
            </a:r>
          </a:p>
        </p:txBody>
      </p:sp>
      <p:sp>
        <p:nvSpPr>
          <p:cNvPr id="7" name="13 Marcador de fecha">
            <a:extLst>
              <a:ext uri="{FF2B5EF4-FFF2-40B4-BE49-F238E27FC236}">
                <a16:creationId xmlns:a16="http://schemas.microsoft.com/office/drawing/2014/main" id="{7D3B4EC1-94C9-4DBA-BFE4-ED44B18C9590}"/>
              </a:ext>
            </a:extLst>
          </p:cNvPr>
          <p:cNvSpPr>
            <a:spLocks noGrp="1"/>
          </p:cNvSpPr>
          <p:nvPr>
            <p:ph type="dt" sz="half" idx="10"/>
          </p:nvPr>
        </p:nvSpPr>
        <p:spPr/>
        <p:txBody>
          <a:bodyPr/>
          <a:lstStyle>
            <a:lvl1pPr>
              <a:defRPr/>
            </a:lvl1pPr>
          </a:lstStyle>
          <a:p>
            <a:pPr>
              <a:defRPr/>
            </a:pPr>
            <a:endParaRPr lang="en-US"/>
          </a:p>
        </p:txBody>
      </p:sp>
      <p:sp>
        <p:nvSpPr>
          <p:cNvPr id="8" name="2 Marcador de pie de página">
            <a:extLst>
              <a:ext uri="{FF2B5EF4-FFF2-40B4-BE49-F238E27FC236}">
                <a16:creationId xmlns:a16="http://schemas.microsoft.com/office/drawing/2014/main" id="{F96D0E5D-0BE6-4F17-A471-7A5BE39840C2}"/>
              </a:ext>
            </a:extLst>
          </p:cNvPr>
          <p:cNvSpPr>
            <a:spLocks noGrp="1"/>
          </p:cNvSpPr>
          <p:nvPr>
            <p:ph type="ftr" sz="quarter" idx="11"/>
          </p:nvPr>
        </p:nvSpPr>
        <p:spPr/>
        <p:txBody>
          <a:bodyPr/>
          <a:lstStyle>
            <a:lvl1pPr>
              <a:defRPr/>
            </a:lvl1pPr>
          </a:lstStyle>
          <a:p>
            <a:pPr>
              <a:defRPr/>
            </a:pPr>
            <a:r>
              <a:rPr lang="es-ES"/>
              <a:t>AULAS DE PACIFICACIÓN- José Antonio Veiga Olivares</a:t>
            </a:r>
            <a:endParaRPr lang="en-US"/>
          </a:p>
        </p:txBody>
      </p:sp>
      <p:sp>
        <p:nvSpPr>
          <p:cNvPr id="9" name="22 Marcador de número de diapositiva">
            <a:extLst>
              <a:ext uri="{FF2B5EF4-FFF2-40B4-BE49-F238E27FC236}">
                <a16:creationId xmlns:a16="http://schemas.microsoft.com/office/drawing/2014/main" id="{75EE2C8E-367D-46D6-B340-D598338FE026}"/>
              </a:ext>
            </a:extLst>
          </p:cNvPr>
          <p:cNvSpPr>
            <a:spLocks noGrp="1"/>
          </p:cNvSpPr>
          <p:nvPr>
            <p:ph type="sldNum" sz="quarter" idx="12"/>
          </p:nvPr>
        </p:nvSpPr>
        <p:spPr/>
        <p:txBody>
          <a:bodyPr/>
          <a:lstStyle>
            <a:lvl1pPr>
              <a:defRPr/>
            </a:lvl1pPr>
          </a:lstStyle>
          <a:p>
            <a:fld id="{DCA12DD3-409B-4A3A-AA2E-9036F8762AFC}" type="slidenum">
              <a:rPr lang="en-US" altLang="es-ES"/>
              <a:pPr/>
              <a:t>‹Nº›</a:t>
            </a:fld>
            <a:endParaRPr lang="en-US" altLang="es-ES"/>
          </a:p>
        </p:txBody>
      </p:sp>
    </p:spTree>
    <p:extLst>
      <p:ext uri="{BB962C8B-B14F-4D97-AF65-F5344CB8AC3E}">
        <p14:creationId xmlns:p14="http://schemas.microsoft.com/office/powerpoint/2010/main" val="1911780983"/>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5 Marcador de fecha">
            <a:extLst>
              <a:ext uri="{FF2B5EF4-FFF2-40B4-BE49-F238E27FC236}">
                <a16:creationId xmlns:a16="http://schemas.microsoft.com/office/drawing/2014/main" id="{D8F36403-71BF-40AA-A3F2-464B740C4C53}"/>
              </a:ext>
            </a:extLst>
          </p:cNvPr>
          <p:cNvSpPr>
            <a:spLocks noGrp="1"/>
          </p:cNvSpPr>
          <p:nvPr>
            <p:ph type="dt" sz="half" idx="10"/>
          </p:nvPr>
        </p:nvSpPr>
        <p:spPr/>
        <p:txBody>
          <a:bodyPr rtlCol="0"/>
          <a:lstStyle>
            <a:lvl1pPr>
              <a:defRPr/>
            </a:lvl1pPr>
          </a:lstStyle>
          <a:p>
            <a:pPr>
              <a:defRPr/>
            </a:pPr>
            <a:endParaRPr lang="en-US"/>
          </a:p>
        </p:txBody>
      </p:sp>
      <p:sp>
        <p:nvSpPr>
          <p:cNvPr id="4" name="6 Marcador de número de diapositiva">
            <a:extLst>
              <a:ext uri="{FF2B5EF4-FFF2-40B4-BE49-F238E27FC236}">
                <a16:creationId xmlns:a16="http://schemas.microsoft.com/office/drawing/2014/main" id="{326AD90E-89E9-4E8F-93E0-920D0369EDD0}"/>
              </a:ext>
            </a:extLst>
          </p:cNvPr>
          <p:cNvSpPr>
            <a:spLocks noGrp="1"/>
          </p:cNvSpPr>
          <p:nvPr>
            <p:ph type="sldNum" sz="quarter" idx="11"/>
          </p:nvPr>
        </p:nvSpPr>
        <p:spPr/>
        <p:txBody>
          <a:bodyPr/>
          <a:lstStyle>
            <a:lvl1pPr>
              <a:defRPr/>
            </a:lvl1pPr>
          </a:lstStyle>
          <a:p>
            <a:fld id="{2F3A12FE-0460-43D1-BC23-90A023E6FEE8}" type="slidenum">
              <a:rPr lang="en-US" altLang="es-ES"/>
              <a:pPr/>
              <a:t>‹Nº›</a:t>
            </a:fld>
            <a:endParaRPr lang="en-US" altLang="es-ES"/>
          </a:p>
        </p:txBody>
      </p:sp>
      <p:sp>
        <p:nvSpPr>
          <p:cNvPr id="5" name="7 Marcador de pie de página">
            <a:extLst>
              <a:ext uri="{FF2B5EF4-FFF2-40B4-BE49-F238E27FC236}">
                <a16:creationId xmlns:a16="http://schemas.microsoft.com/office/drawing/2014/main" id="{22774C18-92E9-49FF-B5DD-2749BA80B325}"/>
              </a:ext>
            </a:extLst>
          </p:cNvPr>
          <p:cNvSpPr>
            <a:spLocks noGrp="1"/>
          </p:cNvSpPr>
          <p:nvPr>
            <p:ph type="ftr" sz="quarter" idx="12"/>
          </p:nvPr>
        </p:nvSpPr>
        <p:spPr/>
        <p:txBody>
          <a:bodyPr rtlCol="0"/>
          <a:lstStyle>
            <a:lvl1pPr>
              <a:defRPr/>
            </a:lvl1pPr>
          </a:lstStyle>
          <a:p>
            <a:pPr>
              <a:defRPr/>
            </a:pPr>
            <a:r>
              <a:rPr lang="es-ES"/>
              <a:t>AULAS DE PACIFICACIÓN- José Antonio Veiga Olivares</a:t>
            </a:r>
            <a:endParaRPr lang="en-US"/>
          </a:p>
        </p:txBody>
      </p:sp>
    </p:spTree>
    <p:extLst>
      <p:ext uri="{BB962C8B-B14F-4D97-AF65-F5344CB8AC3E}">
        <p14:creationId xmlns:p14="http://schemas.microsoft.com/office/powerpoint/2010/main" val="606807938"/>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a:extLst>
              <a:ext uri="{FF2B5EF4-FFF2-40B4-BE49-F238E27FC236}">
                <a16:creationId xmlns:a16="http://schemas.microsoft.com/office/drawing/2014/main" id="{B04A7975-83ED-46F8-B454-E18F1EB3253B}"/>
              </a:ext>
            </a:extLst>
          </p:cNvPr>
          <p:cNvSpPr>
            <a:spLocks noGrp="1"/>
          </p:cNvSpPr>
          <p:nvPr>
            <p:ph type="dt" sz="half" idx="10"/>
          </p:nvPr>
        </p:nvSpPr>
        <p:spPr/>
        <p:txBody>
          <a:bodyPr/>
          <a:lstStyle>
            <a:lvl1pPr>
              <a:defRPr/>
            </a:lvl1pPr>
          </a:lstStyle>
          <a:p>
            <a:pPr>
              <a:defRPr/>
            </a:pPr>
            <a:endParaRPr lang="en-US"/>
          </a:p>
        </p:txBody>
      </p:sp>
      <p:sp>
        <p:nvSpPr>
          <p:cNvPr id="3" name="2 Marcador de pie de página">
            <a:extLst>
              <a:ext uri="{FF2B5EF4-FFF2-40B4-BE49-F238E27FC236}">
                <a16:creationId xmlns:a16="http://schemas.microsoft.com/office/drawing/2014/main" id="{ACDC2FF3-E80A-4878-AD13-AC24929EDDFA}"/>
              </a:ext>
            </a:extLst>
          </p:cNvPr>
          <p:cNvSpPr>
            <a:spLocks noGrp="1"/>
          </p:cNvSpPr>
          <p:nvPr>
            <p:ph type="ftr" sz="quarter" idx="11"/>
          </p:nvPr>
        </p:nvSpPr>
        <p:spPr/>
        <p:txBody>
          <a:bodyPr/>
          <a:lstStyle>
            <a:lvl1pPr>
              <a:defRPr/>
            </a:lvl1pPr>
          </a:lstStyle>
          <a:p>
            <a:pPr>
              <a:defRPr/>
            </a:pPr>
            <a:r>
              <a:rPr lang="es-ES"/>
              <a:t>AULAS DE PACIFICACIÓN- José Antonio Veiga Olivares</a:t>
            </a:r>
            <a:endParaRPr lang="en-US"/>
          </a:p>
        </p:txBody>
      </p:sp>
      <p:sp>
        <p:nvSpPr>
          <p:cNvPr id="4" name="22 Marcador de número de diapositiva">
            <a:extLst>
              <a:ext uri="{FF2B5EF4-FFF2-40B4-BE49-F238E27FC236}">
                <a16:creationId xmlns:a16="http://schemas.microsoft.com/office/drawing/2014/main" id="{EB3A4904-947E-488D-8C3C-E44AD097F3FB}"/>
              </a:ext>
            </a:extLst>
          </p:cNvPr>
          <p:cNvSpPr>
            <a:spLocks noGrp="1"/>
          </p:cNvSpPr>
          <p:nvPr>
            <p:ph type="sldNum" sz="quarter" idx="12"/>
          </p:nvPr>
        </p:nvSpPr>
        <p:spPr/>
        <p:txBody>
          <a:bodyPr/>
          <a:lstStyle>
            <a:lvl1pPr>
              <a:defRPr/>
            </a:lvl1pPr>
          </a:lstStyle>
          <a:p>
            <a:fld id="{BCF48BF8-B01D-4D45-934A-A7FEE6874EA3}" type="slidenum">
              <a:rPr lang="en-US" altLang="es-ES"/>
              <a:pPr/>
              <a:t>‹Nº›</a:t>
            </a:fld>
            <a:endParaRPr lang="en-US" altLang="es-ES"/>
          </a:p>
        </p:txBody>
      </p:sp>
    </p:spTree>
    <p:extLst>
      <p:ext uri="{BB962C8B-B14F-4D97-AF65-F5344CB8AC3E}">
        <p14:creationId xmlns:p14="http://schemas.microsoft.com/office/powerpoint/2010/main" val="3976022861"/>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12 Conector recto">
            <a:extLst>
              <a:ext uri="{FF2B5EF4-FFF2-40B4-BE49-F238E27FC236}">
                <a16:creationId xmlns:a16="http://schemas.microsoft.com/office/drawing/2014/main" id="{315E6D6D-0E56-487E-8420-078CD6F68DBA}"/>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14 Conector recto">
            <a:extLst>
              <a:ext uri="{FF2B5EF4-FFF2-40B4-BE49-F238E27FC236}">
                <a16:creationId xmlns:a16="http://schemas.microsoft.com/office/drawing/2014/main" id="{BAF49BC9-BEA8-4985-A377-615135E852F8}"/>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16 Conector recto">
            <a:extLst>
              <a:ext uri="{FF2B5EF4-FFF2-40B4-BE49-F238E27FC236}">
                <a16:creationId xmlns:a16="http://schemas.microsoft.com/office/drawing/2014/main" id="{25C8AF6F-395A-4D7F-9D6A-30FD2B364E29}"/>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8" name="17 Conector recto">
            <a:extLst>
              <a:ext uri="{FF2B5EF4-FFF2-40B4-BE49-F238E27FC236}">
                <a16:creationId xmlns:a16="http://schemas.microsoft.com/office/drawing/2014/main" id="{E3172A15-02E1-4841-A940-F0B369490A0B}"/>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9" name="18 Rectángulo">
            <a:extLst>
              <a:ext uri="{FF2B5EF4-FFF2-40B4-BE49-F238E27FC236}">
                <a16:creationId xmlns:a16="http://schemas.microsoft.com/office/drawing/2014/main" id="{4DECAE3E-D5D0-4E81-BE4D-A383D3D99827}"/>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19 Conector recto">
            <a:extLst>
              <a:ext uri="{FF2B5EF4-FFF2-40B4-BE49-F238E27FC236}">
                <a16:creationId xmlns:a16="http://schemas.microsoft.com/office/drawing/2014/main" id="{A4BC674B-5BC4-4C3B-89F5-F73240E619A6}"/>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1" name="20 Elipse">
            <a:extLst>
              <a:ext uri="{FF2B5EF4-FFF2-40B4-BE49-F238E27FC236}">
                <a16:creationId xmlns:a16="http://schemas.microsoft.com/office/drawing/2014/main" id="{4DE33E5E-8C10-4DE7-BF75-29BA4610CFE4}"/>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2" name="20 Marcador de fecha">
            <a:extLst>
              <a:ext uri="{FF2B5EF4-FFF2-40B4-BE49-F238E27FC236}">
                <a16:creationId xmlns:a16="http://schemas.microsoft.com/office/drawing/2014/main" id="{D6E7253D-9094-45E7-8AFD-CBD9CC976C36}"/>
              </a:ext>
            </a:extLst>
          </p:cNvPr>
          <p:cNvSpPr>
            <a:spLocks noGrp="1"/>
          </p:cNvSpPr>
          <p:nvPr>
            <p:ph type="dt" sz="half" idx="10"/>
          </p:nvPr>
        </p:nvSpPr>
        <p:spPr/>
        <p:txBody>
          <a:bodyPr rtlCol="0"/>
          <a:lstStyle>
            <a:lvl1pPr>
              <a:defRPr/>
            </a:lvl1pPr>
          </a:lstStyle>
          <a:p>
            <a:pPr>
              <a:defRPr/>
            </a:pPr>
            <a:endParaRPr lang="en-US"/>
          </a:p>
        </p:txBody>
      </p:sp>
      <p:sp>
        <p:nvSpPr>
          <p:cNvPr id="13" name="21 Marcador de número de diapositiva">
            <a:extLst>
              <a:ext uri="{FF2B5EF4-FFF2-40B4-BE49-F238E27FC236}">
                <a16:creationId xmlns:a16="http://schemas.microsoft.com/office/drawing/2014/main" id="{DCEF0DFB-A924-4734-A833-19F7BA858AD4}"/>
              </a:ext>
            </a:extLst>
          </p:cNvPr>
          <p:cNvSpPr>
            <a:spLocks noGrp="1"/>
          </p:cNvSpPr>
          <p:nvPr>
            <p:ph type="sldNum" sz="quarter" idx="11"/>
          </p:nvPr>
        </p:nvSpPr>
        <p:spPr/>
        <p:txBody>
          <a:bodyPr/>
          <a:lstStyle>
            <a:lvl1pPr>
              <a:defRPr/>
            </a:lvl1pPr>
          </a:lstStyle>
          <a:p>
            <a:fld id="{97AA49BB-16DE-43CE-8AEE-9895B9F91DBC}" type="slidenum">
              <a:rPr lang="en-US" altLang="es-ES"/>
              <a:pPr/>
              <a:t>‹Nº›</a:t>
            </a:fld>
            <a:endParaRPr lang="en-US" altLang="es-ES"/>
          </a:p>
        </p:txBody>
      </p:sp>
      <p:sp>
        <p:nvSpPr>
          <p:cNvPr id="14" name="22 Marcador de pie de página">
            <a:extLst>
              <a:ext uri="{FF2B5EF4-FFF2-40B4-BE49-F238E27FC236}">
                <a16:creationId xmlns:a16="http://schemas.microsoft.com/office/drawing/2014/main" id="{FA89314A-1B6B-4EDE-BC30-0D002A26E970}"/>
              </a:ext>
            </a:extLst>
          </p:cNvPr>
          <p:cNvSpPr>
            <a:spLocks noGrp="1"/>
          </p:cNvSpPr>
          <p:nvPr>
            <p:ph type="ftr" sz="quarter" idx="12"/>
          </p:nvPr>
        </p:nvSpPr>
        <p:spPr/>
        <p:txBody>
          <a:bodyPr rtlCol="0"/>
          <a:lstStyle>
            <a:lvl1pPr>
              <a:defRPr/>
            </a:lvl1pPr>
          </a:lstStyle>
          <a:p>
            <a:pPr>
              <a:defRPr/>
            </a:pPr>
            <a:r>
              <a:rPr lang="es-ES"/>
              <a:t>AULAS DE PACIFICACIÓN- José Antonio Veiga Olivares</a:t>
            </a:r>
            <a:endParaRPr lang="en-US"/>
          </a:p>
        </p:txBody>
      </p:sp>
    </p:spTree>
    <p:extLst>
      <p:ext uri="{BB962C8B-B14F-4D97-AF65-F5344CB8AC3E}">
        <p14:creationId xmlns:p14="http://schemas.microsoft.com/office/powerpoint/2010/main" val="1682196249"/>
      </p:ext>
    </p:extLst>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12 Conector recto">
            <a:extLst>
              <a:ext uri="{FF2B5EF4-FFF2-40B4-BE49-F238E27FC236}">
                <a16:creationId xmlns:a16="http://schemas.microsoft.com/office/drawing/2014/main" id="{16720474-95D4-4ED4-B3E3-A932372DAAC1}"/>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14 Elipse">
            <a:extLst>
              <a:ext uri="{FF2B5EF4-FFF2-40B4-BE49-F238E27FC236}">
                <a16:creationId xmlns:a16="http://schemas.microsoft.com/office/drawing/2014/main" id="{83AA27B8-6D17-4FD3-B481-8D3F9B72331F}"/>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16 Conector recto">
            <a:extLst>
              <a:ext uri="{FF2B5EF4-FFF2-40B4-BE49-F238E27FC236}">
                <a16:creationId xmlns:a16="http://schemas.microsoft.com/office/drawing/2014/main" id="{240C3E25-5F3B-471F-BBF7-3AA65C139341}"/>
              </a:ext>
            </a:extLst>
          </p:cNvPr>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8" name="17 Rectángulo">
            <a:extLst>
              <a:ext uri="{FF2B5EF4-FFF2-40B4-BE49-F238E27FC236}">
                <a16:creationId xmlns:a16="http://schemas.microsoft.com/office/drawing/2014/main" id="{908AC6A5-FC2A-49DE-BDC0-1A19EB778836}"/>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18 Conector recto">
            <a:extLst>
              <a:ext uri="{FF2B5EF4-FFF2-40B4-BE49-F238E27FC236}">
                <a16:creationId xmlns:a16="http://schemas.microsoft.com/office/drawing/2014/main" id="{102D41BE-468D-4B85-81C1-505D06B8DA76}"/>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 name="19 Conector recto">
            <a:extLst>
              <a:ext uri="{FF2B5EF4-FFF2-40B4-BE49-F238E27FC236}">
                <a16:creationId xmlns:a16="http://schemas.microsoft.com/office/drawing/2014/main" id="{DF2B654B-C798-4710-8B6D-1C8C8B93A909}"/>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20 Conector recto">
            <a:extLst>
              <a:ext uri="{FF2B5EF4-FFF2-40B4-BE49-F238E27FC236}">
                <a16:creationId xmlns:a16="http://schemas.microsoft.com/office/drawing/2014/main" id="{9775CCCF-AB00-4224-8125-B7660F887F86}"/>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a:t>Haga clic para modificar el estilo de texto del patrón</a:t>
            </a:r>
          </a:p>
        </p:txBody>
      </p:sp>
      <p:sp>
        <p:nvSpPr>
          <p:cNvPr id="12" name="16 Marcador de fecha">
            <a:extLst>
              <a:ext uri="{FF2B5EF4-FFF2-40B4-BE49-F238E27FC236}">
                <a16:creationId xmlns:a16="http://schemas.microsoft.com/office/drawing/2014/main" id="{B59F23C0-3623-4696-9DD1-B4F352474CA5}"/>
              </a:ext>
            </a:extLst>
          </p:cNvPr>
          <p:cNvSpPr>
            <a:spLocks noGrp="1"/>
          </p:cNvSpPr>
          <p:nvPr>
            <p:ph type="dt" sz="half" idx="10"/>
          </p:nvPr>
        </p:nvSpPr>
        <p:spPr/>
        <p:txBody>
          <a:bodyPr rtlCol="0"/>
          <a:lstStyle>
            <a:lvl1pPr>
              <a:defRPr/>
            </a:lvl1pPr>
          </a:lstStyle>
          <a:p>
            <a:pPr>
              <a:defRPr/>
            </a:pPr>
            <a:endParaRPr lang="en-US"/>
          </a:p>
        </p:txBody>
      </p:sp>
      <p:sp>
        <p:nvSpPr>
          <p:cNvPr id="13" name="17 Marcador de número de diapositiva">
            <a:extLst>
              <a:ext uri="{FF2B5EF4-FFF2-40B4-BE49-F238E27FC236}">
                <a16:creationId xmlns:a16="http://schemas.microsoft.com/office/drawing/2014/main" id="{B71D339D-6874-4EEA-8DF5-AED931F4A61D}"/>
              </a:ext>
            </a:extLst>
          </p:cNvPr>
          <p:cNvSpPr>
            <a:spLocks noGrp="1"/>
          </p:cNvSpPr>
          <p:nvPr>
            <p:ph type="sldNum" sz="quarter" idx="11"/>
          </p:nvPr>
        </p:nvSpPr>
        <p:spPr/>
        <p:txBody>
          <a:bodyPr/>
          <a:lstStyle>
            <a:lvl1pPr>
              <a:defRPr/>
            </a:lvl1pPr>
          </a:lstStyle>
          <a:p>
            <a:fld id="{AF1E03D3-E063-4E2E-8969-D712EAE6BAB7}" type="slidenum">
              <a:rPr lang="en-US" altLang="es-ES"/>
              <a:pPr/>
              <a:t>‹Nº›</a:t>
            </a:fld>
            <a:endParaRPr lang="en-US" altLang="es-ES"/>
          </a:p>
        </p:txBody>
      </p:sp>
      <p:sp>
        <p:nvSpPr>
          <p:cNvPr id="14" name="20 Marcador de pie de página">
            <a:extLst>
              <a:ext uri="{FF2B5EF4-FFF2-40B4-BE49-F238E27FC236}">
                <a16:creationId xmlns:a16="http://schemas.microsoft.com/office/drawing/2014/main" id="{AC259DBC-9493-438C-8311-4BAF814517EB}"/>
              </a:ext>
            </a:extLst>
          </p:cNvPr>
          <p:cNvSpPr>
            <a:spLocks noGrp="1"/>
          </p:cNvSpPr>
          <p:nvPr>
            <p:ph type="ftr" sz="quarter" idx="12"/>
          </p:nvPr>
        </p:nvSpPr>
        <p:spPr/>
        <p:txBody>
          <a:bodyPr rtlCol="0"/>
          <a:lstStyle>
            <a:lvl1pPr>
              <a:defRPr/>
            </a:lvl1pPr>
          </a:lstStyle>
          <a:p>
            <a:pPr>
              <a:defRPr/>
            </a:pPr>
            <a:r>
              <a:rPr lang="es-ES"/>
              <a:t>AULAS DE PACIFICACIÓN- José Antonio Veiga Olivares</a:t>
            </a:r>
            <a:endParaRPr lang="en-US"/>
          </a:p>
        </p:txBody>
      </p:sp>
    </p:spTree>
    <p:extLst>
      <p:ext uri="{BB962C8B-B14F-4D97-AF65-F5344CB8AC3E}">
        <p14:creationId xmlns:p14="http://schemas.microsoft.com/office/powerpoint/2010/main" val="2004539914"/>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15 Conector recto">
            <a:extLst>
              <a:ext uri="{FF2B5EF4-FFF2-40B4-BE49-F238E27FC236}">
                <a16:creationId xmlns:a16="http://schemas.microsoft.com/office/drawing/2014/main" id="{130281F0-9EAD-40F2-B09D-5F538F072742}"/>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21 Marcador de título">
            <a:extLst>
              <a:ext uri="{FF2B5EF4-FFF2-40B4-BE49-F238E27FC236}">
                <a16:creationId xmlns:a16="http://schemas.microsoft.com/office/drawing/2014/main" id="{36DB6EFA-D3CA-44B7-A724-9831621618BE}"/>
              </a:ext>
            </a:extLst>
          </p:cNvPr>
          <p:cNvSpPr>
            <a:spLocks noGrp="1"/>
          </p:cNvSpPr>
          <p:nvPr>
            <p:ph type="title"/>
          </p:nvPr>
        </p:nvSpPr>
        <p:spPr>
          <a:xfrm>
            <a:off x="457200" y="274638"/>
            <a:ext cx="7467600" cy="1143000"/>
          </a:xfrm>
          <a:prstGeom prst="rect">
            <a:avLst/>
          </a:prstGeom>
        </p:spPr>
        <p:txBody>
          <a:bodyPr vert="horz" anchor="b">
            <a:normAutofit/>
          </a:bodyPr>
          <a:lstStyle/>
          <a:p>
            <a:r>
              <a:rPr lang="es-ES"/>
              <a:t>Haga clic para modificar el estilo de título del patrón</a:t>
            </a:r>
            <a:endParaRPr lang="en-US"/>
          </a:p>
        </p:txBody>
      </p:sp>
      <p:sp>
        <p:nvSpPr>
          <p:cNvPr id="1028" name="12 Marcador de texto">
            <a:extLst>
              <a:ext uri="{FF2B5EF4-FFF2-40B4-BE49-F238E27FC236}">
                <a16:creationId xmlns:a16="http://schemas.microsoft.com/office/drawing/2014/main" id="{D75F3927-8077-421A-BDCC-C3A123B27916}"/>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n-US" altLang="es-ES"/>
          </a:p>
        </p:txBody>
      </p:sp>
      <p:sp>
        <p:nvSpPr>
          <p:cNvPr id="14" name="13 Marcador de fecha">
            <a:extLst>
              <a:ext uri="{FF2B5EF4-FFF2-40B4-BE49-F238E27FC236}">
                <a16:creationId xmlns:a16="http://schemas.microsoft.com/office/drawing/2014/main" id="{2DAD80C2-A738-459D-A922-19CA03F74B9D}"/>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2 Marcador de pie de página">
            <a:extLst>
              <a:ext uri="{FF2B5EF4-FFF2-40B4-BE49-F238E27FC236}">
                <a16:creationId xmlns:a16="http://schemas.microsoft.com/office/drawing/2014/main" id="{9C25802A-D10D-4EA0-88F2-9A1A0E6AF4FC}"/>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s-ES"/>
              <a:t>AULAS DE PACIFICACIÓN- José Antonio Veiga Olivares</a:t>
            </a:r>
            <a:endParaRPr lang="en-US"/>
          </a:p>
        </p:txBody>
      </p:sp>
      <p:sp>
        <p:nvSpPr>
          <p:cNvPr id="7" name="6 Conector recto">
            <a:extLst>
              <a:ext uri="{FF2B5EF4-FFF2-40B4-BE49-F238E27FC236}">
                <a16:creationId xmlns:a16="http://schemas.microsoft.com/office/drawing/2014/main" id="{84D468D7-02F7-4568-8103-7E650EC23C6C}"/>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8 Conector recto">
            <a:extLst>
              <a:ext uri="{FF2B5EF4-FFF2-40B4-BE49-F238E27FC236}">
                <a16:creationId xmlns:a16="http://schemas.microsoft.com/office/drawing/2014/main" id="{FE96466B-9645-463A-A3A6-1C85FF50A883}"/>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 name="9 Rectángulo">
            <a:extLst>
              <a:ext uri="{FF2B5EF4-FFF2-40B4-BE49-F238E27FC236}">
                <a16:creationId xmlns:a16="http://schemas.microsoft.com/office/drawing/2014/main" id="{918CFC26-892A-4F95-B04E-75455D44D0D5}"/>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10 Conector recto">
            <a:extLst>
              <a:ext uri="{FF2B5EF4-FFF2-40B4-BE49-F238E27FC236}">
                <a16:creationId xmlns:a16="http://schemas.microsoft.com/office/drawing/2014/main" id="{CE956547-5EB6-412C-BAB2-E68E12A78F1D}"/>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 name="11 Elipse">
            <a:extLst>
              <a:ext uri="{FF2B5EF4-FFF2-40B4-BE49-F238E27FC236}">
                <a16:creationId xmlns:a16="http://schemas.microsoft.com/office/drawing/2014/main" id="{0D440A6B-2CCD-4442-B804-E110BA37BA2A}"/>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22 Marcador de número de diapositiva">
            <a:extLst>
              <a:ext uri="{FF2B5EF4-FFF2-40B4-BE49-F238E27FC236}">
                <a16:creationId xmlns:a16="http://schemas.microsoft.com/office/drawing/2014/main" id="{757D7B9A-FCB9-45A5-BD7A-4EAA6765CFA0}"/>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defRPr>
            </a:lvl1pPr>
          </a:lstStyle>
          <a:p>
            <a:fld id="{E9B79444-E349-4A09-B3E2-95CAEBC99C46}" type="slidenum">
              <a:rPr lang="en-US" altLang="es-ES"/>
              <a:pPr/>
              <a:t>‹Nº›</a:t>
            </a:fld>
            <a:endParaRPr lang="en-US" altLang="es-E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68" r:id="rId4"/>
    <p:sldLayoutId id="2147483969" r:id="rId5"/>
    <p:sldLayoutId id="2147483976" r:id="rId6"/>
    <p:sldLayoutId id="2147483970" r:id="rId7"/>
    <p:sldLayoutId id="2147483977" r:id="rId8"/>
    <p:sldLayoutId id="2147483978" r:id="rId9"/>
    <p:sldLayoutId id="2147483971" r:id="rId10"/>
    <p:sldLayoutId id="2147483972" r:id="rId11"/>
  </p:sldLayoutIdLst>
  <p:transition spd="med">
    <p:wipe dir="d"/>
  </p:transition>
  <p:hf hdr="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3B81DD1-7EBC-444C-93B7-8C330682D6F9}"/>
              </a:ext>
            </a:extLst>
          </p:cNvPr>
          <p:cNvSpPr>
            <a:spLocks noGrp="1" noChangeArrowheads="1"/>
          </p:cNvSpPr>
          <p:nvPr>
            <p:ph type="ctrTitle"/>
          </p:nvPr>
        </p:nvSpPr>
        <p:spPr>
          <a:xfrm>
            <a:off x="827088" y="0"/>
            <a:ext cx="7924800" cy="2492375"/>
          </a:xfrm>
        </p:spPr>
        <p:txBody>
          <a:bodyPr>
            <a:normAutofit fontScale="90000"/>
          </a:bodyPr>
          <a:lstStyle/>
          <a:p>
            <a:pPr algn="ctr" eaLnBrk="1" fontAlgn="auto" hangingPunct="1">
              <a:spcAft>
                <a:spcPts val="0"/>
              </a:spcAft>
              <a:defRPr/>
            </a:pPr>
            <a:r>
              <a:rPr lang="es-VE" sz="8000" dirty="0">
                <a:solidFill>
                  <a:srgbClr val="000099"/>
                </a:solidFill>
                <a:latin typeface="Jokerman" pitchFamily="82" charset="0"/>
              </a:rPr>
              <a:t>La Mediación Escolar</a:t>
            </a:r>
          </a:p>
        </p:txBody>
      </p:sp>
      <p:sp>
        <p:nvSpPr>
          <p:cNvPr id="8195" name="Rectangle 3">
            <a:extLst>
              <a:ext uri="{FF2B5EF4-FFF2-40B4-BE49-F238E27FC236}">
                <a16:creationId xmlns:a16="http://schemas.microsoft.com/office/drawing/2014/main" id="{A9DC8ED6-0ADA-481B-8D83-2D7A80AACF87}"/>
              </a:ext>
            </a:extLst>
          </p:cNvPr>
          <p:cNvSpPr>
            <a:spLocks noGrp="1" noChangeArrowheads="1"/>
          </p:cNvSpPr>
          <p:nvPr>
            <p:ph type="subTitle" idx="1"/>
          </p:nvPr>
        </p:nvSpPr>
        <p:spPr>
          <a:xfrm>
            <a:off x="1835150" y="2420938"/>
            <a:ext cx="6521450" cy="1944687"/>
          </a:xfrm>
        </p:spPr>
        <p:txBody>
          <a:bodyPr/>
          <a:lstStyle/>
          <a:p>
            <a:pPr algn="ctr" eaLnBrk="1" hangingPunct="1"/>
            <a:r>
              <a:rPr lang="es-ES" altLang="es-ES" sz="4000">
                <a:latin typeface="Jokerman" panose="04090605060D06020702" pitchFamily="82" charset="0"/>
              </a:rPr>
              <a:t>“Cómo formar un equipo de mediación en un centro escolar</a:t>
            </a:r>
            <a:r>
              <a:rPr lang="es-ES" altLang="es-ES" sz="4000"/>
              <a:t>”</a:t>
            </a:r>
            <a:endParaRPr lang="es-VE" altLang="es-ES" sz="4000">
              <a:solidFill>
                <a:schemeClr val="tx1"/>
              </a:solidFill>
              <a:latin typeface="Lucida Sans Unicode" panose="020B0602030504020204" pitchFamily="34" charset="0"/>
            </a:endParaRPr>
          </a:p>
        </p:txBody>
      </p:sp>
      <p:pic>
        <p:nvPicPr>
          <p:cNvPr id="8196" name="Picture 1">
            <a:extLst>
              <a:ext uri="{FF2B5EF4-FFF2-40B4-BE49-F238E27FC236}">
                <a16:creationId xmlns:a16="http://schemas.microsoft.com/office/drawing/2014/main" id="{1E45CB51-B574-45CC-9196-ADC672EC8B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4437063"/>
            <a:ext cx="1495425"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8 CuadroTexto">
            <a:extLst>
              <a:ext uri="{FF2B5EF4-FFF2-40B4-BE49-F238E27FC236}">
                <a16:creationId xmlns:a16="http://schemas.microsoft.com/office/drawing/2014/main" id="{62AC3362-1919-4BD2-9C38-6A49207799A0}"/>
              </a:ext>
            </a:extLst>
          </p:cNvPr>
          <p:cNvSpPr txBox="1">
            <a:spLocks noChangeArrowheads="1"/>
          </p:cNvSpPr>
          <p:nvPr/>
        </p:nvSpPr>
        <p:spPr bwMode="auto">
          <a:xfrm>
            <a:off x="4051300" y="4581525"/>
            <a:ext cx="47355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3200" dirty="0">
                <a:solidFill>
                  <a:srgbClr val="0033CC"/>
                </a:solidFill>
                <a:latin typeface="Lucida Sans Unicode" panose="020B0602030504020204" pitchFamily="34" charset="0"/>
              </a:rPr>
              <a:t>Osorno-2021</a:t>
            </a:r>
          </a:p>
        </p:txBody>
      </p:sp>
      <p:sp>
        <p:nvSpPr>
          <p:cNvPr id="8198" name="9 Marcador de pie de página">
            <a:extLst>
              <a:ext uri="{FF2B5EF4-FFF2-40B4-BE49-F238E27FC236}">
                <a16:creationId xmlns:a16="http://schemas.microsoft.com/office/drawing/2014/main" id="{D6A32264-F532-4830-A116-9CDB890DA61D}"/>
              </a:ext>
            </a:extLst>
          </p:cNvPr>
          <p:cNvSpPr>
            <a:spLocks noGrp="1"/>
          </p:cNvSpPr>
          <p:nvPr>
            <p:ph type="ftr" sz="quarter" idx="11"/>
          </p:nvPr>
        </p:nvSpPr>
        <p:spPr>
          <a:xfrm>
            <a:off x="1331913" y="6237288"/>
            <a:ext cx="4929187"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MEDIACIÓN-José Antonio Veiga Olivares</a:t>
            </a:r>
            <a:endParaRPr lang="en-US" altLang="es-ES" sz="1200">
              <a:solidFill>
                <a:schemeClr val="tx2"/>
              </a:solidFill>
              <a:latin typeface="Lucida Sans Unicode" panose="020B0602030504020204" pitchFamily="34" charset="0"/>
            </a:endParaRPr>
          </a:p>
        </p:txBody>
      </p:sp>
      <p:sp>
        <p:nvSpPr>
          <p:cNvPr id="8199" name="11 Marcador de número de diapositiva">
            <a:extLst>
              <a:ext uri="{FF2B5EF4-FFF2-40B4-BE49-F238E27FC236}">
                <a16:creationId xmlns:a16="http://schemas.microsoft.com/office/drawing/2014/main" id="{51484C15-4D9E-467F-BBB5-E38D51687C5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6170A1D-1CF4-40CB-B6A9-EC46BC5EB8C5}" type="slidenum">
              <a:rPr lang="en-US" altLang="es-ES" sz="1400">
                <a:solidFill>
                  <a:srgbClr val="FFFFFF"/>
                </a:solidFill>
                <a:latin typeface="Lucida Sans Unicode" panose="020B0602030504020204" pitchFamily="34" charset="0"/>
              </a:rPr>
              <a:pPr eaLnBrk="1" hangingPunct="1">
                <a:spcBef>
                  <a:spcPct val="0"/>
                </a:spcBef>
                <a:buClrTx/>
                <a:buSzTx/>
                <a:buFontTx/>
                <a:buNone/>
              </a:pPr>
              <a:t>1</a:t>
            </a:fld>
            <a:endParaRPr lang="en-US" altLang="es-ES" sz="1400">
              <a:solidFill>
                <a:srgbClr val="FFFFFF"/>
              </a:solidFill>
              <a:latin typeface="Lucida Sans Unicode" panose="020B0602030504020204"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8316520B-002D-41C7-9DA0-7B8B6C7F3587}"/>
              </a:ext>
            </a:extLst>
          </p:cNvPr>
          <p:cNvSpPr>
            <a:spLocks noGrp="1"/>
          </p:cNvSpPr>
          <p:nvPr>
            <p:ph type="title"/>
          </p:nvPr>
        </p:nvSpPr>
        <p:spPr/>
        <p:txBody>
          <a:bodyPr>
            <a:normAutofit fontScale="90000"/>
          </a:bodyPr>
          <a:lstStyle/>
          <a:p>
            <a:pPr eaLnBrk="1" hangingPunct="1">
              <a:defRPr/>
            </a:pPr>
            <a:r>
              <a:rPr lang="es-ES" b="1" dirty="0"/>
              <a:t>¿Qué clase de conflictos se mediaran?</a:t>
            </a:r>
            <a:br>
              <a:rPr lang="es-ES" dirty="0"/>
            </a:br>
            <a:endParaRPr lang="es-ES" dirty="0"/>
          </a:p>
        </p:txBody>
      </p:sp>
      <p:sp>
        <p:nvSpPr>
          <p:cNvPr id="19459" name="2 Marcador de contenido">
            <a:extLst>
              <a:ext uri="{FF2B5EF4-FFF2-40B4-BE49-F238E27FC236}">
                <a16:creationId xmlns:a16="http://schemas.microsoft.com/office/drawing/2014/main" id="{84929FCC-D3FC-449E-B012-7ACA402A778B}"/>
              </a:ext>
            </a:extLst>
          </p:cNvPr>
          <p:cNvSpPr>
            <a:spLocks noGrp="1"/>
          </p:cNvSpPr>
          <p:nvPr>
            <p:ph sz="quarter" idx="1"/>
          </p:nvPr>
        </p:nvSpPr>
        <p:spPr>
          <a:xfrm>
            <a:off x="285750" y="1071563"/>
            <a:ext cx="8072438" cy="5402262"/>
          </a:xfrm>
        </p:spPr>
        <p:txBody>
          <a:bodyPr/>
          <a:lstStyle/>
          <a:p>
            <a:pPr eaLnBrk="1" hangingPunct="1"/>
            <a:r>
              <a:rPr lang="es-ES" altLang="es-ES"/>
              <a:t>El tipo de conflictos que se consideran  mediables varía de un centro a otro.</a:t>
            </a:r>
          </a:p>
          <a:p>
            <a:pPr lvl="2" eaLnBrk="1" hangingPunct="1"/>
            <a:r>
              <a:rPr lang="es-ES" altLang="es-ES"/>
              <a:t>Es importante delimitar claramente aquellas situaciones que, de entrada, creemos que deben conducirse por </a:t>
            </a:r>
            <a:r>
              <a:rPr lang="es-ES" altLang="es-ES" b="1"/>
              <a:t>vía disciplinaria</a:t>
            </a:r>
            <a:r>
              <a:rPr lang="es-ES" altLang="es-ES"/>
              <a:t>. </a:t>
            </a:r>
          </a:p>
          <a:p>
            <a:pPr lvl="2" eaLnBrk="1" hangingPunct="1"/>
            <a:r>
              <a:rPr lang="es-ES" altLang="es-ES"/>
              <a:t>Si una vez empezada  una mediación se detecta que el conflicto es muy grave, los mediadores pueden suspenderla y comunicar sus motivos a la persona que coordina el equipo de mediación.</a:t>
            </a:r>
          </a:p>
          <a:p>
            <a:pPr lvl="2" eaLnBrk="1" hangingPunct="1"/>
            <a:r>
              <a:rPr lang="es-ES" altLang="es-ES"/>
              <a:t>Sabemos que en delitos o problemas de </a:t>
            </a:r>
            <a:r>
              <a:rPr lang="es-ES" altLang="es-ES" b="1"/>
              <a:t>tipo psicológico </a:t>
            </a:r>
            <a:r>
              <a:rPr lang="es-ES" altLang="es-ES"/>
              <a:t>importantes la mediación escolar resulta desaconsejable. </a:t>
            </a:r>
          </a:p>
          <a:p>
            <a:pPr lvl="2" eaLnBrk="1" hangingPunct="1"/>
            <a:r>
              <a:rPr lang="es-ES" altLang="es-ES"/>
              <a:t>También es desaconsejable en situaciones de violencia física.</a:t>
            </a:r>
          </a:p>
          <a:p>
            <a:pPr lvl="2" eaLnBrk="1" hangingPunct="1"/>
            <a:r>
              <a:rPr lang="es-ES" altLang="es-ES"/>
              <a:t>Procuramos no mediar en conflictos dónde participan personas muy próximas (compañeros de clase, alumnos de la propia tutoría...) y dejamos que se hagan cargo otras mediadores del equipo.</a:t>
            </a:r>
          </a:p>
          <a:p>
            <a:pPr eaLnBrk="1" hangingPunct="1"/>
            <a:endParaRPr lang="es-ES" altLang="es-ES"/>
          </a:p>
        </p:txBody>
      </p:sp>
      <p:sp>
        <p:nvSpPr>
          <p:cNvPr id="17412" name="4 Marcador de número de diapositiva">
            <a:extLst>
              <a:ext uri="{FF2B5EF4-FFF2-40B4-BE49-F238E27FC236}">
                <a16:creationId xmlns:a16="http://schemas.microsoft.com/office/drawing/2014/main" id="{116B6F32-4EA5-40C8-9370-78A858CBE70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B435B57-D6D0-4C85-B44B-F3E90FCEBCB6}" type="slidenum">
              <a:rPr lang="en-US" altLang="es-ES" sz="1400">
                <a:solidFill>
                  <a:srgbClr val="FFFFFF"/>
                </a:solidFill>
                <a:latin typeface="Lucida Sans Unicode" panose="020B0602030504020204" pitchFamily="34" charset="0"/>
              </a:rPr>
              <a:pPr eaLnBrk="1" hangingPunct="1">
                <a:spcBef>
                  <a:spcPct val="0"/>
                </a:spcBef>
                <a:buClrTx/>
                <a:buSzTx/>
                <a:buFontTx/>
                <a:buNone/>
              </a:pPr>
              <a:t>10</a:t>
            </a:fld>
            <a:endParaRPr lang="en-US" altLang="es-ES" sz="1400">
              <a:solidFill>
                <a:srgbClr val="FFFFFF"/>
              </a:solidFill>
              <a:latin typeface="Lucida Sans Unicode" panose="020B0602030504020204" pitchFamily="34" charset="0"/>
            </a:endParaRPr>
          </a:p>
        </p:txBody>
      </p:sp>
      <p:sp>
        <p:nvSpPr>
          <p:cNvPr id="17413" name="5 Marcador de pie de página">
            <a:extLst>
              <a:ext uri="{FF2B5EF4-FFF2-40B4-BE49-F238E27FC236}">
                <a16:creationId xmlns:a16="http://schemas.microsoft.com/office/drawing/2014/main" id="{13DE022F-D6C6-48D3-A1F6-E260FB5C62A1}"/>
              </a:ext>
            </a:extLst>
          </p:cNvPr>
          <p:cNvSpPr>
            <a:spLocks noGrp="1"/>
          </p:cNvSpPr>
          <p:nvPr>
            <p:ph type="ftr" sz="quarter" idx="12"/>
          </p:nvPr>
        </p:nvSpPr>
        <p:spPr bwMode="auto">
          <a:xfrm rot="5400000">
            <a:off x="6080125" y="2827338"/>
            <a:ext cx="501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17414" name="Picture 7">
            <a:extLst>
              <a:ext uri="{FF2B5EF4-FFF2-40B4-BE49-F238E27FC236}">
                <a16:creationId xmlns:a16="http://schemas.microsoft.com/office/drawing/2014/main" id="{0A4559C2-4B4E-47BA-B847-197327A3A6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5229225"/>
            <a:ext cx="1751012"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barn(inHorizontal)">
                                      <p:cBhvr>
                                        <p:cTn id="12" dur="500"/>
                                        <p:tgtEl>
                                          <p:spTgt spid="194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8" fill="hold"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wheel(8)">
                                      <p:cBhvr>
                                        <p:cTn id="17" dur="500"/>
                                        <p:tgtEl>
                                          <p:spTgt spid="19459">
                                            <p:txEl>
                                              <p:pRg st="1" end="1"/>
                                            </p:txEl>
                                          </p:spTgt>
                                        </p:tgtEl>
                                      </p:cBhvr>
                                    </p:animEffect>
                                  </p:childTnLst>
                                </p:cTn>
                              </p:par>
                              <p:par>
                                <p:cTn id="18" presetID="21" presetClass="entr" presetSubtype="8" fill="hold" nodeType="withEffect">
                                  <p:stCondLst>
                                    <p:cond delay="0"/>
                                  </p:stCondLst>
                                  <p:childTnLst>
                                    <p:set>
                                      <p:cBhvr>
                                        <p:cTn id="19" dur="1" fill="hold">
                                          <p:stCondLst>
                                            <p:cond delay="0"/>
                                          </p:stCondLst>
                                        </p:cTn>
                                        <p:tgtEl>
                                          <p:spTgt spid="19459">
                                            <p:txEl>
                                              <p:pRg st="2" end="2"/>
                                            </p:txEl>
                                          </p:spTgt>
                                        </p:tgtEl>
                                        <p:attrNameLst>
                                          <p:attrName>style.visibility</p:attrName>
                                        </p:attrNameLst>
                                      </p:cBhvr>
                                      <p:to>
                                        <p:strVal val="visible"/>
                                      </p:to>
                                    </p:set>
                                    <p:animEffect transition="in" filter="wheel(8)">
                                      <p:cBhvr>
                                        <p:cTn id="20" dur="500"/>
                                        <p:tgtEl>
                                          <p:spTgt spid="1945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2" presetClass="entr" presetSubtype="0" fill="hold"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Scale>
                                      <p:cBhvr>
                                        <p:cTn id="25" dur="1000" decel="50000" fill="hold">
                                          <p:stCondLst>
                                            <p:cond delay="0"/>
                                          </p:stCondLst>
                                        </p:cTn>
                                        <p:tgtEl>
                                          <p:spTgt spid="19459">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19459">
                                            <p:txEl>
                                              <p:pRg st="3" end="3"/>
                                            </p:txEl>
                                          </p:spTgt>
                                        </p:tgtEl>
                                        <p:attrNameLst>
                                          <p:attrName>ppt_x</p:attrName>
                                          <p:attrName>ppt_y</p:attrName>
                                        </p:attrNameLst>
                                      </p:cBhvr>
                                    </p:animMotion>
                                    <p:animEffect transition="in" filter="fade">
                                      <p:cBhvr>
                                        <p:cTn id="27" dur="1000"/>
                                        <p:tgtEl>
                                          <p:spTgt spid="19459">
                                            <p:txEl>
                                              <p:pRg st="3" end="3"/>
                                            </p:txEl>
                                          </p:spTgt>
                                        </p:tgtEl>
                                      </p:cBhvr>
                                    </p:animEffect>
                                  </p:childTnLst>
                                </p:cTn>
                              </p:par>
                              <p:par>
                                <p:cTn id="28" presetID="52" presetClass="entr" presetSubtype="0" fill="hold" nodeType="withEffect">
                                  <p:stCondLst>
                                    <p:cond delay="0"/>
                                  </p:stCondLst>
                                  <p:childTnLst>
                                    <p:set>
                                      <p:cBhvr>
                                        <p:cTn id="29" dur="1" fill="hold">
                                          <p:stCondLst>
                                            <p:cond delay="0"/>
                                          </p:stCondLst>
                                        </p:cTn>
                                        <p:tgtEl>
                                          <p:spTgt spid="19459">
                                            <p:txEl>
                                              <p:pRg st="4" end="4"/>
                                            </p:txEl>
                                          </p:spTgt>
                                        </p:tgtEl>
                                        <p:attrNameLst>
                                          <p:attrName>style.visibility</p:attrName>
                                        </p:attrNameLst>
                                      </p:cBhvr>
                                      <p:to>
                                        <p:strVal val="visible"/>
                                      </p:to>
                                    </p:set>
                                    <p:animScale>
                                      <p:cBhvr>
                                        <p:cTn id="30" dur="1000" decel="50000" fill="hold">
                                          <p:stCondLst>
                                            <p:cond delay="0"/>
                                          </p:stCondLst>
                                        </p:cTn>
                                        <p:tgtEl>
                                          <p:spTgt spid="19459">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19459">
                                            <p:txEl>
                                              <p:pRg st="4" end="4"/>
                                            </p:txEl>
                                          </p:spTgt>
                                        </p:tgtEl>
                                        <p:attrNameLst>
                                          <p:attrName>ppt_x</p:attrName>
                                          <p:attrName>ppt_y</p:attrName>
                                        </p:attrNameLst>
                                      </p:cBhvr>
                                    </p:animMotion>
                                    <p:animEffect transition="in" filter="fade">
                                      <p:cBhvr>
                                        <p:cTn id="32" dur="1000"/>
                                        <p:tgtEl>
                                          <p:spTgt spid="1945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19459">
                                            <p:txEl>
                                              <p:pRg st="5" end="5"/>
                                            </p:txEl>
                                          </p:spTgt>
                                        </p:tgtEl>
                                        <p:attrNameLst>
                                          <p:attrName>style.visibility</p:attrName>
                                        </p:attrNameLst>
                                      </p:cBhvr>
                                      <p:to>
                                        <p:strVal val="visible"/>
                                      </p:to>
                                    </p:set>
                                    <p:animEffect transition="in" filter="checkerboard(across)">
                                      <p:cBhvr>
                                        <p:cTn id="37"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AA2463F7-8AA0-433A-8EE7-DBC66AB6FCDE}"/>
              </a:ext>
            </a:extLst>
          </p:cNvPr>
          <p:cNvSpPr>
            <a:spLocks noGrp="1"/>
          </p:cNvSpPr>
          <p:nvPr>
            <p:ph type="title"/>
          </p:nvPr>
        </p:nvSpPr>
        <p:spPr/>
        <p:txBody>
          <a:bodyPr>
            <a:normAutofit fontScale="90000"/>
          </a:bodyPr>
          <a:lstStyle/>
          <a:p>
            <a:pPr eaLnBrk="1" hangingPunct="1">
              <a:defRPr/>
            </a:pPr>
            <a:r>
              <a:rPr lang="es-ES" b="1" dirty="0"/>
              <a:t>¿Quién puede solicitar una mediación?</a:t>
            </a:r>
            <a:br>
              <a:rPr lang="es-ES" dirty="0"/>
            </a:br>
            <a:endParaRPr lang="es-ES" dirty="0"/>
          </a:p>
        </p:txBody>
      </p:sp>
      <p:sp>
        <p:nvSpPr>
          <p:cNvPr id="21507" name="2 Marcador de contenido">
            <a:extLst>
              <a:ext uri="{FF2B5EF4-FFF2-40B4-BE49-F238E27FC236}">
                <a16:creationId xmlns:a16="http://schemas.microsoft.com/office/drawing/2014/main" id="{9232E8F0-C35F-4298-A48E-3D21050E81C8}"/>
              </a:ext>
            </a:extLst>
          </p:cNvPr>
          <p:cNvSpPr>
            <a:spLocks noGrp="1"/>
          </p:cNvSpPr>
          <p:nvPr>
            <p:ph sz="quarter" idx="1"/>
          </p:nvPr>
        </p:nvSpPr>
        <p:spPr>
          <a:xfrm>
            <a:off x="457200" y="1600200"/>
            <a:ext cx="7467600" cy="4873625"/>
          </a:xfrm>
        </p:spPr>
        <p:txBody>
          <a:bodyPr/>
          <a:lstStyle/>
          <a:p>
            <a:pPr eaLnBrk="1" hangingPunct="1"/>
            <a:r>
              <a:rPr lang="es-ES" altLang="es-ES"/>
              <a:t>Un alumno.</a:t>
            </a:r>
          </a:p>
          <a:p>
            <a:pPr eaLnBrk="1" hangingPunct="1"/>
            <a:r>
              <a:rPr lang="es-ES" altLang="es-ES"/>
              <a:t>Un profesor.</a:t>
            </a:r>
          </a:p>
          <a:p>
            <a:pPr eaLnBrk="1" hangingPunct="1"/>
            <a:r>
              <a:rPr lang="es-ES" altLang="es-ES"/>
              <a:t>Un padre.</a:t>
            </a:r>
          </a:p>
          <a:p>
            <a:pPr eaLnBrk="1" hangingPunct="1"/>
            <a:r>
              <a:rPr lang="es-ES" altLang="es-ES"/>
              <a:t>Personal no docente o administrativo.</a:t>
            </a:r>
          </a:p>
          <a:p>
            <a:pPr eaLnBrk="1" hangingPunct="1"/>
            <a:endParaRPr lang="es-ES" altLang="es-ES"/>
          </a:p>
          <a:p>
            <a:pPr eaLnBrk="1" hangingPunct="1"/>
            <a:r>
              <a:rPr lang="es-ES" altLang="es-ES"/>
              <a:t>Por iniciativa directa de los protagonistas. </a:t>
            </a:r>
          </a:p>
          <a:p>
            <a:pPr eaLnBrk="1" hangingPunct="1"/>
            <a:r>
              <a:rPr lang="es-ES" altLang="es-ES"/>
              <a:t>Enviados por participantes secundarios.</a:t>
            </a:r>
          </a:p>
          <a:p>
            <a:pPr eaLnBrk="1" hangingPunct="1"/>
            <a:r>
              <a:rPr lang="es-ES" altLang="es-ES"/>
              <a:t>Por iniciativa de las personas mediadoras.</a:t>
            </a:r>
          </a:p>
          <a:p>
            <a:pPr eaLnBrk="1" hangingPunct="1"/>
            <a:r>
              <a:rPr lang="es-ES" altLang="es-ES"/>
              <a:t>Designados por una autoridad reconocida.</a:t>
            </a:r>
          </a:p>
          <a:p>
            <a:pPr eaLnBrk="1" hangingPunct="1"/>
            <a:endParaRPr lang="es-ES" altLang="es-ES"/>
          </a:p>
        </p:txBody>
      </p:sp>
      <p:sp>
        <p:nvSpPr>
          <p:cNvPr id="18436" name="4 Marcador de número de diapositiva">
            <a:extLst>
              <a:ext uri="{FF2B5EF4-FFF2-40B4-BE49-F238E27FC236}">
                <a16:creationId xmlns:a16="http://schemas.microsoft.com/office/drawing/2014/main" id="{33D8BDAC-53D1-4EEB-B816-5516C9DC2D3D}"/>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E395FFF2-31CA-4FE0-8057-9727972F1361}" type="slidenum">
              <a:rPr lang="en-US" altLang="es-ES" sz="1400">
                <a:solidFill>
                  <a:srgbClr val="FFFFFF"/>
                </a:solidFill>
                <a:latin typeface="Lucida Sans Unicode" panose="020B0602030504020204" pitchFamily="34" charset="0"/>
              </a:rPr>
              <a:pPr eaLnBrk="1" hangingPunct="1">
                <a:spcBef>
                  <a:spcPct val="0"/>
                </a:spcBef>
                <a:buClrTx/>
                <a:buSzTx/>
                <a:buFontTx/>
                <a:buNone/>
              </a:pPr>
              <a:t>11</a:t>
            </a:fld>
            <a:endParaRPr lang="en-US" altLang="es-ES" sz="1400">
              <a:solidFill>
                <a:srgbClr val="FFFFFF"/>
              </a:solidFill>
              <a:latin typeface="Lucida Sans Unicode" panose="020B0602030504020204" pitchFamily="34" charset="0"/>
            </a:endParaRPr>
          </a:p>
        </p:txBody>
      </p:sp>
      <p:sp>
        <p:nvSpPr>
          <p:cNvPr id="18437" name="5 Marcador de pie de página">
            <a:extLst>
              <a:ext uri="{FF2B5EF4-FFF2-40B4-BE49-F238E27FC236}">
                <a16:creationId xmlns:a16="http://schemas.microsoft.com/office/drawing/2014/main" id="{9005EC49-C3CA-475D-9C0E-5DB493BA188A}"/>
              </a:ext>
            </a:extLst>
          </p:cNvPr>
          <p:cNvSpPr>
            <a:spLocks noGrp="1"/>
          </p:cNvSpPr>
          <p:nvPr>
            <p:ph type="ftr" sz="quarter" idx="12"/>
          </p:nvPr>
        </p:nvSpPr>
        <p:spPr bwMode="auto">
          <a:xfrm rot="5400000">
            <a:off x="6223000" y="2970213"/>
            <a:ext cx="47339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18438" name="6 Imagen">
            <a:extLst>
              <a:ext uri="{FF2B5EF4-FFF2-40B4-BE49-F238E27FC236}">
                <a16:creationId xmlns:a16="http://schemas.microsoft.com/office/drawing/2014/main" id="{0E369909-36E0-49F4-BB06-CE08769432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1125538"/>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blinds(vertical)">
                                      <p:cBhvr>
                                        <p:cTn id="12" dur="500"/>
                                        <p:tgtEl>
                                          <p:spTgt spid="21507">
                                            <p:txEl>
                                              <p:pRg st="0" end="0"/>
                                            </p:txEl>
                                          </p:spTgt>
                                        </p:tgtEl>
                                      </p:cBhvr>
                                    </p:animEffect>
                                  </p:childTnLst>
                                </p:cTn>
                              </p:par>
                              <p:par>
                                <p:cTn id="13" presetID="3" presetClass="entr" presetSubtype="5" fill="hold" nodeType="with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Effect transition="in" filter="blinds(vertical)">
                                      <p:cBhvr>
                                        <p:cTn id="15" dur="500"/>
                                        <p:tgtEl>
                                          <p:spTgt spid="21507">
                                            <p:txEl>
                                              <p:pRg st="1" end="1"/>
                                            </p:txEl>
                                          </p:spTgt>
                                        </p:tgtEl>
                                      </p:cBhvr>
                                    </p:animEffect>
                                  </p:childTnLst>
                                </p:cTn>
                              </p:par>
                              <p:par>
                                <p:cTn id="16" presetID="3" presetClass="entr" presetSubtype="5" fill="hold" nodeType="withEffect">
                                  <p:stCondLst>
                                    <p:cond delay="0"/>
                                  </p:stCondLst>
                                  <p:childTnLst>
                                    <p:set>
                                      <p:cBhvr>
                                        <p:cTn id="17" dur="1" fill="hold">
                                          <p:stCondLst>
                                            <p:cond delay="0"/>
                                          </p:stCondLst>
                                        </p:cTn>
                                        <p:tgtEl>
                                          <p:spTgt spid="21507">
                                            <p:txEl>
                                              <p:pRg st="2" end="2"/>
                                            </p:txEl>
                                          </p:spTgt>
                                        </p:tgtEl>
                                        <p:attrNameLst>
                                          <p:attrName>style.visibility</p:attrName>
                                        </p:attrNameLst>
                                      </p:cBhvr>
                                      <p:to>
                                        <p:strVal val="visible"/>
                                      </p:to>
                                    </p:set>
                                    <p:animEffect transition="in" filter="blinds(vertical)">
                                      <p:cBhvr>
                                        <p:cTn id="18" dur="500"/>
                                        <p:tgtEl>
                                          <p:spTgt spid="21507">
                                            <p:txEl>
                                              <p:pRg st="2" end="2"/>
                                            </p:txEl>
                                          </p:spTgt>
                                        </p:tgtEl>
                                      </p:cBhvr>
                                    </p:animEffect>
                                  </p:childTnLst>
                                </p:cTn>
                              </p:par>
                              <p:par>
                                <p:cTn id="19" presetID="3" presetClass="entr" presetSubtype="5" fill="hold" nodeType="withEffect">
                                  <p:stCondLst>
                                    <p:cond delay="0"/>
                                  </p:stCondLst>
                                  <p:childTnLst>
                                    <p:set>
                                      <p:cBhvr>
                                        <p:cTn id="20" dur="1" fill="hold">
                                          <p:stCondLst>
                                            <p:cond delay="0"/>
                                          </p:stCondLst>
                                        </p:cTn>
                                        <p:tgtEl>
                                          <p:spTgt spid="21507">
                                            <p:txEl>
                                              <p:pRg st="3" end="3"/>
                                            </p:txEl>
                                          </p:spTgt>
                                        </p:tgtEl>
                                        <p:attrNameLst>
                                          <p:attrName>style.visibility</p:attrName>
                                        </p:attrNameLst>
                                      </p:cBhvr>
                                      <p:to>
                                        <p:strVal val="visible"/>
                                      </p:to>
                                    </p:set>
                                    <p:animEffect transition="in" filter="blinds(vertical)">
                                      <p:cBhvr>
                                        <p:cTn id="21" dur="500"/>
                                        <p:tgtEl>
                                          <p:spTgt spid="21507">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21507">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1507">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1507">
                                            <p:txEl>
                                              <p:pRg st="7" end="7"/>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47" presetClass="entr" presetSubtype="0" fill="hold" nodeType="clickEffect">
                                  <p:stCondLst>
                                    <p:cond delay="0"/>
                                  </p:stCondLst>
                                  <p:childTnLst>
                                    <p:set>
                                      <p:cBhvr>
                                        <p:cTn id="35" dur="1" fill="hold">
                                          <p:stCondLst>
                                            <p:cond delay="0"/>
                                          </p:stCondLst>
                                        </p:cTn>
                                        <p:tgtEl>
                                          <p:spTgt spid="21507">
                                            <p:txEl>
                                              <p:pRg st="0" end="0"/>
                                            </p:txEl>
                                          </p:spTgt>
                                        </p:tgtEl>
                                        <p:attrNameLst>
                                          <p:attrName>style.visibility</p:attrName>
                                        </p:attrNameLst>
                                      </p:cBhvr>
                                      <p:to>
                                        <p:strVal val="visible"/>
                                      </p:to>
                                    </p:set>
                                    <p:animEffect transition="in" filter="fade">
                                      <p:cBhvr>
                                        <p:cTn id="36" dur="500"/>
                                        <p:tgtEl>
                                          <p:spTgt spid="21507">
                                            <p:txEl>
                                              <p:pRg st="0" end="0"/>
                                            </p:txEl>
                                          </p:spTgt>
                                        </p:tgtEl>
                                      </p:cBhvr>
                                    </p:animEffect>
                                    <p:anim calcmode="lin" valueType="num">
                                      <p:cBhvr>
                                        <p:cTn id="3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38" dur="500" fill="hold"/>
                                        <p:tgtEl>
                                          <p:spTgt spid="21507">
                                            <p:txEl>
                                              <p:pRg st="0" end="0"/>
                                            </p:txEl>
                                          </p:spTgt>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21507">
                                            <p:txEl>
                                              <p:pRg st="1" end="1"/>
                                            </p:txEl>
                                          </p:spTgt>
                                        </p:tgtEl>
                                        <p:attrNameLst>
                                          <p:attrName>style.visibility</p:attrName>
                                        </p:attrNameLst>
                                      </p:cBhvr>
                                      <p:to>
                                        <p:strVal val="visible"/>
                                      </p:to>
                                    </p:set>
                                    <p:animEffect transition="in" filter="fade">
                                      <p:cBhvr>
                                        <p:cTn id="41" dur="500"/>
                                        <p:tgtEl>
                                          <p:spTgt spid="21507">
                                            <p:txEl>
                                              <p:pRg st="1" end="1"/>
                                            </p:txEl>
                                          </p:spTgt>
                                        </p:tgtEl>
                                      </p:cBhvr>
                                    </p:animEffect>
                                    <p:anim calcmode="lin" valueType="num">
                                      <p:cBhvr>
                                        <p:cTn id="42"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43" dur="500" fill="hold"/>
                                        <p:tgtEl>
                                          <p:spTgt spid="21507">
                                            <p:txEl>
                                              <p:pRg st="1" end="1"/>
                                            </p:txEl>
                                          </p:spTgt>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21507">
                                            <p:txEl>
                                              <p:pRg st="2" end="2"/>
                                            </p:txEl>
                                          </p:spTgt>
                                        </p:tgtEl>
                                        <p:attrNameLst>
                                          <p:attrName>style.visibility</p:attrName>
                                        </p:attrNameLst>
                                      </p:cBhvr>
                                      <p:to>
                                        <p:strVal val="visible"/>
                                      </p:to>
                                    </p:set>
                                    <p:animEffect transition="in" filter="fade">
                                      <p:cBhvr>
                                        <p:cTn id="46" dur="500"/>
                                        <p:tgtEl>
                                          <p:spTgt spid="21507">
                                            <p:txEl>
                                              <p:pRg st="2" end="2"/>
                                            </p:txEl>
                                          </p:spTgt>
                                        </p:tgtEl>
                                      </p:cBhvr>
                                    </p:animEffect>
                                    <p:anim calcmode="lin" valueType="num">
                                      <p:cBhvr>
                                        <p:cTn id="47"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48" dur="500" fill="hold"/>
                                        <p:tgtEl>
                                          <p:spTgt spid="21507">
                                            <p:txEl>
                                              <p:pRg st="2" end="2"/>
                                            </p:txEl>
                                          </p:spTgt>
                                        </p:tgtEl>
                                        <p:attrNameLst>
                                          <p:attrName>ppt_y</p:attrName>
                                        </p:attrNameLst>
                                      </p:cBhvr>
                                      <p:tavLst>
                                        <p:tav tm="0">
                                          <p:val>
                                            <p:strVal val="#ppt_y-.1"/>
                                          </p:val>
                                        </p:tav>
                                        <p:tav tm="100000">
                                          <p:val>
                                            <p:strVal val="#ppt_y"/>
                                          </p:val>
                                        </p:tav>
                                      </p:tavLst>
                                    </p:anim>
                                  </p:childTnLst>
                                </p:cTn>
                              </p:par>
                              <p:par>
                                <p:cTn id="49" presetID="47" presetClass="entr" presetSubtype="0" fill="hold" nodeType="withEffect">
                                  <p:stCondLst>
                                    <p:cond delay="0"/>
                                  </p:stCondLst>
                                  <p:childTnLst>
                                    <p:set>
                                      <p:cBhvr>
                                        <p:cTn id="50" dur="1" fill="hold">
                                          <p:stCondLst>
                                            <p:cond delay="0"/>
                                          </p:stCondLst>
                                        </p:cTn>
                                        <p:tgtEl>
                                          <p:spTgt spid="21507">
                                            <p:txEl>
                                              <p:pRg st="3" end="3"/>
                                            </p:txEl>
                                          </p:spTgt>
                                        </p:tgtEl>
                                        <p:attrNameLst>
                                          <p:attrName>style.visibility</p:attrName>
                                        </p:attrNameLst>
                                      </p:cBhvr>
                                      <p:to>
                                        <p:strVal val="visible"/>
                                      </p:to>
                                    </p:set>
                                    <p:animEffect transition="in" filter="fade">
                                      <p:cBhvr>
                                        <p:cTn id="51" dur="500"/>
                                        <p:tgtEl>
                                          <p:spTgt spid="21507">
                                            <p:txEl>
                                              <p:pRg st="3" end="3"/>
                                            </p:txEl>
                                          </p:spTgt>
                                        </p:tgtEl>
                                      </p:cBhvr>
                                    </p:animEffect>
                                    <p:anim calcmode="lin" valueType="num">
                                      <p:cBhvr>
                                        <p:cTn id="52"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53" dur="500" fill="hold"/>
                                        <p:tgtEl>
                                          <p:spTgt spid="215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26" fill="hold" nodeType="clickEffect">
                                  <p:stCondLst>
                                    <p:cond delay="0"/>
                                  </p:stCondLst>
                                  <p:childTnLst>
                                    <p:set>
                                      <p:cBhvr>
                                        <p:cTn id="57" dur="1" fill="hold">
                                          <p:stCondLst>
                                            <p:cond delay="0"/>
                                          </p:stCondLst>
                                        </p:cTn>
                                        <p:tgtEl>
                                          <p:spTgt spid="21507">
                                            <p:txEl>
                                              <p:pRg st="5" end="5"/>
                                            </p:txEl>
                                          </p:spTgt>
                                        </p:tgtEl>
                                        <p:attrNameLst>
                                          <p:attrName>style.visibility</p:attrName>
                                        </p:attrNameLst>
                                      </p:cBhvr>
                                      <p:to>
                                        <p:strVal val="visible"/>
                                      </p:to>
                                    </p:set>
                                    <p:animEffect transition="in" filter="barn(inHorizontal)">
                                      <p:cBhvr>
                                        <p:cTn id="58" dur="500"/>
                                        <p:tgtEl>
                                          <p:spTgt spid="21507">
                                            <p:txEl>
                                              <p:pRg st="5" end="5"/>
                                            </p:txEl>
                                          </p:spTgt>
                                        </p:tgtEl>
                                      </p:cBhvr>
                                    </p:animEffect>
                                  </p:childTnLst>
                                </p:cTn>
                              </p:par>
                              <p:par>
                                <p:cTn id="59" presetID="16" presetClass="entr" presetSubtype="26" fill="hold" nodeType="withEffect">
                                  <p:stCondLst>
                                    <p:cond delay="0"/>
                                  </p:stCondLst>
                                  <p:childTnLst>
                                    <p:set>
                                      <p:cBhvr>
                                        <p:cTn id="60" dur="1" fill="hold">
                                          <p:stCondLst>
                                            <p:cond delay="0"/>
                                          </p:stCondLst>
                                        </p:cTn>
                                        <p:tgtEl>
                                          <p:spTgt spid="21507">
                                            <p:txEl>
                                              <p:pRg st="6" end="6"/>
                                            </p:txEl>
                                          </p:spTgt>
                                        </p:tgtEl>
                                        <p:attrNameLst>
                                          <p:attrName>style.visibility</p:attrName>
                                        </p:attrNameLst>
                                      </p:cBhvr>
                                      <p:to>
                                        <p:strVal val="visible"/>
                                      </p:to>
                                    </p:set>
                                    <p:animEffect transition="in" filter="barn(inHorizontal)">
                                      <p:cBhvr>
                                        <p:cTn id="61" dur="500"/>
                                        <p:tgtEl>
                                          <p:spTgt spid="21507">
                                            <p:txEl>
                                              <p:pRg st="6" end="6"/>
                                            </p:txEl>
                                          </p:spTgt>
                                        </p:tgtEl>
                                      </p:cBhvr>
                                    </p:animEffect>
                                  </p:childTnLst>
                                </p:cTn>
                              </p:par>
                              <p:par>
                                <p:cTn id="62" presetID="16" presetClass="entr" presetSubtype="26" fill="hold" nodeType="withEffect">
                                  <p:stCondLst>
                                    <p:cond delay="0"/>
                                  </p:stCondLst>
                                  <p:childTnLst>
                                    <p:set>
                                      <p:cBhvr>
                                        <p:cTn id="63" dur="1" fill="hold">
                                          <p:stCondLst>
                                            <p:cond delay="0"/>
                                          </p:stCondLst>
                                        </p:cTn>
                                        <p:tgtEl>
                                          <p:spTgt spid="21507">
                                            <p:txEl>
                                              <p:pRg st="7" end="7"/>
                                            </p:txEl>
                                          </p:spTgt>
                                        </p:tgtEl>
                                        <p:attrNameLst>
                                          <p:attrName>style.visibility</p:attrName>
                                        </p:attrNameLst>
                                      </p:cBhvr>
                                      <p:to>
                                        <p:strVal val="visible"/>
                                      </p:to>
                                    </p:set>
                                    <p:animEffect transition="in" filter="barn(inHorizontal)">
                                      <p:cBhvr>
                                        <p:cTn id="64" dur="500"/>
                                        <p:tgtEl>
                                          <p:spTgt spid="21507">
                                            <p:txEl>
                                              <p:pRg st="7" end="7"/>
                                            </p:txEl>
                                          </p:spTgt>
                                        </p:tgtEl>
                                      </p:cBhvr>
                                    </p:animEffect>
                                  </p:childTnLst>
                                </p:cTn>
                              </p:par>
                              <p:par>
                                <p:cTn id="65" presetID="16" presetClass="entr" presetSubtype="26" fill="hold" nodeType="withEffect">
                                  <p:stCondLst>
                                    <p:cond delay="0"/>
                                  </p:stCondLst>
                                  <p:childTnLst>
                                    <p:set>
                                      <p:cBhvr>
                                        <p:cTn id="66" dur="1" fill="hold">
                                          <p:stCondLst>
                                            <p:cond delay="0"/>
                                          </p:stCondLst>
                                        </p:cTn>
                                        <p:tgtEl>
                                          <p:spTgt spid="21507">
                                            <p:txEl>
                                              <p:pRg st="8" end="8"/>
                                            </p:txEl>
                                          </p:spTgt>
                                        </p:tgtEl>
                                        <p:attrNameLst>
                                          <p:attrName>style.visibility</p:attrName>
                                        </p:attrNameLst>
                                      </p:cBhvr>
                                      <p:to>
                                        <p:strVal val="visible"/>
                                      </p:to>
                                    </p:set>
                                    <p:animEffect transition="in" filter="barn(inHorizontal)">
                                      <p:cBhvr>
                                        <p:cTn id="67" dur="500"/>
                                        <p:tgtEl>
                                          <p:spTgt spid="215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4402921C-27A6-4F35-9FD4-743CA56826C9}"/>
              </a:ext>
            </a:extLst>
          </p:cNvPr>
          <p:cNvSpPr>
            <a:spLocks noGrp="1"/>
          </p:cNvSpPr>
          <p:nvPr>
            <p:ph type="title"/>
          </p:nvPr>
        </p:nvSpPr>
        <p:spPr/>
        <p:txBody>
          <a:bodyPr/>
          <a:lstStyle/>
          <a:p>
            <a:pPr algn="ctr">
              <a:defRPr/>
            </a:pPr>
            <a:r>
              <a:rPr lang="es-ES" dirty="0"/>
              <a:t>¿Qué pasos son necesarios  realizar antes de entrar en acción?</a:t>
            </a:r>
          </a:p>
        </p:txBody>
      </p:sp>
      <p:sp>
        <p:nvSpPr>
          <p:cNvPr id="25603" name="2 Marcador de contenido">
            <a:extLst>
              <a:ext uri="{FF2B5EF4-FFF2-40B4-BE49-F238E27FC236}">
                <a16:creationId xmlns:a16="http://schemas.microsoft.com/office/drawing/2014/main" id="{62AB1C9C-4276-4529-9317-E3B753FB081A}"/>
              </a:ext>
            </a:extLst>
          </p:cNvPr>
          <p:cNvSpPr>
            <a:spLocks noGrp="1"/>
          </p:cNvSpPr>
          <p:nvPr>
            <p:ph sz="quarter" idx="1"/>
          </p:nvPr>
        </p:nvSpPr>
        <p:spPr>
          <a:xfrm>
            <a:off x="457200" y="1600200"/>
            <a:ext cx="7467600" cy="4873625"/>
          </a:xfrm>
        </p:spPr>
        <p:txBody>
          <a:bodyPr/>
          <a:lstStyle/>
          <a:p>
            <a:r>
              <a:rPr lang="es-ES" altLang="es-ES"/>
              <a:t>Una vez formado el equipo de mediación se lo comunicamos a toda la Comunidad Educativa.</a:t>
            </a:r>
          </a:p>
          <a:p>
            <a:r>
              <a:rPr lang="es-ES" altLang="es-ES"/>
              <a:t>La mejor maneras:</a:t>
            </a:r>
          </a:p>
          <a:p>
            <a:pPr lvl="1"/>
            <a:r>
              <a:rPr lang="es-ES" altLang="es-ES"/>
              <a:t>Comunicados.</a:t>
            </a:r>
          </a:p>
          <a:p>
            <a:pPr lvl="1"/>
            <a:r>
              <a:rPr lang="es-ES" altLang="es-ES"/>
              <a:t>Revista escolar.</a:t>
            </a:r>
          </a:p>
          <a:p>
            <a:pPr lvl="1"/>
            <a:r>
              <a:rPr lang="es-ES" altLang="es-ES"/>
              <a:t>Reuniones.</a:t>
            </a:r>
          </a:p>
          <a:p>
            <a:pPr lvl="1"/>
            <a:r>
              <a:rPr lang="es-ES" altLang="es-ES"/>
              <a:t>Página Web del Centro.</a:t>
            </a:r>
          </a:p>
          <a:p>
            <a:pPr lvl="1"/>
            <a:r>
              <a:rPr lang="es-ES" altLang="es-ES"/>
              <a:t>Carteles.</a:t>
            </a:r>
          </a:p>
          <a:p>
            <a:pPr lvl="1"/>
            <a:r>
              <a:rPr lang="es-ES" altLang="es-ES"/>
              <a:t>Trípticos.</a:t>
            </a:r>
          </a:p>
          <a:p>
            <a:pPr lvl="1"/>
            <a:r>
              <a:rPr lang="es-ES" altLang="es-ES"/>
              <a:t>Eslóganes.</a:t>
            </a:r>
          </a:p>
          <a:p>
            <a:pPr lvl="1"/>
            <a:r>
              <a:rPr lang="es-ES" altLang="es-ES"/>
              <a:t>Mismos alumnos.</a:t>
            </a:r>
          </a:p>
          <a:p>
            <a:pPr lvl="1">
              <a:buFont typeface="Wingdings 2" panose="05020102010507070707" pitchFamily="18" charset="2"/>
              <a:buNone/>
            </a:pPr>
            <a:endParaRPr lang="es-ES" altLang="es-ES"/>
          </a:p>
        </p:txBody>
      </p:sp>
      <p:sp>
        <p:nvSpPr>
          <p:cNvPr id="19460" name="4 Marcador de número de diapositiva">
            <a:extLst>
              <a:ext uri="{FF2B5EF4-FFF2-40B4-BE49-F238E27FC236}">
                <a16:creationId xmlns:a16="http://schemas.microsoft.com/office/drawing/2014/main" id="{B84DCD3D-09E9-4A8C-A70B-E32C5F2C8BB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E62FE5E7-242E-47FB-B1B8-6DE4DBD5DF83}" type="slidenum">
              <a:rPr lang="en-US" altLang="es-ES" sz="1400">
                <a:solidFill>
                  <a:srgbClr val="FFFFFF"/>
                </a:solidFill>
                <a:latin typeface="Lucida Sans Unicode" panose="020B0602030504020204" pitchFamily="34" charset="0"/>
              </a:rPr>
              <a:pPr eaLnBrk="1" hangingPunct="1">
                <a:spcBef>
                  <a:spcPct val="0"/>
                </a:spcBef>
                <a:buClrTx/>
                <a:buSzTx/>
                <a:buFontTx/>
                <a:buNone/>
              </a:pPr>
              <a:t>12</a:t>
            </a:fld>
            <a:endParaRPr lang="en-US" altLang="es-ES" sz="1400">
              <a:solidFill>
                <a:srgbClr val="FFFFFF"/>
              </a:solidFill>
              <a:latin typeface="Lucida Sans Unicode" panose="020B0602030504020204" pitchFamily="34" charset="0"/>
            </a:endParaRPr>
          </a:p>
        </p:txBody>
      </p:sp>
      <p:sp>
        <p:nvSpPr>
          <p:cNvPr id="19461" name="5 Marcador de pie de página">
            <a:extLst>
              <a:ext uri="{FF2B5EF4-FFF2-40B4-BE49-F238E27FC236}">
                <a16:creationId xmlns:a16="http://schemas.microsoft.com/office/drawing/2014/main" id="{EC072DAF-7BCD-4164-A358-3A2204BDC320}"/>
              </a:ext>
            </a:extLst>
          </p:cNvPr>
          <p:cNvSpPr>
            <a:spLocks noGrp="1"/>
          </p:cNvSpPr>
          <p:nvPr>
            <p:ph type="ftr" sz="quarter" idx="12"/>
          </p:nvPr>
        </p:nvSpPr>
        <p:spPr bwMode="auto">
          <a:xfrm rot="5400000">
            <a:off x="6258719" y="3005931"/>
            <a:ext cx="46624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19462" name="5 Imagen">
            <a:extLst>
              <a:ext uri="{FF2B5EF4-FFF2-40B4-BE49-F238E27FC236}">
                <a16:creationId xmlns:a16="http://schemas.microsoft.com/office/drawing/2014/main" id="{D58CADB6-12CC-4993-8A0F-F81DC6B1E3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3068638"/>
            <a:ext cx="22860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animEffect transition="in" filter="wipe(down)">
                                      <p:cBhvr>
                                        <p:cTn id="11" dur="500"/>
                                        <p:tgtEl>
                                          <p:spTgt spid="2560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26" fill="hold" nodeType="clickEffect">
                                  <p:stCondLst>
                                    <p:cond delay="0"/>
                                  </p:stCondLst>
                                  <p:childTnLst>
                                    <p:set>
                                      <p:cBhvr>
                                        <p:cTn id="15" dur="1" fill="hold">
                                          <p:stCondLst>
                                            <p:cond delay="0"/>
                                          </p:stCondLst>
                                        </p:cTn>
                                        <p:tgtEl>
                                          <p:spTgt spid="25603">
                                            <p:txEl>
                                              <p:pRg st="1" end="1"/>
                                            </p:txEl>
                                          </p:spTgt>
                                        </p:tgtEl>
                                        <p:attrNameLst>
                                          <p:attrName>style.visibility</p:attrName>
                                        </p:attrNameLst>
                                      </p:cBhvr>
                                      <p:to>
                                        <p:strVal val="visible"/>
                                      </p:to>
                                    </p:set>
                                    <p:animEffect transition="in" filter="barn(inHorizontal)">
                                      <p:cBhvr>
                                        <p:cTn id="16" dur="500"/>
                                        <p:tgtEl>
                                          <p:spTgt spid="25603">
                                            <p:txEl>
                                              <p:pRg st="1" end="1"/>
                                            </p:txEl>
                                          </p:spTgt>
                                        </p:tgtEl>
                                      </p:cBhvr>
                                    </p:animEffect>
                                  </p:childTnLst>
                                </p:cTn>
                              </p:par>
                              <p:par>
                                <p:cTn id="17" presetID="16" presetClass="entr" presetSubtype="26" fill="hold" nodeType="with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Effect transition="in" filter="barn(inHorizontal)">
                                      <p:cBhvr>
                                        <p:cTn id="19" dur="500"/>
                                        <p:tgtEl>
                                          <p:spTgt spid="25603">
                                            <p:txEl>
                                              <p:pRg st="2" end="2"/>
                                            </p:txEl>
                                          </p:spTgt>
                                        </p:tgtEl>
                                      </p:cBhvr>
                                    </p:animEffect>
                                  </p:childTnLst>
                                </p:cTn>
                              </p:par>
                              <p:par>
                                <p:cTn id="20" presetID="16" presetClass="entr" presetSubtype="26" fill="hold" nodeType="with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barn(inHorizontal)">
                                      <p:cBhvr>
                                        <p:cTn id="22" dur="500"/>
                                        <p:tgtEl>
                                          <p:spTgt spid="25603">
                                            <p:txEl>
                                              <p:pRg st="3" end="3"/>
                                            </p:txEl>
                                          </p:spTgt>
                                        </p:tgtEl>
                                      </p:cBhvr>
                                    </p:animEffect>
                                  </p:childTnLst>
                                </p:cTn>
                              </p:par>
                              <p:par>
                                <p:cTn id="23" presetID="16" presetClass="entr" presetSubtype="26" fill="hold" nodeType="withEffect">
                                  <p:stCondLst>
                                    <p:cond delay="0"/>
                                  </p:stCondLst>
                                  <p:childTnLst>
                                    <p:set>
                                      <p:cBhvr>
                                        <p:cTn id="24" dur="1" fill="hold">
                                          <p:stCondLst>
                                            <p:cond delay="0"/>
                                          </p:stCondLst>
                                        </p:cTn>
                                        <p:tgtEl>
                                          <p:spTgt spid="25603">
                                            <p:txEl>
                                              <p:pRg st="4" end="4"/>
                                            </p:txEl>
                                          </p:spTgt>
                                        </p:tgtEl>
                                        <p:attrNameLst>
                                          <p:attrName>style.visibility</p:attrName>
                                        </p:attrNameLst>
                                      </p:cBhvr>
                                      <p:to>
                                        <p:strVal val="visible"/>
                                      </p:to>
                                    </p:set>
                                    <p:animEffect transition="in" filter="barn(inHorizontal)">
                                      <p:cBhvr>
                                        <p:cTn id="25" dur="500"/>
                                        <p:tgtEl>
                                          <p:spTgt spid="2560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25603">
                                            <p:txEl>
                                              <p:pRg st="5" end="5"/>
                                            </p:txEl>
                                          </p:spTgt>
                                        </p:tgtEl>
                                        <p:attrNameLst>
                                          <p:attrName>style.visibility</p:attrName>
                                        </p:attrNameLst>
                                      </p:cBhvr>
                                      <p:to>
                                        <p:strVal val="visible"/>
                                      </p:to>
                                    </p:set>
                                    <p:animEffect transition="in" filter="blinds(horizontal)">
                                      <p:cBhvr>
                                        <p:cTn id="30" dur="500"/>
                                        <p:tgtEl>
                                          <p:spTgt spid="25603">
                                            <p:txEl>
                                              <p:pRg st="5" end="5"/>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5603">
                                            <p:txEl>
                                              <p:pRg st="6" end="6"/>
                                            </p:txEl>
                                          </p:spTgt>
                                        </p:tgtEl>
                                        <p:attrNameLst>
                                          <p:attrName>style.visibility</p:attrName>
                                        </p:attrNameLst>
                                      </p:cBhvr>
                                      <p:to>
                                        <p:strVal val="visible"/>
                                      </p:to>
                                    </p:set>
                                    <p:animEffect transition="in" filter="blinds(horizontal)">
                                      <p:cBhvr>
                                        <p:cTn id="33" dur="500"/>
                                        <p:tgtEl>
                                          <p:spTgt spid="25603">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25603">
                                            <p:txEl>
                                              <p:pRg st="7" end="7"/>
                                            </p:txEl>
                                          </p:spTgt>
                                        </p:tgtEl>
                                        <p:attrNameLst>
                                          <p:attrName>style.visibility</p:attrName>
                                        </p:attrNameLst>
                                      </p:cBhvr>
                                      <p:to>
                                        <p:strVal val="visible"/>
                                      </p:to>
                                    </p:set>
                                    <p:animEffect transition="in" filter="blinds(horizontal)">
                                      <p:cBhvr>
                                        <p:cTn id="36" dur="500"/>
                                        <p:tgtEl>
                                          <p:spTgt spid="25603">
                                            <p:txEl>
                                              <p:pRg st="7" end="7"/>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25603">
                                            <p:txEl>
                                              <p:pRg st="8" end="8"/>
                                            </p:txEl>
                                          </p:spTgt>
                                        </p:tgtEl>
                                        <p:attrNameLst>
                                          <p:attrName>style.visibility</p:attrName>
                                        </p:attrNameLst>
                                      </p:cBhvr>
                                      <p:to>
                                        <p:strVal val="visible"/>
                                      </p:to>
                                    </p:set>
                                    <p:animEffect transition="in" filter="blinds(horizontal)">
                                      <p:cBhvr>
                                        <p:cTn id="39" dur="500"/>
                                        <p:tgtEl>
                                          <p:spTgt spid="25603">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25603">
                                            <p:txEl>
                                              <p:pRg st="9" end="9"/>
                                            </p:txEl>
                                          </p:spTgt>
                                        </p:tgtEl>
                                        <p:attrNameLst>
                                          <p:attrName>style.visibility</p:attrName>
                                        </p:attrNameLst>
                                      </p:cBhvr>
                                      <p:to>
                                        <p:strVal val="visible"/>
                                      </p:to>
                                    </p:set>
                                    <p:animEffect transition="in" filter="blinds(horizontal)">
                                      <p:cBhvr>
                                        <p:cTn id="42" dur="500"/>
                                        <p:tgtEl>
                                          <p:spTgt spid="256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9D3766D3-01C0-41FD-B884-17618F56256D}"/>
              </a:ext>
            </a:extLst>
          </p:cNvPr>
          <p:cNvSpPr>
            <a:spLocks noGrp="1"/>
          </p:cNvSpPr>
          <p:nvPr>
            <p:ph type="title"/>
          </p:nvPr>
        </p:nvSpPr>
        <p:spPr/>
        <p:txBody>
          <a:bodyPr/>
          <a:lstStyle/>
          <a:p>
            <a:pPr algn="ctr">
              <a:defRPr/>
            </a:pPr>
            <a:r>
              <a:rPr lang="es-ES" dirty="0"/>
              <a:t>¿Cuáles son las tareas del coordinador?</a:t>
            </a:r>
          </a:p>
        </p:txBody>
      </p:sp>
      <p:sp>
        <p:nvSpPr>
          <p:cNvPr id="26627" name="2 Marcador de contenido">
            <a:extLst>
              <a:ext uri="{FF2B5EF4-FFF2-40B4-BE49-F238E27FC236}">
                <a16:creationId xmlns:a16="http://schemas.microsoft.com/office/drawing/2014/main" id="{8F2FE52D-5670-4C76-8160-D5E96CA97C7C}"/>
              </a:ext>
            </a:extLst>
          </p:cNvPr>
          <p:cNvSpPr>
            <a:spLocks noGrp="1"/>
          </p:cNvSpPr>
          <p:nvPr>
            <p:ph sz="quarter" idx="1"/>
          </p:nvPr>
        </p:nvSpPr>
        <p:spPr>
          <a:xfrm>
            <a:off x="457200" y="1600200"/>
            <a:ext cx="7467600" cy="4873625"/>
          </a:xfrm>
        </p:spPr>
        <p:txBody>
          <a:bodyPr/>
          <a:lstStyle/>
          <a:p>
            <a:r>
              <a:rPr lang="es-ES" altLang="es-ES"/>
              <a:t>Se escoge de entre las personas del equipo de mediación.</a:t>
            </a:r>
          </a:p>
          <a:p>
            <a:r>
              <a:rPr lang="es-ES" altLang="es-ES"/>
              <a:t>Si sólo hay una persona coordinadora, es muy positivo, que sea un profesor o profesora.</a:t>
            </a:r>
          </a:p>
          <a:p>
            <a:r>
              <a:rPr lang="es-ES" altLang="es-ES"/>
              <a:t>Su función es hacer de referente visible al equipo de mediación del centro.</a:t>
            </a:r>
          </a:p>
          <a:p>
            <a:r>
              <a:rPr lang="es-ES" altLang="es-ES"/>
              <a:t>Centraliza solicitudes.</a:t>
            </a:r>
          </a:p>
          <a:p>
            <a:r>
              <a:rPr lang="es-ES" altLang="es-ES"/>
              <a:t>Adjudica día, hora y mediadores.</a:t>
            </a:r>
          </a:p>
          <a:p>
            <a:r>
              <a:rPr lang="es-ES" altLang="es-ES"/>
              <a:t>Apoya a los mediadores en todo momento.</a:t>
            </a:r>
          </a:p>
          <a:p>
            <a:r>
              <a:rPr lang="es-ES" altLang="es-ES"/>
              <a:t>Se reúne con el equipo de formadores para comunicar dificultades.</a:t>
            </a:r>
          </a:p>
        </p:txBody>
      </p:sp>
      <p:sp>
        <p:nvSpPr>
          <p:cNvPr id="20484" name="4 Marcador de número de diapositiva">
            <a:extLst>
              <a:ext uri="{FF2B5EF4-FFF2-40B4-BE49-F238E27FC236}">
                <a16:creationId xmlns:a16="http://schemas.microsoft.com/office/drawing/2014/main" id="{3FAA934F-71E6-4D78-B17F-E96103B6253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CCF24ECC-9E89-4152-AA28-3E5B1EF901DC}" type="slidenum">
              <a:rPr lang="en-US" altLang="es-ES" sz="1400">
                <a:solidFill>
                  <a:srgbClr val="FFFFFF"/>
                </a:solidFill>
                <a:latin typeface="Lucida Sans Unicode" panose="020B0602030504020204" pitchFamily="34" charset="0"/>
              </a:rPr>
              <a:pPr eaLnBrk="1" hangingPunct="1">
                <a:spcBef>
                  <a:spcPct val="0"/>
                </a:spcBef>
                <a:buClrTx/>
                <a:buSzTx/>
                <a:buFontTx/>
                <a:buNone/>
              </a:pPr>
              <a:t>13</a:t>
            </a:fld>
            <a:endParaRPr lang="en-US" altLang="es-ES" sz="1400">
              <a:solidFill>
                <a:srgbClr val="FFFFFF"/>
              </a:solidFill>
              <a:latin typeface="Lucida Sans Unicode" panose="020B0602030504020204" pitchFamily="34" charset="0"/>
            </a:endParaRPr>
          </a:p>
        </p:txBody>
      </p:sp>
      <p:sp>
        <p:nvSpPr>
          <p:cNvPr id="20485" name="5 Marcador de pie de página">
            <a:extLst>
              <a:ext uri="{FF2B5EF4-FFF2-40B4-BE49-F238E27FC236}">
                <a16:creationId xmlns:a16="http://schemas.microsoft.com/office/drawing/2014/main" id="{7ED80DC7-22F1-4773-86BF-F213129E5A41}"/>
              </a:ext>
            </a:extLst>
          </p:cNvPr>
          <p:cNvSpPr>
            <a:spLocks noGrp="1"/>
          </p:cNvSpPr>
          <p:nvPr>
            <p:ph type="ftr" sz="quarter" idx="12"/>
          </p:nvPr>
        </p:nvSpPr>
        <p:spPr bwMode="auto">
          <a:xfrm rot="5400000">
            <a:off x="6223000" y="2970213"/>
            <a:ext cx="47339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20486" name="Picture 7">
            <a:extLst>
              <a:ext uri="{FF2B5EF4-FFF2-40B4-BE49-F238E27FC236}">
                <a16:creationId xmlns:a16="http://schemas.microsoft.com/office/drawing/2014/main" id="{50486012-593E-4198-B41D-7A9D988722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3716338"/>
            <a:ext cx="1622425" cy="18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11" dur="500"/>
                                        <p:tgtEl>
                                          <p:spTgt spid="26627">
                                            <p:txEl>
                                              <p:pRg st="0" end="0"/>
                                            </p:txEl>
                                          </p:spTgt>
                                        </p:tgtEl>
                                      </p:cBhvr>
                                    </p:animEffect>
                                  </p:childTnLst>
                                </p:cTn>
                              </p:par>
                              <p:par>
                                <p:cTn id="12" presetID="3" presetClass="entr" presetSubtype="10" fill="hold" nodeType="with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4" dur="500"/>
                                        <p:tgtEl>
                                          <p:spTgt spid="26627">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Effect transition="in" filter="checkerboard(across)">
                                      <p:cBhvr>
                                        <p:cTn id="19" dur="500"/>
                                        <p:tgtEl>
                                          <p:spTgt spid="26627">
                                            <p:txEl>
                                              <p:pRg st="2" end="2"/>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checkerboard(across)">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wheel(4)">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wipe(down)">
                                      <p:cBhvr>
                                        <p:cTn id="32" dur="500"/>
                                        <p:tgtEl>
                                          <p:spTgt spid="26627">
                                            <p:txEl>
                                              <p:pRg st="5" end="5"/>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26627">
                                            <p:txEl>
                                              <p:pRg st="6" end="6"/>
                                            </p:txEl>
                                          </p:spTgt>
                                        </p:tgtEl>
                                        <p:attrNameLst>
                                          <p:attrName>style.visibility</p:attrName>
                                        </p:attrNameLst>
                                      </p:cBhvr>
                                      <p:to>
                                        <p:strVal val="visible"/>
                                      </p:to>
                                    </p:set>
                                    <p:animEffect transition="in" filter="wipe(down)">
                                      <p:cBhvr>
                                        <p:cTn id="35"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E6178A52-DA4A-447B-B9BE-CF0D620B127C}"/>
              </a:ext>
            </a:extLst>
          </p:cNvPr>
          <p:cNvSpPr>
            <a:spLocks noGrp="1"/>
          </p:cNvSpPr>
          <p:nvPr>
            <p:ph type="title"/>
          </p:nvPr>
        </p:nvSpPr>
        <p:spPr/>
        <p:txBody>
          <a:bodyPr/>
          <a:lstStyle/>
          <a:p>
            <a:pPr algn="ctr">
              <a:defRPr/>
            </a:pPr>
            <a:r>
              <a:rPr lang="es-ES" dirty="0"/>
              <a:t>¿Qué ventajas tiene la </a:t>
            </a:r>
            <a:r>
              <a:rPr lang="es-ES" dirty="0" err="1"/>
              <a:t>comediación</a:t>
            </a:r>
            <a:r>
              <a:rPr lang="es-ES" dirty="0"/>
              <a:t>?</a:t>
            </a:r>
          </a:p>
        </p:txBody>
      </p:sp>
      <p:sp>
        <p:nvSpPr>
          <p:cNvPr id="21507" name="2 Marcador de contenido">
            <a:extLst>
              <a:ext uri="{FF2B5EF4-FFF2-40B4-BE49-F238E27FC236}">
                <a16:creationId xmlns:a16="http://schemas.microsoft.com/office/drawing/2014/main" id="{3B8372ED-9E1D-4606-8B8E-8DF6741818CC}"/>
              </a:ext>
            </a:extLst>
          </p:cNvPr>
          <p:cNvSpPr>
            <a:spLocks noGrp="1"/>
          </p:cNvSpPr>
          <p:nvPr>
            <p:ph sz="quarter" idx="1"/>
          </p:nvPr>
        </p:nvSpPr>
        <p:spPr>
          <a:xfrm>
            <a:off x="457200" y="1600200"/>
            <a:ext cx="7467600" cy="4873625"/>
          </a:xfrm>
        </p:spPr>
        <p:txBody>
          <a:bodyPr/>
          <a:lstStyle/>
          <a:p>
            <a:r>
              <a:rPr lang="es-ES" altLang="es-ES" sz="3200"/>
              <a:t>Garantizar el equilibrio de poderes.</a:t>
            </a:r>
          </a:p>
          <a:p>
            <a:r>
              <a:rPr lang="es-ES" altLang="es-ES" sz="3200"/>
              <a:t>Favorece el control de la tensión inicial.</a:t>
            </a:r>
          </a:p>
          <a:p>
            <a:r>
              <a:rPr lang="es-ES" altLang="es-ES" sz="3200"/>
              <a:t>Dificulta las acusaciones de partidismo.</a:t>
            </a:r>
          </a:p>
          <a:p>
            <a:r>
              <a:rPr lang="es-ES" altLang="es-ES" sz="3200"/>
              <a:t>Reparto de poderes.</a:t>
            </a:r>
          </a:p>
          <a:p>
            <a:r>
              <a:rPr lang="es-ES" altLang="es-ES" sz="3200"/>
              <a:t>Como inconveniente:  tener que explicar ante dos mediadores el conflicto.</a:t>
            </a:r>
          </a:p>
          <a:p>
            <a:endParaRPr lang="es-ES" altLang="es-ES"/>
          </a:p>
        </p:txBody>
      </p:sp>
      <p:sp>
        <p:nvSpPr>
          <p:cNvPr id="21508" name="4 Marcador de número de diapositiva">
            <a:extLst>
              <a:ext uri="{FF2B5EF4-FFF2-40B4-BE49-F238E27FC236}">
                <a16:creationId xmlns:a16="http://schemas.microsoft.com/office/drawing/2014/main" id="{CFF4EE54-D5F1-45D9-ACAB-D462BFCB53D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3A38AB5-0CC8-46E7-9AFB-DA7FB5D3EED2}" type="slidenum">
              <a:rPr lang="en-US" altLang="es-ES" sz="1400">
                <a:solidFill>
                  <a:srgbClr val="FFFFFF"/>
                </a:solidFill>
                <a:latin typeface="Lucida Sans Unicode" panose="020B0602030504020204" pitchFamily="34" charset="0"/>
              </a:rPr>
              <a:pPr eaLnBrk="1" hangingPunct="1">
                <a:spcBef>
                  <a:spcPct val="0"/>
                </a:spcBef>
                <a:buClrTx/>
                <a:buSzTx/>
                <a:buFontTx/>
                <a:buNone/>
              </a:pPr>
              <a:t>14</a:t>
            </a:fld>
            <a:endParaRPr lang="en-US" altLang="es-ES" sz="1400">
              <a:solidFill>
                <a:srgbClr val="FFFFFF"/>
              </a:solidFill>
              <a:latin typeface="Lucida Sans Unicode" panose="020B0602030504020204" pitchFamily="34" charset="0"/>
            </a:endParaRPr>
          </a:p>
        </p:txBody>
      </p:sp>
      <p:sp>
        <p:nvSpPr>
          <p:cNvPr id="21509" name="5 Marcador de pie de página">
            <a:extLst>
              <a:ext uri="{FF2B5EF4-FFF2-40B4-BE49-F238E27FC236}">
                <a16:creationId xmlns:a16="http://schemas.microsoft.com/office/drawing/2014/main" id="{4B5D7B50-3F57-47A7-A980-C115857C0730}"/>
              </a:ext>
            </a:extLst>
          </p:cNvPr>
          <p:cNvSpPr>
            <a:spLocks noGrp="1"/>
          </p:cNvSpPr>
          <p:nvPr>
            <p:ph type="ftr" sz="quarter" idx="12"/>
          </p:nvPr>
        </p:nvSpPr>
        <p:spPr bwMode="auto">
          <a:xfrm rot="5400000">
            <a:off x="6151563" y="2898775"/>
            <a:ext cx="487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21510" name="Picture 7">
            <a:extLst>
              <a:ext uri="{FF2B5EF4-FFF2-40B4-BE49-F238E27FC236}">
                <a16:creationId xmlns:a16="http://schemas.microsoft.com/office/drawing/2014/main" id="{01BC6D9B-0591-4CFF-9D9A-4172A1E2DE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3068638"/>
            <a:ext cx="192087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1000"/>
                                        <p:tgtEl>
                                          <p:spTgt spid="21507">
                                            <p:txEl>
                                              <p:pRg st="1" end="1"/>
                                            </p:txEl>
                                          </p:spTgt>
                                        </p:tgtEl>
                                      </p:cBhvr>
                                    </p:animEffect>
                                    <p:anim calcmode="lin" valueType="num">
                                      <p:cBhvr>
                                        <p:cTn id="13"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wipe(down)">
                                      <p:cBhvr>
                                        <p:cTn id="19" dur="500"/>
                                        <p:tgtEl>
                                          <p:spTgt spid="21507">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wipe(down)">
                                      <p:cBhvr>
                                        <p:cTn id="22" dur="500"/>
                                        <p:tgtEl>
                                          <p:spTgt spid="215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box(in)">
                                      <p:cBhvr>
                                        <p:cTn id="27"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110D01D3-07D3-49DA-AE15-88DC4DABFF24}"/>
              </a:ext>
            </a:extLst>
          </p:cNvPr>
          <p:cNvSpPr>
            <a:spLocks noGrp="1"/>
          </p:cNvSpPr>
          <p:nvPr>
            <p:ph type="title"/>
          </p:nvPr>
        </p:nvSpPr>
        <p:spPr/>
        <p:txBody>
          <a:bodyPr/>
          <a:lstStyle/>
          <a:p>
            <a:pPr eaLnBrk="1" hangingPunct="1">
              <a:defRPr/>
            </a:pPr>
            <a:r>
              <a:rPr lang="es-ES" b="1" dirty="0"/>
              <a:t>¿Quién puede ser mediador?</a:t>
            </a:r>
            <a:br>
              <a:rPr lang="es-ES" dirty="0"/>
            </a:br>
            <a:endParaRPr lang="es-ES" dirty="0"/>
          </a:p>
        </p:txBody>
      </p:sp>
      <p:sp>
        <p:nvSpPr>
          <p:cNvPr id="20483" name="2 Marcador de contenido">
            <a:extLst>
              <a:ext uri="{FF2B5EF4-FFF2-40B4-BE49-F238E27FC236}">
                <a16:creationId xmlns:a16="http://schemas.microsoft.com/office/drawing/2014/main" id="{1679A639-F5E1-4C2F-93F0-9B83161F7F9C}"/>
              </a:ext>
            </a:extLst>
          </p:cNvPr>
          <p:cNvSpPr>
            <a:spLocks noGrp="1"/>
          </p:cNvSpPr>
          <p:nvPr>
            <p:ph sz="quarter" idx="1"/>
          </p:nvPr>
        </p:nvSpPr>
        <p:spPr>
          <a:xfrm>
            <a:off x="457200" y="1071563"/>
            <a:ext cx="7467600" cy="5402262"/>
          </a:xfrm>
        </p:spPr>
        <p:txBody>
          <a:bodyPr/>
          <a:lstStyle/>
          <a:p>
            <a:pPr eaLnBrk="1" hangingPunct="1"/>
            <a:r>
              <a:rPr lang="es-ES" altLang="es-ES"/>
              <a:t>Cualquier persona del centro puede formar parte de la red de mediadores. </a:t>
            </a:r>
          </a:p>
          <a:p>
            <a:pPr lvl="2" eaLnBrk="1" hangingPunct="1"/>
            <a:r>
              <a:rPr lang="es-ES" altLang="es-ES"/>
              <a:t>Ahora bien, la práctica de la mediación requiere formación y compromiso personal. En el cursillo de formación de mediación se desarrollan habilidades y actitudes para afrontar los conflictos dentro y fuera del centro.</a:t>
            </a:r>
          </a:p>
          <a:p>
            <a:pPr lvl="1" eaLnBrk="1" hangingPunct="1"/>
            <a:r>
              <a:rPr lang="es-ES" altLang="es-ES"/>
              <a:t>A grandes rasgos, las personas mediadoras deben potenciar las propias capacidades en relación con:	</a:t>
            </a:r>
          </a:p>
          <a:p>
            <a:pPr lvl="2" eaLnBrk="1" hangingPunct="1"/>
            <a:r>
              <a:rPr lang="es-ES" altLang="es-ES"/>
              <a:t>Dinámica de los conflictos.</a:t>
            </a:r>
          </a:p>
          <a:p>
            <a:pPr lvl="2" eaLnBrk="1" hangingPunct="1"/>
            <a:r>
              <a:rPr lang="es-ES" altLang="es-ES"/>
              <a:t>Expresión de emociones y sentimientos.</a:t>
            </a:r>
          </a:p>
          <a:p>
            <a:pPr lvl="2" eaLnBrk="1" hangingPunct="1"/>
            <a:r>
              <a:rPr lang="es-ES" altLang="es-ES"/>
              <a:t>Herramientas de comunicación.</a:t>
            </a:r>
          </a:p>
          <a:p>
            <a:pPr lvl="2" eaLnBrk="1" hangingPunct="1"/>
            <a:r>
              <a:rPr lang="es-ES" altLang="es-ES"/>
              <a:t>Herramientas de cooperación.</a:t>
            </a:r>
          </a:p>
          <a:p>
            <a:pPr lvl="2" eaLnBrk="1" hangingPunct="1"/>
            <a:r>
              <a:rPr lang="es-ES" altLang="es-ES"/>
              <a:t> Pensamiento creativo.</a:t>
            </a:r>
          </a:p>
          <a:p>
            <a:pPr lvl="2" eaLnBrk="1" hangingPunct="1"/>
            <a:r>
              <a:rPr lang="es-ES" altLang="es-ES"/>
              <a:t>Toma de decisiones.</a:t>
            </a:r>
          </a:p>
          <a:p>
            <a:pPr lvl="2" eaLnBrk="1" hangingPunct="1"/>
            <a:r>
              <a:rPr lang="es-ES" altLang="es-ES"/>
              <a:t> Cultura de la paz.</a:t>
            </a:r>
          </a:p>
          <a:p>
            <a:pPr eaLnBrk="1" hangingPunct="1"/>
            <a:endParaRPr lang="es-ES" altLang="es-ES"/>
          </a:p>
        </p:txBody>
      </p:sp>
      <p:sp>
        <p:nvSpPr>
          <p:cNvPr id="22532" name="4 Marcador de número de diapositiva">
            <a:extLst>
              <a:ext uri="{FF2B5EF4-FFF2-40B4-BE49-F238E27FC236}">
                <a16:creationId xmlns:a16="http://schemas.microsoft.com/office/drawing/2014/main" id="{D6504AFD-1D61-46E1-ACE2-2F64419C209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58C1C63-0BE1-44E2-968E-D0ACE5B149E4}" type="slidenum">
              <a:rPr lang="en-US" altLang="es-ES" sz="1400">
                <a:solidFill>
                  <a:srgbClr val="FFFFFF"/>
                </a:solidFill>
                <a:latin typeface="Lucida Sans Unicode" panose="020B0602030504020204" pitchFamily="34" charset="0"/>
              </a:rPr>
              <a:pPr eaLnBrk="1" hangingPunct="1">
                <a:spcBef>
                  <a:spcPct val="0"/>
                </a:spcBef>
                <a:buClrTx/>
                <a:buSzTx/>
                <a:buFontTx/>
                <a:buNone/>
              </a:pPr>
              <a:t>15</a:t>
            </a:fld>
            <a:endParaRPr lang="en-US" altLang="es-ES" sz="1400">
              <a:solidFill>
                <a:srgbClr val="FFFFFF"/>
              </a:solidFill>
              <a:latin typeface="Lucida Sans Unicode" panose="020B0602030504020204" pitchFamily="34" charset="0"/>
            </a:endParaRPr>
          </a:p>
        </p:txBody>
      </p:sp>
      <p:sp>
        <p:nvSpPr>
          <p:cNvPr id="22533" name="5 Marcador de pie de página">
            <a:extLst>
              <a:ext uri="{FF2B5EF4-FFF2-40B4-BE49-F238E27FC236}">
                <a16:creationId xmlns:a16="http://schemas.microsoft.com/office/drawing/2014/main" id="{63F26827-DC89-4920-A8B9-BC70361D0A49}"/>
              </a:ext>
            </a:extLst>
          </p:cNvPr>
          <p:cNvSpPr>
            <a:spLocks noGrp="1"/>
          </p:cNvSpPr>
          <p:nvPr>
            <p:ph type="ftr" sz="quarter" idx="12"/>
          </p:nvPr>
        </p:nvSpPr>
        <p:spPr bwMode="auto">
          <a:xfrm rot="5400000">
            <a:off x="6401594" y="3148806"/>
            <a:ext cx="437673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22534" name="Picture 8">
            <a:extLst>
              <a:ext uri="{FF2B5EF4-FFF2-40B4-BE49-F238E27FC236}">
                <a16:creationId xmlns:a16="http://schemas.microsoft.com/office/drawing/2014/main" id="{B1814E8C-D9D9-49E2-99AA-55B63FA143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3933825"/>
            <a:ext cx="2359025"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8">
            <a:extLst>
              <a:ext uri="{FF2B5EF4-FFF2-40B4-BE49-F238E27FC236}">
                <a16:creationId xmlns:a16="http://schemas.microsoft.com/office/drawing/2014/main" id="{B983A9D8-D3A6-4ADC-8D37-348BBEE6F9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3933825"/>
            <a:ext cx="2359025"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nodeType="afterGroup">
                            <p:stCondLst>
                              <p:cond delay="500"/>
                            </p:stCondLst>
                            <p:childTnLst>
                              <p:par>
                                <p:cTn id="8" presetID="4" presetClass="entr" presetSubtype="16" fill="hold" grpId="0" nodeType="afterEffect">
                                  <p:stCondLst>
                                    <p:cond delay="0"/>
                                  </p:stCondLst>
                                  <p:childTnLst>
                                    <p:set>
                                      <p:cBhvr>
                                        <p:cTn id="9" dur="1" fill="hold">
                                          <p:stCondLst>
                                            <p:cond delay="0"/>
                                          </p:stCondLst>
                                        </p:cTn>
                                        <p:tgtEl>
                                          <p:spTgt spid="20483">
                                            <p:txEl>
                                              <p:pRg st="0" end="0"/>
                                            </p:txEl>
                                          </p:spTgt>
                                        </p:tgtEl>
                                        <p:attrNameLst>
                                          <p:attrName>style.visibility</p:attrName>
                                        </p:attrNameLst>
                                      </p:cBhvr>
                                      <p:to>
                                        <p:strVal val="visible"/>
                                      </p:to>
                                    </p:set>
                                    <p:animEffect transition="in" filter="box(in)">
                                      <p:cBhvr>
                                        <p:cTn id="10" dur="500"/>
                                        <p:tgtEl>
                                          <p:spTgt spid="20483">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Effect transition="in" filter="box(in)">
                                      <p:cBhvr>
                                        <p:cTn id="13" dur="500"/>
                                        <p:tgtEl>
                                          <p:spTgt spid="20483">
                                            <p:txEl>
                                              <p:pRg st="1" end="1"/>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0483">
                                            <p:txEl>
                                              <p:pRg st="2" end="2"/>
                                            </p:txEl>
                                          </p:spTgt>
                                        </p:tgtEl>
                                        <p:attrNameLst>
                                          <p:attrName>style.visibility</p:attrName>
                                        </p:attrNameLst>
                                      </p:cBhvr>
                                      <p:to>
                                        <p:strVal val="visible"/>
                                      </p:to>
                                    </p:set>
                                    <p:animEffect transition="in" filter="box(in)">
                                      <p:cBhvr>
                                        <p:cTn id="16" dur="500"/>
                                        <p:tgtEl>
                                          <p:spTgt spid="20483">
                                            <p:txEl>
                                              <p:pRg st="2" end="2"/>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Effect transition="in" filter="box(in)">
                                      <p:cBhvr>
                                        <p:cTn id="19" dur="500"/>
                                        <p:tgtEl>
                                          <p:spTgt spid="20483">
                                            <p:txEl>
                                              <p:pRg st="3" end="3"/>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box(in)">
                                      <p:cBhvr>
                                        <p:cTn id="22" dur="500"/>
                                        <p:tgtEl>
                                          <p:spTgt spid="20483">
                                            <p:txEl>
                                              <p:pRg st="4" end="4"/>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0483">
                                            <p:txEl>
                                              <p:pRg st="5" end="5"/>
                                            </p:txEl>
                                          </p:spTgt>
                                        </p:tgtEl>
                                        <p:attrNameLst>
                                          <p:attrName>style.visibility</p:attrName>
                                        </p:attrNameLst>
                                      </p:cBhvr>
                                      <p:to>
                                        <p:strVal val="visible"/>
                                      </p:to>
                                    </p:set>
                                    <p:animEffect transition="in" filter="box(in)">
                                      <p:cBhvr>
                                        <p:cTn id="25" dur="500"/>
                                        <p:tgtEl>
                                          <p:spTgt spid="20483">
                                            <p:txEl>
                                              <p:pRg st="5" end="5"/>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0483">
                                            <p:txEl>
                                              <p:pRg st="6" end="6"/>
                                            </p:txEl>
                                          </p:spTgt>
                                        </p:tgtEl>
                                        <p:attrNameLst>
                                          <p:attrName>style.visibility</p:attrName>
                                        </p:attrNameLst>
                                      </p:cBhvr>
                                      <p:to>
                                        <p:strVal val="visible"/>
                                      </p:to>
                                    </p:set>
                                    <p:animEffect transition="in" filter="box(in)">
                                      <p:cBhvr>
                                        <p:cTn id="28" dur="500"/>
                                        <p:tgtEl>
                                          <p:spTgt spid="20483">
                                            <p:txEl>
                                              <p:pRg st="6" end="6"/>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0483">
                                            <p:txEl>
                                              <p:pRg st="7" end="7"/>
                                            </p:txEl>
                                          </p:spTgt>
                                        </p:tgtEl>
                                        <p:attrNameLst>
                                          <p:attrName>style.visibility</p:attrName>
                                        </p:attrNameLst>
                                      </p:cBhvr>
                                      <p:to>
                                        <p:strVal val="visible"/>
                                      </p:to>
                                    </p:set>
                                    <p:animEffect transition="in" filter="box(in)">
                                      <p:cBhvr>
                                        <p:cTn id="31" dur="500"/>
                                        <p:tgtEl>
                                          <p:spTgt spid="20483">
                                            <p:txEl>
                                              <p:pRg st="7" end="7"/>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20483">
                                            <p:txEl>
                                              <p:pRg st="8" end="8"/>
                                            </p:txEl>
                                          </p:spTgt>
                                        </p:tgtEl>
                                        <p:attrNameLst>
                                          <p:attrName>style.visibility</p:attrName>
                                        </p:attrNameLst>
                                      </p:cBhvr>
                                      <p:to>
                                        <p:strVal val="visible"/>
                                      </p:to>
                                    </p:set>
                                    <p:animEffect transition="in" filter="box(in)">
                                      <p:cBhvr>
                                        <p:cTn id="34" dur="500"/>
                                        <p:tgtEl>
                                          <p:spTgt spid="20483">
                                            <p:txEl>
                                              <p:pRg st="8" end="8"/>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0483">
                                            <p:txEl>
                                              <p:pRg st="9" end="9"/>
                                            </p:txEl>
                                          </p:spTgt>
                                        </p:tgtEl>
                                        <p:attrNameLst>
                                          <p:attrName>style.visibility</p:attrName>
                                        </p:attrNameLst>
                                      </p:cBhvr>
                                      <p:to>
                                        <p:strVal val="visible"/>
                                      </p:to>
                                    </p:set>
                                    <p:animEffect transition="in" filter="box(in)">
                                      <p:cBhvr>
                                        <p:cTn id="37" dur="500"/>
                                        <p:tgtEl>
                                          <p:spTgt spid="20483">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nodeType="clickEffect">
                                  <p:stCondLst>
                                    <p:cond delay="0"/>
                                  </p:stCondLst>
                                  <p:childTnLst>
                                    <p:set>
                                      <p:cBhvr>
                                        <p:cTn id="41" dur="1" fill="hold">
                                          <p:stCondLst>
                                            <p:cond delay="0"/>
                                          </p:stCondLst>
                                        </p:cTn>
                                        <p:tgtEl>
                                          <p:spTgt spid="20483">
                                            <p:txEl>
                                              <p:pRg st="0" end="0"/>
                                            </p:txEl>
                                          </p:spTgt>
                                        </p:tgtEl>
                                        <p:attrNameLst>
                                          <p:attrName>style.visibility</p:attrName>
                                        </p:attrNameLst>
                                      </p:cBhvr>
                                      <p:to>
                                        <p:strVal val="visible"/>
                                      </p:to>
                                    </p:set>
                                    <p:animEffect transition="in" filter="fade">
                                      <p:cBhvr>
                                        <p:cTn id="42" dur="1000"/>
                                        <p:tgtEl>
                                          <p:spTgt spid="20483">
                                            <p:txEl>
                                              <p:pRg st="0" end="0"/>
                                            </p:txEl>
                                          </p:spTgt>
                                        </p:tgtEl>
                                      </p:cBhvr>
                                    </p:animEffect>
                                    <p:anim calcmode="lin" valueType="num">
                                      <p:cBhvr>
                                        <p:cTn id="43"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1" presetClass="entr" presetSubtype="4" fill="hold" nodeType="clickEffect">
                                  <p:stCondLst>
                                    <p:cond delay="0"/>
                                  </p:stCondLst>
                                  <p:childTnLst>
                                    <p:set>
                                      <p:cBhvr>
                                        <p:cTn id="48" dur="1" fill="hold">
                                          <p:stCondLst>
                                            <p:cond delay="0"/>
                                          </p:stCondLst>
                                        </p:cTn>
                                        <p:tgtEl>
                                          <p:spTgt spid="20483">
                                            <p:txEl>
                                              <p:pRg st="1" end="1"/>
                                            </p:txEl>
                                          </p:spTgt>
                                        </p:tgtEl>
                                        <p:attrNameLst>
                                          <p:attrName>style.visibility</p:attrName>
                                        </p:attrNameLst>
                                      </p:cBhvr>
                                      <p:to>
                                        <p:strVal val="visible"/>
                                      </p:to>
                                    </p:set>
                                    <p:animEffect transition="in" filter="wheel(4)">
                                      <p:cBhvr>
                                        <p:cTn id="49" dur="2000"/>
                                        <p:tgtEl>
                                          <p:spTgt spid="20483">
                                            <p:txEl>
                                              <p:pRg st="1" end="1"/>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2" presetClass="entr" presetSubtype="0" fill="hold" nodeType="clickEffect">
                                  <p:stCondLst>
                                    <p:cond delay="0"/>
                                  </p:stCondLst>
                                  <p:childTnLst>
                                    <p:set>
                                      <p:cBhvr>
                                        <p:cTn id="53" dur="1" fill="hold">
                                          <p:stCondLst>
                                            <p:cond delay="0"/>
                                          </p:stCondLst>
                                        </p:cTn>
                                        <p:tgtEl>
                                          <p:spTgt spid="20483">
                                            <p:txEl>
                                              <p:pRg st="2" end="2"/>
                                            </p:txEl>
                                          </p:spTgt>
                                        </p:tgtEl>
                                        <p:attrNameLst>
                                          <p:attrName>style.visibility</p:attrName>
                                        </p:attrNameLst>
                                      </p:cBhvr>
                                      <p:to>
                                        <p:strVal val="visible"/>
                                      </p:to>
                                    </p:set>
                                    <p:animScale>
                                      <p:cBhvr>
                                        <p:cTn id="54" dur="1000" decel="50000" fill="hold">
                                          <p:stCondLst>
                                            <p:cond delay="0"/>
                                          </p:stCondLst>
                                        </p:cTn>
                                        <p:tgtEl>
                                          <p:spTgt spid="2048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20483">
                                            <p:txEl>
                                              <p:pRg st="2" end="2"/>
                                            </p:txEl>
                                          </p:spTgt>
                                        </p:tgtEl>
                                        <p:attrNameLst>
                                          <p:attrName>ppt_x</p:attrName>
                                          <p:attrName>ppt_y</p:attrName>
                                        </p:attrNameLst>
                                      </p:cBhvr>
                                    </p:animMotion>
                                    <p:animEffect transition="in" filter="fade">
                                      <p:cBhvr>
                                        <p:cTn id="56" dur="1000"/>
                                        <p:tgtEl>
                                          <p:spTgt spid="20483">
                                            <p:txEl>
                                              <p:pRg st="2" end="2"/>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26" fill="hold" nodeType="clickEffect">
                                  <p:stCondLst>
                                    <p:cond delay="0"/>
                                  </p:stCondLst>
                                  <p:childTnLst>
                                    <p:set>
                                      <p:cBhvr>
                                        <p:cTn id="60" dur="1" fill="hold">
                                          <p:stCondLst>
                                            <p:cond delay="0"/>
                                          </p:stCondLst>
                                        </p:cTn>
                                        <p:tgtEl>
                                          <p:spTgt spid="20483">
                                            <p:txEl>
                                              <p:pRg st="3" end="3"/>
                                            </p:txEl>
                                          </p:spTgt>
                                        </p:tgtEl>
                                        <p:attrNameLst>
                                          <p:attrName>style.visibility</p:attrName>
                                        </p:attrNameLst>
                                      </p:cBhvr>
                                      <p:to>
                                        <p:strVal val="visible"/>
                                      </p:to>
                                    </p:set>
                                    <p:animEffect transition="in" filter="barn(inHorizontal)">
                                      <p:cBhvr>
                                        <p:cTn id="61" dur="500"/>
                                        <p:tgtEl>
                                          <p:spTgt spid="20483">
                                            <p:txEl>
                                              <p:pRg st="3" end="3"/>
                                            </p:txEl>
                                          </p:spTgt>
                                        </p:tgtEl>
                                      </p:cBhvr>
                                    </p:animEffect>
                                  </p:childTnLst>
                                </p:cTn>
                              </p:par>
                              <p:par>
                                <p:cTn id="62" presetID="16" presetClass="entr" presetSubtype="26" fill="hold" nodeType="withEffect">
                                  <p:stCondLst>
                                    <p:cond delay="0"/>
                                  </p:stCondLst>
                                  <p:childTnLst>
                                    <p:set>
                                      <p:cBhvr>
                                        <p:cTn id="63" dur="1" fill="hold">
                                          <p:stCondLst>
                                            <p:cond delay="0"/>
                                          </p:stCondLst>
                                        </p:cTn>
                                        <p:tgtEl>
                                          <p:spTgt spid="20483">
                                            <p:txEl>
                                              <p:pRg st="4" end="4"/>
                                            </p:txEl>
                                          </p:spTgt>
                                        </p:tgtEl>
                                        <p:attrNameLst>
                                          <p:attrName>style.visibility</p:attrName>
                                        </p:attrNameLst>
                                      </p:cBhvr>
                                      <p:to>
                                        <p:strVal val="visible"/>
                                      </p:to>
                                    </p:set>
                                    <p:animEffect transition="in" filter="barn(inHorizontal)">
                                      <p:cBhvr>
                                        <p:cTn id="64" dur="500"/>
                                        <p:tgtEl>
                                          <p:spTgt spid="20483">
                                            <p:txEl>
                                              <p:pRg st="4" end="4"/>
                                            </p:txEl>
                                          </p:spTgt>
                                        </p:tgtEl>
                                      </p:cBhvr>
                                    </p:animEffect>
                                  </p:childTnLst>
                                </p:cTn>
                              </p:par>
                              <p:par>
                                <p:cTn id="65" presetID="16" presetClass="entr" presetSubtype="26" fill="hold" nodeType="withEffect">
                                  <p:stCondLst>
                                    <p:cond delay="0"/>
                                  </p:stCondLst>
                                  <p:childTnLst>
                                    <p:set>
                                      <p:cBhvr>
                                        <p:cTn id="66" dur="1" fill="hold">
                                          <p:stCondLst>
                                            <p:cond delay="0"/>
                                          </p:stCondLst>
                                        </p:cTn>
                                        <p:tgtEl>
                                          <p:spTgt spid="20483">
                                            <p:txEl>
                                              <p:pRg st="5" end="5"/>
                                            </p:txEl>
                                          </p:spTgt>
                                        </p:tgtEl>
                                        <p:attrNameLst>
                                          <p:attrName>style.visibility</p:attrName>
                                        </p:attrNameLst>
                                      </p:cBhvr>
                                      <p:to>
                                        <p:strVal val="visible"/>
                                      </p:to>
                                    </p:set>
                                    <p:animEffect transition="in" filter="barn(inHorizontal)">
                                      <p:cBhvr>
                                        <p:cTn id="67" dur="500"/>
                                        <p:tgtEl>
                                          <p:spTgt spid="20483">
                                            <p:txEl>
                                              <p:pRg st="5" end="5"/>
                                            </p:txEl>
                                          </p:spTgt>
                                        </p:tgtEl>
                                      </p:cBhvr>
                                    </p:animEffect>
                                  </p:childTnLst>
                                </p:cTn>
                              </p:par>
                              <p:par>
                                <p:cTn id="68" presetID="16" presetClass="entr" presetSubtype="26" fill="hold" nodeType="withEffect">
                                  <p:stCondLst>
                                    <p:cond delay="0"/>
                                  </p:stCondLst>
                                  <p:childTnLst>
                                    <p:set>
                                      <p:cBhvr>
                                        <p:cTn id="69" dur="1" fill="hold">
                                          <p:stCondLst>
                                            <p:cond delay="0"/>
                                          </p:stCondLst>
                                        </p:cTn>
                                        <p:tgtEl>
                                          <p:spTgt spid="20483">
                                            <p:txEl>
                                              <p:pRg st="6" end="6"/>
                                            </p:txEl>
                                          </p:spTgt>
                                        </p:tgtEl>
                                        <p:attrNameLst>
                                          <p:attrName>style.visibility</p:attrName>
                                        </p:attrNameLst>
                                      </p:cBhvr>
                                      <p:to>
                                        <p:strVal val="visible"/>
                                      </p:to>
                                    </p:set>
                                    <p:animEffect transition="in" filter="barn(inHorizontal)">
                                      <p:cBhvr>
                                        <p:cTn id="70" dur="500"/>
                                        <p:tgtEl>
                                          <p:spTgt spid="20483">
                                            <p:txEl>
                                              <p:pRg st="6" end="6"/>
                                            </p:txEl>
                                          </p:spTgt>
                                        </p:tgtEl>
                                      </p:cBhvr>
                                    </p:animEffect>
                                  </p:childTnLst>
                                </p:cTn>
                              </p:par>
                              <p:par>
                                <p:cTn id="71" presetID="16" presetClass="entr" presetSubtype="26" fill="hold" nodeType="withEffect">
                                  <p:stCondLst>
                                    <p:cond delay="0"/>
                                  </p:stCondLst>
                                  <p:childTnLst>
                                    <p:set>
                                      <p:cBhvr>
                                        <p:cTn id="72" dur="1" fill="hold">
                                          <p:stCondLst>
                                            <p:cond delay="0"/>
                                          </p:stCondLst>
                                        </p:cTn>
                                        <p:tgtEl>
                                          <p:spTgt spid="20483">
                                            <p:txEl>
                                              <p:pRg st="7" end="7"/>
                                            </p:txEl>
                                          </p:spTgt>
                                        </p:tgtEl>
                                        <p:attrNameLst>
                                          <p:attrName>style.visibility</p:attrName>
                                        </p:attrNameLst>
                                      </p:cBhvr>
                                      <p:to>
                                        <p:strVal val="visible"/>
                                      </p:to>
                                    </p:set>
                                    <p:animEffect transition="in" filter="barn(inHorizontal)">
                                      <p:cBhvr>
                                        <p:cTn id="73" dur="500"/>
                                        <p:tgtEl>
                                          <p:spTgt spid="20483">
                                            <p:txEl>
                                              <p:pRg st="7" end="7"/>
                                            </p:txEl>
                                          </p:spTgt>
                                        </p:tgtEl>
                                      </p:cBhvr>
                                    </p:animEffect>
                                  </p:childTnLst>
                                </p:cTn>
                              </p:par>
                              <p:par>
                                <p:cTn id="74" presetID="16" presetClass="entr" presetSubtype="26" fill="hold" nodeType="withEffect">
                                  <p:stCondLst>
                                    <p:cond delay="0"/>
                                  </p:stCondLst>
                                  <p:childTnLst>
                                    <p:set>
                                      <p:cBhvr>
                                        <p:cTn id="75" dur="1" fill="hold">
                                          <p:stCondLst>
                                            <p:cond delay="0"/>
                                          </p:stCondLst>
                                        </p:cTn>
                                        <p:tgtEl>
                                          <p:spTgt spid="20483">
                                            <p:txEl>
                                              <p:pRg st="8" end="8"/>
                                            </p:txEl>
                                          </p:spTgt>
                                        </p:tgtEl>
                                        <p:attrNameLst>
                                          <p:attrName>style.visibility</p:attrName>
                                        </p:attrNameLst>
                                      </p:cBhvr>
                                      <p:to>
                                        <p:strVal val="visible"/>
                                      </p:to>
                                    </p:set>
                                    <p:animEffect transition="in" filter="barn(inHorizontal)">
                                      <p:cBhvr>
                                        <p:cTn id="76" dur="500"/>
                                        <p:tgtEl>
                                          <p:spTgt spid="20483">
                                            <p:txEl>
                                              <p:pRg st="8" end="8"/>
                                            </p:txEl>
                                          </p:spTgt>
                                        </p:tgtEl>
                                      </p:cBhvr>
                                    </p:animEffect>
                                  </p:childTnLst>
                                </p:cTn>
                              </p:par>
                              <p:par>
                                <p:cTn id="77" presetID="16" presetClass="entr" presetSubtype="26" fill="hold" nodeType="withEffect">
                                  <p:stCondLst>
                                    <p:cond delay="0"/>
                                  </p:stCondLst>
                                  <p:childTnLst>
                                    <p:set>
                                      <p:cBhvr>
                                        <p:cTn id="78" dur="1" fill="hold">
                                          <p:stCondLst>
                                            <p:cond delay="0"/>
                                          </p:stCondLst>
                                        </p:cTn>
                                        <p:tgtEl>
                                          <p:spTgt spid="20483">
                                            <p:txEl>
                                              <p:pRg st="9" end="9"/>
                                            </p:txEl>
                                          </p:spTgt>
                                        </p:tgtEl>
                                        <p:attrNameLst>
                                          <p:attrName>style.visibility</p:attrName>
                                        </p:attrNameLst>
                                      </p:cBhvr>
                                      <p:to>
                                        <p:strVal val="visible"/>
                                      </p:to>
                                    </p:set>
                                    <p:animEffect transition="in" filter="barn(inHorizontal)">
                                      <p:cBhvr>
                                        <p:cTn id="79" dur="500"/>
                                        <p:tgtEl>
                                          <p:spTgt spid="204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0483" grpId="0" build="allAtOnce"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1EA207E9-4C82-4EBF-BAB2-B56403735403}"/>
              </a:ext>
            </a:extLst>
          </p:cNvPr>
          <p:cNvSpPr>
            <a:spLocks noGrp="1"/>
          </p:cNvSpPr>
          <p:nvPr>
            <p:ph type="title"/>
          </p:nvPr>
        </p:nvSpPr>
        <p:spPr>
          <a:xfrm>
            <a:off x="457200" y="274638"/>
            <a:ext cx="7900988" cy="1797050"/>
          </a:xfrm>
        </p:spPr>
        <p:txBody>
          <a:bodyPr>
            <a:normAutofit fontScale="90000"/>
          </a:bodyPr>
          <a:lstStyle/>
          <a:p>
            <a:pPr eaLnBrk="1" hangingPunct="1">
              <a:defRPr/>
            </a:pPr>
            <a:r>
              <a:rPr lang="es-ES" b="1" dirty="0"/>
              <a:t>¿Qué motivos pueden ser la causa de que alguien no  acepte participar de una mediación?</a:t>
            </a:r>
            <a:br>
              <a:rPr lang="es-ES" dirty="0"/>
            </a:br>
            <a:endParaRPr lang="es-ES" dirty="0"/>
          </a:p>
        </p:txBody>
      </p:sp>
      <p:sp>
        <p:nvSpPr>
          <p:cNvPr id="22531" name="2 Marcador de contenido">
            <a:extLst>
              <a:ext uri="{FF2B5EF4-FFF2-40B4-BE49-F238E27FC236}">
                <a16:creationId xmlns:a16="http://schemas.microsoft.com/office/drawing/2014/main" id="{299D64FD-EF04-4C1E-8DED-7E5CAFC7839C}"/>
              </a:ext>
            </a:extLst>
          </p:cNvPr>
          <p:cNvSpPr>
            <a:spLocks noGrp="1"/>
          </p:cNvSpPr>
          <p:nvPr>
            <p:ph sz="quarter" idx="1"/>
          </p:nvPr>
        </p:nvSpPr>
        <p:spPr>
          <a:xfrm>
            <a:off x="457200" y="1600200"/>
            <a:ext cx="7467600" cy="3686175"/>
          </a:xfrm>
        </p:spPr>
        <p:txBody>
          <a:bodyPr/>
          <a:lstStyle/>
          <a:p>
            <a:pPr eaLnBrk="1" hangingPunct="1"/>
            <a:r>
              <a:rPr lang="es-ES" altLang="es-ES"/>
              <a:t> Carencia de familiaridad con el proceso.</a:t>
            </a:r>
          </a:p>
          <a:p>
            <a:pPr eaLnBrk="1" hangingPunct="1">
              <a:buFont typeface="Wingdings" panose="05000000000000000000" pitchFamily="2" charset="2"/>
              <a:buNone/>
            </a:pPr>
            <a:endParaRPr lang="es-ES" altLang="es-ES"/>
          </a:p>
          <a:p>
            <a:pPr eaLnBrk="1" hangingPunct="1"/>
            <a:r>
              <a:rPr lang="es-ES" altLang="es-ES"/>
              <a:t>Adhesión al esquema ganar/perder.</a:t>
            </a:r>
          </a:p>
          <a:p>
            <a:pPr eaLnBrk="1" hangingPunct="1">
              <a:buFont typeface="Wingdings" panose="05000000000000000000" pitchFamily="2" charset="2"/>
              <a:buNone/>
            </a:pPr>
            <a:endParaRPr lang="es-ES" altLang="es-ES"/>
          </a:p>
          <a:p>
            <a:pPr eaLnBrk="1" hangingPunct="1"/>
            <a:r>
              <a:rPr lang="es-ES" altLang="es-ES"/>
              <a:t> Emociones intensas que bloquean la comunicación.</a:t>
            </a:r>
          </a:p>
          <a:p>
            <a:pPr eaLnBrk="1" hangingPunct="1">
              <a:buFont typeface="Wingdings" panose="05000000000000000000" pitchFamily="2" charset="2"/>
              <a:buNone/>
            </a:pPr>
            <a:endParaRPr lang="es-ES" altLang="es-ES"/>
          </a:p>
          <a:p>
            <a:pPr eaLnBrk="1" hangingPunct="1"/>
            <a:r>
              <a:rPr lang="es-ES" altLang="es-ES"/>
              <a:t>Preferencia por los métodos tradicionales.</a:t>
            </a:r>
          </a:p>
          <a:p>
            <a:pPr eaLnBrk="1" hangingPunct="1"/>
            <a:endParaRPr lang="es-ES" altLang="es-ES"/>
          </a:p>
        </p:txBody>
      </p:sp>
      <p:sp>
        <p:nvSpPr>
          <p:cNvPr id="23556" name="4 Marcador de número de diapositiva">
            <a:extLst>
              <a:ext uri="{FF2B5EF4-FFF2-40B4-BE49-F238E27FC236}">
                <a16:creationId xmlns:a16="http://schemas.microsoft.com/office/drawing/2014/main" id="{5C5666B1-D122-4911-B195-B61D1956500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4D201626-1AE4-41D3-AB45-B8C69D9DD524}" type="slidenum">
              <a:rPr lang="en-US" altLang="es-ES" sz="1400">
                <a:solidFill>
                  <a:srgbClr val="FFFFFF"/>
                </a:solidFill>
                <a:latin typeface="Lucida Sans Unicode" panose="020B0602030504020204" pitchFamily="34" charset="0"/>
              </a:rPr>
              <a:pPr eaLnBrk="1" hangingPunct="1">
                <a:spcBef>
                  <a:spcPct val="0"/>
                </a:spcBef>
                <a:buClrTx/>
                <a:buSzTx/>
                <a:buFontTx/>
                <a:buNone/>
              </a:pPr>
              <a:t>16</a:t>
            </a:fld>
            <a:endParaRPr lang="en-US" altLang="es-ES" sz="1400">
              <a:solidFill>
                <a:srgbClr val="FFFFFF"/>
              </a:solidFill>
              <a:latin typeface="Lucida Sans Unicode" panose="020B0602030504020204" pitchFamily="34" charset="0"/>
            </a:endParaRPr>
          </a:p>
        </p:txBody>
      </p:sp>
      <p:sp>
        <p:nvSpPr>
          <p:cNvPr id="23557" name="5 Marcador de pie de página">
            <a:extLst>
              <a:ext uri="{FF2B5EF4-FFF2-40B4-BE49-F238E27FC236}">
                <a16:creationId xmlns:a16="http://schemas.microsoft.com/office/drawing/2014/main" id="{BBF19BC2-E29F-455C-A3F2-C068F32B9D2A}"/>
              </a:ext>
            </a:extLst>
          </p:cNvPr>
          <p:cNvSpPr>
            <a:spLocks noGrp="1"/>
          </p:cNvSpPr>
          <p:nvPr>
            <p:ph type="ftr" sz="quarter" idx="12"/>
          </p:nvPr>
        </p:nvSpPr>
        <p:spPr bwMode="auto">
          <a:xfrm rot="5400000">
            <a:off x="6330156" y="3077369"/>
            <a:ext cx="45196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iterate type="lt">
                                    <p:tmPct val="0"/>
                                  </p:iterate>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wedge">
                                      <p:cBhvr>
                                        <p:cTn id="12" dur="1000"/>
                                        <p:tgtEl>
                                          <p:spTgt spid="22531">
                                            <p:txEl>
                                              <p:pRg st="0" end="0"/>
                                            </p:txEl>
                                          </p:spTgt>
                                        </p:tgtEl>
                                      </p:cBhvr>
                                    </p:animEffect>
                                  </p:childTnLst>
                                </p:cTn>
                              </p:par>
                              <p:par>
                                <p:cTn id="13" presetID="20" presetClass="entr" presetSubtype="0" fill="hold" nodeType="withEffect">
                                  <p:stCondLst>
                                    <p:cond delay="0"/>
                                  </p:stCondLst>
                                  <p:iterate type="lt">
                                    <p:tmPct val="0"/>
                                  </p:iterate>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wedge">
                                      <p:cBhvr>
                                        <p:cTn id="15" dur="1000"/>
                                        <p:tgtEl>
                                          <p:spTgt spid="2253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iterate type="lt">
                                    <p:tmPct val="0"/>
                                  </p:iterate>
                                  <p:childTnLst>
                                    <p:set>
                                      <p:cBhvr>
                                        <p:cTn id="19" dur="1" fill="hold">
                                          <p:stCondLst>
                                            <p:cond delay="0"/>
                                          </p:stCondLst>
                                        </p:cTn>
                                        <p:tgtEl>
                                          <p:spTgt spid="22531">
                                            <p:txEl>
                                              <p:pRg st="4" end="4"/>
                                            </p:txEl>
                                          </p:spTgt>
                                        </p:tgtEl>
                                        <p:attrNameLst>
                                          <p:attrName>style.visibility</p:attrName>
                                        </p:attrNameLst>
                                      </p:cBhvr>
                                      <p:to>
                                        <p:strVal val="visible"/>
                                      </p:to>
                                    </p:set>
                                    <p:animEffect transition="in" filter="slide(fromBottom)">
                                      <p:cBhvr>
                                        <p:cTn id="20" dur="500"/>
                                        <p:tgtEl>
                                          <p:spTgt spid="22531">
                                            <p:txEl>
                                              <p:pRg st="4" end="4"/>
                                            </p:txEl>
                                          </p:spTgt>
                                        </p:tgtEl>
                                      </p:cBhvr>
                                    </p:animEffect>
                                  </p:childTnLst>
                                </p:cTn>
                              </p:par>
                              <p:par>
                                <p:cTn id="21" presetID="12" presetClass="entr" presetSubtype="4" fill="hold" nodeType="withEffect">
                                  <p:stCondLst>
                                    <p:cond delay="0"/>
                                  </p:stCondLst>
                                  <p:iterate type="lt">
                                    <p:tmPct val="0"/>
                                  </p:iterate>
                                  <p:childTnLst>
                                    <p:set>
                                      <p:cBhvr>
                                        <p:cTn id="22" dur="1" fill="hold">
                                          <p:stCondLst>
                                            <p:cond delay="0"/>
                                          </p:stCondLst>
                                        </p:cTn>
                                        <p:tgtEl>
                                          <p:spTgt spid="22531">
                                            <p:txEl>
                                              <p:pRg st="6" end="6"/>
                                            </p:txEl>
                                          </p:spTgt>
                                        </p:tgtEl>
                                        <p:attrNameLst>
                                          <p:attrName>style.visibility</p:attrName>
                                        </p:attrNameLst>
                                      </p:cBhvr>
                                      <p:to>
                                        <p:strVal val="visible"/>
                                      </p:to>
                                    </p:set>
                                    <p:animEffect transition="in" filter="slide(fromBottom)">
                                      <p:cBhvr>
                                        <p:cTn id="23" dur="500"/>
                                        <p:tgtEl>
                                          <p:spTgt spid="22531">
                                            <p:txEl>
                                              <p:pRg st="6" end="6"/>
                                            </p:txEl>
                                          </p:spTgt>
                                        </p:tgtEl>
                                      </p:cBhvr>
                                    </p:animEffect>
                                  </p:childTnLst>
                                </p:cTn>
                              </p:par>
                              <p:par>
                                <p:cTn id="24" presetID="45" presetClass="entr" presetSubtype="0" fill="hold" nodeType="withEffect">
                                  <p:stCondLst>
                                    <p:cond delay="0"/>
                                  </p:stCondLst>
                                  <p:iterate type="lt">
                                    <p:tmPct val="10000"/>
                                  </p:iterate>
                                  <p:childTnLst>
                                    <p:set>
                                      <p:cBhvr>
                                        <p:cTn id="25" dur="1" fill="hold">
                                          <p:stCondLst>
                                            <p:cond delay="0"/>
                                          </p:stCondLst>
                                        </p:cTn>
                                        <p:tgtEl>
                                          <p:spTgt spid="22531">
                                            <p:txEl>
                                              <p:pRg st="6" end="6"/>
                                            </p:txEl>
                                          </p:spTgt>
                                        </p:tgtEl>
                                        <p:attrNameLst>
                                          <p:attrName>style.visibility</p:attrName>
                                        </p:attrNameLst>
                                      </p:cBhvr>
                                      <p:to>
                                        <p:strVal val="visible"/>
                                      </p:to>
                                    </p:set>
                                    <p:animEffect transition="in" filter="fade">
                                      <p:cBhvr>
                                        <p:cTn id="26" dur="500"/>
                                        <p:tgtEl>
                                          <p:spTgt spid="22531">
                                            <p:txEl>
                                              <p:pRg st="6" end="6"/>
                                            </p:txEl>
                                          </p:spTgt>
                                        </p:tgtEl>
                                      </p:cBhvr>
                                    </p:animEffect>
                                    <p:anim calcmode="lin" valueType="num">
                                      <p:cBhvr>
                                        <p:cTn id="27" dur="500" fill="hold"/>
                                        <p:tgtEl>
                                          <p:spTgt spid="22531">
                                            <p:txEl>
                                              <p:pRg st="6" end="6"/>
                                            </p:txEl>
                                          </p:spTgt>
                                        </p:tgtEl>
                                        <p:attrNameLst>
                                          <p:attrName>ppt_w</p:attrName>
                                        </p:attrNameLst>
                                      </p:cBhvr>
                                      <p:tavLst>
                                        <p:tav tm="0" fmla="#ppt_w*sin(2.5*pi*$)">
                                          <p:val>
                                            <p:fltVal val="0"/>
                                          </p:val>
                                        </p:tav>
                                        <p:tav tm="100000">
                                          <p:val>
                                            <p:fltVal val="1"/>
                                          </p:val>
                                        </p:tav>
                                      </p:tavLst>
                                    </p:anim>
                                    <p:anim calcmode="lin" valueType="num">
                                      <p:cBhvr>
                                        <p:cTn id="28" dur="500" fill="hold"/>
                                        <p:tgtEl>
                                          <p:spTgt spid="22531">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961D416B-5227-4DC7-AEFE-8472E67015C5}"/>
              </a:ext>
            </a:extLst>
          </p:cNvPr>
          <p:cNvSpPr>
            <a:spLocks noGrp="1"/>
          </p:cNvSpPr>
          <p:nvPr>
            <p:ph type="title"/>
          </p:nvPr>
        </p:nvSpPr>
        <p:spPr/>
        <p:txBody>
          <a:bodyPr/>
          <a:lstStyle/>
          <a:p>
            <a:pPr eaLnBrk="1" hangingPunct="1">
              <a:defRPr/>
            </a:pPr>
            <a:r>
              <a:rPr lang="es-ES" dirty="0"/>
              <a:t>¿</a:t>
            </a:r>
            <a:r>
              <a:rPr lang="es-ES" b="1" dirty="0"/>
              <a:t>Cuando se desaconseja mediar?</a:t>
            </a:r>
            <a:br>
              <a:rPr lang="es-ES" dirty="0"/>
            </a:br>
            <a:endParaRPr lang="es-ES" dirty="0"/>
          </a:p>
        </p:txBody>
      </p:sp>
      <p:sp>
        <p:nvSpPr>
          <p:cNvPr id="23555" name="2 Marcador de contenido">
            <a:extLst>
              <a:ext uri="{FF2B5EF4-FFF2-40B4-BE49-F238E27FC236}">
                <a16:creationId xmlns:a16="http://schemas.microsoft.com/office/drawing/2014/main" id="{1F333D12-25B8-468A-940E-05B78953EF40}"/>
              </a:ext>
            </a:extLst>
          </p:cNvPr>
          <p:cNvSpPr>
            <a:spLocks noGrp="1"/>
          </p:cNvSpPr>
          <p:nvPr>
            <p:ph sz="quarter" idx="1"/>
          </p:nvPr>
        </p:nvSpPr>
        <p:spPr>
          <a:xfrm>
            <a:off x="457200" y="1143000"/>
            <a:ext cx="7467600" cy="5286375"/>
          </a:xfrm>
        </p:spPr>
        <p:txBody>
          <a:bodyPr/>
          <a:lstStyle/>
          <a:p>
            <a:pPr eaLnBrk="1" hangingPunct="1"/>
            <a:r>
              <a:rPr lang="es-ES" altLang="es-ES"/>
              <a:t>Alguien que asiste coaccionado.</a:t>
            </a:r>
          </a:p>
          <a:p>
            <a:pPr eaLnBrk="1" hangingPunct="1">
              <a:buFont typeface="Wingdings" panose="05000000000000000000" pitchFamily="2" charset="2"/>
              <a:buNone/>
            </a:pPr>
            <a:endParaRPr lang="es-ES" altLang="es-ES"/>
          </a:p>
          <a:p>
            <a:pPr eaLnBrk="1" hangingPunct="1"/>
            <a:r>
              <a:rPr lang="es-ES" altLang="es-ES"/>
              <a:t> Si la situación planteada constituye un delito.</a:t>
            </a:r>
          </a:p>
          <a:p>
            <a:pPr eaLnBrk="1" hangingPunct="1">
              <a:buFont typeface="Wingdings" panose="05000000000000000000" pitchFamily="2" charset="2"/>
              <a:buNone/>
            </a:pPr>
            <a:r>
              <a:rPr lang="es-ES" altLang="es-ES"/>
              <a:t> </a:t>
            </a:r>
          </a:p>
          <a:p>
            <a:pPr eaLnBrk="1" hangingPunct="1"/>
            <a:r>
              <a:rPr lang="es-ES" altLang="es-ES"/>
              <a:t> Alguien que necesita asistencia terapéutica.</a:t>
            </a:r>
          </a:p>
          <a:p>
            <a:pPr eaLnBrk="1" hangingPunct="1"/>
            <a:endParaRPr lang="es-ES" altLang="es-ES"/>
          </a:p>
          <a:p>
            <a:pPr eaLnBrk="1" hangingPunct="1"/>
            <a:r>
              <a:rPr lang="es-ES" altLang="es-ES"/>
              <a:t> No se colabora.</a:t>
            </a:r>
          </a:p>
          <a:p>
            <a:pPr eaLnBrk="1" hangingPunct="1"/>
            <a:endParaRPr lang="es-ES" altLang="es-ES"/>
          </a:p>
          <a:p>
            <a:pPr eaLnBrk="1" hangingPunct="1"/>
            <a:r>
              <a:rPr lang="es-ES" altLang="es-ES"/>
              <a:t> Las personas todavía se encuentran demasiadas afectadas para hablar.</a:t>
            </a:r>
          </a:p>
          <a:p>
            <a:pPr eaLnBrk="1" hangingPunct="1"/>
            <a:endParaRPr lang="es-ES" altLang="es-ES"/>
          </a:p>
          <a:p>
            <a:pPr eaLnBrk="1" hangingPunct="1"/>
            <a:r>
              <a:rPr lang="es-ES" altLang="es-ES"/>
              <a:t>El problema principal no es mediable.</a:t>
            </a:r>
          </a:p>
          <a:p>
            <a:pPr eaLnBrk="1" hangingPunct="1"/>
            <a:endParaRPr lang="es-ES" altLang="es-ES"/>
          </a:p>
        </p:txBody>
      </p:sp>
      <p:sp>
        <p:nvSpPr>
          <p:cNvPr id="24580" name="4 Marcador de número de diapositiva">
            <a:extLst>
              <a:ext uri="{FF2B5EF4-FFF2-40B4-BE49-F238E27FC236}">
                <a16:creationId xmlns:a16="http://schemas.microsoft.com/office/drawing/2014/main" id="{8F79BCD6-9960-4838-A168-414143221A6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EB89B11-EAD7-46D2-A2C1-83AF880BA976}" type="slidenum">
              <a:rPr lang="en-US" altLang="es-ES" sz="1400">
                <a:solidFill>
                  <a:srgbClr val="FFFFFF"/>
                </a:solidFill>
                <a:latin typeface="Lucida Sans Unicode" panose="020B0602030504020204" pitchFamily="34" charset="0"/>
              </a:rPr>
              <a:pPr eaLnBrk="1" hangingPunct="1">
                <a:spcBef>
                  <a:spcPct val="0"/>
                </a:spcBef>
                <a:buClrTx/>
                <a:buSzTx/>
                <a:buFontTx/>
                <a:buNone/>
              </a:pPr>
              <a:t>17</a:t>
            </a:fld>
            <a:endParaRPr lang="en-US" altLang="es-ES" sz="1400">
              <a:solidFill>
                <a:srgbClr val="FFFFFF"/>
              </a:solidFill>
              <a:latin typeface="Lucida Sans Unicode" panose="020B0602030504020204" pitchFamily="34" charset="0"/>
            </a:endParaRPr>
          </a:p>
        </p:txBody>
      </p:sp>
      <p:sp>
        <p:nvSpPr>
          <p:cNvPr id="24581" name="5 Marcador de pie de página">
            <a:extLst>
              <a:ext uri="{FF2B5EF4-FFF2-40B4-BE49-F238E27FC236}">
                <a16:creationId xmlns:a16="http://schemas.microsoft.com/office/drawing/2014/main" id="{27C4EE5B-B06D-4EEF-BD47-63EC801AE530}"/>
              </a:ext>
            </a:extLst>
          </p:cNvPr>
          <p:cNvSpPr>
            <a:spLocks noGrp="1"/>
          </p:cNvSpPr>
          <p:nvPr>
            <p:ph type="ftr" sz="quarter" idx="12"/>
          </p:nvPr>
        </p:nvSpPr>
        <p:spPr bwMode="auto">
          <a:xfrm rot="5400000">
            <a:off x="6115844" y="2863056"/>
            <a:ext cx="494823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24582" name="Picture 8">
            <a:extLst>
              <a:ext uri="{FF2B5EF4-FFF2-40B4-BE49-F238E27FC236}">
                <a16:creationId xmlns:a16="http://schemas.microsoft.com/office/drawing/2014/main" id="{09A0DA23-FD5F-4C04-B24F-E346F75CAA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3446463"/>
            <a:ext cx="1704975" cy="127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500"/>
                                        <p:tgtEl>
                                          <p:spTgt spid="23555">
                                            <p:txEl>
                                              <p:pRg st="0" end="0"/>
                                            </p:txEl>
                                          </p:spTgt>
                                        </p:tgtEl>
                                      </p:cBhvr>
                                    </p:animEffect>
                                    <p:anim calcmode="lin" valueType="num">
                                      <p:cBhvr>
                                        <p:cTn id="13"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23555">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500"/>
                                        <p:tgtEl>
                                          <p:spTgt spid="23555">
                                            <p:txEl>
                                              <p:pRg st="2" end="2"/>
                                            </p:txEl>
                                          </p:spTgt>
                                        </p:tgtEl>
                                      </p:cBhvr>
                                    </p:animEffect>
                                    <p:anim calcmode="lin" valueType="num">
                                      <p:cBhvr>
                                        <p:cTn id="18"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4" fill="hold" nodeType="clickEffect">
                                  <p:stCondLst>
                                    <p:cond delay="0"/>
                                  </p:stCondLst>
                                  <p:childTnLst>
                                    <p:set>
                                      <p:cBhvr>
                                        <p:cTn id="23" dur="1" fill="hold">
                                          <p:stCondLst>
                                            <p:cond delay="0"/>
                                          </p:stCondLst>
                                        </p:cTn>
                                        <p:tgtEl>
                                          <p:spTgt spid="23555">
                                            <p:txEl>
                                              <p:pRg st="4" end="4"/>
                                            </p:txEl>
                                          </p:spTgt>
                                        </p:tgtEl>
                                        <p:attrNameLst>
                                          <p:attrName>style.visibility</p:attrName>
                                        </p:attrNameLst>
                                      </p:cBhvr>
                                      <p:to>
                                        <p:strVal val="visible"/>
                                      </p:to>
                                    </p:set>
                                    <p:animEffect transition="in" filter="wheel(4)">
                                      <p:cBhvr>
                                        <p:cTn id="24" dur="500"/>
                                        <p:tgtEl>
                                          <p:spTgt spid="23555">
                                            <p:txEl>
                                              <p:pRg st="4" end="4"/>
                                            </p:txEl>
                                          </p:spTgt>
                                        </p:tgtEl>
                                      </p:cBhvr>
                                    </p:animEffect>
                                  </p:childTnLst>
                                </p:cTn>
                              </p:par>
                              <p:par>
                                <p:cTn id="25" presetID="21" presetClass="entr" presetSubtype="4" fill="hold" nodeType="withEffect">
                                  <p:stCondLst>
                                    <p:cond delay="0"/>
                                  </p:stCondLst>
                                  <p:childTnLst>
                                    <p:set>
                                      <p:cBhvr>
                                        <p:cTn id="26" dur="1" fill="hold">
                                          <p:stCondLst>
                                            <p:cond delay="0"/>
                                          </p:stCondLst>
                                        </p:cTn>
                                        <p:tgtEl>
                                          <p:spTgt spid="23555">
                                            <p:txEl>
                                              <p:pRg st="6" end="6"/>
                                            </p:txEl>
                                          </p:spTgt>
                                        </p:tgtEl>
                                        <p:attrNameLst>
                                          <p:attrName>style.visibility</p:attrName>
                                        </p:attrNameLst>
                                      </p:cBhvr>
                                      <p:to>
                                        <p:strVal val="visible"/>
                                      </p:to>
                                    </p:set>
                                    <p:animEffect transition="in" filter="wheel(4)">
                                      <p:cBhvr>
                                        <p:cTn id="27" dur="1000"/>
                                        <p:tgtEl>
                                          <p:spTgt spid="2355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3555">
                                            <p:txEl>
                                              <p:pRg st="8" end="8"/>
                                            </p:txEl>
                                          </p:spTgt>
                                        </p:tgtEl>
                                        <p:attrNameLst>
                                          <p:attrName>style.visibility</p:attrName>
                                        </p:attrNameLst>
                                      </p:cBhvr>
                                      <p:to>
                                        <p:strVal val="visible"/>
                                      </p:to>
                                    </p:set>
                                    <p:animEffect transition="in" filter="box(in)">
                                      <p:cBhvr>
                                        <p:cTn id="32" dur="500"/>
                                        <p:tgtEl>
                                          <p:spTgt spid="23555">
                                            <p:txEl>
                                              <p:pRg st="8" end="8"/>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23555">
                                            <p:txEl>
                                              <p:pRg st="10" end="10"/>
                                            </p:txEl>
                                          </p:spTgt>
                                        </p:tgtEl>
                                        <p:attrNameLst>
                                          <p:attrName>style.visibility</p:attrName>
                                        </p:attrNameLst>
                                      </p:cBhvr>
                                      <p:to>
                                        <p:strVal val="visible"/>
                                      </p:to>
                                    </p:set>
                                    <p:animEffect transition="in" filter="box(in)">
                                      <p:cBhvr>
                                        <p:cTn id="35" dur="500"/>
                                        <p:tgtEl>
                                          <p:spTgt spid="235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B4BFF418-EA76-407B-BF9B-A4F6F34C3C37}"/>
              </a:ext>
            </a:extLst>
          </p:cNvPr>
          <p:cNvSpPr>
            <a:spLocks noGrp="1"/>
          </p:cNvSpPr>
          <p:nvPr>
            <p:ph type="title"/>
          </p:nvPr>
        </p:nvSpPr>
        <p:spPr/>
        <p:txBody>
          <a:bodyPr>
            <a:normAutofit fontScale="90000"/>
          </a:bodyPr>
          <a:lstStyle/>
          <a:p>
            <a:pPr eaLnBrk="1" hangingPunct="1">
              <a:defRPr/>
            </a:pPr>
            <a:r>
              <a:rPr lang="es-ES" b="1" dirty="0"/>
              <a:t>¿Qué beneficios aporta la mediación?</a:t>
            </a:r>
            <a:br>
              <a:rPr lang="es-ES" dirty="0"/>
            </a:br>
            <a:endParaRPr lang="es-ES" dirty="0"/>
          </a:p>
        </p:txBody>
      </p:sp>
      <p:sp>
        <p:nvSpPr>
          <p:cNvPr id="24579" name="2 Marcador de contenido">
            <a:extLst>
              <a:ext uri="{FF2B5EF4-FFF2-40B4-BE49-F238E27FC236}">
                <a16:creationId xmlns:a16="http://schemas.microsoft.com/office/drawing/2014/main" id="{F8708C0B-9ACC-45BA-9FC0-68CA9F6EEDBD}"/>
              </a:ext>
            </a:extLst>
          </p:cNvPr>
          <p:cNvSpPr>
            <a:spLocks noGrp="1"/>
          </p:cNvSpPr>
          <p:nvPr>
            <p:ph sz="quarter" idx="1"/>
          </p:nvPr>
        </p:nvSpPr>
        <p:spPr>
          <a:xfrm>
            <a:off x="457200" y="1214438"/>
            <a:ext cx="7686675" cy="5259387"/>
          </a:xfrm>
        </p:spPr>
        <p:txBody>
          <a:bodyPr/>
          <a:lstStyle/>
          <a:p>
            <a:pPr eaLnBrk="1" hangingPunct="1"/>
            <a:r>
              <a:rPr lang="es-ES" altLang="es-ES"/>
              <a:t>La mediación proporciona una salida constructiva a los conflictos de cada día y, además, favorece:</a:t>
            </a:r>
          </a:p>
          <a:p>
            <a:pPr lvl="1" eaLnBrk="1" hangingPunct="1"/>
            <a:r>
              <a:rPr lang="es-ES" altLang="es-ES"/>
              <a:t> El crecimiento personal.</a:t>
            </a:r>
          </a:p>
          <a:p>
            <a:pPr lvl="1" eaLnBrk="1" hangingPunct="1"/>
            <a:r>
              <a:rPr lang="es-ES" altLang="es-ES"/>
              <a:t>La mejora del clima social del centro.</a:t>
            </a:r>
          </a:p>
          <a:p>
            <a:pPr lvl="1" eaLnBrk="1" hangingPunct="1"/>
            <a:r>
              <a:rPr lang="es-ES" altLang="es-ES"/>
              <a:t>El aprovechamientos de las actividades de enseñanza y aprendizaje.</a:t>
            </a:r>
          </a:p>
          <a:p>
            <a:pPr lvl="1" eaLnBrk="1" hangingPunct="1"/>
            <a:r>
              <a:rPr lang="es-ES" altLang="es-ES"/>
              <a:t>La innovación de la cultura del centro.</a:t>
            </a:r>
          </a:p>
          <a:p>
            <a:pPr lvl="1" eaLnBrk="1" hangingPunct="1"/>
            <a:r>
              <a:rPr lang="es-ES" altLang="es-ES"/>
              <a:t>La participación activa y responsable.</a:t>
            </a:r>
          </a:p>
          <a:p>
            <a:pPr lvl="1" eaLnBrk="1" hangingPunct="1"/>
            <a:r>
              <a:rPr lang="es-ES" altLang="es-ES"/>
              <a:t>El trabajo en equipo de diferentes sectores de la comunidad educativa.</a:t>
            </a:r>
          </a:p>
          <a:p>
            <a:pPr lvl="1" eaLnBrk="1" hangingPunct="1"/>
            <a:r>
              <a:rPr lang="es-ES" altLang="es-ES"/>
              <a:t> La cohesión en un mundo diverso.</a:t>
            </a:r>
          </a:p>
          <a:p>
            <a:pPr lvl="1" eaLnBrk="1" hangingPunct="1"/>
            <a:r>
              <a:rPr lang="es-ES" altLang="es-ES"/>
              <a:t>El cultivo activo de la PAZ.</a:t>
            </a:r>
          </a:p>
          <a:p>
            <a:pPr eaLnBrk="1" hangingPunct="1"/>
            <a:endParaRPr lang="es-ES" altLang="es-ES"/>
          </a:p>
        </p:txBody>
      </p:sp>
      <p:sp>
        <p:nvSpPr>
          <p:cNvPr id="25604" name="4 Marcador de número de diapositiva">
            <a:extLst>
              <a:ext uri="{FF2B5EF4-FFF2-40B4-BE49-F238E27FC236}">
                <a16:creationId xmlns:a16="http://schemas.microsoft.com/office/drawing/2014/main" id="{88D370CE-31DD-4005-AFA7-4E954AAC392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8A4AEC7-D9A8-4A6E-9E77-C8F5EE6E7B8B}" type="slidenum">
              <a:rPr lang="en-US" altLang="es-ES" sz="1400">
                <a:solidFill>
                  <a:srgbClr val="FFFFFF"/>
                </a:solidFill>
                <a:latin typeface="Lucida Sans Unicode" panose="020B0602030504020204" pitchFamily="34" charset="0"/>
              </a:rPr>
              <a:pPr eaLnBrk="1" hangingPunct="1">
                <a:spcBef>
                  <a:spcPct val="0"/>
                </a:spcBef>
                <a:buClrTx/>
                <a:buSzTx/>
                <a:buFontTx/>
                <a:buNone/>
              </a:pPr>
              <a:t>18</a:t>
            </a:fld>
            <a:endParaRPr lang="en-US" altLang="es-ES" sz="1400">
              <a:solidFill>
                <a:srgbClr val="FFFFFF"/>
              </a:solidFill>
              <a:latin typeface="Lucida Sans Unicode" panose="020B0602030504020204" pitchFamily="34" charset="0"/>
            </a:endParaRPr>
          </a:p>
        </p:txBody>
      </p:sp>
      <p:sp>
        <p:nvSpPr>
          <p:cNvPr id="25605" name="5 Marcador de pie de página">
            <a:extLst>
              <a:ext uri="{FF2B5EF4-FFF2-40B4-BE49-F238E27FC236}">
                <a16:creationId xmlns:a16="http://schemas.microsoft.com/office/drawing/2014/main" id="{2D348F78-8309-438F-B62D-72D928A5CB04}"/>
              </a:ext>
            </a:extLst>
          </p:cNvPr>
          <p:cNvSpPr>
            <a:spLocks noGrp="1"/>
          </p:cNvSpPr>
          <p:nvPr>
            <p:ph type="ftr" sz="quarter" idx="12"/>
          </p:nvPr>
        </p:nvSpPr>
        <p:spPr bwMode="auto">
          <a:xfrm rot="5400000">
            <a:off x="6080125" y="2827338"/>
            <a:ext cx="501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25606" name="Picture 7">
            <a:extLst>
              <a:ext uri="{FF2B5EF4-FFF2-40B4-BE49-F238E27FC236}">
                <a16:creationId xmlns:a16="http://schemas.microsoft.com/office/drawing/2014/main" id="{C2341E21-940B-4446-81BF-4E6FEF4425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4724400"/>
            <a:ext cx="2636838"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2" presetClass="entr" presetSubtype="0"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Scale>
                                      <p:cBhvr>
                                        <p:cTn id="12" dur="1000" decel="50000" fill="hold">
                                          <p:stCondLst>
                                            <p:cond delay="0"/>
                                          </p:stCondLst>
                                        </p:cTn>
                                        <p:tgtEl>
                                          <p:spTgt spid="2457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4579">
                                            <p:txEl>
                                              <p:pRg st="0" end="0"/>
                                            </p:txEl>
                                          </p:spTgt>
                                        </p:tgtEl>
                                        <p:attrNameLst>
                                          <p:attrName>ppt_x</p:attrName>
                                          <p:attrName>ppt_y</p:attrName>
                                        </p:attrNameLst>
                                      </p:cBhvr>
                                    </p:animMotion>
                                    <p:animEffect transition="in" filter="fade">
                                      <p:cBhvr>
                                        <p:cTn id="14" dur="1000"/>
                                        <p:tgtEl>
                                          <p:spTgt spid="24579">
                                            <p:txEl>
                                              <p:pRg st="0" end="0"/>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Scale>
                                      <p:cBhvr>
                                        <p:cTn id="17" dur="1000" decel="50000" fill="hold">
                                          <p:stCondLst>
                                            <p:cond delay="0"/>
                                          </p:stCondLst>
                                        </p:cTn>
                                        <p:tgtEl>
                                          <p:spTgt spid="2457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4579">
                                            <p:txEl>
                                              <p:pRg st="1" end="1"/>
                                            </p:txEl>
                                          </p:spTgt>
                                        </p:tgtEl>
                                        <p:attrNameLst>
                                          <p:attrName>ppt_x</p:attrName>
                                          <p:attrName>ppt_y</p:attrName>
                                        </p:attrNameLst>
                                      </p:cBhvr>
                                    </p:animMotion>
                                    <p:animEffect transition="in" filter="fade">
                                      <p:cBhvr>
                                        <p:cTn id="19" dur="1000"/>
                                        <p:tgtEl>
                                          <p:spTgt spid="2457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6" fill="hold" nodeType="clickEffect">
                                  <p:stCondLst>
                                    <p:cond delay="0"/>
                                  </p:stCondLst>
                                  <p:childTnLst>
                                    <p:set>
                                      <p:cBhvr>
                                        <p:cTn id="23" dur="1" fill="hold">
                                          <p:stCondLst>
                                            <p:cond delay="0"/>
                                          </p:stCondLst>
                                        </p:cTn>
                                        <p:tgtEl>
                                          <p:spTgt spid="24579">
                                            <p:txEl>
                                              <p:pRg st="2" end="2"/>
                                            </p:txEl>
                                          </p:spTgt>
                                        </p:tgtEl>
                                        <p:attrNameLst>
                                          <p:attrName>style.visibility</p:attrName>
                                        </p:attrNameLst>
                                      </p:cBhvr>
                                      <p:to>
                                        <p:strVal val="visible"/>
                                      </p:to>
                                    </p:set>
                                    <p:animEffect transition="in" filter="barn(inHorizontal)">
                                      <p:cBhvr>
                                        <p:cTn id="24" dur="500"/>
                                        <p:tgtEl>
                                          <p:spTgt spid="24579">
                                            <p:txEl>
                                              <p:pRg st="2" end="2"/>
                                            </p:txEl>
                                          </p:spTgt>
                                        </p:tgtEl>
                                      </p:cBhvr>
                                    </p:animEffect>
                                  </p:childTnLst>
                                </p:cTn>
                              </p:par>
                              <p:par>
                                <p:cTn id="25" presetID="16" presetClass="entr" presetSubtype="26" fill="hold" nodeType="with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animEffect transition="in" filter="barn(inHorizontal)">
                                      <p:cBhvr>
                                        <p:cTn id="27" dur="500"/>
                                        <p:tgtEl>
                                          <p:spTgt spid="24579">
                                            <p:txEl>
                                              <p:pRg st="3" end="3"/>
                                            </p:txEl>
                                          </p:spTgt>
                                        </p:tgtEl>
                                      </p:cBhvr>
                                    </p:animEffect>
                                  </p:childTnLst>
                                </p:cTn>
                              </p:par>
                              <p:par>
                                <p:cTn id="28" presetID="16" presetClass="entr" presetSubtype="26" fill="hold" nodeType="withEffect">
                                  <p:stCondLst>
                                    <p:cond delay="0"/>
                                  </p:stCondLst>
                                  <p:childTnLst>
                                    <p:set>
                                      <p:cBhvr>
                                        <p:cTn id="29" dur="1" fill="hold">
                                          <p:stCondLst>
                                            <p:cond delay="0"/>
                                          </p:stCondLst>
                                        </p:cTn>
                                        <p:tgtEl>
                                          <p:spTgt spid="24579">
                                            <p:txEl>
                                              <p:pRg st="4" end="4"/>
                                            </p:txEl>
                                          </p:spTgt>
                                        </p:tgtEl>
                                        <p:attrNameLst>
                                          <p:attrName>style.visibility</p:attrName>
                                        </p:attrNameLst>
                                      </p:cBhvr>
                                      <p:to>
                                        <p:strVal val="visible"/>
                                      </p:to>
                                    </p:set>
                                    <p:animEffect transition="in" filter="barn(inHorizontal)">
                                      <p:cBhvr>
                                        <p:cTn id="30" dur="500"/>
                                        <p:tgtEl>
                                          <p:spTgt spid="24579">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24579">
                                            <p:txEl>
                                              <p:pRg st="5" end="5"/>
                                            </p:txEl>
                                          </p:spTgt>
                                        </p:tgtEl>
                                        <p:attrNameLst>
                                          <p:attrName>style.visibility</p:attrName>
                                        </p:attrNameLst>
                                      </p:cBhvr>
                                      <p:to>
                                        <p:strVal val="visible"/>
                                      </p:to>
                                    </p:set>
                                    <p:animEffect transition="in" filter="box(in)">
                                      <p:cBhvr>
                                        <p:cTn id="35" dur="500"/>
                                        <p:tgtEl>
                                          <p:spTgt spid="24579">
                                            <p:txEl>
                                              <p:pRg st="5" end="5"/>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24579">
                                            <p:txEl>
                                              <p:pRg st="6" end="6"/>
                                            </p:txEl>
                                          </p:spTgt>
                                        </p:tgtEl>
                                        <p:attrNameLst>
                                          <p:attrName>style.visibility</p:attrName>
                                        </p:attrNameLst>
                                      </p:cBhvr>
                                      <p:to>
                                        <p:strVal val="visible"/>
                                      </p:to>
                                    </p:set>
                                    <p:animEffect transition="in" filter="box(in)">
                                      <p:cBhvr>
                                        <p:cTn id="38" dur="500"/>
                                        <p:tgtEl>
                                          <p:spTgt spid="24579">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24579">
                                            <p:txEl>
                                              <p:pRg st="7" end="7"/>
                                            </p:txEl>
                                          </p:spTgt>
                                        </p:tgtEl>
                                        <p:attrNameLst>
                                          <p:attrName>style.visibility</p:attrName>
                                        </p:attrNameLst>
                                      </p:cBhvr>
                                      <p:to>
                                        <p:strVal val="visible"/>
                                      </p:to>
                                    </p:set>
                                    <p:animEffect transition="in" filter="checkerboard(across)">
                                      <p:cBhvr>
                                        <p:cTn id="43" dur="500"/>
                                        <p:tgtEl>
                                          <p:spTgt spid="24579">
                                            <p:txEl>
                                              <p:pRg st="7" end="7"/>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24579">
                                            <p:txEl>
                                              <p:pRg st="8" end="8"/>
                                            </p:txEl>
                                          </p:spTgt>
                                        </p:tgtEl>
                                        <p:attrNameLst>
                                          <p:attrName>style.visibility</p:attrName>
                                        </p:attrNameLst>
                                      </p:cBhvr>
                                      <p:to>
                                        <p:strVal val="visible"/>
                                      </p:to>
                                    </p:set>
                                    <p:animEffect transition="in" filter="checkerboard(across)">
                                      <p:cBhvr>
                                        <p:cTn id="46" dur="500"/>
                                        <p:tgtEl>
                                          <p:spTgt spid="24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F22D021B-2E39-4B05-A913-AD5E07A6A64D}"/>
              </a:ext>
            </a:extLst>
          </p:cNvPr>
          <p:cNvSpPr>
            <a:spLocks noGrp="1"/>
          </p:cNvSpPr>
          <p:nvPr>
            <p:ph type="title"/>
          </p:nvPr>
        </p:nvSpPr>
        <p:spPr>
          <a:xfrm>
            <a:off x="457200" y="274638"/>
            <a:ext cx="7467600" cy="1368425"/>
          </a:xfrm>
        </p:spPr>
        <p:txBody>
          <a:bodyPr>
            <a:normAutofit fontScale="90000"/>
          </a:bodyPr>
          <a:lstStyle/>
          <a:p>
            <a:pPr eaLnBrk="1" hangingPunct="1">
              <a:defRPr/>
            </a:pPr>
            <a:r>
              <a:rPr lang="es-ES" b="1" dirty="0"/>
              <a:t>¿Cómo contribuye la mediación en la creación de un mundo más pacífico?</a:t>
            </a:r>
            <a:br>
              <a:rPr lang="es-ES" dirty="0"/>
            </a:br>
            <a:endParaRPr lang="es-ES" dirty="0"/>
          </a:p>
        </p:txBody>
      </p:sp>
      <p:sp>
        <p:nvSpPr>
          <p:cNvPr id="25603" name="2 Marcador de contenido">
            <a:extLst>
              <a:ext uri="{FF2B5EF4-FFF2-40B4-BE49-F238E27FC236}">
                <a16:creationId xmlns:a16="http://schemas.microsoft.com/office/drawing/2014/main" id="{083DF307-0CA1-402E-8372-52C51E23CDF3}"/>
              </a:ext>
            </a:extLst>
          </p:cNvPr>
          <p:cNvSpPr>
            <a:spLocks noGrp="1"/>
          </p:cNvSpPr>
          <p:nvPr>
            <p:ph sz="quarter" idx="1"/>
          </p:nvPr>
        </p:nvSpPr>
        <p:spPr>
          <a:xfrm>
            <a:off x="457200" y="1600200"/>
            <a:ext cx="7467600" cy="4873625"/>
          </a:xfrm>
        </p:spPr>
        <p:txBody>
          <a:bodyPr/>
          <a:lstStyle/>
          <a:p>
            <a:pPr eaLnBrk="1" hangingPunct="1"/>
            <a:r>
              <a:rPr lang="es-ES" altLang="es-ES" sz="1800"/>
              <a:t>En primer lugar, la mediación promueve la calidad de las relaciones humanas y del aprendizaje permanente. </a:t>
            </a:r>
          </a:p>
          <a:p>
            <a:pPr eaLnBrk="1" hangingPunct="1"/>
            <a:r>
              <a:rPr lang="es-ES" altLang="es-ES" sz="1800"/>
              <a:t>Hoy en día hace falta que las personas se formen no tan sólo como especialistas en determinadas materias, sino como seres humanos capaces de utilizar estos conocimientos para el progreso común del planeta.</a:t>
            </a:r>
          </a:p>
          <a:p>
            <a:pPr eaLnBrk="1" hangingPunct="1"/>
            <a:r>
              <a:rPr lang="es-ES" altLang="es-ES" sz="1800"/>
              <a:t>En el proceso de mediación se aprende a superar actitudes individualistas y actitudes dependientes.</a:t>
            </a:r>
          </a:p>
          <a:p>
            <a:pPr eaLnBrk="1" hangingPunct="1"/>
            <a:r>
              <a:rPr lang="es-ES" altLang="es-ES" sz="1800"/>
              <a:t>No se basa en un sistema dual y excluyente de pensamiento del tipo </a:t>
            </a:r>
            <a:r>
              <a:rPr lang="es-ES" altLang="es-ES" sz="1800" b="1"/>
              <a:t>«o tú o yo», </a:t>
            </a:r>
            <a:r>
              <a:rPr lang="es-ES" altLang="es-ES" sz="1800"/>
              <a:t>sino que incorpora el pensamiento complejo dónde el </a:t>
            </a:r>
            <a:r>
              <a:rPr lang="es-ES" altLang="es-ES" sz="1800" b="1"/>
              <a:t>«tú y yo» </a:t>
            </a:r>
            <a:r>
              <a:rPr lang="es-ES" altLang="es-ES" sz="1800"/>
              <a:t>son perfectamente posibles. </a:t>
            </a:r>
          </a:p>
          <a:p>
            <a:pPr eaLnBrk="1" hangingPunct="1"/>
            <a:r>
              <a:rPr lang="es-ES" altLang="es-ES" sz="1800"/>
              <a:t>La mediación intenta contribuir a aumentar la justicia social no  escondiendo  los conflictos, sino explorándolos y dándoles una salida constructiva, cooperativa, creativa y crítica.</a:t>
            </a:r>
          </a:p>
          <a:p>
            <a:pPr eaLnBrk="1" hangingPunct="1"/>
            <a:endParaRPr lang="es-ES" altLang="es-ES"/>
          </a:p>
        </p:txBody>
      </p:sp>
      <p:sp>
        <p:nvSpPr>
          <p:cNvPr id="26628" name="4 Marcador de número de diapositiva">
            <a:extLst>
              <a:ext uri="{FF2B5EF4-FFF2-40B4-BE49-F238E27FC236}">
                <a16:creationId xmlns:a16="http://schemas.microsoft.com/office/drawing/2014/main" id="{54681996-6C47-45C7-B7DD-111B10205ED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E08B8C97-580C-4EEA-90C0-176149215C87}" type="slidenum">
              <a:rPr lang="en-US" altLang="es-ES" sz="1400">
                <a:solidFill>
                  <a:srgbClr val="FFFFFF"/>
                </a:solidFill>
                <a:latin typeface="Lucida Sans Unicode" panose="020B0602030504020204" pitchFamily="34" charset="0"/>
              </a:rPr>
              <a:pPr eaLnBrk="1" hangingPunct="1">
                <a:spcBef>
                  <a:spcPct val="0"/>
                </a:spcBef>
                <a:buClrTx/>
                <a:buSzTx/>
                <a:buFontTx/>
                <a:buNone/>
              </a:pPr>
              <a:t>19</a:t>
            </a:fld>
            <a:endParaRPr lang="en-US" altLang="es-ES" sz="1400">
              <a:solidFill>
                <a:srgbClr val="FFFFFF"/>
              </a:solidFill>
              <a:latin typeface="Lucida Sans Unicode" panose="020B0602030504020204" pitchFamily="34" charset="0"/>
            </a:endParaRPr>
          </a:p>
        </p:txBody>
      </p:sp>
      <p:sp>
        <p:nvSpPr>
          <p:cNvPr id="26629" name="5 Marcador de pie de página">
            <a:extLst>
              <a:ext uri="{FF2B5EF4-FFF2-40B4-BE49-F238E27FC236}">
                <a16:creationId xmlns:a16="http://schemas.microsoft.com/office/drawing/2014/main" id="{AEF963CC-8C6F-492F-A549-D294489ED2AB}"/>
              </a:ext>
            </a:extLst>
          </p:cNvPr>
          <p:cNvSpPr>
            <a:spLocks noGrp="1"/>
          </p:cNvSpPr>
          <p:nvPr>
            <p:ph type="ftr" sz="quarter" idx="12"/>
          </p:nvPr>
        </p:nvSpPr>
        <p:spPr bwMode="auto">
          <a:xfrm rot="5400000">
            <a:off x="6080125" y="2827338"/>
            <a:ext cx="501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25606" name="Picture 2">
            <a:extLst>
              <a:ext uri="{FF2B5EF4-FFF2-40B4-BE49-F238E27FC236}">
                <a16:creationId xmlns:a16="http://schemas.microsoft.com/office/drawing/2014/main" id="{A5016424-D20C-426D-83D8-B5C415573D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625" y="1000125"/>
            <a:ext cx="9429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grpId="0" nodeType="with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par>
                          <p:cTn id="8" fill="hold" nodeType="afterGroup">
                            <p:stCondLst>
                              <p:cond delay="2000"/>
                            </p:stCondLst>
                            <p:childTnLst>
                              <p:par>
                                <p:cTn id="9" presetID="1" presetClass="entr" presetSubtype="0" fill="hold" nodeType="afterEffect">
                                  <p:stCondLst>
                                    <p:cond delay="0"/>
                                  </p:stCondLst>
                                  <p:childTnLst>
                                    <p:set>
                                      <p:cBhvr>
                                        <p:cTn id="10" dur="1" fill="hold">
                                          <p:stCondLst>
                                            <p:cond delay="0"/>
                                          </p:stCondLst>
                                        </p:cTn>
                                        <p:tgtEl>
                                          <p:spTgt spid="25606"/>
                                        </p:tgtEl>
                                        <p:attrNameLst>
                                          <p:attrName>style.visibility</p:attrName>
                                        </p:attrNameLst>
                                      </p:cBhvr>
                                      <p:to>
                                        <p:strVal val="visible"/>
                                      </p:to>
                                    </p:set>
                                  </p:childTnLst>
                                </p:cTn>
                              </p:par>
                            </p:childTnLst>
                          </p:cTn>
                        </p:par>
                        <p:par>
                          <p:cTn id="11" fill="hold" nodeType="afterGroup">
                            <p:stCondLst>
                              <p:cond delay="2000"/>
                            </p:stCondLst>
                            <p:childTnLst>
                              <p:par>
                                <p:cTn id="12" presetID="20" presetClass="entr" presetSubtype="0" fill="hold" nodeType="afterEffect">
                                  <p:stCondLst>
                                    <p:cond delay="0"/>
                                  </p:stCondLst>
                                  <p:childTnLst>
                                    <p:set>
                                      <p:cBhvr>
                                        <p:cTn id="13" dur="1" fill="hold">
                                          <p:stCondLst>
                                            <p:cond delay="0"/>
                                          </p:stCondLst>
                                        </p:cTn>
                                        <p:tgtEl>
                                          <p:spTgt spid="25603">
                                            <p:txEl>
                                              <p:pRg st="0" end="0"/>
                                            </p:txEl>
                                          </p:spTgt>
                                        </p:tgtEl>
                                        <p:attrNameLst>
                                          <p:attrName>style.visibility</p:attrName>
                                        </p:attrNameLst>
                                      </p:cBhvr>
                                      <p:to>
                                        <p:strVal val="visible"/>
                                      </p:to>
                                    </p:set>
                                    <p:animEffect transition="in" filter="wedge">
                                      <p:cBhvr>
                                        <p:cTn id="14" dur="1000"/>
                                        <p:tgtEl>
                                          <p:spTgt spid="2560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6" fill="hold"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Effect transition="in" filter="barn(inHorizontal)">
                                      <p:cBhvr>
                                        <p:cTn id="19" dur="500"/>
                                        <p:tgtEl>
                                          <p:spTgt spid="2560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nodeType="clickEffect">
                                  <p:stCondLst>
                                    <p:cond delay="0"/>
                                  </p:stCondLst>
                                  <p:childTnLst>
                                    <p:set>
                                      <p:cBhvr>
                                        <p:cTn id="23" dur="1" fill="hold">
                                          <p:stCondLst>
                                            <p:cond delay="0"/>
                                          </p:stCondLst>
                                        </p:cTn>
                                        <p:tgtEl>
                                          <p:spTgt spid="25603">
                                            <p:txEl>
                                              <p:pRg st="2" end="2"/>
                                            </p:txEl>
                                          </p:spTgt>
                                        </p:tgtEl>
                                        <p:attrNameLst>
                                          <p:attrName>style.visibility</p:attrName>
                                        </p:attrNameLst>
                                      </p:cBhvr>
                                      <p:to>
                                        <p:strVal val="visible"/>
                                      </p:to>
                                    </p:set>
                                    <p:animEffect transition="in" filter="slide(fromBottom)">
                                      <p:cBhvr>
                                        <p:cTn id="24" dur="500"/>
                                        <p:tgtEl>
                                          <p:spTgt spid="25603">
                                            <p:txEl>
                                              <p:pRg st="2" end="2"/>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Effect transition="in" filter="slide(fromBottom)">
                                      <p:cBhvr>
                                        <p:cTn id="27" dur="500"/>
                                        <p:tgtEl>
                                          <p:spTgt spid="256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5603">
                                            <p:txEl>
                                              <p:pRg st="4" end="4"/>
                                            </p:txEl>
                                          </p:spTgt>
                                        </p:tgtEl>
                                        <p:attrNameLst>
                                          <p:attrName>style.visibility</p:attrName>
                                        </p:attrNameLst>
                                      </p:cBhvr>
                                      <p:to>
                                        <p:strVal val="visible"/>
                                      </p:to>
                                    </p:set>
                                    <p:animEffect transition="in" filter="blinds(horizontal)">
                                      <p:cBhvr>
                                        <p:cTn id="32"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FA795399-F985-4C36-8C81-1D5F78A086EB}"/>
              </a:ext>
            </a:extLst>
          </p:cNvPr>
          <p:cNvSpPr>
            <a:spLocks noGrp="1"/>
          </p:cNvSpPr>
          <p:nvPr>
            <p:ph type="title"/>
          </p:nvPr>
        </p:nvSpPr>
        <p:spPr>
          <a:xfrm>
            <a:off x="468313" y="0"/>
            <a:ext cx="7467600" cy="1143000"/>
          </a:xfrm>
        </p:spPr>
        <p:txBody>
          <a:bodyPr/>
          <a:lstStyle/>
          <a:p>
            <a:pPr eaLnBrk="1" hangingPunct="1">
              <a:defRPr/>
            </a:pPr>
            <a:r>
              <a:rPr lang="es-ES" sz="4800" dirty="0"/>
              <a:t>Aulas de MEDIACIÓN</a:t>
            </a:r>
          </a:p>
        </p:txBody>
      </p:sp>
      <p:sp>
        <p:nvSpPr>
          <p:cNvPr id="9219" name="4 Marcador de número de diapositiva">
            <a:extLst>
              <a:ext uri="{FF2B5EF4-FFF2-40B4-BE49-F238E27FC236}">
                <a16:creationId xmlns:a16="http://schemas.microsoft.com/office/drawing/2014/main" id="{EABE0A99-CBB7-4298-9D20-FA932EE448C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06E7B43-D89F-4E26-99DE-541EED52C22E}" type="slidenum">
              <a:rPr lang="en-US" altLang="es-ES" sz="1400">
                <a:solidFill>
                  <a:srgbClr val="FFFFFF"/>
                </a:solidFill>
                <a:latin typeface="Lucida Sans Unicode" panose="020B0602030504020204" pitchFamily="34" charset="0"/>
              </a:rPr>
              <a:pPr eaLnBrk="1" hangingPunct="1">
                <a:spcBef>
                  <a:spcPct val="0"/>
                </a:spcBef>
                <a:buClrTx/>
                <a:buSzTx/>
                <a:buFontTx/>
                <a:buNone/>
              </a:pPr>
              <a:t>2</a:t>
            </a:fld>
            <a:endParaRPr lang="en-US" altLang="es-ES" sz="1400">
              <a:solidFill>
                <a:srgbClr val="FFFFFF"/>
              </a:solidFill>
              <a:latin typeface="Lucida Sans Unicode" panose="020B0602030504020204" pitchFamily="34" charset="0"/>
            </a:endParaRPr>
          </a:p>
        </p:txBody>
      </p:sp>
      <p:sp>
        <p:nvSpPr>
          <p:cNvPr id="9220" name="5 Marcador de pie de página">
            <a:extLst>
              <a:ext uri="{FF2B5EF4-FFF2-40B4-BE49-F238E27FC236}">
                <a16:creationId xmlns:a16="http://schemas.microsoft.com/office/drawing/2014/main" id="{A1D76C87-81FB-420D-9B1F-C2CA18DFA7CD}"/>
              </a:ext>
            </a:extLst>
          </p:cNvPr>
          <p:cNvSpPr>
            <a:spLocks noGrp="1"/>
          </p:cNvSpPr>
          <p:nvPr>
            <p:ph type="ftr" sz="quarter" idx="12"/>
          </p:nvPr>
        </p:nvSpPr>
        <p:spPr bwMode="auto">
          <a:xfrm rot="5400000">
            <a:off x="6138069" y="2863056"/>
            <a:ext cx="494823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sp>
        <p:nvSpPr>
          <p:cNvPr id="9221" name="Rectangle 16">
            <a:extLst>
              <a:ext uri="{FF2B5EF4-FFF2-40B4-BE49-F238E27FC236}">
                <a16:creationId xmlns:a16="http://schemas.microsoft.com/office/drawing/2014/main" id="{D55BA83D-9508-40E7-84FA-B8B14F3EDA70}"/>
              </a:ext>
            </a:extLst>
          </p:cNvPr>
          <p:cNvSpPr>
            <a:spLocks noChangeArrowheads="1"/>
          </p:cNvSpPr>
          <p:nvPr/>
        </p:nvSpPr>
        <p:spPr bwMode="auto">
          <a:xfrm>
            <a:off x="468313" y="1420813"/>
            <a:ext cx="777557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ts val="600"/>
              </a:spcBef>
              <a:buClr>
                <a:schemeClr val="accent1"/>
              </a:buClr>
              <a:buSzPct val="70000"/>
              <a:buFont typeface="Wingdings" panose="05000000000000000000" pitchFamily="2" charset="2"/>
              <a:buChar char=""/>
              <a:tabLst>
                <a:tab pos="457200" algn="l"/>
              </a:tabLst>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tabLst>
                <a:tab pos="457200" algn="l"/>
              </a:tabLst>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tabLst>
                <a:tab pos="457200" algn="l"/>
              </a:tabLst>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tabLst>
                <a:tab pos="457200" algn="l"/>
              </a:tabLst>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tabLst>
                <a:tab pos="457200" algn="l"/>
              </a:tabLst>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tabLst>
                <a:tab pos="457200" algn="l"/>
              </a:tabLst>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tabLst>
                <a:tab pos="457200" algn="l"/>
              </a:tabLst>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tabLst>
                <a:tab pos="457200" algn="l"/>
              </a:tabLst>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tabLst>
                <a:tab pos="457200" algn="l"/>
              </a:tabLst>
              <a:defRPr sz="1600">
                <a:solidFill>
                  <a:schemeClr val="tx1"/>
                </a:solidFill>
                <a:latin typeface="Century Schoolbook" panose="02040604050505020304" pitchFamily="18" charset="0"/>
              </a:defRPr>
            </a:lvl9pPr>
          </a:lstStyle>
          <a:p>
            <a:pPr algn="just">
              <a:spcBef>
                <a:spcPct val="0"/>
              </a:spcBef>
              <a:buClrTx/>
              <a:buSzTx/>
              <a:buFontTx/>
              <a:buChar char="•"/>
            </a:pPr>
            <a:r>
              <a:rPr lang="es-ES" altLang="es-ES" sz="1800" b="1" i="1" u="sng">
                <a:latin typeface="Arial" panose="020B0604020202020204" pitchFamily="34" charset="0"/>
                <a:ea typeface="Times New Roman" panose="02020603050405020304" pitchFamily="18" charset="0"/>
                <a:cs typeface="Arial" panose="020B0604020202020204" pitchFamily="34" charset="0"/>
              </a:rPr>
              <a:t>OBJETIVOS</a:t>
            </a:r>
            <a:r>
              <a:rPr lang="es-ES" altLang="es-ES" sz="1800">
                <a:latin typeface="Arial" panose="020B0604020202020204" pitchFamily="34" charset="0"/>
                <a:ea typeface="Times New Roman" panose="02020603050405020304" pitchFamily="18" charset="0"/>
                <a:cs typeface="Arial" panose="020B0604020202020204" pitchFamily="34" charset="0"/>
              </a:rPr>
              <a:t>:</a:t>
            </a:r>
          </a:p>
          <a:p>
            <a:pPr algn="just">
              <a:spcBef>
                <a:spcPct val="0"/>
              </a:spcBef>
              <a:buClrTx/>
              <a:buSzTx/>
              <a:buFontTx/>
              <a:buNone/>
            </a:pPr>
            <a:endParaRPr lang="es-ES" altLang="es-ES" sz="1800">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buClrTx/>
              <a:buSzTx/>
              <a:buFontTx/>
              <a:buChar char="•"/>
            </a:pPr>
            <a:r>
              <a:rPr lang="es-ES" altLang="es-ES" sz="1800" b="1">
                <a:latin typeface="Arial" panose="020B0604020202020204" pitchFamily="34" charset="0"/>
                <a:ea typeface="Times New Roman" panose="02020603050405020304" pitchFamily="18" charset="0"/>
                <a:cs typeface="Arial" panose="020B0604020202020204" pitchFamily="34" charset="0"/>
              </a:rPr>
              <a:t>Prevenir la violencia escolar</a:t>
            </a:r>
            <a:r>
              <a:rPr lang="es-ES" altLang="es-ES" sz="1800">
                <a:latin typeface="Arial" panose="020B0604020202020204" pitchFamily="34" charset="0"/>
                <a:ea typeface="Times New Roman" panose="02020603050405020304" pitchFamily="18" charset="0"/>
                <a:cs typeface="Arial" panose="020B0604020202020204" pitchFamily="34" charset="0"/>
              </a:rPr>
              <a:t> en los centros educativos.</a:t>
            </a:r>
          </a:p>
          <a:p>
            <a:pPr algn="just">
              <a:spcBef>
                <a:spcPct val="0"/>
              </a:spcBef>
              <a:buClrTx/>
              <a:buSzTx/>
              <a:buFontTx/>
              <a:buChar char="•"/>
            </a:pPr>
            <a:endParaRPr lang="es-ES" altLang="es-ES" sz="1800">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buClrTx/>
              <a:buSzTx/>
              <a:buFontTx/>
              <a:buChar char="•"/>
            </a:pPr>
            <a:r>
              <a:rPr lang="es-ES" altLang="es-ES" sz="1800" b="1">
                <a:latin typeface="Arial" panose="020B0604020202020204" pitchFamily="34" charset="0"/>
                <a:ea typeface="Times New Roman" panose="02020603050405020304" pitchFamily="18" charset="0"/>
                <a:cs typeface="Arial" panose="020B0604020202020204" pitchFamily="34" charset="0"/>
              </a:rPr>
              <a:t>Crear, formar y apoyar los equipos de mediación escolar </a:t>
            </a:r>
            <a:r>
              <a:rPr lang="es-ES" altLang="es-ES" sz="1800">
                <a:latin typeface="Arial" panose="020B0604020202020204" pitchFamily="34" charset="0"/>
                <a:ea typeface="Times New Roman" panose="02020603050405020304" pitchFamily="18" charset="0"/>
                <a:cs typeface="Arial" panose="020B0604020202020204" pitchFamily="34" charset="0"/>
              </a:rPr>
              <a:t>en los centros educativos implicando a toda la comunidad educativa (alumnos, </a:t>
            </a:r>
            <a:r>
              <a:rPr lang="es-ES" altLang="es-ES" sz="1800" b="1" i="1">
                <a:latin typeface="Arial" panose="020B0604020202020204" pitchFamily="34" charset="0"/>
                <a:ea typeface="Times New Roman" panose="02020603050405020304" pitchFamily="18" charset="0"/>
                <a:cs typeface="Arial" panose="020B0604020202020204" pitchFamily="34" charset="0"/>
              </a:rPr>
              <a:t>padres</a:t>
            </a:r>
            <a:r>
              <a:rPr lang="es-ES" altLang="es-ES" sz="1800">
                <a:latin typeface="Arial" panose="020B0604020202020204" pitchFamily="34" charset="0"/>
                <a:ea typeface="Times New Roman" panose="02020603050405020304" pitchFamily="18" charset="0"/>
                <a:cs typeface="Arial" panose="020B0604020202020204" pitchFamily="34" charset="0"/>
              </a:rPr>
              <a:t> y profesores).</a:t>
            </a:r>
          </a:p>
          <a:p>
            <a:pPr algn="just">
              <a:spcBef>
                <a:spcPct val="0"/>
              </a:spcBef>
              <a:buClrTx/>
              <a:buSzTx/>
              <a:buFontTx/>
              <a:buChar char="•"/>
            </a:pPr>
            <a:endParaRPr lang="es-ES" altLang="es-ES" sz="1800">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buClrTx/>
              <a:buSzTx/>
              <a:buFontTx/>
              <a:buChar char="•"/>
            </a:pPr>
            <a:r>
              <a:rPr lang="es-ES" altLang="es-ES" sz="1800" b="1">
                <a:latin typeface="Arial" panose="020B0604020202020204" pitchFamily="34" charset="0"/>
                <a:ea typeface="Times New Roman" panose="02020603050405020304" pitchFamily="18" charset="0"/>
                <a:cs typeface="Arial" panose="020B0604020202020204" pitchFamily="34" charset="0"/>
              </a:rPr>
              <a:t>Enseñar  estrategias y habilidades</a:t>
            </a:r>
            <a:r>
              <a:rPr lang="es-ES" altLang="es-ES" sz="1800">
                <a:latin typeface="Arial" panose="020B0604020202020204" pitchFamily="34" charset="0"/>
                <a:ea typeface="Times New Roman" panose="02020603050405020304" pitchFamily="18" charset="0"/>
                <a:cs typeface="Arial" panose="020B0604020202020204" pitchFamily="34" charset="0"/>
              </a:rPr>
              <a:t> para mediar en conflictos.</a:t>
            </a:r>
          </a:p>
          <a:p>
            <a:pPr algn="just">
              <a:spcBef>
                <a:spcPct val="0"/>
              </a:spcBef>
              <a:buClrTx/>
              <a:buSzTx/>
              <a:buFontTx/>
              <a:buChar char="•"/>
            </a:pPr>
            <a:endParaRPr lang="es-ES" altLang="es-ES" sz="1800">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buClrTx/>
              <a:buSzTx/>
              <a:buFontTx/>
              <a:buChar char="•"/>
            </a:pPr>
            <a:r>
              <a:rPr lang="es-ES" altLang="es-ES" sz="1800" b="1">
                <a:latin typeface="Arial" panose="020B0604020202020204" pitchFamily="34" charset="0"/>
                <a:ea typeface="Times New Roman" panose="02020603050405020304" pitchFamily="18" charset="0"/>
                <a:cs typeface="Arial" panose="020B0604020202020204" pitchFamily="34" charset="0"/>
              </a:rPr>
              <a:t>Fomentar un clima socio-afectivo</a:t>
            </a:r>
            <a:r>
              <a:rPr lang="es-ES" altLang="es-ES" sz="1800">
                <a:latin typeface="Arial" panose="020B0604020202020204" pitchFamily="34" charset="0"/>
                <a:ea typeface="Times New Roman" panose="02020603050405020304" pitchFamily="18" charset="0"/>
                <a:cs typeface="Arial" panose="020B0604020202020204" pitchFamily="34" charset="0"/>
              </a:rPr>
              <a:t> entre las personas que participen.</a:t>
            </a:r>
          </a:p>
          <a:p>
            <a:pPr algn="just">
              <a:spcBef>
                <a:spcPct val="0"/>
              </a:spcBef>
              <a:buClrTx/>
              <a:buSzTx/>
              <a:buFontTx/>
              <a:buChar char="•"/>
            </a:pPr>
            <a:endParaRPr lang="es-ES" altLang="es-ES" sz="1800">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buClrTx/>
              <a:buSzTx/>
              <a:buFontTx/>
              <a:buChar char="•"/>
            </a:pPr>
            <a:r>
              <a:rPr lang="es-ES" altLang="es-ES" sz="1800" b="1">
                <a:latin typeface="Arial" panose="020B0604020202020204" pitchFamily="34" charset="0"/>
                <a:ea typeface="Times New Roman" panose="02020603050405020304" pitchFamily="18" charset="0"/>
                <a:cs typeface="Arial" panose="020B0604020202020204" pitchFamily="34" charset="0"/>
              </a:rPr>
              <a:t>Dar a conocer y difundir</a:t>
            </a:r>
            <a:r>
              <a:rPr lang="es-ES" altLang="es-ES" sz="1800">
                <a:latin typeface="Arial" panose="020B0604020202020204" pitchFamily="34" charset="0"/>
                <a:ea typeface="Times New Roman" panose="02020603050405020304" pitchFamily="18" charset="0"/>
                <a:cs typeface="Arial" panose="020B0604020202020204" pitchFamily="34" charset="0"/>
              </a:rPr>
              <a:t> la mediación escolar como  la nueva cultura de la pacificación  de las relaciones  interpersonales e intergrupales.</a:t>
            </a:r>
          </a:p>
          <a:p>
            <a:pPr algn="just">
              <a:spcBef>
                <a:spcPct val="0"/>
              </a:spcBef>
              <a:buClrTx/>
              <a:buSzTx/>
              <a:buFontTx/>
              <a:buChar char="•"/>
            </a:pPr>
            <a:endParaRPr lang="es-ES" altLang="es-ES" sz="1800">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buClrTx/>
              <a:buSzTx/>
              <a:buFontTx/>
              <a:buChar char="•"/>
            </a:pPr>
            <a:r>
              <a:rPr lang="es-ES" altLang="es-ES" sz="1800" b="1">
                <a:latin typeface="Arial" panose="020B0604020202020204" pitchFamily="34" charset="0"/>
                <a:ea typeface="Times New Roman" panose="02020603050405020304" pitchFamily="18" charset="0"/>
                <a:cs typeface="Arial" panose="020B0604020202020204" pitchFamily="34" charset="0"/>
              </a:rPr>
              <a:t>Contener, reducir y reconducir pacíficamente</a:t>
            </a:r>
            <a:r>
              <a:rPr lang="es-ES" altLang="es-ES" sz="1800">
                <a:latin typeface="Arial" panose="020B0604020202020204" pitchFamily="34" charset="0"/>
                <a:ea typeface="Times New Roman" panose="02020603050405020304" pitchFamily="18" charset="0"/>
                <a:cs typeface="Arial" panose="020B0604020202020204" pitchFamily="34" charset="0"/>
              </a:rPr>
              <a:t> la conflictividad escolar.</a:t>
            </a:r>
          </a:p>
          <a:p>
            <a:pPr algn="just">
              <a:spcBef>
                <a:spcPct val="0"/>
              </a:spcBef>
              <a:buClrTx/>
              <a:buSzTx/>
              <a:buFontTx/>
              <a:buNone/>
            </a:pPr>
            <a:endParaRPr lang="es-ES" altLang="es-ES" sz="2000">
              <a:latin typeface="Lucida Sans Unicode" panose="020B0602030504020204" pitchFamily="34" charset="0"/>
              <a:ea typeface="Times New Roman" panose="02020603050405020304" pitchFamily="18" charset="0"/>
              <a:cs typeface="Arial" panose="020B0604020202020204" pitchFamily="34" charset="0"/>
            </a:endParaRPr>
          </a:p>
        </p:txBody>
      </p:sp>
      <p:pic>
        <p:nvPicPr>
          <p:cNvPr id="9222" name="Picture 7">
            <a:extLst>
              <a:ext uri="{FF2B5EF4-FFF2-40B4-BE49-F238E27FC236}">
                <a16:creationId xmlns:a16="http://schemas.microsoft.com/office/drawing/2014/main" id="{7938FE27-1031-4F24-827C-56E6AEF9E1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688" y="1196975"/>
            <a:ext cx="1655762"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9221">
                                            <p:txEl>
                                              <p:pRg st="0" end="0"/>
                                            </p:txEl>
                                          </p:spTgt>
                                        </p:tgtEl>
                                        <p:attrNameLst>
                                          <p:attrName>style.visibility</p:attrName>
                                        </p:attrNameLst>
                                      </p:cBhvr>
                                      <p:to>
                                        <p:strVal val="visible"/>
                                      </p:to>
                                    </p:set>
                                    <p:animEffect transition="in" filter="blinds(horizontal)">
                                      <p:cBhvr>
                                        <p:cTn id="11" dur="500"/>
                                        <p:tgtEl>
                                          <p:spTgt spid="9221">
                                            <p:txEl>
                                              <p:pRg st="0" end="0"/>
                                            </p:txEl>
                                          </p:spTgt>
                                        </p:tgtEl>
                                      </p:cBhvr>
                                    </p:animEffect>
                                  </p:childTnLst>
                                </p:cTn>
                              </p:par>
                              <p:par>
                                <p:cTn id="12" presetID="3" presetClass="entr" presetSubtype="10" fill="hold" nodeType="withEffect">
                                  <p:stCondLst>
                                    <p:cond delay="0"/>
                                  </p:stCondLst>
                                  <p:childTnLst>
                                    <p:set>
                                      <p:cBhvr>
                                        <p:cTn id="13" dur="1" fill="hold">
                                          <p:stCondLst>
                                            <p:cond delay="0"/>
                                          </p:stCondLst>
                                        </p:cTn>
                                        <p:tgtEl>
                                          <p:spTgt spid="9221">
                                            <p:txEl>
                                              <p:pRg st="2" end="2"/>
                                            </p:txEl>
                                          </p:spTgt>
                                        </p:tgtEl>
                                        <p:attrNameLst>
                                          <p:attrName>style.visibility</p:attrName>
                                        </p:attrNameLst>
                                      </p:cBhvr>
                                      <p:to>
                                        <p:strVal val="visible"/>
                                      </p:to>
                                    </p:set>
                                    <p:animEffect transition="in" filter="blinds(horizontal)">
                                      <p:cBhvr>
                                        <p:cTn id="14" dur="500"/>
                                        <p:tgtEl>
                                          <p:spTgt spid="9221">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nodeType="clickEffect">
                                  <p:stCondLst>
                                    <p:cond delay="0"/>
                                  </p:stCondLst>
                                  <p:childTnLst>
                                    <p:set>
                                      <p:cBhvr>
                                        <p:cTn id="18" dur="1" fill="hold">
                                          <p:stCondLst>
                                            <p:cond delay="0"/>
                                          </p:stCondLst>
                                        </p:cTn>
                                        <p:tgtEl>
                                          <p:spTgt spid="9221">
                                            <p:txEl>
                                              <p:pRg st="4" end="4"/>
                                            </p:txEl>
                                          </p:spTgt>
                                        </p:tgtEl>
                                        <p:attrNameLst>
                                          <p:attrName>style.visibility</p:attrName>
                                        </p:attrNameLst>
                                      </p:cBhvr>
                                      <p:to>
                                        <p:strVal val="visible"/>
                                      </p:to>
                                    </p:set>
                                    <p:animEffect transition="in" filter="wheel(4)">
                                      <p:cBhvr>
                                        <p:cTn id="19" dur="1000"/>
                                        <p:tgtEl>
                                          <p:spTgt spid="9221">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nodeType="clickEffect">
                                  <p:stCondLst>
                                    <p:cond delay="0"/>
                                  </p:stCondLst>
                                  <p:childTnLst>
                                    <p:set>
                                      <p:cBhvr>
                                        <p:cTn id="23" dur="1" fill="hold">
                                          <p:stCondLst>
                                            <p:cond delay="0"/>
                                          </p:stCondLst>
                                        </p:cTn>
                                        <p:tgtEl>
                                          <p:spTgt spid="9221">
                                            <p:txEl>
                                              <p:pRg st="6" end="6"/>
                                            </p:txEl>
                                          </p:spTgt>
                                        </p:tgtEl>
                                        <p:attrNameLst>
                                          <p:attrName>style.visibility</p:attrName>
                                        </p:attrNameLst>
                                      </p:cBhvr>
                                      <p:to>
                                        <p:strVal val="visible"/>
                                      </p:to>
                                    </p:set>
                                    <p:anim calcmode="lin" valueType="num">
                                      <p:cBhvr>
                                        <p:cTn id="24" dur="500" fill="hold"/>
                                        <p:tgtEl>
                                          <p:spTgt spid="9221">
                                            <p:txEl>
                                              <p:pRg st="6" end="6"/>
                                            </p:txEl>
                                          </p:spTgt>
                                        </p:tgtEl>
                                        <p:attrNameLst>
                                          <p:attrName>ppt_w</p:attrName>
                                        </p:attrNameLst>
                                      </p:cBhvr>
                                      <p:tavLst>
                                        <p:tav tm="0">
                                          <p:val>
                                            <p:fltVal val="0"/>
                                          </p:val>
                                        </p:tav>
                                        <p:tav tm="100000">
                                          <p:val>
                                            <p:strVal val="#ppt_w"/>
                                          </p:val>
                                        </p:tav>
                                      </p:tavLst>
                                    </p:anim>
                                    <p:anim calcmode="lin" valueType="num">
                                      <p:cBhvr>
                                        <p:cTn id="25" dur="500" fill="hold"/>
                                        <p:tgtEl>
                                          <p:spTgt spid="922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0" fill="hold" nodeType="clickEffect">
                                  <p:stCondLst>
                                    <p:cond delay="0"/>
                                  </p:stCondLst>
                                  <p:childTnLst>
                                    <p:set>
                                      <p:cBhvr>
                                        <p:cTn id="29" dur="1" fill="hold">
                                          <p:stCondLst>
                                            <p:cond delay="0"/>
                                          </p:stCondLst>
                                        </p:cTn>
                                        <p:tgtEl>
                                          <p:spTgt spid="9221">
                                            <p:txEl>
                                              <p:pRg st="8" end="8"/>
                                            </p:txEl>
                                          </p:spTgt>
                                        </p:tgtEl>
                                        <p:attrNameLst>
                                          <p:attrName>style.visibility</p:attrName>
                                        </p:attrNameLst>
                                      </p:cBhvr>
                                      <p:to>
                                        <p:strVal val="visible"/>
                                      </p:to>
                                    </p:set>
                                    <p:anim calcmode="lin" valueType="num">
                                      <p:cBhvr>
                                        <p:cTn id="30" dur="500" fill="hold"/>
                                        <p:tgtEl>
                                          <p:spTgt spid="9221">
                                            <p:txEl>
                                              <p:pRg st="8" end="8"/>
                                            </p:txEl>
                                          </p:spTgt>
                                        </p:tgtEl>
                                        <p:attrNameLst>
                                          <p:attrName>ppt_w</p:attrName>
                                        </p:attrNameLst>
                                      </p:cBhvr>
                                      <p:tavLst>
                                        <p:tav tm="0">
                                          <p:val>
                                            <p:fltVal val="0"/>
                                          </p:val>
                                        </p:tav>
                                        <p:tav tm="100000">
                                          <p:val>
                                            <p:strVal val="#ppt_w"/>
                                          </p:val>
                                        </p:tav>
                                      </p:tavLst>
                                    </p:anim>
                                    <p:anim calcmode="lin" valueType="num">
                                      <p:cBhvr>
                                        <p:cTn id="31" dur="500" fill="hold"/>
                                        <p:tgtEl>
                                          <p:spTgt spid="9221">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9221">
                                            <p:txEl>
                                              <p:pRg st="10" end="10"/>
                                            </p:txEl>
                                          </p:spTgt>
                                        </p:tgtEl>
                                        <p:attrNameLst>
                                          <p:attrName>style.visibility</p:attrName>
                                        </p:attrNameLst>
                                      </p:cBhvr>
                                      <p:to>
                                        <p:strVal val="visible"/>
                                      </p:to>
                                    </p:set>
                                    <p:animEffect transition="in" filter="fade">
                                      <p:cBhvr>
                                        <p:cTn id="36" dur="500"/>
                                        <p:tgtEl>
                                          <p:spTgt spid="9221">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9221">
                                            <p:txEl>
                                              <p:pRg st="12" end="12"/>
                                            </p:txEl>
                                          </p:spTgt>
                                        </p:tgtEl>
                                        <p:attrNameLst>
                                          <p:attrName>style.visibility</p:attrName>
                                        </p:attrNameLst>
                                      </p:cBhvr>
                                      <p:to>
                                        <p:strVal val="visible"/>
                                      </p:to>
                                    </p:set>
                                    <p:animEffect transition="in" filter="fade">
                                      <p:cBhvr>
                                        <p:cTn id="39" dur="500"/>
                                        <p:tgtEl>
                                          <p:spTgt spid="922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A0C1816-19B5-4DDF-A36B-8FCDC83CDB69}"/>
              </a:ext>
            </a:extLst>
          </p:cNvPr>
          <p:cNvSpPr>
            <a:spLocks noGrp="1" noChangeArrowheads="1"/>
          </p:cNvSpPr>
          <p:nvPr>
            <p:ph type="ctrTitle"/>
          </p:nvPr>
        </p:nvSpPr>
        <p:spPr>
          <a:xfrm>
            <a:off x="500063" y="457200"/>
            <a:ext cx="8215312" cy="1042988"/>
          </a:xfrm>
        </p:spPr>
        <p:txBody>
          <a:bodyPr/>
          <a:lstStyle/>
          <a:p>
            <a:pPr eaLnBrk="1" fontAlgn="auto" hangingPunct="1">
              <a:spcAft>
                <a:spcPts val="0"/>
              </a:spcAft>
              <a:defRPr/>
            </a:pPr>
            <a:r>
              <a:rPr lang="es-VE" sz="4800" dirty="0">
                <a:solidFill>
                  <a:srgbClr val="000099"/>
                </a:solidFill>
                <a:latin typeface="Lucida Sans Unicode" pitchFamily="34" charset="0"/>
              </a:rPr>
              <a:t>La Ventaja mas Importante</a:t>
            </a:r>
          </a:p>
        </p:txBody>
      </p:sp>
      <p:sp>
        <p:nvSpPr>
          <p:cNvPr id="16387" name="Rectangle 3">
            <a:extLst>
              <a:ext uri="{FF2B5EF4-FFF2-40B4-BE49-F238E27FC236}">
                <a16:creationId xmlns:a16="http://schemas.microsoft.com/office/drawing/2014/main" id="{B1D477DE-1BF2-4982-AD45-610B2D714CC0}"/>
              </a:ext>
            </a:extLst>
          </p:cNvPr>
          <p:cNvSpPr>
            <a:spLocks noGrp="1" noChangeArrowheads="1"/>
          </p:cNvSpPr>
          <p:nvPr>
            <p:ph type="subTitle" idx="1"/>
          </p:nvPr>
        </p:nvSpPr>
        <p:spPr>
          <a:xfrm>
            <a:off x="1600200" y="2286000"/>
            <a:ext cx="6400800" cy="1771650"/>
          </a:xfrm>
        </p:spPr>
        <p:txBody>
          <a:bodyPr>
            <a:normAutofit/>
          </a:bodyPr>
          <a:lstStyle/>
          <a:p>
            <a:pPr eaLnBrk="1" fontAlgn="auto" hangingPunct="1">
              <a:spcAft>
                <a:spcPts val="0"/>
              </a:spcAft>
              <a:buFont typeface="Wingdings"/>
              <a:buNone/>
              <a:defRPr/>
            </a:pPr>
            <a:r>
              <a:rPr lang="es-VE" sz="5400" dirty="0">
                <a:solidFill>
                  <a:srgbClr val="0033CC"/>
                </a:solidFill>
                <a:latin typeface="Lucida Sans Unicode" pitchFamily="34" charset="0"/>
              </a:rPr>
              <a:t>Disminución de la </a:t>
            </a:r>
            <a:r>
              <a:rPr lang="es-VE" sz="5400" dirty="0">
                <a:solidFill>
                  <a:srgbClr val="0033CC"/>
                </a:solidFill>
                <a:effectLst>
                  <a:outerShdw blurRad="38100" dist="38100" dir="2700000" algn="tl">
                    <a:srgbClr val="000000"/>
                  </a:outerShdw>
                </a:effectLst>
                <a:latin typeface="Lucida Sans Unicode" pitchFamily="34" charset="0"/>
              </a:rPr>
              <a:t>Violencia Escolar</a:t>
            </a:r>
          </a:p>
        </p:txBody>
      </p:sp>
      <p:pic>
        <p:nvPicPr>
          <p:cNvPr id="28676" name="Picture 6">
            <a:extLst>
              <a:ext uri="{FF2B5EF4-FFF2-40B4-BE49-F238E27FC236}">
                <a16:creationId xmlns:a16="http://schemas.microsoft.com/office/drawing/2014/main" id="{9DD80CC7-4D33-4DDD-90C6-B759B32F9E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4191000"/>
            <a:ext cx="3048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6 Marcador de pie de página">
            <a:extLst>
              <a:ext uri="{FF2B5EF4-FFF2-40B4-BE49-F238E27FC236}">
                <a16:creationId xmlns:a16="http://schemas.microsoft.com/office/drawing/2014/main" id="{BFAD2D36-0086-4EBC-9EF3-D9552B690246}"/>
              </a:ext>
            </a:extLst>
          </p:cNvPr>
          <p:cNvSpPr>
            <a:spLocks noGrp="1"/>
          </p:cNvSpPr>
          <p:nvPr>
            <p:ph type="ftr" sz="quarter" idx="11"/>
          </p:nvPr>
        </p:nvSpPr>
        <p:spPr>
          <a:xfrm rot="5400000">
            <a:off x="6197601" y="3302000"/>
            <a:ext cx="5416550"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sp>
        <p:nvSpPr>
          <p:cNvPr id="27654" name="8 Marcador de número de diapositiva">
            <a:extLst>
              <a:ext uri="{FF2B5EF4-FFF2-40B4-BE49-F238E27FC236}">
                <a16:creationId xmlns:a16="http://schemas.microsoft.com/office/drawing/2014/main" id="{9819E8C3-E7CC-424D-B8B9-5AA9355DE04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B64C907-98A9-4025-88CF-E66522B04769}" type="slidenum">
              <a:rPr lang="en-US" altLang="es-ES" sz="1400">
                <a:solidFill>
                  <a:srgbClr val="FFFFFF"/>
                </a:solidFill>
                <a:latin typeface="Lucida Sans Unicode" panose="020B0602030504020204" pitchFamily="34" charset="0"/>
              </a:rPr>
              <a:pPr eaLnBrk="1" hangingPunct="1">
                <a:spcBef>
                  <a:spcPct val="0"/>
                </a:spcBef>
                <a:buClrTx/>
                <a:buSzTx/>
                <a:buFontTx/>
                <a:buNone/>
              </a:pPr>
              <a:t>20</a:t>
            </a:fld>
            <a:endParaRPr lang="en-US" altLang="es-ES" sz="1400">
              <a:solidFill>
                <a:srgbClr val="FFFFFF"/>
              </a:solidFill>
              <a:latin typeface="Lucida Sans Unicode" panose="020B0602030504020204" pitchFamily="34"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arn(inHorizontal)">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1000"/>
                                        <p:tgtEl>
                                          <p:spTgt spid="16387">
                                            <p:txEl>
                                              <p:pRg st="0" end="0"/>
                                            </p:txEl>
                                          </p:spTgt>
                                        </p:tgtEl>
                                      </p:cBhvr>
                                    </p:animEffect>
                                    <p:anim calcmode="lin" valueType="num">
                                      <p:cBhvr>
                                        <p:cTn id="13" dur="1000" fill="hold"/>
                                        <p:tgtEl>
                                          <p:spTgt spid="16387">
                                            <p:txEl>
                                              <p:pRg st="0" end="0"/>
                                            </p:txEl>
                                          </p:spTgt>
                                        </p:tgtEl>
                                        <p:attrNameLst>
                                          <p:attrName>ppt_w</p:attrName>
                                        </p:attrNameLst>
                                      </p:cBhvr>
                                      <p:tavLst>
                                        <p:tav tm="0" fmla="#ppt_w*sin(2.5*pi*$)">
                                          <p:val>
                                            <p:fltVal val="0"/>
                                          </p:val>
                                        </p:tav>
                                        <p:tav tm="100000">
                                          <p:val>
                                            <p:fltVal val="1"/>
                                          </p:val>
                                        </p:tav>
                                      </p:tavLst>
                                    </p:anim>
                                    <p:anim calcmode="lin" valueType="num">
                                      <p:cBhvr>
                                        <p:cTn id="14" dur="1000" fill="hold"/>
                                        <p:tgtEl>
                                          <p:spTgt spid="16387">
                                            <p:txEl>
                                              <p:pRg st="0" end="0"/>
                                            </p:txEl>
                                          </p:spTgt>
                                        </p:tgtEl>
                                        <p:attrNameLst>
                                          <p:attrName>ppt_h</p:attrName>
                                        </p:attrNameLst>
                                      </p:cBhvr>
                                      <p:tavLst>
                                        <p:tav tm="0">
                                          <p:val>
                                            <p:strVal val="#ppt_h"/>
                                          </p:val>
                                        </p:tav>
                                        <p:tav tm="100000">
                                          <p:val>
                                            <p:strVal val="#ppt_h"/>
                                          </p:val>
                                        </p:tav>
                                      </p:tavLst>
                                    </p:anim>
                                  </p:childTnLst>
                                </p:cTn>
                              </p:par>
                              <p:par>
                                <p:cTn id="15" presetID="3" presetClass="entr" presetSubtype="10" fill="hold" nodeType="withEffect">
                                  <p:stCondLst>
                                    <p:cond delay="0"/>
                                  </p:stCondLst>
                                  <p:childTnLst>
                                    <p:set>
                                      <p:cBhvr>
                                        <p:cTn id="16" dur="1" fill="hold">
                                          <p:stCondLst>
                                            <p:cond delay="0"/>
                                          </p:stCondLst>
                                        </p:cTn>
                                        <p:tgtEl>
                                          <p:spTgt spid="28676"/>
                                        </p:tgtEl>
                                        <p:attrNameLst>
                                          <p:attrName>style.visibility</p:attrName>
                                        </p:attrNameLst>
                                      </p:cBhvr>
                                      <p:to>
                                        <p:strVal val="visible"/>
                                      </p:to>
                                    </p:set>
                                    <p:animEffect transition="in" filter="blinds(horizontal)">
                                      <p:cBhvr>
                                        <p:cTn id="1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8801FEF-93BC-45CA-BF6C-1ED395469E3E}"/>
              </a:ext>
            </a:extLst>
          </p:cNvPr>
          <p:cNvSpPr>
            <a:spLocks noGrp="1" noChangeArrowheads="1"/>
          </p:cNvSpPr>
          <p:nvPr>
            <p:ph type="ctrTitle"/>
          </p:nvPr>
        </p:nvSpPr>
        <p:spPr>
          <a:xfrm>
            <a:off x="914400" y="609600"/>
            <a:ext cx="7924800" cy="890588"/>
          </a:xfrm>
        </p:spPr>
        <p:txBody>
          <a:bodyPr>
            <a:normAutofit fontScale="90000"/>
          </a:bodyPr>
          <a:lstStyle/>
          <a:p>
            <a:pPr algn="ctr" eaLnBrk="1" fontAlgn="auto" hangingPunct="1">
              <a:spcAft>
                <a:spcPts val="0"/>
              </a:spcAft>
              <a:defRPr/>
            </a:pPr>
            <a:r>
              <a:rPr lang="es-VE" dirty="0">
                <a:solidFill>
                  <a:srgbClr val="000099"/>
                </a:solidFill>
                <a:latin typeface="Lucida Sans Unicode" pitchFamily="34" charset="0"/>
              </a:rPr>
              <a:t>Tres llamadas de atención: mitos sobre violencia escolar</a:t>
            </a:r>
          </a:p>
        </p:txBody>
      </p:sp>
      <p:sp>
        <p:nvSpPr>
          <p:cNvPr id="28675" name="6 Marcador de pie de página">
            <a:extLst>
              <a:ext uri="{FF2B5EF4-FFF2-40B4-BE49-F238E27FC236}">
                <a16:creationId xmlns:a16="http://schemas.microsoft.com/office/drawing/2014/main" id="{DB728F01-C528-4A16-809D-A2DE71AF6244}"/>
              </a:ext>
            </a:extLst>
          </p:cNvPr>
          <p:cNvSpPr>
            <a:spLocks noGrp="1"/>
          </p:cNvSpPr>
          <p:nvPr>
            <p:ph type="ftr" sz="quarter" idx="11"/>
          </p:nvPr>
        </p:nvSpPr>
        <p:spPr>
          <a:xfrm>
            <a:off x="1928813" y="6215063"/>
            <a:ext cx="5000625"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sp>
        <p:nvSpPr>
          <p:cNvPr id="28676" name="8 Marcador de número de diapositiva">
            <a:extLst>
              <a:ext uri="{FF2B5EF4-FFF2-40B4-BE49-F238E27FC236}">
                <a16:creationId xmlns:a16="http://schemas.microsoft.com/office/drawing/2014/main" id="{EAFC9931-FBDD-4A93-806F-E6E01638CCC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C8F3BF2-266F-412F-B6AD-89877C375FA7}" type="slidenum">
              <a:rPr lang="en-US" altLang="es-ES" sz="1400">
                <a:solidFill>
                  <a:srgbClr val="FFFFFF"/>
                </a:solidFill>
                <a:latin typeface="Lucida Sans Unicode" panose="020B0602030504020204" pitchFamily="34" charset="0"/>
              </a:rPr>
              <a:pPr eaLnBrk="1" hangingPunct="1">
                <a:spcBef>
                  <a:spcPct val="0"/>
                </a:spcBef>
                <a:buClrTx/>
                <a:buSzTx/>
                <a:buFontTx/>
                <a:buNone/>
              </a:pPr>
              <a:t>21</a:t>
            </a:fld>
            <a:endParaRPr lang="en-US" altLang="es-ES" sz="1400">
              <a:solidFill>
                <a:srgbClr val="FFFFFF"/>
              </a:solidFill>
              <a:latin typeface="Lucida Sans Unicode" panose="020B0602030504020204" pitchFamily="34" charset="0"/>
            </a:endParaRPr>
          </a:p>
        </p:txBody>
      </p:sp>
      <p:pic>
        <p:nvPicPr>
          <p:cNvPr id="26631" name="Picture 8">
            <a:extLst>
              <a:ext uri="{FF2B5EF4-FFF2-40B4-BE49-F238E27FC236}">
                <a16:creationId xmlns:a16="http://schemas.microsoft.com/office/drawing/2014/main" id="{BCB92093-C2A8-4378-9415-6692734CBF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9438" y="4929188"/>
            <a:ext cx="1862137"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7 Subtítulo">
            <a:extLst>
              <a:ext uri="{FF2B5EF4-FFF2-40B4-BE49-F238E27FC236}">
                <a16:creationId xmlns:a16="http://schemas.microsoft.com/office/drawing/2014/main" id="{5DE386ED-6E38-4985-91B6-230E3B4E8113}"/>
              </a:ext>
            </a:extLst>
          </p:cNvPr>
          <p:cNvSpPr>
            <a:spLocks noGrp="1"/>
          </p:cNvSpPr>
          <p:nvPr>
            <p:ph type="subTitle" idx="1"/>
          </p:nvPr>
        </p:nvSpPr>
        <p:spPr>
          <a:xfrm>
            <a:off x="2268538" y="1557338"/>
            <a:ext cx="6500812" cy="4143375"/>
          </a:xfrm>
        </p:spPr>
        <p:txBody>
          <a:bodyPr/>
          <a:lstStyle/>
          <a:p>
            <a:pPr>
              <a:buFont typeface="Arial" panose="020B0604020202020204" pitchFamily="34" charset="0"/>
              <a:buChar char="•"/>
            </a:pPr>
            <a:r>
              <a:rPr lang="es-ES" altLang="es-ES"/>
              <a:t>La violencia en los centros de enseñanza no es una novedad.</a:t>
            </a:r>
          </a:p>
          <a:p>
            <a:pPr>
              <a:buFont typeface="Arial" panose="020B0604020202020204" pitchFamily="34" charset="0"/>
              <a:buChar char="•"/>
            </a:pPr>
            <a:r>
              <a:rPr lang="es-ES" altLang="es-ES"/>
              <a:t>No causar alarma social. No son hechos aislados y son muchos los afectados.</a:t>
            </a:r>
          </a:p>
          <a:p>
            <a:pPr>
              <a:buFont typeface="Arial" panose="020B0604020202020204" pitchFamily="34" charset="0"/>
              <a:buChar char="•"/>
            </a:pPr>
            <a:r>
              <a:rPr lang="es-ES" altLang="es-ES"/>
              <a:t>Implantemos en nuestros centros planes de actuación se llamen AULAS DE MEDIACIÓN o de otra manera pero formemos gestores de tratamiento de conflictos.</a:t>
            </a:r>
          </a:p>
          <a:p>
            <a:pPr>
              <a:buFont typeface="Arial" panose="020B0604020202020204" pitchFamily="34" charset="0"/>
              <a:buChar char="•"/>
            </a:pPr>
            <a:r>
              <a:rPr lang="es-ES" altLang="es-ES"/>
              <a:t>Una vez que abandonen el centro escolar, serán miembros de una sociedad donde sembrarán pequeñas linternas de PAZ.</a:t>
            </a:r>
          </a:p>
          <a:p>
            <a:pPr>
              <a:buFont typeface="Arial" panose="020B0604020202020204" pitchFamily="34" charset="0"/>
              <a:buChar char="•"/>
            </a:pPr>
            <a:endParaRPr lang="es-ES" altLang="es-ES"/>
          </a:p>
          <a:p>
            <a:pPr>
              <a:buFont typeface="Arial" panose="020B0604020202020204" pitchFamily="34" charset="0"/>
              <a:buChar char="•"/>
            </a:pPr>
            <a:endParaRPr lang="es-ES" altLang="es-ES"/>
          </a:p>
          <a:p>
            <a:pPr>
              <a:buFont typeface="Arial" panose="020B0604020202020204" pitchFamily="34" charset="0"/>
              <a:buChar char="•"/>
            </a:pPr>
            <a:endParaRPr lang="es-ES" altLang="es-E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par>
                                <p:cTn id="7" presetID="3" presetClass="entr" presetSubtype="10" fill="hold" nodeType="withEffect">
                                  <p:stCondLst>
                                    <p:cond delay="0"/>
                                  </p:stCondLst>
                                  <p:childTnLst>
                                    <p:set>
                                      <p:cBhvr>
                                        <p:cTn id="8" dur="1" fill="hold">
                                          <p:stCondLst>
                                            <p:cond delay="0"/>
                                          </p:stCondLst>
                                        </p:cTn>
                                        <p:tgtEl>
                                          <p:spTgt spid="26631"/>
                                        </p:tgtEl>
                                        <p:attrNameLst>
                                          <p:attrName>style.visibility</p:attrName>
                                        </p:attrNameLst>
                                      </p:cBhvr>
                                      <p:to>
                                        <p:strVal val="visible"/>
                                      </p:to>
                                    </p:set>
                                    <p:animEffect transition="in" filter="blinds(horizontal)">
                                      <p:cBhvr>
                                        <p:cTn id="9" dur="500"/>
                                        <p:tgtEl>
                                          <p:spTgt spid="2663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28678">
                                            <p:txEl>
                                              <p:pRg st="0" end="0"/>
                                            </p:txEl>
                                          </p:spTgt>
                                        </p:tgtEl>
                                        <p:attrNameLst>
                                          <p:attrName>style.visibility</p:attrName>
                                        </p:attrNameLst>
                                      </p:cBhvr>
                                      <p:to>
                                        <p:strVal val="visible"/>
                                      </p:to>
                                    </p:set>
                                    <p:animEffect transition="in" filter="box(in)">
                                      <p:cBhvr>
                                        <p:cTn id="14" dur="500"/>
                                        <p:tgtEl>
                                          <p:spTgt spid="28678">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28678">
                                            <p:txEl>
                                              <p:pRg st="1" end="1"/>
                                            </p:txEl>
                                          </p:spTgt>
                                        </p:tgtEl>
                                        <p:attrNameLst>
                                          <p:attrName>style.visibility</p:attrName>
                                        </p:attrNameLst>
                                      </p:cBhvr>
                                      <p:to>
                                        <p:strVal val="visible"/>
                                      </p:to>
                                    </p:set>
                                    <p:animEffect transition="in" filter="blinds(horizontal)">
                                      <p:cBhvr>
                                        <p:cTn id="19" dur="500"/>
                                        <p:tgtEl>
                                          <p:spTgt spid="28678">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nodeType="clickEffect">
                                  <p:stCondLst>
                                    <p:cond delay="0"/>
                                  </p:stCondLst>
                                  <p:childTnLst>
                                    <p:set>
                                      <p:cBhvr>
                                        <p:cTn id="23" dur="1" fill="hold">
                                          <p:stCondLst>
                                            <p:cond delay="0"/>
                                          </p:stCondLst>
                                        </p:cTn>
                                        <p:tgtEl>
                                          <p:spTgt spid="28678">
                                            <p:txEl>
                                              <p:pRg st="2" end="2"/>
                                            </p:txEl>
                                          </p:spTgt>
                                        </p:tgtEl>
                                        <p:attrNameLst>
                                          <p:attrName>style.visibility</p:attrName>
                                        </p:attrNameLst>
                                      </p:cBhvr>
                                      <p:to>
                                        <p:strVal val="visible"/>
                                      </p:to>
                                    </p:set>
                                    <p:animEffect transition="in" filter="fade">
                                      <p:cBhvr>
                                        <p:cTn id="24" dur="500"/>
                                        <p:tgtEl>
                                          <p:spTgt spid="28678">
                                            <p:txEl>
                                              <p:pRg st="2" end="2"/>
                                            </p:txEl>
                                          </p:spTgt>
                                        </p:tgtEl>
                                      </p:cBhvr>
                                    </p:animEffect>
                                    <p:anim calcmode="lin" valueType="num">
                                      <p:cBhvr>
                                        <p:cTn id="25" dur="500" fill="hold"/>
                                        <p:tgtEl>
                                          <p:spTgt spid="28678">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86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28678">
                                            <p:txEl>
                                              <p:pRg st="3" end="3"/>
                                            </p:txEl>
                                          </p:spTgt>
                                        </p:tgtEl>
                                        <p:attrNameLst>
                                          <p:attrName>style.visibility</p:attrName>
                                        </p:attrNameLst>
                                      </p:cBhvr>
                                      <p:to>
                                        <p:strVal val="visible"/>
                                      </p:to>
                                    </p:set>
                                    <p:animEffect transition="in" filter="blinds(horizontal)">
                                      <p:cBhvr>
                                        <p:cTn id="31" dur="500"/>
                                        <p:tgtEl>
                                          <p:spTgt spid="286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19F92F2-BBD4-48B6-BE58-F46BA45EBAC3}"/>
              </a:ext>
            </a:extLst>
          </p:cNvPr>
          <p:cNvSpPr>
            <a:spLocks noGrp="1" noChangeArrowheads="1"/>
          </p:cNvSpPr>
          <p:nvPr>
            <p:ph type="title"/>
          </p:nvPr>
        </p:nvSpPr>
        <p:spPr>
          <a:xfrm>
            <a:off x="900113" y="3860800"/>
            <a:ext cx="6500812" cy="1071563"/>
          </a:xfrm>
        </p:spPr>
        <p:txBody>
          <a:bodyPr>
            <a:normAutofit fontScale="90000"/>
          </a:bodyPr>
          <a:lstStyle/>
          <a:p>
            <a:pPr eaLnBrk="1" fontAlgn="auto" hangingPunct="1">
              <a:spcAft>
                <a:spcPts val="0"/>
              </a:spcAft>
              <a:defRPr/>
            </a:pPr>
            <a:br>
              <a:rPr lang="en-US" sz="4800" dirty="0">
                <a:solidFill>
                  <a:srgbClr val="000099"/>
                </a:solidFill>
                <a:latin typeface="Lucida Sans Unicode" pitchFamily="34" charset="0"/>
              </a:rPr>
            </a:br>
            <a:r>
              <a:rPr lang="en-US" sz="4800" dirty="0">
                <a:solidFill>
                  <a:srgbClr val="000099"/>
                </a:solidFill>
                <a:latin typeface="Lucida Sans Unicode" pitchFamily="34" charset="0"/>
              </a:rPr>
              <a:t>La Paz </a:t>
            </a:r>
            <a:r>
              <a:rPr lang="en-US" sz="4800" dirty="0" err="1">
                <a:solidFill>
                  <a:srgbClr val="000099"/>
                </a:solidFill>
                <a:latin typeface="Lucida Sans Unicode" pitchFamily="34" charset="0"/>
              </a:rPr>
              <a:t>desde</a:t>
            </a:r>
            <a:r>
              <a:rPr lang="en-US" sz="4800" dirty="0">
                <a:solidFill>
                  <a:srgbClr val="000099"/>
                </a:solidFill>
                <a:latin typeface="Lucida Sans Unicode" pitchFamily="34" charset="0"/>
              </a:rPr>
              <a:t> la </a:t>
            </a:r>
            <a:r>
              <a:rPr lang="en-US" sz="4800" dirty="0" err="1">
                <a:solidFill>
                  <a:srgbClr val="000099"/>
                </a:solidFill>
                <a:latin typeface="Lucida Sans Unicode" pitchFamily="34" charset="0"/>
              </a:rPr>
              <a:t>Infancia</a:t>
            </a:r>
            <a:r>
              <a:rPr lang="en-US" sz="4800" dirty="0">
                <a:solidFill>
                  <a:srgbClr val="000099"/>
                </a:solidFill>
                <a:latin typeface="Lucida Sans Unicode" pitchFamily="34" charset="0"/>
              </a:rPr>
              <a:t>.</a:t>
            </a:r>
            <a:endParaRPr lang="es-VE" sz="4800" dirty="0">
              <a:solidFill>
                <a:srgbClr val="000099"/>
              </a:solidFill>
              <a:latin typeface="Lucida Sans Unicode" pitchFamily="34" charset="0"/>
            </a:endParaRPr>
          </a:p>
        </p:txBody>
      </p:sp>
      <p:pic>
        <p:nvPicPr>
          <p:cNvPr id="29699" name="Picture 4">
            <a:extLst>
              <a:ext uri="{FF2B5EF4-FFF2-40B4-BE49-F238E27FC236}">
                <a16:creationId xmlns:a16="http://schemas.microsoft.com/office/drawing/2014/main" id="{BBE7F61B-B2CD-4A2D-AF25-189378F80A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000375"/>
            <a:ext cx="1643063"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5 Marcador de pie de página">
            <a:extLst>
              <a:ext uri="{FF2B5EF4-FFF2-40B4-BE49-F238E27FC236}">
                <a16:creationId xmlns:a16="http://schemas.microsoft.com/office/drawing/2014/main" id="{D2E9A3E0-87DC-4B27-BD5E-CFAB7592C66D}"/>
              </a:ext>
            </a:extLst>
          </p:cNvPr>
          <p:cNvSpPr>
            <a:spLocks noGrp="1"/>
          </p:cNvSpPr>
          <p:nvPr>
            <p:ph type="ftr" sz="quarter" idx="12"/>
          </p:nvPr>
        </p:nvSpPr>
        <p:spPr bwMode="auto">
          <a:xfrm>
            <a:off x="1214438" y="6286500"/>
            <a:ext cx="4414837" cy="293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sp>
        <p:nvSpPr>
          <p:cNvPr id="29701" name="7 Marcador de número de diapositiva">
            <a:extLst>
              <a:ext uri="{FF2B5EF4-FFF2-40B4-BE49-F238E27FC236}">
                <a16:creationId xmlns:a16="http://schemas.microsoft.com/office/drawing/2014/main" id="{B66CE199-B0E6-4004-8D5B-3E18920647E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E5EB581-AFD7-4467-B01C-FE126F7F5070}" type="slidenum">
              <a:rPr lang="en-US" altLang="es-ES" sz="1400">
                <a:solidFill>
                  <a:srgbClr val="FFFFFF"/>
                </a:solidFill>
                <a:latin typeface="Lucida Sans Unicode" panose="020B0602030504020204" pitchFamily="34" charset="0"/>
              </a:rPr>
              <a:pPr eaLnBrk="1" hangingPunct="1">
                <a:spcBef>
                  <a:spcPct val="0"/>
                </a:spcBef>
                <a:buClrTx/>
                <a:buSzTx/>
                <a:buFontTx/>
                <a:buNone/>
              </a:pPr>
              <a:t>22</a:t>
            </a:fld>
            <a:endParaRPr lang="en-US" altLang="es-ES" sz="1400">
              <a:solidFill>
                <a:srgbClr val="FFFFFF"/>
              </a:solidFill>
              <a:latin typeface="Lucida Sans Unicode" panose="020B0602030504020204" pitchFamily="34" charset="0"/>
            </a:endParaRPr>
          </a:p>
        </p:txBody>
      </p:sp>
      <p:sp>
        <p:nvSpPr>
          <p:cNvPr id="12" name="11 Llamada ovalada">
            <a:extLst>
              <a:ext uri="{FF2B5EF4-FFF2-40B4-BE49-F238E27FC236}">
                <a16:creationId xmlns:a16="http://schemas.microsoft.com/office/drawing/2014/main" id="{06093B19-961A-412E-A46C-AD68143ABEED}"/>
              </a:ext>
            </a:extLst>
          </p:cNvPr>
          <p:cNvSpPr/>
          <p:nvPr/>
        </p:nvSpPr>
        <p:spPr>
          <a:xfrm>
            <a:off x="214313" y="214313"/>
            <a:ext cx="8501062" cy="292893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4000" dirty="0">
                <a:solidFill>
                  <a:schemeClr val="bg2">
                    <a:lumMod val="25000"/>
                  </a:schemeClr>
                </a:solidFill>
              </a:rPr>
              <a:t>La vida es la colección de hábitos.</a:t>
            </a:r>
          </a:p>
          <a:p>
            <a:pPr algn="ctr">
              <a:defRPr/>
            </a:pPr>
            <a:r>
              <a:rPr lang="es-ES" sz="4000" dirty="0">
                <a:solidFill>
                  <a:schemeClr val="bg2">
                    <a:lumMod val="25000"/>
                  </a:schemeClr>
                </a:solidFill>
              </a:rPr>
              <a:t>La primera escuela es la familia.</a:t>
            </a:r>
          </a:p>
        </p:txBody>
      </p:sp>
      <p:sp>
        <p:nvSpPr>
          <p:cNvPr id="35848" name="7 CuadroTexto">
            <a:extLst>
              <a:ext uri="{FF2B5EF4-FFF2-40B4-BE49-F238E27FC236}">
                <a16:creationId xmlns:a16="http://schemas.microsoft.com/office/drawing/2014/main" id="{4F25EC4A-FE61-4338-B33C-F3AE2B77C88A}"/>
              </a:ext>
            </a:extLst>
          </p:cNvPr>
          <p:cNvSpPr txBox="1">
            <a:spLocks noChangeArrowheads="1"/>
          </p:cNvSpPr>
          <p:nvPr/>
        </p:nvSpPr>
        <p:spPr bwMode="auto">
          <a:xfrm>
            <a:off x="1331913" y="5084763"/>
            <a:ext cx="6286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2800">
                <a:solidFill>
                  <a:srgbClr val="0033CC"/>
                </a:solidFill>
                <a:latin typeface="Lucida Sans Unicode" panose="020B0602030504020204" pitchFamily="34" charset="0"/>
              </a:rPr>
              <a:t>Muchas Gracias por su atención.</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edge">
                                      <p:cBhvr>
                                        <p:cTn id="7" dur="20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strips(downLeft)">
                                      <p:cBhvr>
                                        <p:cTn id="12" dur="1000"/>
                                        <p:tgtEl>
                                          <p:spTgt spid="29699"/>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18434"/>
                                        </p:tgtEl>
                                        <p:attrNameLst>
                                          <p:attrName>style.visibility</p:attrName>
                                        </p:attrNameLst>
                                      </p:cBhvr>
                                      <p:to>
                                        <p:strVal val="visible"/>
                                      </p:to>
                                    </p:set>
                                    <p:animEffect transition="in" filter="wedge">
                                      <p:cBhvr>
                                        <p:cTn id="15" dur="1000"/>
                                        <p:tgtEl>
                                          <p:spTgt spid="1843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5848">
                                            <p:txEl>
                                              <p:pRg st="0" end="0"/>
                                            </p:txEl>
                                          </p:spTgt>
                                        </p:tgtEl>
                                        <p:attrNameLst>
                                          <p:attrName>style.visibility</p:attrName>
                                        </p:attrNameLst>
                                      </p:cBhvr>
                                      <p:to>
                                        <p:strVal val="visible"/>
                                      </p:to>
                                    </p:set>
                                    <p:animEffect transition="in" filter="blinds(horizontal)">
                                      <p:cBhvr>
                                        <p:cTn id="20" dur="500"/>
                                        <p:tgtEl>
                                          <p:spTgt spid="358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6932C7B6-0689-4E9B-BB53-38AFC663CEA3}"/>
              </a:ext>
            </a:extLst>
          </p:cNvPr>
          <p:cNvSpPr>
            <a:spLocks noGrp="1"/>
          </p:cNvSpPr>
          <p:nvPr>
            <p:ph type="title"/>
          </p:nvPr>
        </p:nvSpPr>
        <p:spPr>
          <a:xfrm>
            <a:off x="457200" y="274638"/>
            <a:ext cx="7467600" cy="1368425"/>
          </a:xfrm>
        </p:spPr>
        <p:txBody>
          <a:bodyPr>
            <a:normAutofit fontScale="90000"/>
          </a:bodyPr>
          <a:lstStyle/>
          <a:p>
            <a:pPr algn="ctr" eaLnBrk="1" hangingPunct="1">
              <a:defRPr/>
            </a:pPr>
            <a:r>
              <a:rPr lang="es-ES" sz="3600" b="1" dirty="0"/>
              <a:t>¿Cómo implantar la mediación en un centro educativo?</a:t>
            </a:r>
            <a:br>
              <a:rPr lang="es-ES" dirty="0"/>
            </a:br>
            <a:endParaRPr lang="es-ES" dirty="0"/>
          </a:p>
        </p:txBody>
      </p:sp>
      <p:sp>
        <p:nvSpPr>
          <p:cNvPr id="3" name="2 Marcador de contenido">
            <a:extLst>
              <a:ext uri="{FF2B5EF4-FFF2-40B4-BE49-F238E27FC236}">
                <a16:creationId xmlns:a16="http://schemas.microsoft.com/office/drawing/2014/main" id="{84CEA4DB-EFCB-4360-9CEB-B702EB903BCD}"/>
              </a:ext>
            </a:extLst>
          </p:cNvPr>
          <p:cNvSpPr>
            <a:spLocks noGrp="1"/>
          </p:cNvSpPr>
          <p:nvPr>
            <p:ph sz="quarter" idx="1"/>
          </p:nvPr>
        </p:nvSpPr>
        <p:spPr>
          <a:xfrm>
            <a:off x="428625" y="1643063"/>
            <a:ext cx="7467600" cy="4873625"/>
          </a:xfrm>
        </p:spPr>
        <p:txBody>
          <a:bodyPr/>
          <a:lstStyle/>
          <a:p>
            <a:pPr eaLnBrk="1" hangingPunct="1"/>
            <a:r>
              <a:rPr lang="es-ES" altLang="es-ES"/>
              <a:t>La posibilidad de madurar como personas es una de las principales motivaciones a la hora de introducir la mediación.</a:t>
            </a:r>
          </a:p>
          <a:p>
            <a:pPr eaLnBrk="1" hangingPunct="1"/>
            <a:endParaRPr lang="es-ES" altLang="es-ES"/>
          </a:p>
          <a:p>
            <a:pPr lvl="1" eaLnBrk="1" hangingPunct="1"/>
            <a:r>
              <a:rPr lang="es-ES" altLang="es-ES"/>
              <a:t>La existencia de un equipo de Mediación Escolar se hace posible en dos etapas: </a:t>
            </a:r>
          </a:p>
          <a:p>
            <a:pPr lvl="1" eaLnBrk="1" hangingPunct="1"/>
            <a:endParaRPr lang="es-ES" altLang="es-ES"/>
          </a:p>
          <a:p>
            <a:pPr lvl="2" eaLnBrk="1" hangingPunct="1"/>
            <a:r>
              <a:rPr lang="es-ES" altLang="es-ES"/>
              <a:t>Formación de mediadores y mediadoras (primer trimestre) </a:t>
            </a:r>
          </a:p>
          <a:p>
            <a:pPr lvl="2" eaLnBrk="1" hangingPunct="1"/>
            <a:endParaRPr lang="es-ES" altLang="es-ES"/>
          </a:p>
          <a:p>
            <a:pPr lvl="2" eaLnBrk="1" hangingPunct="1"/>
            <a:r>
              <a:rPr lang="es-ES" altLang="es-ES"/>
              <a:t>Formalización del proceso de mediación dentro el marco educativo (posteriormente).</a:t>
            </a:r>
          </a:p>
          <a:p>
            <a:pPr eaLnBrk="1" hangingPunct="1"/>
            <a:endParaRPr lang="es-ES" altLang="es-ES"/>
          </a:p>
        </p:txBody>
      </p:sp>
      <p:sp>
        <p:nvSpPr>
          <p:cNvPr id="10244" name="4 Marcador de número de diapositiva">
            <a:extLst>
              <a:ext uri="{FF2B5EF4-FFF2-40B4-BE49-F238E27FC236}">
                <a16:creationId xmlns:a16="http://schemas.microsoft.com/office/drawing/2014/main" id="{AECE4806-16DD-4F06-99EA-666932E7638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6FD418D-5307-4C0F-9E8D-0CF8273B4558}" type="slidenum">
              <a:rPr lang="en-US" altLang="es-ES" sz="1400">
                <a:solidFill>
                  <a:srgbClr val="FFFFFF"/>
                </a:solidFill>
                <a:latin typeface="Lucida Sans Unicode" panose="020B0602030504020204" pitchFamily="34" charset="0"/>
              </a:rPr>
              <a:pPr eaLnBrk="1" hangingPunct="1">
                <a:spcBef>
                  <a:spcPct val="0"/>
                </a:spcBef>
                <a:buClrTx/>
                <a:buSzTx/>
                <a:buFontTx/>
                <a:buNone/>
              </a:pPr>
              <a:t>3</a:t>
            </a:fld>
            <a:endParaRPr lang="en-US" altLang="es-ES" sz="1400">
              <a:solidFill>
                <a:srgbClr val="FFFFFF"/>
              </a:solidFill>
              <a:latin typeface="Lucida Sans Unicode" panose="020B0602030504020204" pitchFamily="34" charset="0"/>
            </a:endParaRPr>
          </a:p>
        </p:txBody>
      </p:sp>
      <p:sp>
        <p:nvSpPr>
          <p:cNvPr id="10245" name="5 Marcador de pie de página">
            <a:extLst>
              <a:ext uri="{FF2B5EF4-FFF2-40B4-BE49-F238E27FC236}">
                <a16:creationId xmlns:a16="http://schemas.microsoft.com/office/drawing/2014/main" id="{B17504C7-99BD-4173-AC11-8B342DB9776D}"/>
              </a:ext>
            </a:extLst>
          </p:cNvPr>
          <p:cNvSpPr>
            <a:spLocks noGrp="1"/>
          </p:cNvSpPr>
          <p:nvPr>
            <p:ph type="ftr" sz="quarter" idx="12"/>
          </p:nvPr>
        </p:nvSpPr>
        <p:spPr bwMode="auto">
          <a:xfrm rot="5400000">
            <a:off x="6365875" y="3113088"/>
            <a:ext cx="44481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10246" name="Picture 8">
            <a:extLst>
              <a:ext uri="{FF2B5EF4-FFF2-40B4-BE49-F238E27FC236}">
                <a16:creationId xmlns:a16="http://schemas.microsoft.com/office/drawing/2014/main" id="{17B80FB0-0809-49CB-9F02-57F966B77D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5373688"/>
            <a:ext cx="1277937"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6DE2E4F-EBD9-43D6-A3C2-49FC7034810C}"/>
              </a:ext>
            </a:extLst>
          </p:cNvPr>
          <p:cNvSpPr>
            <a:spLocks noGrp="1" noChangeArrowheads="1"/>
          </p:cNvSpPr>
          <p:nvPr>
            <p:ph type="title"/>
          </p:nvPr>
        </p:nvSpPr>
        <p:spPr/>
        <p:txBody>
          <a:bodyPr/>
          <a:lstStyle/>
          <a:p>
            <a:pPr eaLnBrk="1" fontAlgn="auto" hangingPunct="1">
              <a:spcAft>
                <a:spcPts val="0"/>
              </a:spcAft>
              <a:defRPr/>
            </a:pPr>
            <a:r>
              <a:rPr lang="es-VE" sz="4800" b="1" dirty="0">
                <a:solidFill>
                  <a:schemeClr val="tx1"/>
                </a:solidFill>
                <a:latin typeface="Lucida Sans Unicode" pitchFamily="34" charset="0"/>
              </a:rPr>
              <a:t>Personajes del programa:</a:t>
            </a:r>
          </a:p>
        </p:txBody>
      </p:sp>
      <p:sp>
        <p:nvSpPr>
          <p:cNvPr id="11267" name="Rectangle 3">
            <a:extLst>
              <a:ext uri="{FF2B5EF4-FFF2-40B4-BE49-F238E27FC236}">
                <a16:creationId xmlns:a16="http://schemas.microsoft.com/office/drawing/2014/main" id="{4750EF96-8455-4A9E-B4DC-5DB78AAD8D7B}"/>
              </a:ext>
            </a:extLst>
          </p:cNvPr>
          <p:cNvSpPr>
            <a:spLocks noGrp="1" noChangeArrowheads="1"/>
          </p:cNvSpPr>
          <p:nvPr>
            <p:ph sz="quarter" idx="1"/>
          </p:nvPr>
        </p:nvSpPr>
        <p:spPr>
          <a:xfrm>
            <a:off x="1066800" y="1752600"/>
            <a:ext cx="7848600" cy="4495800"/>
          </a:xfrm>
        </p:spPr>
        <p:txBody>
          <a:bodyPr/>
          <a:lstStyle/>
          <a:p>
            <a:pPr eaLnBrk="1" hangingPunct="1"/>
            <a:r>
              <a:rPr lang="es-VE" altLang="es-ES">
                <a:latin typeface="Lucida Sans Unicode" panose="020B0602030504020204" pitchFamily="34" charset="0"/>
              </a:rPr>
              <a:t>TODA LA COMUNIDAD EDUCATIVA:</a:t>
            </a:r>
          </a:p>
          <a:p>
            <a:pPr eaLnBrk="1" hangingPunct="1">
              <a:buFont typeface="Wingdings" panose="05000000000000000000" pitchFamily="2" charset="2"/>
              <a:buNone/>
            </a:pPr>
            <a:endParaRPr lang="es-VE" altLang="es-ES">
              <a:latin typeface="Lucida Sans Unicode" panose="020B0602030504020204" pitchFamily="34" charset="0"/>
            </a:endParaRPr>
          </a:p>
          <a:p>
            <a:pPr lvl="1" eaLnBrk="1" hangingPunct="1"/>
            <a:r>
              <a:rPr lang="es-VE" altLang="es-ES">
                <a:latin typeface="Lucida Sans Unicode" panose="020B0602030504020204" pitchFamily="34" charset="0"/>
              </a:rPr>
              <a:t>Directivos ( Director, coordinadores convivencia)</a:t>
            </a:r>
          </a:p>
          <a:p>
            <a:pPr lvl="1" eaLnBrk="1" hangingPunct="1">
              <a:buFont typeface="Wingdings 2" panose="05020102010507070707" pitchFamily="18" charset="2"/>
              <a:buNone/>
            </a:pPr>
            <a:endParaRPr lang="es-VE" altLang="es-ES">
              <a:latin typeface="Lucida Sans Unicode" panose="020B0602030504020204" pitchFamily="34" charset="0"/>
            </a:endParaRPr>
          </a:p>
          <a:p>
            <a:pPr lvl="1" eaLnBrk="1" hangingPunct="1"/>
            <a:r>
              <a:rPr lang="es-VE" altLang="es-ES">
                <a:latin typeface="Lucida Sans Unicode" panose="020B0602030504020204" pitchFamily="34" charset="0"/>
              </a:rPr>
              <a:t>Profesorado como  grupo y como individualidades.</a:t>
            </a:r>
          </a:p>
          <a:p>
            <a:pPr lvl="1" eaLnBrk="1" hangingPunct="1"/>
            <a:endParaRPr lang="es-VE" altLang="es-ES">
              <a:latin typeface="Lucida Sans Unicode" panose="020B0602030504020204" pitchFamily="34" charset="0"/>
            </a:endParaRPr>
          </a:p>
          <a:p>
            <a:pPr lvl="1" eaLnBrk="1" hangingPunct="1"/>
            <a:r>
              <a:rPr lang="es-VE" altLang="es-ES">
                <a:latin typeface="Lucida Sans Unicode" panose="020B0602030504020204" pitchFamily="34" charset="0"/>
              </a:rPr>
              <a:t>Padres y Madres de alumnos.</a:t>
            </a:r>
          </a:p>
          <a:p>
            <a:pPr lvl="1" eaLnBrk="1" hangingPunct="1"/>
            <a:endParaRPr lang="es-VE" altLang="es-ES">
              <a:latin typeface="Lucida Sans Unicode" panose="020B0602030504020204" pitchFamily="34" charset="0"/>
            </a:endParaRPr>
          </a:p>
          <a:p>
            <a:pPr lvl="1" eaLnBrk="1" hangingPunct="1"/>
            <a:r>
              <a:rPr lang="es-VE" altLang="es-ES">
                <a:latin typeface="Lucida Sans Unicode" panose="020B0602030504020204" pitchFamily="34" charset="0"/>
              </a:rPr>
              <a:t>Alumnos.</a:t>
            </a:r>
          </a:p>
          <a:p>
            <a:pPr lvl="1" eaLnBrk="1" hangingPunct="1"/>
            <a:endParaRPr lang="es-VE" altLang="es-ES">
              <a:latin typeface="Lucida Sans Unicode" panose="020B0602030504020204" pitchFamily="34" charset="0"/>
            </a:endParaRPr>
          </a:p>
          <a:p>
            <a:pPr lvl="1" eaLnBrk="1" hangingPunct="1"/>
            <a:r>
              <a:rPr lang="es-VE" altLang="es-ES">
                <a:latin typeface="Lucida Sans Unicode" panose="020B0602030504020204" pitchFamily="34" charset="0"/>
              </a:rPr>
              <a:t>Personal Administrativo y de servicios.</a:t>
            </a:r>
          </a:p>
        </p:txBody>
      </p:sp>
      <p:sp>
        <p:nvSpPr>
          <p:cNvPr id="11268" name="5 Marcador de pie de página">
            <a:extLst>
              <a:ext uri="{FF2B5EF4-FFF2-40B4-BE49-F238E27FC236}">
                <a16:creationId xmlns:a16="http://schemas.microsoft.com/office/drawing/2014/main" id="{37DF63F0-C8C5-4A53-8AB6-6870DD67AB42}"/>
              </a:ext>
            </a:extLst>
          </p:cNvPr>
          <p:cNvSpPr>
            <a:spLocks noGrp="1"/>
          </p:cNvSpPr>
          <p:nvPr>
            <p:ph type="ftr" sz="quarter" idx="12"/>
          </p:nvPr>
        </p:nvSpPr>
        <p:spPr bwMode="auto">
          <a:xfrm>
            <a:off x="1143000" y="6286500"/>
            <a:ext cx="45005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sp>
        <p:nvSpPr>
          <p:cNvPr id="11269" name="7 Marcador de número de diapositiva">
            <a:extLst>
              <a:ext uri="{FF2B5EF4-FFF2-40B4-BE49-F238E27FC236}">
                <a16:creationId xmlns:a16="http://schemas.microsoft.com/office/drawing/2014/main" id="{25A72FF7-A798-4B07-BA8C-A4BE12D9D163}"/>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BF83E4E4-3B06-4B98-86BB-E06C1B9B56E8}" type="slidenum">
              <a:rPr lang="en-US" altLang="es-ES" sz="1400">
                <a:solidFill>
                  <a:srgbClr val="FFFFFF"/>
                </a:solidFill>
                <a:latin typeface="Lucida Sans Unicode" panose="020B0602030504020204" pitchFamily="34" charset="0"/>
              </a:rPr>
              <a:pPr eaLnBrk="1" hangingPunct="1">
                <a:spcBef>
                  <a:spcPct val="0"/>
                </a:spcBef>
                <a:buClrTx/>
                <a:buSzTx/>
                <a:buFontTx/>
                <a:buNone/>
              </a:pPr>
              <a:t>4</a:t>
            </a:fld>
            <a:endParaRPr lang="en-US" altLang="es-ES" sz="1400">
              <a:solidFill>
                <a:srgbClr val="FFFFFF"/>
              </a:solidFill>
              <a:latin typeface="Lucida Sans Unicode" panose="020B0602030504020204" pitchFamily="34" charset="0"/>
            </a:endParaRPr>
          </a:p>
        </p:txBody>
      </p:sp>
      <p:pic>
        <p:nvPicPr>
          <p:cNvPr id="11270" name="5 Imagen">
            <a:extLst>
              <a:ext uri="{FF2B5EF4-FFF2-40B4-BE49-F238E27FC236}">
                <a16:creationId xmlns:a16="http://schemas.microsoft.com/office/drawing/2014/main" id="{FC6E4550-9D5A-41E1-8708-4659BB3A180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3860800"/>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2000" fill="hold"/>
                                        <p:tgtEl>
                                          <p:spTgt spid="1026"/>
                                        </p:tgtEl>
                                        <p:attrNameLst>
                                          <p:attrName>ppt_x</p:attrName>
                                        </p:attrNameLst>
                                      </p:cBhvr>
                                      <p:tavLst>
                                        <p:tav tm="0">
                                          <p:val>
                                            <p:strVal val="#ppt_x"/>
                                          </p:val>
                                        </p:tav>
                                        <p:tav tm="100000">
                                          <p:val>
                                            <p:strVal val="#ppt_x"/>
                                          </p:val>
                                        </p:tav>
                                      </p:tavLst>
                                    </p:anim>
                                    <p:anim calcmode="lin" valueType="num">
                                      <p:cBhvr additive="base">
                                        <p:cTn id="8" dur="2000" fill="hold"/>
                                        <p:tgtEl>
                                          <p:spTgt spid="102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5"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blinds(vertical)">
                                      <p:cBhvr>
                                        <p:cTn id="13" dur="500"/>
                                        <p:tgtEl>
                                          <p:spTgt spid="11267">
                                            <p:txEl>
                                              <p:pRg st="0" end="0"/>
                                            </p:txEl>
                                          </p:spTgt>
                                        </p:tgtEl>
                                      </p:cBhvr>
                                    </p:animEffect>
                                  </p:childTnLst>
                                </p:cTn>
                              </p:par>
                              <p:par>
                                <p:cTn id="14" presetID="3" presetClass="entr" presetSubtype="5" fill="hold" nodeType="withEffect">
                                  <p:stCondLst>
                                    <p:cond delay="0"/>
                                  </p:stCondLst>
                                  <p:childTnLst>
                                    <p:set>
                                      <p:cBhvr>
                                        <p:cTn id="15" dur="1" fill="hold">
                                          <p:stCondLst>
                                            <p:cond delay="0"/>
                                          </p:stCondLst>
                                        </p:cTn>
                                        <p:tgtEl>
                                          <p:spTgt spid="11267">
                                            <p:txEl>
                                              <p:pRg st="2" end="2"/>
                                            </p:txEl>
                                          </p:spTgt>
                                        </p:tgtEl>
                                        <p:attrNameLst>
                                          <p:attrName>style.visibility</p:attrName>
                                        </p:attrNameLst>
                                      </p:cBhvr>
                                      <p:to>
                                        <p:strVal val="visible"/>
                                      </p:to>
                                    </p:set>
                                    <p:animEffect transition="in" filter="blinds(vertical)">
                                      <p:cBhvr>
                                        <p:cTn id="16" dur="500"/>
                                        <p:tgtEl>
                                          <p:spTgt spid="11267">
                                            <p:txEl>
                                              <p:pRg st="2" end="2"/>
                                            </p:txEl>
                                          </p:spTgt>
                                        </p:tgtEl>
                                      </p:cBhvr>
                                    </p:animEffect>
                                  </p:childTnLst>
                                </p:cTn>
                              </p:par>
                              <p:par>
                                <p:cTn id="17" presetID="3" presetClass="entr" presetSubtype="5" fill="hold" nodeType="with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animEffect transition="in" filter="blinds(vertical)">
                                      <p:cBhvr>
                                        <p:cTn id="19" dur="500"/>
                                        <p:tgtEl>
                                          <p:spTgt spid="11267">
                                            <p:txEl>
                                              <p:pRg st="4" end="4"/>
                                            </p:txEl>
                                          </p:spTgt>
                                        </p:tgtEl>
                                      </p:cBhvr>
                                    </p:animEffect>
                                  </p:childTnLst>
                                </p:cTn>
                              </p:par>
                              <p:par>
                                <p:cTn id="20" presetID="3" presetClass="entr" presetSubtype="5" fill="hold" nodeType="withEffect">
                                  <p:stCondLst>
                                    <p:cond delay="0"/>
                                  </p:stCondLst>
                                  <p:childTnLst>
                                    <p:set>
                                      <p:cBhvr>
                                        <p:cTn id="21" dur="1" fill="hold">
                                          <p:stCondLst>
                                            <p:cond delay="0"/>
                                          </p:stCondLst>
                                        </p:cTn>
                                        <p:tgtEl>
                                          <p:spTgt spid="11267">
                                            <p:txEl>
                                              <p:pRg st="6" end="6"/>
                                            </p:txEl>
                                          </p:spTgt>
                                        </p:tgtEl>
                                        <p:attrNameLst>
                                          <p:attrName>style.visibility</p:attrName>
                                        </p:attrNameLst>
                                      </p:cBhvr>
                                      <p:to>
                                        <p:strVal val="visible"/>
                                      </p:to>
                                    </p:set>
                                    <p:animEffect transition="in" filter="blinds(vertical)">
                                      <p:cBhvr>
                                        <p:cTn id="22" dur="500"/>
                                        <p:tgtEl>
                                          <p:spTgt spid="11267">
                                            <p:txEl>
                                              <p:pRg st="6" end="6"/>
                                            </p:txEl>
                                          </p:spTgt>
                                        </p:tgtEl>
                                      </p:cBhvr>
                                    </p:animEffect>
                                  </p:childTnLst>
                                </p:cTn>
                              </p:par>
                              <p:par>
                                <p:cTn id="23" presetID="3" presetClass="entr" presetSubtype="5" fill="hold" nodeType="withEffect">
                                  <p:stCondLst>
                                    <p:cond delay="0"/>
                                  </p:stCondLst>
                                  <p:childTnLst>
                                    <p:set>
                                      <p:cBhvr>
                                        <p:cTn id="24" dur="1" fill="hold">
                                          <p:stCondLst>
                                            <p:cond delay="0"/>
                                          </p:stCondLst>
                                        </p:cTn>
                                        <p:tgtEl>
                                          <p:spTgt spid="11267">
                                            <p:txEl>
                                              <p:pRg st="8" end="8"/>
                                            </p:txEl>
                                          </p:spTgt>
                                        </p:tgtEl>
                                        <p:attrNameLst>
                                          <p:attrName>style.visibility</p:attrName>
                                        </p:attrNameLst>
                                      </p:cBhvr>
                                      <p:to>
                                        <p:strVal val="visible"/>
                                      </p:to>
                                    </p:set>
                                    <p:animEffect transition="in" filter="blinds(vertical)">
                                      <p:cBhvr>
                                        <p:cTn id="25" dur="500"/>
                                        <p:tgtEl>
                                          <p:spTgt spid="11267">
                                            <p:txEl>
                                              <p:pRg st="8" end="8"/>
                                            </p:txEl>
                                          </p:spTgt>
                                        </p:tgtEl>
                                      </p:cBhvr>
                                    </p:animEffect>
                                  </p:childTnLst>
                                </p:cTn>
                              </p:par>
                              <p:par>
                                <p:cTn id="26" presetID="3" presetClass="entr" presetSubtype="5" fill="hold" nodeType="withEffect">
                                  <p:stCondLst>
                                    <p:cond delay="0"/>
                                  </p:stCondLst>
                                  <p:childTnLst>
                                    <p:set>
                                      <p:cBhvr>
                                        <p:cTn id="27" dur="1" fill="hold">
                                          <p:stCondLst>
                                            <p:cond delay="0"/>
                                          </p:stCondLst>
                                        </p:cTn>
                                        <p:tgtEl>
                                          <p:spTgt spid="11267">
                                            <p:txEl>
                                              <p:pRg st="10" end="10"/>
                                            </p:txEl>
                                          </p:spTgt>
                                        </p:tgtEl>
                                        <p:attrNameLst>
                                          <p:attrName>style.visibility</p:attrName>
                                        </p:attrNameLst>
                                      </p:cBhvr>
                                      <p:to>
                                        <p:strVal val="visible"/>
                                      </p:to>
                                    </p:set>
                                    <p:animEffect transition="in" filter="blinds(vertical)">
                                      <p:cBhvr>
                                        <p:cTn id="28" dur="500"/>
                                        <p:tgtEl>
                                          <p:spTgt spid="112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066085F2-2498-4B36-BA70-A436A894CC86}"/>
              </a:ext>
            </a:extLst>
          </p:cNvPr>
          <p:cNvSpPr>
            <a:spLocks noGrp="1"/>
          </p:cNvSpPr>
          <p:nvPr>
            <p:ph type="title"/>
          </p:nvPr>
        </p:nvSpPr>
        <p:spPr>
          <a:xfrm>
            <a:off x="457200" y="274638"/>
            <a:ext cx="7467600" cy="1011237"/>
          </a:xfrm>
        </p:spPr>
        <p:txBody>
          <a:bodyPr/>
          <a:lstStyle/>
          <a:p>
            <a:pPr eaLnBrk="1" hangingPunct="1">
              <a:defRPr/>
            </a:pPr>
            <a:r>
              <a:rPr lang="es-ES" sz="4400" dirty="0"/>
              <a:t>ETAPA DE FORMACIÓN.</a:t>
            </a:r>
          </a:p>
        </p:txBody>
      </p:sp>
      <p:sp>
        <p:nvSpPr>
          <p:cNvPr id="3" name="2 Marcador de contenido">
            <a:extLst>
              <a:ext uri="{FF2B5EF4-FFF2-40B4-BE49-F238E27FC236}">
                <a16:creationId xmlns:a16="http://schemas.microsoft.com/office/drawing/2014/main" id="{88115C83-C395-4060-B48F-8C6F58FA6AA9}"/>
              </a:ext>
            </a:extLst>
          </p:cNvPr>
          <p:cNvSpPr>
            <a:spLocks noGrp="1"/>
          </p:cNvSpPr>
          <p:nvPr>
            <p:ph sz="quarter" idx="1"/>
          </p:nvPr>
        </p:nvSpPr>
        <p:spPr>
          <a:xfrm>
            <a:off x="457200" y="1600200"/>
            <a:ext cx="7467600" cy="4873625"/>
          </a:xfrm>
        </p:spPr>
        <p:txBody>
          <a:bodyPr/>
          <a:lstStyle/>
          <a:p>
            <a:pPr lvl="1" eaLnBrk="1" hangingPunct="1">
              <a:buFont typeface="Wingdings 2" panose="05020102010507070707" pitchFamily="18" charset="2"/>
              <a:buNone/>
            </a:pPr>
            <a:r>
              <a:rPr lang="es-ES" altLang="es-ES" sz="2800"/>
              <a:t>En la etapa de formación de mediadores y mediadoras es importante:</a:t>
            </a:r>
          </a:p>
          <a:p>
            <a:pPr lvl="2" eaLnBrk="1" hangingPunct="1"/>
            <a:r>
              <a:rPr lang="es-ES" altLang="es-ES" sz="2200"/>
              <a:t>Sensibilizar al equipo directivo, profesorado, al alumnado, las familias y el personal de administración y servicios.</a:t>
            </a:r>
          </a:p>
          <a:p>
            <a:pPr lvl="2" eaLnBrk="1" hangingPunct="1"/>
            <a:r>
              <a:rPr lang="es-ES" altLang="es-ES" sz="2200"/>
              <a:t>Seleccionar las personas que aceptan el compromiso inicial de poner en marcha la mediación.</a:t>
            </a:r>
          </a:p>
          <a:p>
            <a:pPr lvl="2" eaLnBrk="1" hangingPunct="1"/>
            <a:r>
              <a:rPr lang="es-ES" altLang="es-ES" sz="2200"/>
              <a:t>Realizar un cursillo de formación (10 horas).  </a:t>
            </a:r>
          </a:p>
          <a:p>
            <a:pPr eaLnBrk="1" hangingPunct="1"/>
            <a:endParaRPr lang="es-ES" altLang="es-ES"/>
          </a:p>
        </p:txBody>
      </p:sp>
      <p:sp>
        <p:nvSpPr>
          <p:cNvPr id="12292" name="4 Marcador de número de diapositiva">
            <a:extLst>
              <a:ext uri="{FF2B5EF4-FFF2-40B4-BE49-F238E27FC236}">
                <a16:creationId xmlns:a16="http://schemas.microsoft.com/office/drawing/2014/main" id="{F17D1DDC-A385-428C-991F-27517A59487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1B22D28-41E3-4E3C-8B78-E3185E27BCBA}" type="slidenum">
              <a:rPr lang="en-US" altLang="es-ES" sz="1400">
                <a:solidFill>
                  <a:srgbClr val="FFFFFF"/>
                </a:solidFill>
                <a:latin typeface="Lucida Sans Unicode" panose="020B0602030504020204" pitchFamily="34" charset="0"/>
              </a:rPr>
              <a:pPr eaLnBrk="1" hangingPunct="1">
                <a:spcBef>
                  <a:spcPct val="0"/>
                </a:spcBef>
                <a:buClrTx/>
                <a:buSzTx/>
                <a:buFontTx/>
                <a:buNone/>
              </a:pPr>
              <a:t>5</a:t>
            </a:fld>
            <a:endParaRPr lang="en-US" altLang="es-ES" sz="1400">
              <a:solidFill>
                <a:srgbClr val="FFFFFF"/>
              </a:solidFill>
              <a:latin typeface="Lucida Sans Unicode" panose="020B0602030504020204" pitchFamily="34" charset="0"/>
            </a:endParaRPr>
          </a:p>
        </p:txBody>
      </p:sp>
      <p:sp>
        <p:nvSpPr>
          <p:cNvPr id="12293" name="5 Marcador de pie de página">
            <a:extLst>
              <a:ext uri="{FF2B5EF4-FFF2-40B4-BE49-F238E27FC236}">
                <a16:creationId xmlns:a16="http://schemas.microsoft.com/office/drawing/2014/main" id="{2B30FC44-4D43-44E7-BDA8-EDC61DBC0BDE}"/>
              </a:ext>
            </a:extLst>
          </p:cNvPr>
          <p:cNvSpPr>
            <a:spLocks noGrp="1"/>
          </p:cNvSpPr>
          <p:nvPr>
            <p:ph type="ftr" sz="quarter" idx="12"/>
          </p:nvPr>
        </p:nvSpPr>
        <p:spPr bwMode="auto">
          <a:xfrm rot="5400000">
            <a:off x="6294438" y="3041650"/>
            <a:ext cx="45910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12294" name="Picture 7">
            <a:extLst>
              <a:ext uri="{FF2B5EF4-FFF2-40B4-BE49-F238E27FC236}">
                <a16:creationId xmlns:a16="http://schemas.microsoft.com/office/drawing/2014/main" id="{068E561F-0123-4CE6-A661-733F434884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5300663"/>
            <a:ext cx="1873250"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4)">
                                      <p:cBhvr>
                                        <p:cTn id="19" dur="20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Bottom)">
                                      <p:cBhvr>
                                        <p:cTn id="24" dur="500"/>
                                        <p:tgtEl>
                                          <p:spTgt spid="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Scale>
                                      <p:cBhvr>
                                        <p:cTn id="29"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
                                            <p:txEl>
                                              <p:pRg st="3" end="3"/>
                                            </p:txEl>
                                          </p:spTgt>
                                        </p:tgtEl>
                                        <p:attrNameLst>
                                          <p:attrName>ppt_x</p:attrName>
                                          <p:attrName>ppt_y</p:attrName>
                                        </p:attrNameLst>
                                      </p:cBhvr>
                                    </p:animMotion>
                                    <p:animEffect transition="in" filter="fade">
                                      <p:cBhvr>
                                        <p:cTn id="3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EF71243D-A4B3-4B5A-A07F-9D8F443C00B4}"/>
              </a:ext>
            </a:extLst>
          </p:cNvPr>
          <p:cNvSpPr>
            <a:spLocks noGrp="1"/>
          </p:cNvSpPr>
          <p:nvPr>
            <p:ph type="title"/>
          </p:nvPr>
        </p:nvSpPr>
        <p:spPr>
          <a:xfrm>
            <a:off x="250825" y="115888"/>
            <a:ext cx="8066088" cy="1143000"/>
          </a:xfrm>
        </p:spPr>
        <p:txBody>
          <a:bodyPr>
            <a:noAutofit/>
          </a:bodyPr>
          <a:lstStyle/>
          <a:p>
            <a:pPr algn="ctr">
              <a:defRPr/>
            </a:pPr>
            <a:r>
              <a:rPr lang="es-ES_tradnl" sz="4400" dirty="0"/>
              <a:t>CURSILLO DE FORMACIÓN</a:t>
            </a:r>
            <a:endParaRPr lang="es-ES" sz="4400" dirty="0"/>
          </a:p>
        </p:txBody>
      </p:sp>
      <p:sp>
        <p:nvSpPr>
          <p:cNvPr id="13315" name="2 Marcador de contenido">
            <a:extLst>
              <a:ext uri="{FF2B5EF4-FFF2-40B4-BE49-F238E27FC236}">
                <a16:creationId xmlns:a16="http://schemas.microsoft.com/office/drawing/2014/main" id="{581CB33B-0EFC-43E2-BEED-B08A845EFA7A}"/>
              </a:ext>
            </a:extLst>
          </p:cNvPr>
          <p:cNvSpPr>
            <a:spLocks noGrp="1"/>
          </p:cNvSpPr>
          <p:nvPr>
            <p:ph sz="quarter" idx="1"/>
          </p:nvPr>
        </p:nvSpPr>
        <p:spPr>
          <a:xfrm>
            <a:off x="457200" y="1600200"/>
            <a:ext cx="7467600" cy="4873625"/>
          </a:xfrm>
        </p:spPr>
        <p:txBody>
          <a:bodyPr/>
          <a:lstStyle/>
          <a:p>
            <a:r>
              <a:rPr lang="es-ES" altLang="es-ES" sz="1600"/>
              <a:t>El programa    </a:t>
            </a:r>
            <a:r>
              <a:rPr lang="es-ES" altLang="es-ES" sz="1600" b="1"/>
              <a:t>AULA DE MEDIACIÓN</a:t>
            </a:r>
            <a:r>
              <a:rPr lang="es-ES" altLang="es-ES" sz="1600" i="1"/>
              <a:t> </a:t>
            </a:r>
            <a:r>
              <a:rPr lang="es-ES" altLang="es-ES" sz="1600"/>
              <a:t>consta de siete módulos de trabajo.</a:t>
            </a:r>
          </a:p>
          <a:p>
            <a:r>
              <a:rPr lang="es-ES" altLang="es-ES" sz="1600"/>
              <a:t>	Los módulos incluyen aspectos imprescindibles para el aprendizaje de las técnicas y habilidades básicas a utilizar en un proceso de mediación.</a:t>
            </a:r>
          </a:p>
          <a:p>
            <a:pPr lvl="1"/>
            <a:r>
              <a:rPr lang="es-ES" altLang="es-ES" sz="1600"/>
              <a:t>Presentación e introducción al programa de mediación.</a:t>
            </a:r>
          </a:p>
          <a:p>
            <a:pPr lvl="1"/>
            <a:r>
              <a:rPr lang="es-ES" altLang="es-ES" sz="1600"/>
              <a:t>El conflicto y sus elementos.</a:t>
            </a:r>
          </a:p>
          <a:p>
            <a:pPr lvl="1"/>
            <a:r>
              <a:rPr lang="es-ES" altLang="es-ES" sz="1600"/>
              <a:t>La mediación.</a:t>
            </a:r>
          </a:p>
          <a:p>
            <a:pPr lvl="1"/>
            <a:r>
              <a:rPr lang="es-ES" altLang="es-ES" sz="1600"/>
              <a:t>Habilidades para una comunicación eficaz.</a:t>
            </a:r>
          </a:p>
          <a:p>
            <a:pPr lvl="1"/>
            <a:r>
              <a:rPr lang="es-ES" altLang="es-ES" sz="1600"/>
              <a:t>Experimentar la mediación.</a:t>
            </a:r>
          </a:p>
          <a:p>
            <a:pPr lvl="1"/>
            <a:r>
              <a:rPr lang="es-ES" altLang="es-ES" sz="1600"/>
              <a:t>Instrumentos pedagógicos.</a:t>
            </a:r>
          </a:p>
          <a:p>
            <a:pPr lvl="1"/>
            <a:r>
              <a:rPr lang="es-ES" altLang="es-ES" sz="1600"/>
              <a:t>La mediación en marcha.</a:t>
            </a:r>
          </a:p>
          <a:p>
            <a:pPr lvl="1"/>
            <a:r>
              <a:rPr lang="es-ES" altLang="es-ES" sz="1600"/>
              <a:t>Cada módulo comienza con una visión general de los objetivos y contenidos que se pretenden trabajar y describir los pasos a seguir dentro de las diferentes actividades con aquellos documentos necesarios para hacerlos.</a:t>
            </a:r>
          </a:p>
          <a:p>
            <a:endParaRPr lang="es-ES" altLang="es-ES"/>
          </a:p>
        </p:txBody>
      </p:sp>
      <p:sp>
        <p:nvSpPr>
          <p:cNvPr id="13316" name="3 Marcador de fecha">
            <a:extLst>
              <a:ext uri="{FF2B5EF4-FFF2-40B4-BE49-F238E27FC236}">
                <a16:creationId xmlns:a16="http://schemas.microsoft.com/office/drawing/2014/main" id="{8F5AF154-FF06-4793-ACC2-59C72FD60438}"/>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en-US" altLang="es-ES" sz="1200">
              <a:solidFill>
                <a:schemeClr val="tx2"/>
              </a:solidFill>
              <a:latin typeface="Lucida Sans Unicode" panose="020B0602030504020204" pitchFamily="34" charset="0"/>
            </a:endParaRPr>
          </a:p>
        </p:txBody>
      </p:sp>
      <p:sp>
        <p:nvSpPr>
          <p:cNvPr id="13317" name="4 Marcador de número de diapositiva">
            <a:extLst>
              <a:ext uri="{FF2B5EF4-FFF2-40B4-BE49-F238E27FC236}">
                <a16:creationId xmlns:a16="http://schemas.microsoft.com/office/drawing/2014/main" id="{B73A300F-18A0-40DB-AE89-58866E27344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C55A80E5-6EBC-42B0-8405-3D10E5DB74BC}" type="slidenum">
              <a:rPr lang="en-US" altLang="es-ES" sz="1400">
                <a:solidFill>
                  <a:srgbClr val="FFFFFF"/>
                </a:solidFill>
                <a:latin typeface="Lucida Sans Unicode" panose="020B0602030504020204" pitchFamily="34" charset="0"/>
              </a:rPr>
              <a:pPr eaLnBrk="1" hangingPunct="1">
                <a:spcBef>
                  <a:spcPct val="0"/>
                </a:spcBef>
                <a:buClrTx/>
                <a:buSzTx/>
                <a:buFontTx/>
                <a:buNone/>
              </a:pPr>
              <a:t>6</a:t>
            </a:fld>
            <a:endParaRPr lang="en-US" altLang="es-ES" sz="1400">
              <a:solidFill>
                <a:srgbClr val="FFFFFF"/>
              </a:solidFill>
              <a:latin typeface="Lucida Sans Unicode" panose="020B0602030504020204" pitchFamily="34" charset="0"/>
            </a:endParaRPr>
          </a:p>
        </p:txBody>
      </p:sp>
      <p:sp>
        <p:nvSpPr>
          <p:cNvPr id="13318" name="5 Marcador de pie de página">
            <a:extLst>
              <a:ext uri="{FF2B5EF4-FFF2-40B4-BE49-F238E27FC236}">
                <a16:creationId xmlns:a16="http://schemas.microsoft.com/office/drawing/2014/main" id="{8ED25D34-09E1-4BDB-8EAB-3EEEEA3C4FC2}"/>
              </a:ext>
            </a:extLst>
          </p:cNvPr>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PACIFICACIÓN- José Antonio Veiga Olivares</a:t>
            </a:r>
            <a:endParaRPr lang="en-US" altLang="es-ES" sz="1200">
              <a:solidFill>
                <a:schemeClr val="tx2"/>
              </a:solidFill>
              <a:latin typeface="Lucida Sans Unicode" panose="020B0602030504020204" pitchFamily="34" charset="0"/>
            </a:endParaRPr>
          </a:p>
        </p:txBody>
      </p:sp>
      <p:pic>
        <p:nvPicPr>
          <p:cNvPr id="13319" name="Picture 2">
            <a:extLst>
              <a:ext uri="{FF2B5EF4-FFF2-40B4-BE49-F238E27FC236}">
                <a16:creationId xmlns:a16="http://schemas.microsoft.com/office/drawing/2014/main" id="{F36A0CC9-59A9-46FF-9E3E-A85E880BF3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284538"/>
            <a:ext cx="1520825"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lide(fromBottom)">
                                      <p:cBhvr>
                                        <p:cTn id="7" dur="500"/>
                                        <p:tgtEl>
                                          <p:spTgt spid="13315">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slide(fromBottom)">
                                      <p:cBhvr>
                                        <p:cTn id="10" dur="500"/>
                                        <p:tgtEl>
                                          <p:spTgt spid="1331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fade">
                                      <p:cBhvr>
                                        <p:cTn id="15" dur="1000"/>
                                        <p:tgtEl>
                                          <p:spTgt spid="13315">
                                            <p:txEl>
                                              <p:pRg st="2" end="2"/>
                                            </p:txEl>
                                          </p:spTgt>
                                        </p:tgtEl>
                                      </p:cBhvr>
                                    </p:animEffect>
                                    <p:anim calcmode="lin" valueType="num">
                                      <p:cBhvr>
                                        <p:cTn id="16"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13315">
                                            <p:txEl>
                                              <p:pRg st="2" end="2"/>
                                            </p:txEl>
                                          </p:spTgt>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13315">
                                            <p:txEl>
                                              <p:pRg st="3" end="3"/>
                                            </p:txEl>
                                          </p:spTgt>
                                        </p:tgtEl>
                                        <p:attrNameLst>
                                          <p:attrName>style.visibility</p:attrName>
                                        </p:attrNameLst>
                                      </p:cBhvr>
                                      <p:to>
                                        <p:strVal val="visible"/>
                                      </p:to>
                                    </p:set>
                                    <p:animEffect transition="in" filter="fade">
                                      <p:cBhvr>
                                        <p:cTn id="20" dur="1000"/>
                                        <p:tgtEl>
                                          <p:spTgt spid="13315">
                                            <p:txEl>
                                              <p:pRg st="3" end="3"/>
                                            </p:txEl>
                                          </p:spTgt>
                                        </p:tgtEl>
                                      </p:cBhvr>
                                    </p:animEffect>
                                    <p:anim calcmode="lin" valueType="num">
                                      <p:cBhvr>
                                        <p:cTn id="21"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13315">
                                            <p:txEl>
                                              <p:pRg st="3" end="3"/>
                                            </p:txEl>
                                          </p:spTgt>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Effect transition="in" filter="fade">
                                      <p:cBhvr>
                                        <p:cTn id="25" dur="1000"/>
                                        <p:tgtEl>
                                          <p:spTgt spid="13315">
                                            <p:txEl>
                                              <p:pRg st="4" end="4"/>
                                            </p:txEl>
                                          </p:spTgt>
                                        </p:tgtEl>
                                      </p:cBhvr>
                                    </p:animEffect>
                                    <p:anim calcmode="lin" valueType="num">
                                      <p:cBhvr>
                                        <p:cTn id="26"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13315">
                                            <p:txEl>
                                              <p:pRg st="4" end="4"/>
                                            </p:txEl>
                                          </p:spTgt>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13315">
                                            <p:txEl>
                                              <p:pRg st="5" end="5"/>
                                            </p:txEl>
                                          </p:spTgt>
                                        </p:tgtEl>
                                        <p:attrNameLst>
                                          <p:attrName>style.visibility</p:attrName>
                                        </p:attrNameLst>
                                      </p:cBhvr>
                                      <p:to>
                                        <p:strVal val="visible"/>
                                      </p:to>
                                    </p:set>
                                    <p:animEffect transition="in" filter="fade">
                                      <p:cBhvr>
                                        <p:cTn id="30" dur="1000"/>
                                        <p:tgtEl>
                                          <p:spTgt spid="13315">
                                            <p:txEl>
                                              <p:pRg st="5" end="5"/>
                                            </p:txEl>
                                          </p:spTgt>
                                        </p:tgtEl>
                                      </p:cBhvr>
                                    </p:animEffect>
                                    <p:anim calcmode="lin" valueType="num">
                                      <p:cBhvr>
                                        <p:cTn id="31"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1331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barn(inHorizontal)">
                                      <p:cBhvr>
                                        <p:cTn id="37" dur="500"/>
                                        <p:tgtEl>
                                          <p:spTgt spid="13315">
                                            <p:txEl>
                                              <p:pRg st="6" end="6"/>
                                            </p:txEl>
                                          </p:spTgt>
                                        </p:tgtEl>
                                      </p:cBhvr>
                                    </p:animEffect>
                                  </p:childTnLst>
                                </p:cTn>
                              </p:par>
                              <p:par>
                                <p:cTn id="38" presetID="16" presetClass="entr" presetSubtype="26" fill="hold" nodeType="withEffect">
                                  <p:stCondLst>
                                    <p:cond delay="0"/>
                                  </p:stCondLst>
                                  <p:childTnLst>
                                    <p:set>
                                      <p:cBhvr>
                                        <p:cTn id="39" dur="1" fill="hold">
                                          <p:stCondLst>
                                            <p:cond delay="0"/>
                                          </p:stCondLst>
                                        </p:cTn>
                                        <p:tgtEl>
                                          <p:spTgt spid="13315">
                                            <p:txEl>
                                              <p:pRg st="7" end="7"/>
                                            </p:txEl>
                                          </p:spTgt>
                                        </p:tgtEl>
                                        <p:attrNameLst>
                                          <p:attrName>style.visibility</p:attrName>
                                        </p:attrNameLst>
                                      </p:cBhvr>
                                      <p:to>
                                        <p:strVal val="visible"/>
                                      </p:to>
                                    </p:set>
                                    <p:animEffect transition="in" filter="barn(inHorizontal)">
                                      <p:cBhvr>
                                        <p:cTn id="40" dur="500"/>
                                        <p:tgtEl>
                                          <p:spTgt spid="13315">
                                            <p:txEl>
                                              <p:pRg st="7" end="7"/>
                                            </p:txEl>
                                          </p:spTgt>
                                        </p:tgtEl>
                                      </p:cBhvr>
                                    </p:animEffect>
                                  </p:childTnLst>
                                </p:cTn>
                              </p:par>
                              <p:par>
                                <p:cTn id="41" presetID="16" presetClass="entr" presetSubtype="26" fill="hold" nodeType="withEffect">
                                  <p:stCondLst>
                                    <p:cond delay="0"/>
                                  </p:stCondLst>
                                  <p:childTnLst>
                                    <p:set>
                                      <p:cBhvr>
                                        <p:cTn id="42" dur="1" fill="hold">
                                          <p:stCondLst>
                                            <p:cond delay="0"/>
                                          </p:stCondLst>
                                        </p:cTn>
                                        <p:tgtEl>
                                          <p:spTgt spid="13315">
                                            <p:txEl>
                                              <p:pRg st="8" end="8"/>
                                            </p:txEl>
                                          </p:spTgt>
                                        </p:tgtEl>
                                        <p:attrNameLst>
                                          <p:attrName>style.visibility</p:attrName>
                                        </p:attrNameLst>
                                      </p:cBhvr>
                                      <p:to>
                                        <p:strVal val="visible"/>
                                      </p:to>
                                    </p:set>
                                    <p:animEffect transition="in" filter="barn(inHorizontal)">
                                      <p:cBhvr>
                                        <p:cTn id="43" dur="500"/>
                                        <p:tgtEl>
                                          <p:spTgt spid="13315">
                                            <p:txEl>
                                              <p:pRg st="8" end="8"/>
                                            </p:txEl>
                                          </p:spTgt>
                                        </p:tgtEl>
                                      </p:cBhvr>
                                    </p:animEffect>
                                  </p:childTnLst>
                                </p:cTn>
                              </p:par>
                              <p:par>
                                <p:cTn id="44" presetID="16" presetClass="entr" presetSubtype="26" fill="hold" nodeType="withEffect">
                                  <p:stCondLst>
                                    <p:cond delay="0"/>
                                  </p:stCondLst>
                                  <p:childTnLst>
                                    <p:set>
                                      <p:cBhvr>
                                        <p:cTn id="45" dur="1" fill="hold">
                                          <p:stCondLst>
                                            <p:cond delay="0"/>
                                          </p:stCondLst>
                                        </p:cTn>
                                        <p:tgtEl>
                                          <p:spTgt spid="13315">
                                            <p:txEl>
                                              <p:pRg st="9" end="9"/>
                                            </p:txEl>
                                          </p:spTgt>
                                        </p:tgtEl>
                                        <p:attrNameLst>
                                          <p:attrName>style.visibility</p:attrName>
                                        </p:attrNameLst>
                                      </p:cBhvr>
                                      <p:to>
                                        <p:strVal val="visible"/>
                                      </p:to>
                                    </p:set>
                                    <p:animEffect transition="in" filter="barn(inHorizontal)">
                                      <p:cBhvr>
                                        <p:cTn id="46" dur="500"/>
                                        <p:tgtEl>
                                          <p:spTgt spid="133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27A20F93-3E7D-4835-8C83-6C8728450339}"/>
              </a:ext>
            </a:extLst>
          </p:cNvPr>
          <p:cNvSpPr>
            <a:spLocks noGrp="1"/>
          </p:cNvSpPr>
          <p:nvPr>
            <p:ph type="title"/>
          </p:nvPr>
        </p:nvSpPr>
        <p:spPr>
          <a:xfrm>
            <a:off x="457200" y="274638"/>
            <a:ext cx="7931150" cy="1143000"/>
          </a:xfrm>
        </p:spPr>
        <p:txBody>
          <a:bodyPr>
            <a:noAutofit/>
          </a:bodyPr>
          <a:lstStyle/>
          <a:p>
            <a:pPr algn="ctr">
              <a:defRPr/>
            </a:pPr>
            <a:r>
              <a:rPr lang="es-ES_tradnl" sz="3600" dirty="0"/>
              <a:t>TEMPORALIZACIÓN DEL CURSILLO</a:t>
            </a:r>
            <a:endParaRPr lang="es-ES" sz="3600" dirty="0"/>
          </a:p>
        </p:txBody>
      </p:sp>
      <p:sp>
        <p:nvSpPr>
          <p:cNvPr id="14339" name="2 Marcador de contenido">
            <a:extLst>
              <a:ext uri="{FF2B5EF4-FFF2-40B4-BE49-F238E27FC236}">
                <a16:creationId xmlns:a16="http://schemas.microsoft.com/office/drawing/2014/main" id="{8BD3F781-0517-4306-AE61-A5A7E4C56398}"/>
              </a:ext>
            </a:extLst>
          </p:cNvPr>
          <p:cNvSpPr>
            <a:spLocks noGrp="1"/>
          </p:cNvSpPr>
          <p:nvPr>
            <p:ph sz="quarter" idx="1"/>
          </p:nvPr>
        </p:nvSpPr>
        <p:spPr>
          <a:xfrm>
            <a:off x="457200" y="1600200"/>
            <a:ext cx="7467600" cy="4873625"/>
          </a:xfrm>
        </p:spPr>
        <p:txBody>
          <a:bodyPr/>
          <a:lstStyle/>
          <a:p>
            <a:r>
              <a:rPr lang="es-ES" altLang="es-ES"/>
              <a:t>El proyecto se haría en 3 fases:</a:t>
            </a:r>
          </a:p>
          <a:p>
            <a:pPr>
              <a:buFont typeface="Wingdings" panose="05000000000000000000" pitchFamily="2" charset="2"/>
              <a:buNone/>
            </a:pPr>
            <a:r>
              <a:rPr lang="es-ES" altLang="es-ES" sz="1200"/>
              <a:t> </a:t>
            </a:r>
          </a:p>
          <a:p>
            <a:r>
              <a:rPr lang="es-ES" altLang="es-ES" sz="1200" b="1" i="1" u="sng"/>
              <a:t>1ª fase: CONCIENCIACIÓN: (6 horas)</a:t>
            </a:r>
            <a:endParaRPr lang="es-ES" altLang="es-ES" sz="1200" b="1"/>
          </a:p>
          <a:p>
            <a:pPr>
              <a:buFont typeface="Wingdings" panose="05000000000000000000" pitchFamily="2" charset="2"/>
              <a:buNone/>
            </a:pPr>
            <a:r>
              <a:rPr lang="es-ES" altLang="es-ES" sz="1200"/>
              <a:t>	Se tendría una reunión:</a:t>
            </a:r>
          </a:p>
          <a:p>
            <a:pPr lvl="1"/>
            <a:r>
              <a:rPr lang="es-ES" altLang="es-ES" sz="1200"/>
              <a:t>Con el Equipo directivo del Centro para presentar el Proyecto.</a:t>
            </a:r>
          </a:p>
          <a:p>
            <a:pPr lvl="1"/>
            <a:r>
              <a:rPr lang="es-ES" altLang="es-ES" sz="1200"/>
              <a:t>Con el Claustro de Profesores.</a:t>
            </a:r>
          </a:p>
          <a:p>
            <a:pPr lvl="1"/>
            <a:r>
              <a:rPr lang="es-ES" altLang="es-ES" sz="1200"/>
              <a:t>Una charla con los padres y madres de alumnos del Centro.</a:t>
            </a:r>
          </a:p>
          <a:p>
            <a:pPr lvl="1"/>
            <a:r>
              <a:rPr lang="es-ES" altLang="es-ES" sz="1200"/>
              <a:t>Una hora de tutoría con alumnos.</a:t>
            </a:r>
          </a:p>
          <a:p>
            <a:r>
              <a:rPr lang="es-ES" altLang="es-ES" sz="1200" b="1" i="1" u="sng"/>
              <a:t>2ª fase: FORMACIÓN: (10  horas)</a:t>
            </a:r>
            <a:endParaRPr lang="es-ES" altLang="es-ES" sz="1200"/>
          </a:p>
          <a:p>
            <a:pPr lvl="1"/>
            <a:r>
              <a:rPr lang="es-ES" altLang="es-ES" sz="1200"/>
              <a:t>El tiempo de </a:t>
            </a:r>
            <a:r>
              <a:rPr lang="es-ES" altLang="es-ES" sz="1200" b="1" i="1"/>
              <a:t>formación</a:t>
            </a:r>
            <a:r>
              <a:rPr lang="es-ES" altLang="es-ES" sz="1200"/>
              <a:t> sería de  aproximadamente 10 horas dependiendo de que se desarrollen íntegramente todas las actividades o no.  </a:t>
            </a:r>
          </a:p>
          <a:p>
            <a:pPr lvl="1"/>
            <a:r>
              <a:rPr lang="es-ES" altLang="es-ES" sz="1200"/>
              <a:t>Normalmente se utilizarían alrededor de 4 sesiones de dos horas y media horas de duración cada una o concentradas en dos fines de semana (viernes por la tarde  y sábado completo).</a:t>
            </a:r>
          </a:p>
          <a:p>
            <a:endParaRPr lang="es-ES" altLang="es-ES" sz="1200"/>
          </a:p>
          <a:p>
            <a:r>
              <a:rPr lang="es-ES" altLang="es-ES" sz="1200" b="1" i="1" u="sng"/>
              <a:t>3ª fase: SEGUIMIENTO: (6 horas)</a:t>
            </a:r>
            <a:endParaRPr lang="es-ES" altLang="es-ES" sz="1200"/>
          </a:p>
          <a:p>
            <a:pPr lvl="1"/>
            <a:r>
              <a:rPr lang="es-ES" altLang="es-ES" sz="1200"/>
              <a:t>Una vez formado el equipo de mediación escolar se tendría con ellos una reunión cada dos meses para valorar y evaluar la marcha del proyecto en el Centro, así como en alguna de esas reuniones se daría alguna charla de reciclaje de formación.</a:t>
            </a:r>
          </a:p>
          <a:p>
            <a:pPr>
              <a:buFont typeface="Wingdings" panose="05000000000000000000" pitchFamily="2" charset="2"/>
              <a:buNone/>
            </a:pPr>
            <a:endParaRPr lang="es-ES" altLang="es-ES"/>
          </a:p>
        </p:txBody>
      </p:sp>
      <p:sp>
        <p:nvSpPr>
          <p:cNvPr id="14340" name="3 Marcador de fecha">
            <a:extLst>
              <a:ext uri="{FF2B5EF4-FFF2-40B4-BE49-F238E27FC236}">
                <a16:creationId xmlns:a16="http://schemas.microsoft.com/office/drawing/2014/main" id="{D7CBBFB8-7D46-47CA-AA09-4F28F25BE91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en-US" altLang="es-ES" sz="1200">
              <a:solidFill>
                <a:schemeClr val="tx2"/>
              </a:solidFill>
              <a:latin typeface="Lucida Sans Unicode" panose="020B0602030504020204" pitchFamily="34" charset="0"/>
            </a:endParaRPr>
          </a:p>
        </p:txBody>
      </p:sp>
      <p:sp>
        <p:nvSpPr>
          <p:cNvPr id="14341" name="4 Marcador de número de diapositiva">
            <a:extLst>
              <a:ext uri="{FF2B5EF4-FFF2-40B4-BE49-F238E27FC236}">
                <a16:creationId xmlns:a16="http://schemas.microsoft.com/office/drawing/2014/main" id="{4FA2C1D9-6BE9-41DF-AA52-4F4F23695DDD}"/>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585E35E-6462-4358-AA4C-D92635420C78}" type="slidenum">
              <a:rPr lang="en-US" altLang="es-ES" sz="1400">
                <a:solidFill>
                  <a:srgbClr val="FFFFFF"/>
                </a:solidFill>
                <a:latin typeface="Lucida Sans Unicode" panose="020B0602030504020204" pitchFamily="34" charset="0"/>
              </a:rPr>
              <a:pPr eaLnBrk="1" hangingPunct="1">
                <a:spcBef>
                  <a:spcPct val="0"/>
                </a:spcBef>
                <a:buClrTx/>
                <a:buSzTx/>
                <a:buFontTx/>
                <a:buNone/>
              </a:pPr>
              <a:t>7</a:t>
            </a:fld>
            <a:endParaRPr lang="en-US" altLang="es-ES" sz="1400">
              <a:solidFill>
                <a:srgbClr val="FFFFFF"/>
              </a:solidFill>
              <a:latin typeface="Lucida Sans Unicode" panose="020B0602030504020204" pitchFamily="34" charset="0"/>
            </a:endParaRPr>
          </a:p>
        </p:txBody>
      </p:sp>
      <p:sp>
        <p:nvSpPr>
          <p:cNvPr id="14342" name="5 Marcador de pie de página">
            <a:extLst>
              <a:ext uri="{FF2B5EF4-FFF2-40B4-BE49-F238E27FC236}">
                <a16:creationId xmlns:a16="http://schemas.microsoft.com/office/drawing/2014/main" id="{602019D6-A042-4857-A17E-7ECB4E75FD8C}"/>
              </a:ext>
            </a:extLst>
          </p:cNvPr>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PACIFICACIÓN- José Antonio Veiga Olivares</a:t>
            </a:r>
            <a:endParaRPr lang="en-US" altLang="es-ES" sz="1200">
              <a:solidFill>
                <a:schemeClr val="tx2"/>
              </a:solidFill>
              <a:latin typeface="Lucida Sans Unicode" panose="020B0602030504020204" pitchFamily="34" charset="0"/>
            </a:endParaRPr>
          </a:p>
        </p:txBody>
      </p:sp>
      <p:pic>
        <p:nvPicPr>
          <p:cNvPr id="14343" name="Picture 2">
            <a:extLst>
              <a:ext uri="{FF2B5EF4-FFF2-40B4-BE49-F238E27FC236}">
                <a16:creationId xmlns:a16="http://schemas.microsoft.com/office/drawing/2014/main" id="{DB4BB92E-4E50-45B7-BE6F-793216B1C6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725" y="1052513"/>
            <a:ext cx="28575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slide(fromBottom)">
                                      <p:cBhvr>
                                        <p:cTn id="10" dur="500"/>
                                        <p:tgtEl>
                                          <p:spTgt spid="1433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8"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wheel(8)">
                                      <p:cBhvr>
                                        <p:cTn id="15" dur="500"/>
                                        <p:tgtEl>
                                          <p:spTgt spid="14339">
                                            <p:txEl>
                                              <p:pRg st="2" end="2"/>
                                            </p:txEl>
                                          </p:spTgt>
                                        </p:tgtEl>
                                      </p:cBhvr>
                                    </p:animEffect>
                                  </p:childTnLst>
                                </p:cTn>
                              </p:par>
                              <p:par>
                                <p:cTn id="16" presetID="21" presetClass="entr" presetSubtype="8" fill="hold" nodeType="with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wheel(8)">
                                      <p:cBhvr>
                                        <p:cTn id="18" dur="500"/>
                                        <p:tgtEl>
                                          <p:spTgt spid="14339">
                                            <p:txEl>
                                              <p:pRg st="3" end="3"/>
                                            </p:txEl>
                                          </p:spTgt>
                                        </p:tgtEl>
                                      </p:cBhvr>
                                    </p:animEffect>
                                  </p:childTnLst>
                                </p:cTn>
                              </p:par>
                              <p:par>
                                <p:cTn id="19" presetID="21" presetClass="entr" presetSubtype="8" fill="hold"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wheel(8)">
                                      <p:cBhvr>
                                        <p:cTn id="21" dur="500"/>
                                        <p:tgtEl>
                                          <p:spTgt spid="14339">
                                            <p:txEl>
                                              <p:pRg st="4" end="4"/>
                                            </p:txEl>
                                          </p:spTgt>
                                        </p:tgtEl>
                                      </p:cBhvr>
                                    </p:animEffect>
                                  </p:childTnLst>
                                </p:cTn>
                              </p:par>
                              <p:par>
                                <p:cTn id="22" presetID="21" presetClass="entr" presetSubtype="8" fill="hold" nodeType="withEffect">
                                  <p:stCondLst>
                                    <p:cond delay="0"/>
                                  </p:stCondLst>
                                  <p:childTnLst>
                                    <p:set>
                                      <p:cBhvr>
                                        <p:cTn id="23" dur="1" fill="hold">
                                          <p:stCondLst>
                                            <p:cond delay="0"/>
                                          </p:stCondLst>
                                        </p:cTn>
                                        <p:tgtEl>
                                          <p:spTgt spid="14339">
                                            <p:txEl>
                                              <p:pRg st="5" end="5"/>
                                            </p:txEl>
                                          </p:spTgt>
                                        </p:tgtEl>
                                        <p:attrNameLst>
                                          <p:attrName>style.visibility</p:attrName>
                                        </p:attrNameLst>
                                      </p:cBhvr>
                                      <p:to>
                                        <p:strVal val="visible"/>
                                      </p:to>
                                    </p:set>
                                    <p:animEffect transition="in" filter="wheel(8)">
                                      <p:cBhvr>
                                        <p:cTn id="24" dur="500"/>
                                        <p:tgtEl>
                                          <p:spTgt spid="14339">
                                            <p:txEl>
                                              <p:pRg st="5" end="5"/>
                                            </p:txEl>
                                          </p:spTgt>
                                        </p:tgtEl>
                                      </p:cBhvr>
                                    </p:animEffect>
                                  </p:childTnLst>
                                </p:cTn>
                              </p:par>
                              <p:par>
                                <p:cTn id="25" presetID="21" presetClass="entr" presetSubtype="8" fill="hold" nodeType="with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wheel(8)">
                                      <p:cBhvr>
                                        <p:cTn id="27" dur="500"/>
                                        <p:tgtEl>
                                          <p:spTgt spid="14339">
                                            <p:txEl>
                                              <p:pRg st="6" end="6"/>
                                            </p:txEl>
                                          </p:spTgt>
                                        </p:tgtEl>
                                      </p:cBhvr>
                                    </p:animEffect>
                                  </p:childTnLst>
                                </p:cTn>
                              </p:par>
                              <p:par>
                                <p:cTn id="28" presetID="21" presetClass="entr" presetSubtype="8" fill="hold" nodeType="withEffect">
                                  <p:stCondLst>
                                    <p:cond delay="0"/>
                                  </p:stCondLst>
                                  <p:childTnLst>
                                    <p:set>
                                      <p:cBhvr>
                                        <p:cTn id="29" dur="1" fill="hold">
                                          <p:stCondLst>
                                            <p:cond delay="0"/>
                                          </p:stCondLst>
                                        </p:cTn>
                                        <p:tgtEl>
                                          <p:spTgt spid="14339">
                                            <p:txEl>
                                              <p:pRg st="7" end="7"/>
                                            </p:txEl>
                                          </p:spTgt>
                                        </p:tgtEl>
                                        <p:attrNameLst>
                                          <p:attrName>style.visibility</p:attrName>
                                        </p:attrNameLst>
                                      </p:cBhvr>
                                      <p:to>
                                        <p:strVal val="visible"/>
                                      </p:to>
                                    </p:set>
                                    <p:animEffect transition="in" filter="wheel(8)">
                                      <p:cBhvr>
                                        <p:cTn id="30" dur="500"/>
                                        <p:tgtEl>
                                          <p:spTgt spid="14339">
                                            <p:txEl>
                                              <p:pRg st="7" end="7"/>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nodeType="clickEffect">
                                  <p:stCondLst>
                                    <p:cond delay="0"/>
                                  </p:stCondLst>
                                  <p:childTnLst>
                                    <p:set>
                                      <p:cBhvr>
                                        <p:cTn id="34" dur="1" fill="hold">
                                          <p:stCondLst>
                                            <p:cond delay="0"/>
                                          </p:stCondLst>
                                        </p:cTn>
                                        <p:tgtEl>
                                          <p:spTgt spid="14339">
                                            <p:txEl>
                                              <p:pRg st="8" end="8"/>
                                            </p:txEl>
                                          </p:spTgt>
                                        </p:tgtEl>
                                        <p:attrNameLst>
                                          <p:attrName>style.visibility</p:attrName>
                                        </p:attrNameLst>
                                      </p:cBhvr>
                                      <p:to>
                                        <p:strVal val="visible"/>
                                      </p:to>
                                    </p:set>
                                    <p:animEffect transition="in" filter="fade">
                                      <p:cBhvr>
                                        <p:cTn id="35" dur="1000"/>
                                        <p:tgtEl>
                                          <p:spTgt spid="14339">
                                            <p:txEl>
                                              <p:pRg st="8" end="8"/>
                                            </p:txEl>
                                          </p:spTgt>
                                        </p:tgtEl>
                                      </p:cBhvr>
                                    </p:animEffect>
                                    <p:anim calcmode="lin" valueType="num">
                                      <p:cBhvr>
                                        <p:cTn id="36" dur="1000" fill="hold"/>
                                        <p:tgtEl>
                                          <p:spTgt spid="14339">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8" end="8"/>
                                            </p:txEl>
                                          </p:spTgt>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0"/>
                                  </p:stCondLst>
                                  <p:childTnLst>
                                    <p:set>
                                      <p:cBhvr>
                                        <p:cTn id="39" dur="1" fill="hold">
                                          <p:stCondLst>
                                            <p:cond delay="0"/>
                                          </p:stCondLst>
                                        </p:cTn>
                                        <p:tgtEl>
                                          <p:spTgt spid="14339">
                                            <p:txEl>
                                              <p:pRg st="9" end="9"/>
                                            </p:txEl>
                                          </p:spTgt>
                                        </p:tgtEl>
                                        <p:attrNameLst>
                                          <p:attrName>style.visibility</p:attrName>
                                        </p:attrNameLst>
                                      </p:cBhvr>
                                      <p:to>
                                        <p:strVal val="visible"/>
                                      </p:to>
                                    </p:set>
                                    <p:animEffect transition="in" filter="fade">
                                      <p:cBhvr>
                                        <p:cTn id="40" dur="1000"/>
                                        <p:tgtEl>
                                          <p:spTgt spid="14339">
                                            <p:txEl>
                                              <p:pRg st="9" end="9"/>
                                            </p:txEl>
                                          </p:spTgt>
                                        </p:tgtEl>
                                      </p:cBhvr>
                                    </p:animEffect>
                                    <p:anim calcmode="lin" valueType="num">
                                      <p:cBhvr>
                                        <p:cTn id="41" dur="1000" fill="hold"/>
                                        <p:tgtEl>
                                          <p:spTgt spid="14339">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14339">
                                            <p:txEl>
                                              <p:pRg st="9" end="9"/>
                                            </p:txEl>
                                          </p:spTgt>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14339">
                                            <p:txEl>
                                              <p:pRg st="10" end="10"/>
                                            </p:txEl>
                                          </p:spTgt>
                                        </p:tgtEl>
                                        <p:attrNameLst>
                                          <p:attrName>style.visibility</p:attrName>
                                        </p:attrNameLst>
                                      </p:cBhvr>
                                      <p:to>
                                        <p:strVal val="visible"/>
                                      </p:to>
                                    </p:set>
                                    <p:animEffect transition="in" filter="fade">
                                      <p:cBhvr>
                                        <p:cTn id="45" dur="1000"/>
                                        <p:tgtEl>
                                          <p:spTgt spid="14339">
                                            <p:txEl>
                                              <p:pRg st="10" end="10"/>
                                            </p:txEl>
                                          </p:spTgt>
                                        </p:tgtEl>
                                      </p:cBhvr>
                                    </p:animEffect>
                                    <p:anim calcmode="lin" valueType="num">
                                      <p:cBhvr>
                                        <p:cTn id="46" dur="1000" fill="hold"/>
                                        <p:tgtEl>
                                          <p:spTgt spid="14339">
                                            <p:txEl>
                                              <p:pRg st="10" end="10"/>
                                            </p:txEl>
                                          </p:spTgt>
                                        </p:tgtEl>
                                        <p:attrNameLst>
                                          <p:attrName>ppt_x</p:attrName>
                                        </p:attrNameLst>
                                      </p:cBhvr>
                                      <p:tavLst>
                                        <p:tav tm="0">
                                          <p:val>
                                            <p:strVal val="#ppt_x"/>
                                          </p:val>
                                        </p:tav>
                                        <p:tav tm="100000">
                                          <p:val>
                                            <p:strVal val="#ppt_x"/>
                                          </p:val>
                                        </p:tav>
                                      </p:tavLst>
                                    </p:anim>
                                    <p:anim calcmode="lin" valueType="num">
                                      <p:cBhvr>
                                        <p:cTn id="47" dur="1000" fill="hold"/>
                                        <p:tgtEl>
                                          <p:spTgt spid="1433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14339">
                                            <p:txEl>
                                              <p:pRg st="12" end="12"/>
                                            </p:txEl>
                                          </p:spTgt>
                                        </p:tgtEl>
                                        <p:attrNameLst>
                                          <p:attrName>style.visibility</p:attrName>
                                        </p:attrNameLst>
                                      </p:cBhvr>
                                      <p:to>
                                        <p:strVal val="visible"/>
                                      </p:to>
                                    </p:set>
                                    <p:animEffect transition="in" filter="blinds(horizontal)">
                                      <p:cBhvr>
                                        <p:cTn id="52" dur="500"/>
                                        <p:tgtEl>
                                          <p:spTgt spid="14339">
                                            <p:txEl>
                                              <p:pRg st="12" end="12"/>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14339">
                                            <p:txEl>
                                              <p:pRg st="13" end="13"/>
                                            </p:txEl>
                                          </p:spTgt>
                                        </p:tgtEl>
                                        <p:attrNameLst>
                                          <p:attrName>style.visibility</p:attrName>
                                        </p:attrNameLst>
                                      </p:cBhvr>
                                      <p:to>
                                        <p:strVal val="visible"/>
                                      </p:to>
                                    </p:set>
                                    <p:animEffect transition="in" filter="blinds(horizontal)">
                                      <p:cBhvr>
                                        <p:cTn id="55" dur="500"/>
                                        <p:tgtEl>
                                          <p:spTgt spid="1433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0A6759E7-0254-428C-A653-32321C6382EC}"/>
              </a:ext>
            </a:extLst>
          </p:cNvPr>
          <p:cNvSpPr>
            <a:spLocks noGrp="1"/>
          </p:cNvSpPr>
          <p:nvPr>
            <p:ph type="title"/>
          </p:nvPr>
        </p:nvSpPr>
        <p:spPr/>
        <p:txBody>
          <a:bodyPr/>
          <a:lstStyle/>
          <a:p>
            <a:pPr eaLnBrk="1" hangingPunct="1">
              <a:defRPr/>
            </a:pPr>
            <a:r>
              <a:rPr lang="es-ES" dirty="0"/>
              <a:t>FORMALIZACIÓN DE LA MEDIACIÓN</a:t>
            </a:r>
          </a:p>
        </p:txBody>
      </p:sp>
      <p:sp>
        <p:nvSpPr>
          <p:cNvPr id="18435" name="2 Marcador de contenido">
            <a:extLst>
              <a:ext uri="{FF2B5EF4-FFF2-40B4-BE49-F238E27FC236}">
                <a16:creationId xmlns:a16="http://schemas.microsoft.com/office/drawing/2014/main" id="{78A8CC95-C4A6-4373-86D6-186BE4984824}"/>
              </a:ext>
            </a:extLst>
          </p:cNvPr>
          <p:cNvSpPr>
            <a:spLocks noGrp="1"/>
          </p:cNvSpPr>
          <p:nvPr>
            <p:ph sz="quarter" idx="1"/>
          </p:nvPr>
        </p:nvSpPr>
        <p:spPr>
          <a:xfrm>
            <a:off x="457200" y="1600200"/>
            <a:ext cx="7467600" cy="4873625"/>
          </a:xfrm>
        </p:spPr>
        <p:txBody>
          <a:bodyPr/>
          <a:lstStyle/>
          <a:p>
            <a:pPr eaLnBrk="1" hangingPunct="1"/>
            <a:r>
              <a:rPr lang="es-ES" altLang="es-ES"/>
              <a:t>Es importante:</a:t>
            </a:r>
          </a:p>
          <a:p>
            <a:pPr lvl="1" eaLnBrk="1" hangingPunct="1"/>
            <a:r>
              <a:rPr lang="es-ES" altLang="es-ES"/>
              <a:t>Crear una red estable de mediadores y mediadoras.</a:t>
            </a:r>
          </a:p>
          <a:p>
            <a:pPr lvl="1" eaLnBrk="1" hangingPunct="1"/>
            <a:r>
              <a:rPr lang="es-ES" altLang="es-ES"/>
              <a:t>El deseo de disfrutar de un clima de convivencia positivo .</a:t>
            </a:r>
          </a:p>
          <a:p>
            <a:pPr lvl="1" eaLnBrk="1" hangingPunct="1"/>
            <a:r>
              <a:rPr lang="es-ES" altLang="es-ES"/>
              <a:t>Reconocer y regular la mediación en los documentos del centro (Proyecto Educativo de Centro, Reglamento de Régimen Interior, Plan de acción Tutorial).</a:t>
            </a:r>
          </a:p>
          <a:p>
            <a:pPr lvl="1" eaLnBrk="1" hangingPunct="1"/>
            <a:r>
              <a:rPr lang="es-ES" altLang="es-ES"/>
              <a:t>Nombrar una persona que sea la encargada de activar y coordinar el equipo de mediadores.</a:t>
            </a:r>
          </a:p>
          <a:p>
            <a:pPr lvl="1" eaLnBrk="1" hangingPunct="1"/>
            <a:r>
              <a:rPr lang="es-ES" altLang="es-ES"/>
              <a:t>Seguimiento con el equipo de formadores durante dos cursos escolares.</a:t>
            </a:r>
          </a:p>
          <a:p>
            <a:pPr eaLnBrk="1" hangingPunct="1"/>
            <a:endParaRPr lang="es-ES" altLang="es-ES"/>
          </a:p>
        </p:txBody>
      </p:sp>
      <p:sp>
        <p:nvSpPr>
          <p:cNvPr id="15364" name="4 Marcador de número de diapositiva">
            <a:extLst>
              <a:ext uri="{FF2B5EF4-FFF2-40B4-BE49-F238E27FC236}">
                <a16:creationId xmlns:a16="http://schemas.microsoft.com/office/drawing/2014/main" id="{8E288B58-14B3-43D6-BB02-BCC1FA8EFD9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23A93E50-C2CF-42D0-B3C5-F86298C5B6F6}" type="slidenum">
              <a:rPr lang="en-US" altLang="es-ES" sz="1400">
                <a:solidFill>
                  <a:srgbClr val="FFFFFF"/>
                </a:solidFill>
                <a:latin typeface="Lucida Sans Unicode" panose="020B0602030504020204" pitchFamily="34" charset="0"/>
              </a:rPr>
              <a:pPr eaLnBrk="1" hangingPunct="1">
                <a:spcBef>
                  <a:spcPct val="0"/>
                </a:spcBef>
                <a:buClrTx/>
                <a:buSzTx/>
                <a:buFontTx/>
                <a:buNone/>
              </a:pPr>
              <a:t>8</a:t>
            </a:fld>
            <a:endParaRPr lang="en-US" altLang="es-ES" sz="1400">
              <a:solidFill>
                <a:srgbClr val="FFFFFF"/>
              </a:solidFill>
              <a:latin typeface="Lucida Sans Unicode" panose="020B0602030504020204" pitchFamily="34" charset="0"/>
            </a:endParaRPr>
          </a:p>
        </p:txBody>
      </p:sp>
      <p:sp>
        <p:nvSpPr>
          <p:cNvPr id="15365" name="5 Marcador de pie de página">
            <a:extLst>
              <a:ext uri="{FF2B5EF4-FFF2-40B4-BE49-F238E27FC236}">
                <a16:creationId xmlns:a16="http://schemas.microsoft.com/office/drawing/2014/main" id="{7BE7ABA6-6D5A-40C3-88DE-E552E98ADF41}"/>
              </a:ext>
            </a:extLst>
          </p:cNvPr>
          <p:cNvSpPr>
            <a:spLocks noGrp="1"/>
          </p:cNvSpPr>
          <p:nvPr>
            <p:ph type="ftr" sz="quarter" idx="12"/>
          </p:nvPr>
        </p:nvSpPr>
        <p:spPr bwMode="auto">
          <a:xfrm rot="5400000">
            <a:off x="6151563" y="2898775"/>
            <a:ext cx="487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par>
                          <p:cTn id="8" fill="hold" nodeType="afterGroup">
                            <p:stCondLst>
                              <p:cond delay="500"/>
                            </p:stCondLst>
                            <p:childTnLst>
                              <p:par>
                                <p:cTn id="9" presetID="7" presetClass="entr" presetSubtype="8" fill="hold"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 calcmode="lin" valueType="num">
                                      <p:cBhvr additive="base">
                                        <p:cTn id="11" dur="10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7" dur="1000"/>
                                        <p:tgtEl>
                                          <p:spTgt spid="184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22" dur="1000"/>
                                        <p:tgtEl>
                                          <p:spTgt spid="184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nodeType="clickEffect">
                                  <p:stCondLst>
                                    <p:cond delay="0"/>
                                  </p:stCondLst>
                                  <p:childTnLst>
                                    <p:set>
                                      <p:cBhvr>
                                        <p:cTn id="26" dur="1" fill="hold">
                                          <p:stCondLst>
                                            <p:cond delay="0"/>
                                          </p:stCondLst>
                                        </p:cTn>
                                        <p:tgtEl>
                                          <p:spTgt spid="18435">
                                            <p:txEl>
                                              <p:pRg st="3" end="3"/>
                                            </p:txEl>
                                          </p:spTgt>
                                        </p:tgtEl>
                                        <p:attrNameLst>
                                          <p:attrName>style.visibility</p:attrName>
                                        </p:attrNameLst>
                                      </p:cBhvr>
                                      <p:to>
                                        <p:strVal val="visible"/>
                                      </p:to>
                                    </p:set>
                                    <p:animEffect transition="in" filter="wheel(4)">
                                      <p:cBhvr>
                                        <p:cTn id="27" dur="1000"/>
                                        <p:tgtEl>
                                          <p:spTgt spid="18435">
                                            <p:txEl>
                                              <p:pRg st="3" end="3"/>
                                            </p:txEl>
                                          </p:spTgt>
                                        </p:tgtEl>
                                      </p:cBhvr>
                                    </p:animEffect>
                                  </p:childTnLst>
                                </p:cTn>
                              </p:par>
                            </p:childTnLst>
                          </p:cTn>
                        </p:par>
                        <p:par>
                          <p:cTn id="28" fill="hold" nodeType="afterGroup">
                            <p:stCondLst>
                              <p:cond delay="1000"/>
                            </p:stCondLst>
                            <p:childTnLst>
                              <p:par>
                                <p:cTn id="29" presetID="3" presetClass="entr" presetSubtype="10" fill="hold" nodeType="after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31" dur="500"/>
                                        <p:tgtEl>
                                          <p:spTgt spid="18435">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18435">
                                            <p:txEl>
                                              <p:pRg st="5" end="5"/>
                                            </p:txEl>
                                          </p:spTgt>
                                        </p:tgtEl>
                                        <p:attrNameLst>
                                          <p:attrName>style.visibility</p:attrName>
                                        </p:attrNameLst>
                                      </p:cBhvr>
                                      <p:to>
                                        <p:strVal val="visible"/>
                                      </p:to>
                                    </p:set>
                                    <p:animEffect transition="in" filter="checkerboard(across)">
                                      <p:cBhvr>
                                        <p:cTn id="36"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ADCF55B7-C32D-463C-A009-1C2C22C8BBB0}"/>
              </a:ext>
            </a:extLst>
          </p:cNvPr>
          <p:cNvSpPr>
            <a:spLocks noGrp="1"/>
          </p:cNvSpPr>
          <p:nvPr>
            <p:ph type="title"/>
          </p:nvPr>
        </p:nvSpPr>
        <p:spPr/>
        <p:txBody>
          <a:bodyPr>
            <a:normAutofit fontScale="90000"/>
          </a:bodyPr>
          <a:lstStyle/>
          <a:p>
            <a:pPr algn="ctr">
              <a:defRPr/>
            </a:pPr>
            <a:r>
              <a:rPr lang="es-ES" sz="3600" dirty="0"/>
              <a:t>¿Con qué apoyo inicial cuenta el equipo de mediación?</a:t>
            </a:r>
          </a:p>
        </p:txBody>
      </p:sp>
      <p:sp>
        <p:nvSpPr>
          <p:cNvPr id="16387" name="2 Marcador de contenido">
            <a:extLst>
              <a:ext uri="{FF2B5EF4-FFF2-40B4-BE49-F238E27FC236}">
                <a16:creationId xmlns:a16="http://schemas.microsoft.com/office/drawing/2014/main" id="{6F6AB2CE-1C35-42FC-8FEB-912468819D91}"/>
              </a:ext>
            </a:extLst>
          </p:cNvPr>
          <p:cNvSpPr>
            <a:spLocks noGrp="1"/>
          </p:cNvSpPr>
          <p:nvPr>
            <p:ph sz="quarter" idx="1"/>
          </p:nvPr>
        </p:nvSpPr>
        <p:spPr>
          <a:xfrm>
            <a:off x="457200" y="1600200"/>
            <a:ext cx="7467600" cy="4873625"/>
          </a:xfrm>
        </p:spPr>
        <p:txBody>
          <a:bodyPr/>
          <a:lstStyle/>
          <a:p>
            <a:r>
              <a:rPr lang="es-ES" altLang="es-ES"/>
              <a:t>No debe confrontar con los canales de gestión de conflictos establecidos, sino respetarlos.</a:t>
            </a:r>
          </a:p>
          <a:p>
            <a:r>
              <a:rPr lang="es-ES" altLang="es-ES"/>
              <a:t>Las novedades acostumbran crear resistencias y la manera de superarlas nunca en la confrontación.</a:t>
            </a:r>
          </a:p>
          <a:p>
            <a:r>
              <a:rPr lang="es-ES" altLang="es-ES"/>
              <a:t>Fundamental respetar a quienes se oponen.</a:t>
            </a:r>
          </a:p>
          <a:p>
            <a:r>
              <a:rPr lang="es-ES" altLang="es-ES"/>
              <a:t>Casi siempre contaremos con más personas a favor que en contra, puesto que entre los alumnos tiene un valor muy positivo.</a:t>
            </a:r>
          </a:p>
        </p:txBody>
      </p:sp>
      <p:sp>
        <p:nvSpPr>
          <p:cNvPr id="16388" name="4 Marcador de número de diapositiva">
            <a:extLst>
              <a:ext uri="{FF2B5EF4-FFF2-40B4-BE49-F238E27FC236}">
                <a16:creationId xmlns:a16="http://schemas.microsoft.com/office/drawing/2014/main" id="{E81C9928-C46C-4912-8391-59D5EBD11713}"/>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B073962A-8042-40F6-AB6C-9CF54B0A9B33}" type="slidenum">
              <a:rPr lang="en-US" altLang="es-ES" sz="1400">
                <a:solidFill>
                  <a:srgbClr val="FFFFFF"/>
                </a:solidFill>
                <a:latin typeface="Lucida Sans Unicode" panose="020B0602030504020204" pitchFamily="34" charset="0"/>
              </a:rPr>
              <a:pPr eaLnBrk="1" hangingPunct="1">
                <a:spcBef>
                  <a:spcPct val="0"/>
                </a:spcBef>
                <a:buClrTx/>
                <a:buSzTx/>
                <a:buFontTx/>
                <a:buNone/>
              </a:pPr>
              <a:t>9</a:t>
            </a:fld>
            <a:endParaRPr lang="en-US" altLang="es-ES" sz="1400">
              <a:solidFill>
                <a:srgbClr val="FFFFFF"/>
              </a:solidFill>
              <a:latin typeface="Lucida Sans Unicode" panose="020B0602030504020204" pitchFamily="34" charset="0"/>
            </a:endParaRPr>
          </a:p>
        </p:txBody>
      </p:sp>
      <p:sp>
        <p:nvSpPr>
          <p:cNvPr id="16389" name="5 Marcador de pie de página">
            <a:extLst>
              <a:ext uri="{FF2B5EF4-FFF2-40B4-BE49-F238E27FC236}">
                <a16:creationId xmlns:a16="http://schemas.microsoft.com/office/drawing/2014/main" id="{E4B2E491-E7BC-4A86-BA5F-348280A15924}"/>
              </a:ext>
            </a:extLst>
          </p:cNvPr>
          <p:cNvSpPr>
            <a:spLocks noGrp="1"/>
          </p:cNvSpPr>
          <p:nvPr>
            <p:ph type="ftr" sz="quarter" idx="12"/>
          </p:nvPr>
        </p:nvSpPr>
        <p:spPr bwMode="auto">
          <a:xfrm rot="5400000">
            <a:off x="5869782" y="2707481"/>
            <a:ext cx="52593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s-ES" altLang="es-ES" sz="1200">
                <a:solidFill>
                  <a:schemeClr val="tx2"/>
                </a:solidFill>
                <a:latin typeface="Lucida Sans Unicode" panose="020B0602030504020204" pitchFamily="34" charset="0"/>
              </a:rPr>
              <a:t>AULAS DE MEDIACIÓN- José Antonio Veiga Olivares</a:t>
            </a:r>
            <a:endParaRPr lang="en-US" altLang="es-ES" sz="1200">
              <a:solidFill>
                <a:schemeClr val="tx2"/>
              </a:solidFill>
              <a:latin typeface="Lucida Sans Unicode" panose="020B0602030504020204" pitchFamily="34" charset="0"/>
            </a:endParaRPr>
          </a:p>
        </p:txBody>
      </p:sp>
      <p:pic>
        <p:nvPicPr>
          <p:cNvPr id="16390" name="Picture 7">
            <a:extLst>
              <a:ext uri="{FF2B5EF4-FFF2-40B4-BE49-F238E27FC236}">
                <a16:creationId xmlns:a16="http://schemas.microsoft.com/office/drawing/2014/main" id="{576A8444-D773-48B0-9BDD-370C286011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4864100"/>
            <a:ext cx="1992313"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296FC7E1A65F64691B537AD11D0D172" ma:contentTypeVersion="0" ma:contentTypeDescription="Crear nuevo documento." ma:contentTypeScope="" ma:versionID="7f0d892a1dca673b518d1960fdd9eca5">
  <xsd:schema xmlns:xsd="http://www.w3.org/2001/XMLSchema" xmlns:xs="http://www.w3.org/2001/XMLSchema" xmlns:p="http://schemas.microsoft.com/office/2006/metadata/properties" targetNamespace="http://schemas.microsoft.com/office/2006/metadata/properties" ma:root="true" ma:fieldsID="986dcc55fc7de7b749655be5365d3ef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9EA8B6-1DC4-4C68-BAF9-D27E4DB6BA8B}"/>
</file>

<file path=customXml/itemProps2.xml><?xml version="1.0" encoding="utf-8"?>
<ds:datastoreItem xmlns:ds="http://schemas.openxmlformats.org/officeDocument/2006/customXml" ds:itemID="{8E4E4806-A51F-4569-8633-05426A471B25}"/>
</file>

<file path=customXml/itemProps3.xml><?xml version="1.0" encoding="utf-8"?>
<ds:datastoreItem xmlns:ds="http://schemas.openxmlformats.org/officeDocument/2006/customXml" ds:itemID="{CA36618C-64D8-4BAD-9311-66C61AF05488}"/>
</file>

<file path=docProps/app.xml><?xml version="1.0" encoding="utf-8"?>
<Properties xmlns="http://schemas.openxmlformats.org/officeDocument/2006/extended-properties" xmlns:vt="http://schemas.openxmlformats.org/officeDocument/2006/docPropsVTypes">
  <Template>Oriel</Template>
  <TotalTime>1148</TotalTime>
  <Words>1801</Words>
  <Application>Microsoft Office PowerPoint</Application>
  <PresentationFormat>Presentación en pantalla (4:3)</PresentationFormat>
  <Paragraphs>225</Paragraphs>
  <Slides>22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22</vt:i4>
      </vt:variant>
    </vt:vector>
  </HeadingPairs>
  <TitlesOfParts>
    <vt:vector size="30" baseType="lpstr">
      <vt:lpstr>Arial</vt:lpstr>
      <vt:lpstr>Calibri</vt:lpstr>
      <vt:lpstr>Century Schoolbook</vt:lpstr>
      <vt:lpstr>Jokerman</vt:lpstr>
      <vt:lpstr>Lucida Sans Unicode</vt:lpstr>
      <vt:lpstr>Wingdings</vt:lpstr>
      <vt:lpstr>Wingdings 2</vt:lpstr>
      <vt:lpstr>Mirador</vt:lpstr>
      <vt:lpstr>La Mediación Escolar</vt:lpstr>
      <vt:lpstr>Aulas de MEDIACIÓN</vt:lpstr>
      <vt:lpstr>¿Cómo implantar la mediación en un centro educativo? </vt:lpstr>
      <vt:lpstr>Personajes del programa:</vt:lpstr>
      <vt:lpstr>ETAPA DE FORMACIÓN.</vt:lpstr>
      <vt:lpstr>CURSILLO DE FORMACIÓN</vt:lpstr>
      <vt:lpstr>TEMPORALIZACIÓN DEL CURSILLO</vt:lpstr>
      <vt:lpstr>FORMALIZACIÓN DE LA MEDIACIÓN</vt:lpstr>
      <vt:lpstr>¿Con qué apoyo inicial cuenta el equipo de mediación?</vt:lpstr>
      <vt:lpstr>¿Qué clase de conflictos se mediaran? </vt:lpstr>
      <vt:lpstr>¿Quién puede solicitar una mediación? </vt:lpstr>
      <vt:lpstr>¿Qué pasos son necesarios  realizar antes de entrar en acción?</vt:lpstr>
      <vt:lpstr>¿Cuáles son las tareas del coordinador?</vt:lpstr>
      <vt:lpstr>¿Qué ventajas tiene la comediación?</vt:lpstr>
      <vt:lpstr>¿Quién puede ser mediador? </vt:lpstr>
      <vt:lpstr>¿Qué motivos pueden ser la causa de que alguien no  acepte participar de una mediación? </vt:lpstr>
      <vt:lpstr>¿Cuando se desaconseja mediar? </vt:lpstr>
      <vt:lpstr>¿Qué beneficios aporta la mediación? </vt:lpstr>
      <vt:lpstr>¿Cómo contribuye la mediación en la creación de un mundo más pacífico? </vt:lpstr>
      <vt:lpstr>La Ventaja mas Importante</vt:lpstr>
      <vt:lpstr>Tres llamadas de atención: mitos sobre violencia escolar</vt:lpstr>
      <vt:lpstr> La Paz desde la Infancia.</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Mediacion Escolar</dc:title>
  <dc:creator>Irma Lovera</dc:creator>
  <cp:lastModifiedBy>Jose Antonio Veiga Olivares</cp:lastModifiedBy>
  <cp:revision>145</cp:revision>
  <dcterms:created xsi:type="dcterms:W3CDTF">2005-05-07T02:13:16Z</dcterms:created>
  <dcterms:modified xsi:type="dcterms:W3CDTF">2021-10-26T20:08:43Z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0x0101009296FC7E1A65F64691B537AD11D0D172</vt:lpwstr>
  </property>
</Properties>
</file>