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4"/>
  </p:notesMasterIdLst>
  <p:handoutMasterIdLst>
    <p:handoutMasterId r:id="rId25"/>
  </p:handoutMasterIdLst>
  <p:sldIdLst>
    <p:sldId id="256" r:id="rId2"/>
    <p:sldId id="274" r:id="rId3"/>
    <p:sldId id="278" r:id="rId4"/>
    <p:sldId id="257" r:id="rId5"/>
    <p:sldId id="279" r:id="rId6"/>
    <p:sldId id="296" r:id="rId7"/>
    <p:sldId id="297" r:id="rId8"/>
    <p:sldId id="280" r:id="rId9"/>
    <p:sldId id="292" r:id="rId10"/>
    <p:sldId id="281" r:id="rId11"/>
    <p:sldId id="282" r:id="rId12"/>
    <p:sldId id="293" r:id="rId13"/>
    <p:sldId id="294" r:id="rId14"/>
    <p:sldId id="295" r:id="rId15"/>
    <p:sldId id="283" r:id="rId16"/>
    <p:sldId id="284" r:id="rId17"/>
    <p:sldId id="285" r:id="rId18"/>
    <p:sldId id="286" r:id="rId19"/>
    <p:sldId id="287" r:id="rId20"/>
    <p:sldId id="269" r:id="rId21"/>
    <p:sldId id="259" r:id="rId22"/>
    <p:sldId id="271" r:id="rId23"/>
  </p:sldIdLst>
  <p:sldSz cx="9144000" cy="6858000" type="screen4x3"/>
  <p:notesSz cx="6797675" cy="9926638"/>
  <p:defaultTextStyle>
    <a:defPPr>
      <a:defRPr lang="es-VE"/>
    </a:defPPr>
    <a:lvl1pPr algn="l" rtl="0" fontAlgn="base">
      <a:spcBef>
        <a:spcPct val="0"/>
      </a:spcBef>
      <a:spcAft>
        <a:spcPct val="0"/>
      </a:spcAft>
      <a:defRPr sz="3200" kern="1200">
        <a:solidFill>
          <a:srgbClr val="0033CC"/>
        </a:solidFill>
        <a:latin typeface="Lucida Sans Unicode" panose="020B0602030504020204" pitchFamily="34" charset="0"/>
        <a:ea typeface="+mn-ea"/>
        <a:cs typeface="+mn-cs"/>
      </a:defRPr>
    </a:lvl1pPr>
    <a:lvl2pPr marL="457200" algn="l" rtl="0" fontAlgn="base">
      <a:spcBef>
        <a:spcPct val="0"/>
      </a:spcBef>
      <a:spcAft>
        <a:spcPct val="0"/>
      </a:spcAft>
      <a:defRPr sz="3200" kern="1200">
        <a:solidFill>
          <a:srgbClr val="0033CC"/>
        </a:solidFill>
        <a:latin typeface="Lucida Sans Unicode" panose="020B0602030504020204" pitchFamily="34" charset="0"/>
        <a:ea typeface="+mn-ea"/>
        <a:cs typeface="+mn-cs"/>
      </a:defRPr>
    </a:lvl2pPr>
    <a:lvl3pPr marL="914400" algn="l" rtl="0" fontAlgn="base">
      <a:spcBef>
        <a:spcPct val="0"/>
      </a:spcBef>
      <a:spcAft>
        <a:spcPct val="0"/>
      </a:spcAft>
      <a:defRPr sz="3200" kern="1200">
        <a:solidFill>
          <a:srgbClr val="0033CC"/>
        </a:solidFill>
        <a:latin typeface="Lucida Sans Unicode" panose="020B0602030504020204" pitchFamily="34" charset="0"/>
        <a:ea typeface="+mn-ea"/>
        <a:cs typeface="+mn-cs"/>
      </a:defRPr>
    </a:lvl3pPr>
    <a:lvl4pPr marL="1371600" algn="l" rtl="0" fontAlgn="base">
      <a:spcBef>
        <a:spcPct val="0"/>
      </a:spcBef>
      <a:spcAft>
        <a:spcPct val="0"/>
      </a:spcAft>
      <a:defRPr sz="3200" kern="1200">
        <a:solidFill>
          <a:srgbClr val="0033CC"/>
        </a:solidFill>
        <a:latin typeface="Lucida Sans Unicode" panose="020B0602030504020204" pitchFamily="34" charset="0"/>
        <a:ea typeface="+mn-ea"/>
        <a:cs typeface="+mn-cs"/>
      </a:defRPr>
    </a:lvl4pPr>
    <a:lvl5pPr marL="1828800" algn="l" rtl="0" fontAlgn="base">
      <a:spcBef>
        <a:spcPct val="0"/>
      </a:spcBef>
      <a:spcAft>
        <a:spcPct val="0"/>
      </a:spcAft>
      <a:defRPr sz="3200" kern="1200">
        <a:solidFill>
          <a:srgbClr val="0033CC"/>
        </a:solidFill>
        <a:latin typeface="Lucida Sans Unicode" panose="020B0602030504020204" pitchFamily="34" charset="0"/>
        <a:ea typeface="+mn-ea"/>
        <a:cs typeface="+mn-cs"/>
      </a:defRPr>
    </a:lvl5pPr>
    <a:lvl6pPr marL="2286000" algn="l" defTabSz="914400" rtl="0" eaLnBrk="1" latinLnBrk="0" hangingPunct="1">
      <a:defRPr sz="3200" kern="1200">
        <a:solidFill>
          <a:srgbClr val="0033CC"/>
        </a:solidFill>
        <a:latin typeface="Lucida Sans Unicode" panose="020B0602030504020204" pitchFamily="34" charset="0"/>
        <a:ea typeface="+mn-ea"/>
        <a:cs typeface="+mn-cs"/>
      </a:defRPr>
    </a:lvl6pPr>
    <a:lvl7pPr marL="2743200" algn="l" defTabSz="914400" rtl="0" eaLnBrk="1" latinLnBrk="0" hangingPunct="1">
      <a:defRPr sz="3200" kern="1200">
        <a:solidFill>
          <a:srgbClr val="0033CC"/>
        </a:solidFill>
        <a:latin typeface="Lucida Sans Unicode" panose="020B0602030504020204" pitchFamily="34" charset="0"/>
        <a:ea typeface="+mn-ea"/>
        <a:cs typeface="+mn-cs"/>
      </a:defRPr>
    </a:lvl7pPr>
    <a:lvl8pPr marL="3200400" algn="l" defTabSz="914400" rtl="0" eaLnBrk="1" latinLnBrk="0" hangingPunct="1">
      <a:defRPr sz="3200" kern="1200">
        <a:solidFill>
          <a:srgbClr val="0033CC"/>
        </a:solidFill>
        <a:latin typeface="Lucida Sans Unicode" panose="020B0602030504020204" pitchFamily="34" charset="0"/>
        <a:ea typeface="+mn-ea"/>
        <a:cs typeface="+mn-cs"/>
      </a:defRPr>
    </a:lvl8pPr>
    <a:lvl9pPr marL="3657600" algn="l" defTabSz="914400" rtl="0" eaLnBrk="1" latinLnBrk="0" hangingPunct="1">
      <a:defRPr sz="3200" kern="1200">
        <a:solidFill>
          <a:srgbClr val="0033CC"/>
        </a:solidFill>
        <a:latin typeface="Lucida Sans Unicode" panose="020B06020305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6" autoAdjust="0"/>
    <p:restoredTop sz="90869" autoAdjust="0"/>
  </p:normalViewPr>
  <p:slideViewPr>
    <p:cSldViewPr>
      <p:cViewPr varScale="1">
        <p:scale>
          <a:sx n="78" d="100"/>
          <a:sy n="78" d="100"/>
        </p:scale>
        <p:origin x="1013"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4E485418-3829-435F-B68C-1F7401FF2B04}"/>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a:extLst>
              <a:ext uri="{FF2B5EF4-FFF2-40B4-BE49-F238E27FC236}">
                <a16:creationId xmlns:a16="http://schemas.microsoft.com/office/drawing/2014/main" id="{F0A476D6-8F5B-4C65-8C9B-2F465D727481}"/>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347BBFE9-A4DE-41FF-9F46-734F5AD0614F}" type="datetimeFigureOut">
              <a:rPr lang="es-ES"/>
              <a:pPr>
                <a:defRPr/>
              </a:pPr>
              <a:t>26/10/2021</a:t>
            </a:fld>
            <a:endParaRPr lang="es-ES"/>
          </a:p>
        </p:txBody>
      </p:sp>
      <p:sp>
        <p:nvSpPr>
          <p:cNvPr id="4" name="3 Marcador de pie de página">
            <a:extLst>
              <a:ext uri="{FF2B5EF4-FFF2-40B4-BE49-F238E27FC236}">
                <a16:creationId xmlns:a16="http://schemas.microsoft.com/office/drawing/2014/main" id="{808AD7B1-EED4-4B3A-8807-1B0C44AF9942}"/>
              </a:ext>
            </a:extLst>
          </p:cNvPr>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s-ES"/>
          </a:p>
        </p:txBody>
      </p:sp>
      <p:sp>
        <p:nvSpPr>
          <p:cNvPr id="5" name="4 Marcador de número de diapositiva">
            <a:extLst>
              <a:ext uri="{FF2B5EF4-FFF2-40B4-BE49-F238E27FC236}">
                <a16:creationId xmlns:a16="http://schemas.microsoft.com/office/drawing/2014/main" id="{18C4E8B6-6B72-4FE0-878B-6EEF0A49CECB}"/>
              </a:ext>
            </a:extLst>
          </p:cNvPr>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7D91CE6-F89A-4440-B738-7A03E6D69E60}" type="slidenum">
              <a:rPr lang="es-ES" altLang="es-ES"/>
              <a:pPr/>
              <a:t>‹Nº›</a:t>
            </a:fld>
            <a:endParaRPr lang="es-ES" altLang="es-E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E88E159F-FCF1-454D-B8E4-F2AF438D03DA}"/>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a:extLst>
              <a:ext uri="{FF2B5EF4-FFF2-40B4-BE49-F238E27FC236}">
                <a16:creationId xmlns:a16="http://schemas.microsoft.com/office/drawing/2014/main" id="{0143F9BE-774B-4B00-A4A0-997A29E82CAC}"/>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5DA98FF5-7747-49D9-BDE2-F1BC49293EFC}" type="datetimeFigureOut">
              <a:rPr lang="es-ES"/>
              <a:pPr>
                <a:defRPr/>
              </a:pPr>
              <a:t>26/10/2021</a:t>
            </a:fld>
            <a:endParaRPr lang="es-ES"/>
          </a:p>
        </p:txBody>
      </p:sp>
      <p:sp>
        <p:nvSpPr>
          <p:cNvPr id="4" name="3 Marcador de imagen de diapositiva">
            <a:extLst>
              <a:ext uri="{FF2B5EF4-FFF2-40B4-BE49-F238E27FC236}">
                <a16:creationId xmlns:a16="http://schemas.microsoft.com/office/drawing/2014/main" id="{072636AD-EE9D-4F5C-8BF2-473261A9813A}"/>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a:extLst>
              <a:ext uri="{FF2B5EF4-FFF2-40B4-BE49-F238E27FC236}">
                <a16:creationId xmlns:a16="http://schemas.microsoft.com/office/drawing/2014/main" id="{4BFC7290-8AD5-4424-B302-4813B88DE740}"/>
              </a:ext>
            </a:extLst>
          </p:cNvPr>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a:extLst>
              <a:ext uri="{FF2B5EF4-FFF2-40B4-BE49-F238E27FC236}">
                <a16:creationId xmlns:a16="http://schemas.microsoft.com/office/drawing/2014/main" id="{6037AC4D-0E0D-42AD-8CB9-74EDD793E169}"/>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s-ES"/>
          </a:p>
        </p:txBody>
      </p:sp>
      <p:sp>
        <p:nvSpPr>
          <p:cNvPr id="7" name="6 Marcador de número de diapositiva">
            <a:extLst>
              <a:ext uri="{FF2B5EF4-FFF2-40B4-BE49-F238E27FC236}">
                <a16:creationId xmlns:a16="http://schemas.microsoft.com/office/drawing/2014/main" id="{95B0BD73-F6D5-48B8-BE45-AF7A214ED277}"/>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2E67394-FD2C-4EDC-BC4E-3D27A90A7958}" type="slidenum">
              <a:rPr lang="es-ES" altLang="es-ES"/>
              <a:pPr/>
              <a:t>‹Nº›</a:t>
            </a:fld>
            <a:endParaRPr lang="es-ES" alt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12 Rectángulo">
            <a:extLst>
              <a:ext uri="{FF2B5EF4-FFF2-40B4-BE49-F238E27FC236}">
                <a16:creationId xmlns:a16="http://schemas.microsoft.com/office/drawing/2014/main" id="{3DC2244D-C57B-4FDE-B199-EF4486DBD54D}"/>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4 Rectángulo">
            <a:extLst>
              <a:ext uri="{FF2B5EF4-FFF2-40B4-BE49-F238E27FC236}">
                <a16:creationId xmlns:a16="http://schemas.microsoft.com/office/drawing/2014/main" id="{5372AF7D-229C-4683-BE25-390CFE58E33F}"/>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6 Rectángulo">
            <a:extLst>
              <a:ext uri="{FF2B5EF4-FFF2-40B4-BE49-F238E27FC236}">
                <a16:creationId xmlns:a16="http://schemas.microsoft.com/office/drawing/2014/main" id="{B437663A-C7B1-46AE-B19E-501AC9FBDEBC}"/>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17 Rectángulo">
            <a:extLst>
              <a:ext uri="{FF2B5EF4-FFF2-40B4-BE49-F238E27FC236}">
                <a16:creationId xmlns:a16="http://schemas.microsoft.com/office/drawing/2014/main" id="{188606C3-789C-4D65-BE60-AD05AF7D2BC6}"/>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18 Conector recto">
            <a:extLst>
              <a:ext uri="{FF2B5EF4-FFF2-40B4-BE49-F238E27FC236}">
                <a16:creationId xmlns:a16="http://schemas.microsoft.com/office/drawing/2014/main" id="{D415510C-CD4E-47BA-B5B7-EED006C2EB52}"/>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19 Conector recto">
            <a:extLst>
              <a:ext uri="{FF2B5EF4-FFF2-40B4-BE49-F238E27FC236}">
                <a16:creationId xmlns:a16="http://schemas.microsoft.com/office/drawing/2014/main" id="{0E5F2811-B8CA-4562-84AE-681FF734BBBE}"/>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20 Conector recto">
            <a:extLst>
              <a:ext uri="{FF2B5EF4-FFF2-40B4-BE49-F238E27FC236}">
                <a16:creationId xmlns:a16="http://schemas.microsoft.com/office/drawing/2014/main" id="{52FEB0D3-BA93-4771-AC70-C02E80A1D0BB}"/>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23 Conector recto">
            <a:extLst>
              <a:ext uri="{FF2B5EF4-FFF2-40B4-BE49-F238E27FC236}">
                <a16:creationId xmlns:a16="http://schemas.microsoft.com/office/drawing/2014/main" id="{AAE90854-17DF-4B4A-8753-9778E3FD4934}"/>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24 Conector recto">
            <a:extLst>
              <a:ext uri="{FF2B5EF4-FFF2-40B4-BE49-F238E27FC236}">
                <a16:creationId xmlns:a16="http://schemas.microsoft.com/office/drawing/2014/main" id="{845DCE74-E2B8-4ECE-8AC9-06FC83EABE1E}"/>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25 Conector recto">
            <a:extLst>
              <a:ext uri="{FF2B5EF4-FFF2-40B4-BE49-F238E27FC236}">
                <a16:creationId xmlns:a16="http://schemas.microsoft.com/office/drawing/2014/main" id="{27DE9DED-CD4E-4DB8-B644-18BF676D5C85}"/>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26 Rectángulo">
            <a:extLst>
              <a:ext uri="{FF2B5EF4-FFF2-40B4-BE49-F238E27FC236}">
                <a16:creationId xmlns:a16="http://schemas.microsoft.com/office/drawing/2014/main" id="{84F8CDAA-E080-4530-9144-FD7A37B69EA5}"/>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27 Elipse">
            <a:extLst>
              <a:ext uri="{FF2B5EF4-FFF2-40B4-BE49-F238E27FC236}">
                <a16:creationId xmlns:a16="http://schemas.microsoft.com/office/drawing/2014/main" id="{C5D5C70A-EEEA-466C-B6CA-A8B5C6DAF0F4}"/>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28 Elipse">
            <a:extLst>
              <a:ext uri="{FF2B5EF4-FFF2-40B4-BE49-F238E27FC236}">
                <a16:creationId xmlns:a16="http://schemas.microsoft.com/office/drawing/2014/main" id="{C70CE9B5-5C79-43F9-A30F-41413CF48D0F}"/>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29 Elipse">
            <a:extLst>
              <a:ext uri="{FF2B5EF4-FFF2-40B4-BE49-F238E27FC236}">
                <a16:creationId xmlns:a16="http://schemas.microsoft.com/office/drawing/2014/main" id="{F1B19937-91FE-471C-B9C5-AF63FBF22C3A}"/>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30 Elipse">
            <a:extLst>
              <a:ext uri="{FF2B5EF4-FFF2-40B4-BE49-F238E27FC236}">
                <a16:creationId xmlns:a16="http://schemas.microsoft.com/office/drawing/2014/main" id="{8DCD4BDB-B4FE-4EFB-B9BF-D4F41D485853}"/>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31 Elipse">
            <a:extLst>
              <a:ext uri="{FF2B5EF4-FFF2-40B4-BE49-F238E27FC236}">
                <a16:creationId xmlns:a16="http://schemas.microsoft.com/office/drawing/2014/main" id="{062882A8-F653-4C23-8BE8-93DBA3122449}"/>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7 Título"/>
          <p:cNvSpPr>
            <a:spLocks noGrp="1"/>
          </p:cNvSpPr>
          <p:nvPr>
            <p:ph type="ctrTitle"/>
          </p:nvPr>
        </p:nvSpPr>
        <p:spPr>
          <a:xfrm>
            <a:off x="2286000" y="3124200"/>
            <a:ext cx="6172200" cy="1894362"/>
          </a:xfrm>
        </p:spPr>
        <p:txBody>
          <a:bodyPr/>
          <a:lstStyle>
            <a:lvl1pPr>
              <a:defRPr b="1"/>
            </a:lvl1pPr>
          </a:lstStyle>
          <a:p>
            <a:r>
              <a:rPr lang="es-ES"/>
              <a:t>Haga clic para modificar el estilo de título del patrón</a:t>
            </a:r>
            <a:endParaRPr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a:t>Haga clic para modificar el estilo de subtítulo del patrón</a:t>
            </a:r>
            <a:endParaRPr lang="en-US"/>
          </a:p>
        </p:txBody>
      </p:sp>
      <p:sp>
        <p:nvSpPr>
          <p:cNvPr id="22" name="27 Marcador de fecha">
            <a:extLst>
              <a:ext uri="{FF2B5EF4-FFF2-40B4-BE49-F238E27FC236}">
                <a16:creationId xmlns:a16="http://schemas.microsoft.com/office/drawing/2014/main" id="{AA6FBBA0-6788-425E-AE77-E562E7461518}"/>
              </a:ext>
            </a:extLst>
          </p:cNvPr>
          <p:cNvSpPr>
            <a:spLocks noGrp="1"/>
          </p:cNvSpPr>
          <p:nvPr>
            <p:ph type="dt" sz="half" idx="10"/>
          </p:nvPr>
        </p:nvSpPr>
        <p:spPr bwMode="auto">
          <a:xfrm rot="5400000">
            <a:off x="7764463" y="1174750"/>
            <a:ext cx="2286000" cy="381000"/>
          </a:xfrm>
        </p:spPr>
        <p:txBody>
          <a:bodyPr/>
          <a:lstStyle>
            <a:lvl1pPr>
              <a:defRPr/>
            </a:lvl1pPr>
          </a:lstStyle>
          <a:p>
            <a:pPr>
              <a:defRPr/>
            </a:pPr>
            <a:endParaRPr lang="en-US"/>
          </a:p>
        </p:txBody>
      </p:sp>
      <p:sp>
        <p:nvSpPr>
          <p:cNvPr id="23" name="16 Marcador de pie de página">
            <a:extLst>
              <a:ext uri="{FF2B5EF4-FFF2-40B4-BE49-F238E27FC236}">
                <a16:creationId xmlns:a16="http://schemas.microsoft.com/office/drawing/2014/main" id="{BBB29A12-F3D4-42B2-83F2-9E2EAA86067C}"/>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r>
              <a:rPr lang="es-ES"/>
              <a:t>AULAS DE PACIFICACIÓN- José Antonio Veiga Olivares</a:t>
            </a:r>
            <a:endParaRPr lang="en-US"/>
          </a:p>
        </p:txBody>
      </p:sp>
      <p:sp>
        <p:nvSpPr>
          <p:cNvPr id="24" name="28 Marcador de número de diapositiva">
            <a:extLst>
              <a:ext uri="{FF2B5EF4-FFF2-40B4-BE49-F238E27FC236}">
                <a16:creationId xmlns:a16="http://schemas.microsoft.com/office/drawing/2014/main" id="{34FD5DDD-0FBE-4341-8CF6-C1FD06A5696F}"/>
              </a:ext>
            </a:extLst>
          </p:cNvPr>
          <p:cNvSpPr>
            <a:spLocks noGrp="1"/>
          </p:cNvSpPr>
          <p:nvPr>
            <p:ph type="sldNum" sz="quarter" idx="12"/>
          </p:nvPr>
        </p:nvSpPr>
        <p:spPr bwMode="auto">
          <a:xfrm>
            <a:off x="1325563" y="4929188"/>
            <a:ext cx="609600" cy="517525"/>
          </a:xfrm>
        </p:spPr>
        <p:txBody>
          <a:bodyPr/>
          <a:lstStyle>
            <a:lvl1pPr>
              <a:defRPr/>
            </a:lvl1pPr>
          </a:lstStyle>
          <a:p>
            <a:fld id="{1122F4FF-EE29-4C37-AAEC-EBFF68EC13AE}" type="slidenum">
              <a:rPr lang="en-US" altLang="es-ES"/>
              <a:pPr/>
              <a:t>‹Nº›</a:t>
            </a:fld>
            <a:endParaRPr lang="en-US" altLang="es-ES"/>
          </a:p>
        </p:txBody>
      </p:sp>
    </p:spTree>
    <p:extLst>
      <p:ext uri="{BB962C8B-B14F-4D97-AF65-F5344CB8AC3E}">
        <p14:creationId xmlns:p14="http://schemas.microsoft.com/office/powerpoint/2010/main" val="1617577725"/>
      </p:ext>
    </p:extLst>
  </p:cSld>
  <p:clrMapOvr>
    <a:overrideClrMapping bg1="lt1" tx1="dk1" bg2="lt2" tx2="dk2" accent1="accent1" accent2="accent2" accent3="accent3" accent4="accent4" accent5="accent5" accent6="accent6" hlink="hlink" folHlink="folHlink"/>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a:extLst>
              <a:ext uri="{FF2B5EF4-FFF2-40B4-BE49-F238E27FC236}">
                <a16:creationId xmlns:a16="http://schemas.microsoft.com/office/drawing/2014/main" id="{D5CA85FB-A8FD-4AD4-A5B4-5BB6A13780AF}"/>
              </a:ext>
            </a:extLst>
          </p:cNvPr>
          <p:cNvSpPr>
            <a:spLocks noGrp="1"/>
          </p:cNvSpPr>
          <p:nvPr>
            <p:ph type="dt" sz="half" idx="10"/>
          </p:nvPr>
        </p:nvSpPr>
        <p:spPr/>
        <p:txBody>
          <a:bodyPr/>
          <a:lstStyle>
            <a:lvl1pPr>
              <a:defRPr/>
            </a:lvl1pPr>
          </a:lstStyle>
          <a:p>
            <a:pPr>
              <a:defRPr/>
            </a:pPr>
            <a:endParaRPr lang="en-US"/>
          </a:p>
        </p:txBody>
      </p:sp>
      <p:sp>
        <p:nvSpPr>
          <p:cNvPr id="5" name="2 Marcador de pie de página">
            <a:extLst>
              <a:ext uri="{FF2B5EF4-FFF2-40B4-BE49-F238E27FC236}">
                <a16:creationId xmlns:a16="http://schemas.microsoft.com/office/drawing/2014/main" id="{9682968B-8259-4B72-B7D1-B642948AC7EA}"/>
              </a:ext>
            </a:extLst>
          </p:cNvPr>
          <p:cNvSpPr>
            <a:spLocks noGrp="1"/>
          </p:cNvSpPr>
          <p:nvPr>
            <p:ph type="ftr" sz="quarter" idx="11"/>
          </p:nvPr>
        </p:nvSpPr>
        <p:spPr/>
        <p:txBody>
          <a:bodyPr/>
          <a:lstStyle>
            <a:lvl1pPr>
              <a:defRPr/>
            </a:lvl1pPr>
          </a:lstStyle>
          <a:p>
            <a:pPr>
              <a:defRPr/>
            </a:pPr>
            <a:r>
              <a:rPr lang="es-ES"/>
              <a:t>AULAS DE PACIFICACIÓN- José Antonio Veiga Olivares</a:t>
            </a:r>
            <a:endParaRPr lang="en-US"/>
          </a:p>
        </p:txBody>
      </p:sp>
      <p:sp>
        <p:nvSpPr>
          <p:cNvPr id="6" name="22 Marcador de número de diapositiva">
            <a:extLst>
              <a:ext uri="{FF2B5EF4-FFF2-40B4-BE49-F238E27FC236}">
                <a16:creationId xmlns:a16="http://schemas.microsoft.com/office/drawing/2014/main" id="{EB9E36C0-0262-4D3E-84E4-75DD2582B232}"/>
              </a:ext>
            </a:extLst>
          </p:cNvPr>
          <p:cNvSpPr>
            <a:spLocks noGrp="1"/>
          </p:cNvSpPr>
          <p:nvPr>
            <p:ph type="sldNum" sz="quarter" idx="12"/>
          </p:nvPr>
        </p:nvSpPr>
        <p:spPr/>
        <p:txBody>
          <a:bodyPr/>
          <a:lstStyle>
            <a:lvl1pPr>
              <a:defRPr/>
            </a:lvl1pPr>
          </a:lstStyle>
          <a:p>
            <a:fld id="{633F8173-7E92-4D15-86D8-4DE1D08B3738}" type="slidenum">
              <a:rPr lang="en-US" altLang="es-ES"/>
              <a:pPr/>
              <a:t>‹Nº›</a:t>
            </a:fld>
            <a:endParaRPr lang="en-US" altLang="es-ES"/>
          </a:p>
        </p:txBody>
      </p:sp>
    </p:spTree>
    <p:extLst>
      <p:ext uri="{BB962C8B-B14F-4D97-AF65-F5344CB8AC3E}">
        <p14:creationId xmlns:p14="http://schemas.microsoft.com/office/powerpoint/2010/main" val="3095507080"/>
      </p:ext>
    </p:extLst>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a:extLst>
              <a:ext uri="{FF2B5EF4-FFF2-40B4-BE49-F238E27FC236}">
                <a16:creationId xmlns:a16="http://schemas.microsoft.com/office/drawing/2014/main" id="{FF721D48-98E6-4537-86AB-E3A3038C15E0}"/>
              </a:ext>
            </a:extLst>
          </p:cNvPr>
          <p:cNvSpPr>
            <a:spLocks noGrp="1"/>
          </p:cNvSpPr>
          <p:nvPr>
            <p:ph type="dt" sz="half" idx="10"/>
          </p:nvPr>
        </p:nvSpPr>
        <p:spPr/>
        <p:txBody>
          <a:bodyPr/>
          <a:lstStyle>
            <a:lvl1pPr>
              <a:defRPr/>
            </a:lvl1pPr>
          </a:lstStyle>
          <a:p>
            <a:pPr>
              <a:defRPr/>
            </a:pPr>
            <a:endParaRPr lang="en-US"/>
          </a:p>
        </p:txBody>
      </p:sp>
      <p:sp>
        <p:nvSpPr>
          <p:cNvPr id="5" name="2 Marcador de pie de página">
            <a:extLst>
              <a:ext uri="{FF2B5EF4-FFF2-40B4-BE49-F238E27FC236}">
                <a16:creationId xmlns:a16="http://schemas.microsoft.com/office/drawing/2014/main" id="{4C180EC3-D23F-4776-806E-4164F5669098}"/>
              </a:ext>
            </a:extLst>
          </p:cNvPr>
          <p:cNvSpPr>
            <a:spLocks noGrp="1"/>
          </p:cNvSpPr>
          <p:nvPr>
            <p:ph type="ftr" sz="quarter" idx="11"/>
          </p:nvPr>
        </p:nvSpPr>
        <p:spPr/>
        <p:txBody>
          <a:bodyPr/>
          <a:lstStyle>
            <a:lvl1pPr>
              <a:defRPr/>
            </a:lvl1pPr>
          </a:lstStyle>
          <a:p>
            <a:pPr>
              <a:defRPr/>
            </a:pPr>
            <a:r>
              <a:rPr lang="es-ES"/>
              <a:t>AULAS DE PACIFICACIÓN- José Antonio Veiga Olivares</a:t>
            </a:r>
            <a:endParaRPr lang="en-US"/>
          </a:p>
        </p:txBody>
      </p:sp>
      <p:sp>
        <p:nvSpPr>
          <p:cNvPr id="6" name="22 Marcador de número de diapositiva">
            <a:extLst>
              <a:ext uri="{FF2B5EF4-FFF2-40B4-BE49-F238E27FC236}">
                <a16:creationId xmlns:a16="http://schemas.microsoft.com/office/drawing/2014/main" id="{9F803292-72D7-4F19-A8EB-32036E282C64}"/>
              </a:ext>
            </a:extLst>
          </p:cNvPr>
          <p:cNvSpPr>
            <a:spLocks noGrp="1"/>
          </p:cNvSpPr>
          <p:nvPr>
            <p:ph type="sldNum" sz="quarter" idx="12"/>
          </p:nvPr>
        </p:nvSpPr>
        <p:spPr/>
        <p:txBody>
          <a:bodyPr/>
          <a:lstStyle>
            <a:lvl1pPr>
              <a:defRPr/>
            </a:lvl1pPr>
          </a:lstStyle>
          <a:p>
            <a:fld id="{EDDA75ED-68AF-4485-9F98-B8976A6DF027}" type="slidenum">
              <a:rPr lang="en-US" altLang="es-ES"/>
              <a:pPr/>
              <a:t>‹Nº›</a:t>
            </a:fld>
            <a:endParaRPr lang="en-US" altLang="es-ES"/>
          </a:p>
        </p:txBody>
      </p:sp>
    </p:spTree>
    <p:extLst>
      <p:ext uri="{BB962C8B-B14F-4D97-AF65-F5344CB8AC3E}">
        <p14:creationId xmlns:p14="http://schemas.microsoft.com/office/powerpoint/2010/main" val="521211220"/>
      </p:ext>
    </p:extLst>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8" name="7 Marcador de contenido"/>
          <p:cNvSpPr>
            <a:spLocks noGrp="1"/>
          </p:cNvSpPr>
          <p:nvPr>
            <p:ph sz="quarter" idx="1"/>
          </p:nvPr>
        </p:nvSpPr>
        <p:spPr>
          <a:xfrm>
            <a:off x="457200" y="1600200"/>
            <a:ext cx="7467600" cy="487375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6 Marcador de fecha">
            <a:extLst>
              <a:ext uri="{FF2B5EF4-FFF2-40B4-BE49-F238E27FC236}">
                <a16:creationId xmlns:a16="http://schemas.microsoft.com/office/drawing/2014/main" id="{687A7A62-E716-4FB4-9E31-EF7DAFCE3967}"/>
              </a:ext>
            </a:extLst>
          </p:cNvPr>
          <p:cNvSpPr>
            <a:spLocks noGrp="1"/>
          </p:cNvSpPr>
          <p:nvPr>
            <p:ph type="dt" sz="half" idx="10"/>
          </p:nvPr>
        </p:nvSpPr>
        <p:spPr/>
        <p:txBody>
          <a:bodyPr rtlCol="0"/>
          <a:lstStyle>
            <a:lvl1pPr>
              <a:defRPr/>
            </a:lvl1pPr>
          </a:lstStyle>
          <a:p>
            <a:pPr>
              <a:defRPr/>
            </a:pPr>
            <a:endParaRPr lang="en-US"/>
          </a:p>
        </p:txBody>
      </p:sp>
      <p:sp>
        <p:nvSpPr>
          <p:cNvPr id="5" name="8 Marcador de número de diapositiva">
            <a:extLst>
              <a:ext uri="{FF2B5EF4-FFF2-40B4-BE49-F238E27FC236}">
                <a16:creationId xmlns:a16="http://schemas.microsoft.com/office/drawing/2014/main" id="{088F8BE1-4F4F-43A1-A148-64C3DDDA2AC8}"/>
              </a:ext>
            </a:extLst>
          </p:cNvPr>
          <p:cNvSpPr>
            <a:spLocks noGrp="1"/>
          </p:cNvSpPr>
          <p:nvPr>
            <p:ph type="sldNum" sz="quarter" idx="11"/>
          </p:nvPr>
        </p:nvSpPr>
        <p:spPr/>
        <p:txBody>
          <a:bodyPr/>
          <a:lstStyle>
            <a:lvl1pPr>
              <a:defRPr/>
            </a:lvl1pPr>
          </a:lstStyle>
          <a:p>
            <a:fld id="{53882846-4DDF-4CB6-A27E-5E239033A95B}" type="slidenum">
              <a:rPr lang="en-US" altLang="es-ES"/>
              <a:pPr/>
              <a:t>‹Nº›</a:t>
            </a:fld>
            <a:endParaRPr lang="en-US" altLang="es-ES"/>
          </a:p>
        </p:txBody>
      </p:sp>
      <p:sp>
        <p:nvSpPr>
          <p:cNvPr id="6" name="9 Marcador de pie de página">
            <a:extLst>
              <a:ext uri="{FF2B5EF4-FFF2-40B4-BE49-F238E27FC236}">
                <a16:creationId xmlns:a16="http://schemas.microsoft.com/office/drawing/2014/main" id="{54F54B16-4DD8-4D02-90DB-4252EBCB128C}"/>
              </a:ext>
            </a:extLst>
          </p:cNvPr>
          <p:cNvSpPr>
            <a:spLocks noGrp="1"/>
          </p:cNvSpPr>
          <p:nvPr>
            <p:ph type="ftr" sz="quarter" idx="12"/>
          </p:nvPr>
        </p:nvSpPr>
        <p:spPr/>
        <p:txBody>
          <a:bodyPr rtlCol="0"/>
          <a:lstStyle>
            <a:lvl1pPr>
              <a:defRPr/>
            </a:lvl1pPr>
          </a:lstStyle>
          <a:p>
            <a:pPr>
              <a:defRPr/>
            </a:pPr>
            <a:r>
              <a:rPr lang="es-ES"/>
              <a:t>AULAS DE PACIFICACIÓN- José Antonio Veiga Olivares</a:t>
            </a:r>
            <a:endParaRPr lang="en-US"/>
          </a:p>
        </p:txBody>
      </p:sp>
    </p:spTree>
    <p:extLst>
      <p:ext uri="{BB962C8B-B14F-4D97-AF65-F5344CB8AC3E}">
        <p14:creationId xmlns:p14="http://schemas.microsoft.com/office/powerpoint/2010/main" val="8571427"/>
      </p:ext>
    </p:extLst>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4" name="12 Rectángulo">
            <a:extLst>
              <a:ext uri="{FF2B5EF4-FFF2-40B4-BE49-F238E27FC236}">
                <a16:creationId xmlns:a16="http://schemas.microsoft.com/office/drawing/2014/main" id="{E498815E-7084-4F39-A295-7C7A94112245}"/>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4 Rectángulo">
            <a:extLst>
              <a:ext uri="{FF2B5EF4-FFF2-40B4-BE49-F238E27FC236}">
                <a16:creationId xmlns:a16="http://schemas.microsoft.com/office/drawing/2014/main" id="{774CA1FC-95F3-4536-B9D7-9373AC0425E8}"/>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6 Rectángulo">
            <a:extLst>
              <a:ext uri="{FF2B5EF4-FFF2-40B4-BE49-F238E27FC236}">
                <a16:creationId xmlns:a16="http://schemas.microsoft.com/office/drawing/2014/main" id="{03DF8F12-D13D-464D-9A5B-CEF8F39E5A37}"/>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17 Rectángulo">
            <a:extLst>
              <a:ext uri="{FF2B5EF4-FFF2-40B4-BE49-F238E27FC236}">
                <a16:creationId xmlns:a16="http://schemas.microsoft.com/office/drawing/2014/main" id="{6BC9736E-DC85-47A2-822E-0EC94F48BA1F}"/>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18 Conector recto">
            <a:extLst>
              <a:ext uri="{FF2B5EF4-FFF2-40B4-BE49-F238E27FC236}">
                <a16:creationId xmlns:a16="http://schemas.microsoft.com/office/drawing/2014/main" id="{33242168-1DFC-4DE3-BD5A-E53C54DC9CC1}"/>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19 Conector recto">
            <a:extLst>
              <a:ext uri="{FF2B5EF4-FFF2-40B4-BE49-F238E27FC236}">
                <a16:creationId xmlns:a16="http://schemas.microsoft.com/office/drawing/2014/main" id="{6E00EE7F-F137-467A-9FC9-9760CE629779}"/>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20 Conector recto">
            <a:extLst>
              <a:ext uri="{FF2B5EF4-FFF2-40B4-BE49-F238E27FC236}">
                <a16:creationId xmlns:a16="http://schemas.microsoft.com/office/drawing/2014/main" id="{ADB078D8-E91D-42AE-9AF4-4CB1A1052417}"/>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23 Conector recto">
            <a:extLst>
              <a:ext uri="{FF2B5EF4-FFF2-40B4-BE49-F238E27FC236}">
                <a16:creationId xmlns:a16="http://schemas.microsoft.com/office/drawing/2014/main" id="{1EB94913-559E-477A-92ED-098864567970}"/>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24 Conector recto">
            <a:extLst>
              <a:ext uri="{FF2B5EF4-FFF2-40B4-BE49-F238E27FC236}">
                <a16:creationId xmlns:a16="http://schemas.microsoft.com/office/drawing/2014/main" id="{EBEF16CE-0001-494C-ABFA-5F37C3A4EE63}"/>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25 Rectángulo">
            <a:extLst>
              <a:ext uri="{FF2B5EF4-FFF2-40B4-BE49-F238E27FC236}">
                <a16:creationId xmlns:a16="http://schemas.microsoft.com/office/drawing/2014/main" id="{5CFDB804-10DB-4663-9F40-0EDE0C94EAF1}"/>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26 Elipse">
            <a:extLst>
              <a:ext uri="{FF2B5EF4-FFF2-40B4-BE49-F238E27FC236}">
                <a16:creationId xmlns:a16="http://schemas.microsoft.com/office/drawing/2014/main" id="{2E2D41B9-6C21-4AA4-9F75-D08FD1DA861D}"/>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27 Elipse">
            <a:extLst>
              <a:ext uri="{FF2B5EF4-FFF2-40B4-BE49-F238E27FC236}">
                <a16:creationId xmlns:a16="http://schemas.microsoft.com/office/drawing/2014/main" id="{1868EA98-ABFD-4866-95A5-7BFCD8422F7C}"/>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28 Elipse">
            <a:extLst>
              <a:ext uri="{FF2B5EF4-FFF2-40B4-BE49-F238E27FC236}">
                <a16:creationId xmlns:a16="http://schemas.microsoft.com/office/drawing/2014/main" id="{21910EA8-F7C0-4C55-B31D-2E35BF8BD53B}"/>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29 Elipse">
            <a:extLst>
              <a:ext uri="{FF2B5EF4-FFF2-40B4-BE49-F238E27FC236}">
                <a16:creationId xmlns:a16="http://schemas.microsoft.com/office/drawing/2014/main" id="{5B90DFE4-9394-45C0-B2AD-DE2B36384881}"/>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30 Elipse">
            <a:extLst>
              <a:ext uri="{FF2B5EF4-FFF2-40B4-BE49-F238E27FC236}">
                <a16:creationId xmlns:a16="http://schemas.microsoft.com/office/drawing/2014/main" id="{D5579BD2-5EF1-4DAD-93D2-0C23335B7694}"/>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31 Conector recto">
            <a:extLst>
              <a:ext uri="{FF2B5EF4-FFF2-40B4-BE49-F238E27FC236}">
                <a16:creationId xmlns:a16="http://schemas.microsoft.com/office/drawing/2014/main" id="{20095982-8C5F-4935-8F23-926C1E077CB4}"/>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lang="es-ES"/>
              <a:t>Haga clic para modificar el estilo de título del patrón</a:t>
            </a:r>
            <a:endParaRPr lang="en-US"/>
          </a:p>
        </p:txBody>
      </p:sp>
      <p:sp>
        <p:nvSpPr>
          <p:cNvPr id="3" name="2 Marcador de texto"/>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a:t>Haga clic para modificar el estilo de texto del patrón</a:t>
            </a:r>
          </a:p>
        </p:txBody>
      </p:sp>
      <p:sp>
        <p:nvSpPr>
          <p:cNvPr id="20" name="3 Marcador de fecha">
            <a:extLst>
              <a:ext uri="{FF2B5EF4-FFF2-40B4-BE49-F238E27FC236}">
                <a16:creationId xmlns:a16="http://schemas.microsoft.com/office/drawing/2014/main" id="{EFE3BC1D-9E56-4FD8-98C2-F1081917071A}"/>
              </a:ext>
            </a:extLst>
          </p:cNvPr>
          <p:cNvSpPr>
            <a:spLocks noGrp="1"/>
          </p:cNvSpPr>
          <p:nvPr>
            <p:ph type="dt" sz="half" idx="10"/>
          </p:nvPr>
        </p:nvSpPr>
        <p:spPr bwMode="auto">
          <a:xfrm rot="5400000">
            <a:off x="7762875" y="1169988"/>
            <a:ext cx="2286000" cy="381000"/>
          </a:xfrm>
        </p:spPr>
        <p:txBody>
          <a:bodyPr/>
          <a:lstStyle>
            <a:lvl1pPr>
              <a:defRPr/>
            </a:lvl1pPr>
          </a:lstStyle>
          <a:p>
            <a:pPr>
              <a:defRPr/>
            </a:pPr>
            <a:endParaRPr lang="en-US"/>
          </a:p>
        </p:txBody>
      </p:sp>
      <p:sp>
        <p:nvSpPr>
          <p:cNvPr id="21" name="4 Marcador de pie de página">
            <a:extLst>
              <a:ext uri="{FF2B5EF4-FFF2-40B4-BE49-F238E27FC236}">
                <a16:creationId xmlns:a16="http://schemas.microsoft.com/office/drawing/2014/main" id="{DAB9757B-5CF4-4864-8B43-F50D266F2D81}"/>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r>
              <a:rPr lang="es-ES"/>
              <a:t>AULAS DE PACIFICACIÓN- José Antonio Veiga Olivares</a:t>
            </a:r>
            <a:endParaRPr lang="en-US"/>
          </a:p>
        </p:txBody>
      </p:sp>
      <p:sp>
        <p:nvSpPr>
          <p:cNvPr id="22" name="5 Marcador de número de diapositiva">
            <a:extLst>
              <a:ext uri="{FF2B5EF4-FFF2-40B4-BE49-F238E27FC236}">
                <a16:creationId xmlns:a16="http://schemas.microsoft.com/office/drawing/2014/main" id="{20869216-1B2E-49E0-9383-9D5E41926462}"/>
              </a:ext>
            </a:extLst>
          </p:cNvPr>
          <p:cNvSpPr>
            <a:spLocks noGrp="1"/>
          </p:cNvSpPr>
          <p:nvPr>
            <p:ph type="sldNum" sz="quarter" idx="12"/>
          </p:nvPr>
        </p:nvSpPr>
        <p:spPr bwMode="auto">
          <a:xfrm>
            <a:off x="1339850" y="4929188"/>
            <a:ext cx="609600" cy="517525"/>
          </a:xfrm>
        </p:spPr>
        <p:txBody>
          <a:bodyPr/>
          <a:lstStyle>
            <a:lvl1pPr>
              <a:defRPr/>
            </a:lvl1pPr>
          </a:lstStyle>
          <a:p>
            <a:fld id="{4EEB4CD6-D1EF-4ACE-BD11-1C5C0EB6C6E6}" type="slidenum">
              <a:rPr lang="en-US" altLang="es-ES"/>
              <a:pPr/>
              <a:t>‹Nº›</a:t>
            </a:fld>
            <a:endParaRPr lang="en-US" altLang="es-ES"/>
          </a:p>
        </p:txBody>
      </p:sp>
    </p:spTree>
    <p:extLst>
      <p:ext uri="{BB962C8B-B14F-4D97-AF65-F5344CB8AC3E}">
        <p14:creationId xmlns:p14="http://schemas.microsoft.com/office/powerpoint/2010/main" val="1976882173"/>
      </p:ext>
    </p:extLst>
  </p:cSld>
  <p:clrMapOvr>
    <a:overrideClrMapping bg1="dk1" tx1="lt1" bg2="dk2" tx2="lt2" accent1="accent1" accent2="accent2" accent3="accent3" accent4="accent4" accent5="accent5" accent6="accent6" hlink="hlink" folHlink="folHlink"/>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9" name="8 Marcador de contenido"/>
          <p:cNvSpPr>
            <a:spLocks noGrp="1"/>
          </p:cNvSpPr>
          <p:nvPr>
            <p:ph sz="quarter" idx="1"/>
          </p:nvPr>
        </p:nvSpPr>
        <p:spPr>
          <a:xfrm>
            <a:off x="457200" y="1600200"/>
            <a:ext cx="36576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10 Marcador de contenido"/>
          <p:cNvSpPr>
            <a:spLocks noGrp="1"/>
          </p:cNvSpPr>
          <p:nvPr>
            <p:ph sz="quarter" idx="2"/>
          </p:nvPr>
        </p:nvSpPr>
        <p:spPr>
          <a:xfrm>
            <a:off x="4270248" y="1600200"/>
            <a:ext cx="36576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13 Marcador de fecha">
            <a:extLst>
              <a:ext uri="{FF2B5EF4-FFF2-40B4-BE49-F238E27FC236}">
                <a16:creationId xmlns:a16="http://schemas.microsoft.com/office/drawing/2014/main" id="{83D5A672-C4C2-4712-8915-80BF82EB26B9}"/>
              </a:ext>
            </a:extLst>
          </p:cNvPr>
          <p:cNvSpPr>
            <a:spLocks noGrp="1"/>
          </p:cNvSpPr>
          <p:nvPr>
            <p:ph type="dt" sz="half" idx="10"/>
          </p:nvPr>
        </p:nvSpPr>
        <p:spPr/>
        <p:txBody>
          <a:bodyPr/>
          <a:lstStyle>
            <a:lvl1pPr>
              <a:defRPr/>
            </a:lvl1pPr>
          </a:lstStyle>
          <a:p>
            <a:pPr>
              <a:defRPr/>
            </a:pPr>
            <a:endParaRPr lang="en-US"/>
          </a:p>
        </p:txBody>
      </p:sp>
      <p:sp>
        <p:nvSpPr>
          <p:cNvPr id="6" name="2 Marcador de pie de página">
            <a:extLst>
              <a:ext uri="{FF2B5EF4-FFF2-40B4-BE49-F238E27FC236}">
                <a16:creationId xmlns:a16="http://schemas.microsoft.com/office/drawing/2014/main" id="{E83ECBE7-4B1F-4ECF-829A-B2492BD18FE7}"/>
              </a:ext>
            </a:extLst>
          </p:cNvPr>
          <p:cNvSpPr>
            <a:spLocks noGrp="1"/>
          </p:cNvSpPr>
          <p:nvPr>
            <p:ph type="ftr" sz="quarter" idx="11"/>
          </p:nvPr>
        </p:nvSpPr>
        <p:spPr/>
        <p:txBody>
          <a:bodyPr/>
          <a:lstStyle>
            <a:lvl1pPr>
              <a:defRPr/>
            </a:lvl1pPr>
          </a:lstStyle>
          <a:p>
            <a:pPr>
              <a:defRPr/>
            </a:pPr>
            <a:r>
              <a:rPr lang="es-ES"/>
              <a:t>AULAS DE PACIFICACIÓN- José Antonio Veiga Olivares</a:t>
            </a:r>
            <a:endParaRPr lang="en-US"/>
          </a:p>
        </p:txBody>
      </p:sp>
      <p:sp>
        <p:nvSpPr>
          <p:cNvPr id="7" name="22 Marcador de número de diapositiva">
            <a:extLst>
              <a:ext uri="{FF2B5EF4-FFF2-40B4-BE49-F238E27FC236}">
                <a16:creationId xmlns:a16="http://schemas.microsoft.com/office/drawing/2014/main" id="{235A9EC4-5FC5-49E9-ACAC-D1DB91AE9F86}"/>
              </a:ext>
            </a:extLst>
          </p:cNvPr>
          <p:cNvSpPr>
            <a:spLocks noGrp="1"/>
          </p:cNvSpPr>
          <p:nvPr>
            <p:ph type="sldNum" sz="quarter" idx="12"/>
          </p:nvPr>
        </p:nvSpPr>
        <p:spPr/>
        <p:txBody>
          <a:bodyPr/>
          <a:lstStyle>
            <a:lvl1pPr>
              <a:defRPr/>
            </a:lvl1pPr>
          </a:lstStyle>
          <a:p>
            <a:fld id="{0866D1F9-2E12-4C17-891F-B61FF78AB83B}" type="slidenum">
              <a:rPr lang="en-US" altLang="es-ES"/>
              <a:pPr/>
              <a:t>‹Nº›</a:t>
            </a:fld>
            <a:endParaRPr lang="en-US" altLang="es-ES"/>
          </a:p>
        </p:txBody>
      </p:sp>
    </p:spTree>
    <p:extLst>
      <p:ext uri="{BB962C8B-B14F-4D97-AF65-F5344CB8AC3E}">
        <p14:creationId xmlns:p14="http://schemas.microsoft.com/office/powerpoint/2010/main" val="3985721584"/>
      </p:ext>
    </p:extLst>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lstStyle>
            <a:lvl1pPr>
              <a:defRPr/>
            </a:lvl1pPr>
          </a:lstStyle>
          <a:p>
            <a:r>
              <a:rPr lang="es-ES"/>
              <a:t>Haga clic para modificar el estilo de título del patrón</a:t>
            </a:r>
            <a:endParaRPr lang="en-US"/>
          </a:p>
        </p:txBody>
      </p:sp>
      <p:sp>
        <p:nvSpPr>
          <p:cNvPr id="11" name="10 Marcador de contenido"/>
          <p:cNvSpPr>
            <a:spLocks noGrp="1"/>
          </p:cNvSpPr>
          <p:nvPr>
            <p:ph sz="quarter" idx="2"/>
          </p:nvPr>
        </p:nvSpPr>
        <p:spPr>
          <a:xfrm>
            <a:off x="457200" y="2362200"/>
            <a:ext cx="36576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3" name="12 Marcador de contenido"/>
          <p:cNvSpPr>
            <a:spLocks noGrp="1"/>
          </p:cNvSpPr>
          <p:nvPr>
            <p:ph sz="quarter" idx="4"/>
          </p:nvPr>
        </p:nvSpPr>
        <p:spPr>
          <a:xfrm>
            <a:off x="4371975" y="2362200"/>
            <a:ext cx="36576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a:t>Haga clic para modificar el estilo de texto del patrón</a:t>
            </a:r>
          </a:p>
        </p:txBody>
      </p:sp>
      <p:sp>
        <p:nvSpPr>
          <p:cNvPr id="7" name="13 Marcador de fecha">
            <a:extLst>
              <a:ext uri="{FF2B5EF4-FFF2-40B4-BE49-F238E27FC236}">
                <a16:creationId xmlns:a16="http://schemas.microsoft.com/office/drawing/2014/main" id="{7D3B4EC1-94C9-4DBA-BFE4-ED44B18C9590}"/>
              </a:ext>
            </a:extLst>
          </p:cNvPr>
          <p:cNvSpPr>
            <a:spLocks noGrp="1"/>
          </p:cNvSpPr>
          <p:nvPr>
            <p:ph type="dt" sz="half" idx="10"/>
          </p:nvPr>
        </p:nvSpPr>
        <p:spPr/>
        <p:txBody>
          <a:bodyPr/>
          <a:lstStyle>
            <a:lvl1pPr>
              <a:defRPr/>
            </a:lvl1pPr>
          </a:lstStyle>
          <a:p>
            <a:pPr>
              <a:defRPr/>
            </a:pPr>
            <a:endParaRPr lang="en-US"/>
          </a:p>
        </p:txBody>
      </p:sp>
      <p:sp>
        <p:nvSpPr>
          <p:cNvPr id="8" name="2 Marcador de pie de página">
            <a:extLst>
              <a:ext uri="{FF2B5EF4-FFF2-40B4-BE49-F238E27FC236}">
                <a16:creationId xmlns:a16="http://schemas.microsoft.com/office/drawing/2014/main" id="{F96D0E5D-0BE6-4F17-A471-7A5BE39840C2}"/>
              </a:ext>
            </a:extLst>
          </p:cNvPr>
          <p:cNvSpPr>
            <a:spLocks noGrp="1"/>
          </p:cNvSpPr>
          <p:nvPr>
            <p:ph type="ftr" sz="quarter" idx="11"/>
          </p:nvPr>
        </p:nvSpPr>
        <p:spPr/>
        <p:txBody>
          <a:bodyPr/>
          <a:lstStyle>
            <a:lvl1pPr>
              <a:defRPr/>
            </a:lvl1pPr>
          </a:lstStyle>
          <a:p>
            <a:pPr>
              <a:defRPr/>
            </a:pPr>
            <a:r>
              <a:rPr lang="es-ES"/>
              <a:t>AULAS DE PACIFICACIÓN- José Antonio Veiga Olivares</a:t>
            </a:r>
            <a:endParaRPr lang="en-US"/>
          </a:p>
        </p:txBody>
      </p:sp>
      <p:sp>
        <p:nvSpPr>
          <p:cNvPr id="9" name="22 Marcador de número de diapositiva">
            <a:extLst>
              <a:ext uri="{FF2B5EF4-FFF2-40B4-BE49-F238E27FC236}">
                <a16:creationId xmlns:a16="http://schemas.microsoft.com/office/drawing/2014/main" id="{75EE2C8E-367D-46D6-B340-D598338FE026}"/>
              </a:ext>
            </a:extLst>
          </p:cNvPr>
          <p:cNvSpPr>
            <a:spLocks noGrp="1"/>
          </p:cNvSpPr>
          <p:nvPr>
            <p:ph type="sldNum" sz="quarter" idx="12"/>
          </p:nvPr>
        </p:nvSpPr>
        <p:spPr/>
        <p:txBody>
          <a:bodyPr/>
          <a:lstStyle>
            <a:lvl1pPr>
              <a:defRPr/>
            </a:lvl1pPr>
          </a:lstStyle>
          <a:p>
            <a:fld id="{DCA12DD3-409B-4A3A-AA2E-9036F8762AFC}" type="slidenum">
              <a:rPr lang="en-US" altLang="es-ES"/>
              <a:pPr/>
              <a:t>‹Nº›</a:t>
            </a:fld>
            <a:endParaRPr lang="en-US" altLang="es-ES"/>
          </a:p>
        </p:txBody>
      </p:sp>
    </p:spTree>
    <p:extLst>
      <p:ext uri="{BB962C8B-B14F-4D97-AF65-F5344CB8AC3E}">
        <p14:creationId xmlns:p14="http://schemas.microsoft.com/office/powerpoint/2010/main" val="1911780983"/>
      </p:ext>
    </p:extLst>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5 Marcador de fecha">
            <a:extLst>
              <a:ext uri="{FF2B5EF4-FFF2-40B4-BE49-F238E27FC236}">
                <a16:creationId xmlns:a16="http://schemas.microsoft.com/office/drawing/2014/main" id="{D8F36403-71BF-40AA-A3F2-464B740C4C53}"/>
              </a:ext>
            </a:extLst>
          </p:cNvPr>
          <p:cNvSpPr>
            <a:spLocks noGrp="1"/>
          </p:cNvSpPr>
          <p:nvPr>
            <p:ph type="dt" sz="half" idx="10"/>
          </p:nvPr>
        </p:nvSpPr>
        <p:spPr/>
        <p:txBody>
          <a:bodyPr rtlCol="0"/>
          <a:lstStyle>
            <a:lvl1pPr>
              <a:defRPr/>
            </a:lvl1pPr>
          </a:lstStyle>
          <a:p>
            <a:pPr>
              <a:defRPr/>
            </a:pPr>
            <a:endParaRPr lang="en-US"/>
          </a:p>
        </p:txBody>
      </p:sp>
      <p:sp>
        <p:nvSpPr>
          <p:cNvPr id="4" name="6 Marcador de número de diapositiva">
            <a:extLst>
              <a:ext uri="{FF2B5EF4-FFF2-40B4-BE49-F238E27FC236}">
                <a16:creationId xmlns:a16="http://schemas.microsoft.com/office/drawing/2014/main" id="{326AD90E-89E9-4E8F-93E0-920D0369EDD0}"/>
              </a:ext>
            </a:extLst>
          </p:cNvPr>
          <p:cNvSpPr>
            <a:spLocks noGrp="1"/>
          </p:cNvSpPr>
          <p:nvPr>
            <p:ph type="sldNum" sz="quarter" idx="11"/>
          </p:nvPr>
        </p:nvSpPr>
        <p:spPr/>
        <p:txBody>
          <a:bodyPr/>
          <a:lstStyle>
            <a:lvl1pPr>
              <a:defRPr/>
            </a:lvl1pPr>
          </a:lstStyle>
          <a:p>
            <a:fld id="{2F3A12FE-0460-43D1-BC23-90A023E6FEE8}" type="slidenum">
              <a:rPr lang="en-US" altLang="es-ES"/>
              <a:pPr/>
              <a:t>‹Nº›</a:t>
            </a:fld>
            <a:endParaRPr lang="en-US" altLang="es-ES"/>
          </a:p>
        </p:txBody>
      </p:sp>
      <p:sp>
        <p:nvSpPr>
          <p:cNvPr id="5" name="7 Marcador de pie de página">
            <a:extLst>
              <a:ext uri="{FF2B5EF4-FFF2-40B4-BE49-F238E27FC236}">
                <a16:creationId xmlns:a16="http://schemas.microsoft.com/office/drawing/2014/main" id="{22774C18-92E9-49FF-B5DD-2749BA80B325}"/>
              </a:ext>
            </a:extLst>
          </p:cNvPr>
          <p:cNvSpPr>
            <a:spLocks noGrp="1"/>
          </p:cNvSpPr>
          <p:nvPr>
            <p:ph type="ftr" sz="quarter" idx="12"/>
          </p:nvPr>
        </p:nvSpPr>
        <p:spPr/>
        <p:txBody>
          <a:bodyPr rtlCol="0"/>
          <a:lstStyle>
            <a:lvl1pPr>
              <a:defRPr/>
            </a:lvl1pPr>
          </a:lstStyle>
          <a:p>
            <a:pPr>
              <a:defRPr/>
            </a:pPr>
            <a:r>
              <a:rPr lang="es-ES"/>
              <a:t>AULAS DE PACIFICACIÓN- José Antonio Veiga Olivares</a:t>
            </a:r>
            <a:endParaRPr lang="en-US"/>
          </a:p>
        </p:txBody>
      </p:sp>
    </p:spTree>
    <p:extLst>
      <p:ext uri="{BB962C8B-B14F-4D97-AF65-F5344CB8AC3E}">
        <p14:creationId xmlns:p14="http://schemas.microsoft.com/office/powerpoint/2010/main" val="606807938"/>
      </p:ext>
    </p:extLst>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3 Marcador de fecha">
            <a:extLst>
              <a:ext uri="{FF2B5EF4-FFF2-40B4-BE49-F238E27FC236}">
                <a16:creationId xmlns:a16="http://schemas.microsoft.com/office/drawing/2014/main" id="{B04A7975-83ED-46F8-B454-E18F1EB3253B}"/>
              </a:ext>
            </a:extLst>
          </p:cNvPr>
          <p:cNvSpPr>
            <a:spLocks noGrp="1"/>
          </p:cNvSpPr>
          <p:nvPr>
            <p:ph type="dt" sz="half" idx="10"/>
          </p:nvPr>
        </p:nvSpPr>
        <p:spPr/>
        <p:txBody>
          <a:bodyPr/>
          <a:lstStyle>
            <a:lvl1pPr>
              <a:defRPr/>
            </a:lvl1pPr>
          </a:lstStyle>
          <a:p>
            <a:pPr>
              <a:defRPr/>
            </a:pPr>
            <a:endParaRPr lang="en-US"/>
          </a:p>
        </p:txBody>
      </p:sp>
      <p:sp>
        <p:nvSpPr>
          <p:cNvPr id="3" name="2 Marcador de pie de página">
            <a:extLst>
              <a:ext uri="{FF2B5EF4-FFF2-40B4-BE49-F238E27FC236}">
                <a16:creationId xmlns:a16="http://schemas.microsoft.com/office/drawing/2014/main" id="{ACDC2FF3-E80A-4878-AD13-AC24929EDDFA}"/>
              </a:ext>
            </a:extLst>
          </p:cNvPr>
          <p:cNvSpPr>
            <a:spLocks noGrp="1"/>
          </p:cNvSpPr>
          <p:nvPr>
            <p:ph type="ftr" sz="quarter" idx="11"/>
          </p:nvPr>
        </p:nvSpPr>
        <p:spPr/>
        <p:txBody>
          <a:bodyPr/>
          <a:lstStyle>
            <a:lvl1pPr>
              <a:defRPr/>
            </a:lvl1pPr>
          </a:lstStyle>
          <a:p>
            <a:pPr>
              <a:defRPr/>
            </a:pPr>
            <a:r>
              <a:rPr lang="es-ES"/>
              <a:t>AULAS DE PACIFICACIÓN- José Antonio Veiga Olivares</a:t>
            </a:r>
            <a:endParaRPr lang="en-US"/>
          </a:p>
        </p:txBody>
      </p:sp>
      <p:sp>
        <p:nvSpPr>
          <p:cNvPr id="4" name="22 Marcador de número de diapositiva">
            <a:extLst>
              <a:ext uri="{FF2B5EF4-FFF2-40B4-BE49-F238E27FC236}">
                <a16:creationId xmlns:a16="http://schemas.microsoft.com/office/drawing/2014/main" id="{EB3A4904-947E-488D-8C3C-E44AD097F3FB}"/>
              </a:ext>
            </a:extLst>
          </p:cNvPr>
          <p:cNvSpPr>
            <a:spLocks noGrp="1"/>
          </p:cNvSpPr>
          <p:nvPr>
            <p:ph type="sldNum" sz="quarter" idx="12"/>
          </p:nvPr>
        </p:nvSpPr>
        <p:spPr/>
        <p:txBody>
          <a:bodyPr/>
          <a:lstStyle>
            <a:lvl1pPr>
              <a:defRPr/>
            </a:lvl1pPr>
          </a:lstStyle>
          <a:p>
            <a:fld id="{BCF48BF8-B01D-4D45-934A-A7FEE6874EA3}" type="slidenum">
              <a:rPr lang="en-US" altLang="es-ES"/>
              <a:pPr/>
              <a:t>‹Nº›</a:t>
            </a:fld>
            <a:endParaRPr lang="en-US" altLang="es-ES"/>
          </a:p>
        </p:txBody>
      </p:sp>
    </p:spTree>
    <p:extLst>
      <p:ext uri="{BB962C8B-B14F-4D97-AF65-F5344CB8AC3E}">
        <p14:creationId xmlns:p14="http://schemas.microsoft.com/office/powerpoint/2010/main" val="3976022861"/>
      </p:ext>
    </p:extLst>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12 Conector recto">
            <a:extLst>
              <a:ext uri="{FF2B5EF4-FFF2-40B4-BE49-F238E27FC236}">
                <a16:creationId xmlns:a16="http://schemas.microsoft.com/office/drawing/2014/main" id="{315E6D6D-0E56-487E-8420-078CD6F68DBA}"/>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14 Conector recto">
            <a:extLst>
              <a:ext uri="{FF2B5EF4-FFF2-40B4-BE49-F238E27FC236}">
                <a16:creationId xmlns:a16="http://schemas.microsoft.com/office/drawing/2014/main" id="{BAF49BC9-BEA8-4985-A377-615135E852F8}"/>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16 Conector recto">
            <a:extLst>
              <a:ext uri="{FF2B5EF4-FFF2-40B4-BE49-F238E27FC236}">
                <a16:creationId xmlns:a16="http://schemas.microsoft.com/office/drawing/2014/main" id="{25C8AF6F-395A-4D7F-9D6A-30FD2B364E29}"/>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8" name="17 Conector recto">
            <a:extLst>
              <a:ext uri="{FF2B5EF4-FFF2-40B4-BE49-F238E27FC236}">
                <a16:creationId xmlns:a16="http://schemas.microsoft.com/office/drawing/2014/main" id="{E3172A15-02E1-4841-A940-F0B369490A0B}"/>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9" name="18 Rectángulo">
            <a:extLst>
              <a:ext uri="{FF2B5EF4-FFF2-40B4-BE49-F238E27FC236}">
                <a16:creationId xmlns:a16="http://schemas.microsoft.com/office/drawing/2014/main" id="{4DECAE3E-D5D0-4E81-BE4D-A383D3D99827}"/>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19 Conector recto">
            <a:extLst>
              <a:ext uri="{FF2B5EF4-FFF2-40B4-BE49-F238E27FC236}">
                <a16:creationId xmlns:a16="http://schemas.microsoft.com/office/drawing/2014/main" id="{A4BC674B-5BC4-4C3B-89F5-F73240E619A6}"/>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1" name="20 Elipse">
            <a:extLst>
              <a:ext uri="{FF2B5EF4-FFF2-40B4-BE49-F238E27FC236}">
                <a16:creationId xmlns:a16="http://schemas.microsoft.com/office/drawing/2014/main" id="{4DE33E5E-8C10-4DE7-BF75-29BA4610CFE4}"/>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1 Título"/>
          <p:cNvSpPr>
            <a:spLocks noGrp="1"/>
          </p:cNvSpPr>
          <p:nvPr>
            <p:ph type="title"/>
          </p:nvPr>
        </p:nvSpPr>
        <p:spPr>
          <a:xfrm rot="5400000">
            <a:off x="3371850" y="3200400"/>
            <a:ext cx="6309360" cy="457200"/>
          </a:xfrm>
        </p:spPr>
        <p:txBody>
          <a:bodyPr/>
          <a:lstStyle>
            <a:lvl1pPr algn="l">
              <a:buNone/>
              <a:defRPr sz="2000" b="1" cap="small" baseline="0"/>
            </a:lvl1pPr>
          </a:lstStyle>
          <a:p>
            <a:r>
              <a:rPr lang="es-ES"/>
              <a:t>Haga clic para modificar el estilo de título del patrón</a:t>
            </a:r>
            <a:endParaRPr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s-ES"/>
              <a:t>Haga clic para modificar el estilo de texto del patrón</a:t>
            </a:r>
          </a:p>
        </p:txBody>
      </p:sp>
      <p:sp>
        <p:nvSpPr>
          <p:cNvPr id="18" name="17 Marcador de contenido"/>
          <p:cNvSpPr>
            <a:spLocks noGrp="1"/>
          </p:cNvSpPr>
          <p:nvPr>
            <p:ph sz="quarter" idx="1"/>
          </p:nvPr>
        </p:nvSpPr>
        <p:spPr>
          <a:xfrm>
            <a:off x="304800" y="274320"/>
            <a:ext cx="5638800" cy="632764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2" name="20 Marcador de fecha">
            <a:extLst>
              <a:ext uri="{FF2B5EF4-FFF2-40B4-BE49-F238E27FC236}">
                <a16:creationId xmlns:a16="http://schemas.microsoft.com/office/drawing/2014/main" id="{D6E7253D-9094-45E7-8AFD-CBD9CC976C36}"/>
              </a:ext>
            </a:extLst>
          </p:cNvPr>
          <p:cNvSpPr>
            <a:spLocks noGrp="1"/>
          </p:cNvSpPr>
          <p:nvPr>
            <p:ph type="dt" sz="half" idx="10"/>
          </p:nvPr>
        </p:nvSpPr>
        <p:spPr/>
        <p:txBody>
          <a:bodyPr rtlCol="0"/>
          <a:lstStyle>
            <a:lvl1pPr>
              <a:defRPr/>
            </a:lvl1pPr>
          </a:lstStyle>
          <a:p>
            <a:pPr>
              <a:defRPr/>
            </a:pPr>
            <a:endParaRPr lang="en-US"/>
          </a:p>
        </p:txBody>
      </p:sp>
      <p:sp>
        <p:nvSpPr>
          <p:cNvPr id="13" name="21 Marcador de número de diapositiva">
            <a:extLst>
              <a:ext uri="{FF2B5EF4-FFF2-40B4-BE49-F238E27FC236}">
                <a16:creationId xmlns:a16="http://schemas.microsoft.com/office/drawing/2014/main" id="{DCEF0DFB-A924-4734-A833-19F7BA858AD4}"/>
              </a:ext>
            </a:extLst>
          </p:cNvPr>
          <p:cNvSpPr>
            <a:spLocks noGrp="1"/>
          </p:cNvSpPr>
          <p:nvPr>
            <p:ph type="sldNum" sz="quarter" idx="11"/>
          </p:nvPr>
        </p:nvSpPr>
        <p:spPr/>
        <p:txBody>
          <a:bodyPr/>
          <a:lstStyle>
            <a:lvl1pPr>
              <a:defRPr/>
            </a:lvl1pPr>
          </a:lstStyle>
          <a:p>
            <a:fld id="{97AA49BB-16DE-43CE-8AEE-9895B9F91DBC}" type="slidenum">
              <a:rPr lang="en-US" altLang="es-ES"/>
              <a:pPr/>
              <a:t>‹Nº›</a:t>
            </a:fld>
            <a:endParaRPr lang="en-US" altLang="es-ES"/>
          </a:p>
        </p:txBody>
      </p:sp>
      <p:sp>
        <p:nvSpPr>
          <p:cNvPr id="14" name="22 Marcador de pie de página">
            <a:extLst>
              <a:ext uri="{FF2B5EF4-FFF2-40B4-BE49-F238E27FC236}">
                <a16:creationId xmlns:a16="http://schemas.microsoft.com/office/drawing/2014/main" id="{FA89314A-1B6B-4EDE-BC30-0D002A26E970}"/>
              </a:ext>
            </a:extLst>
          </p:cNvPr>
          <p:cNvSpPr>
            <a:spLocks noGrp="1"/>
          </p:cNvSpPr>
          <p:nvPr>
            <p:ph type="ftr" sz="quarter" idx="12"/>
          </p:nvPr>
        </p:nvSpPr>
        <p:spPr/>
        <p:txBody>
          <a:bodyPr rtlCol="0"/>
          <a:lstStyle>
            <a:lvl1pPr>
              <a:defRPr/>
            </a:lvl1pPr>
          </a:lstStyle>
          <a:p>
            <a:pPr>
              <a:defRPr/>
            </a:pPr>
            <a:r>
              <a:rPr lang="es-ES"/>
              <a:t>AULAS DE PACIFICACIÓN- José Antonio Veiga Olivares</a:t>
            </a:r>
            <a:endParaRPr lang="en-US"/>
          </a:p>
        </p:txBody>
      </p:sp>
    </p:spTree>
    <p:extLst>
      <p:ext uri="{BB962C8B-B14F-4D97-AF65-F5344CB8AC3E}">
        <p14:creationId xmlns:p14="http://schemas.microsoft.com/office/powerpoint/2010/main" val="1682196249"/>
      </p:ext>
    </p:extLst>
  </p:cSld>
  <p:clrMapOvr>
    <a:overrideClrMapping bg1="lt1" tx1="dk1" bg2="lt2" tx2="dk2" accent1="accent1" accent2="accent2" accent3="accent3" accent4="accent4" accent5="accent5" accent6="accent6" hlink="hlink" folHlink="folHlink"/>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12 Conector recto">
            <a:extLst>
              <a:ext uri="{FF2B5EF4-FFF2-40B4-BE49-F238E27FC236}">
                <a16:creationId xmlns:a16="http://schemas.microsoft.com/office/drawing/2014/main" id="{16720474-95D4-4ED4-B3E3-A932372DAAC1}"/>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14 Elipse">
            <a:extLst>
              <a:ext uri="{FF2B5EF4-FFF2-40B4-BE49-F238E27FC236}">
                <a16:creationId xmlns:a16="http://schemas.microsoft.com/office/drawing/2014/main" id="{83AA27B8-6D17-4FD3-B481-8D3F9B72331F}"/>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16 Conector recto">
            <a:extLst>
              <a:ext uri="{FF2B5EF4-FFF2-40B4-BE49-F238E27FC236}">
                <a16:creationId xmlns:a16="http://schemas.microsoft.com/office/drawing/2014/main" id="{240C3E25-5F3B-471F-BBF7-3AA65C139341}"/>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8" name="17 Rectángulo">
            <a:extLst>
              <a:ext uri="{FF2B5EF4-FFF2-40B4-BE49-F238E27FC236}">
                <a16:creationId xmlns:a16="http://schemas.microsoft.com/office/drawing/2014/main" id="{908AC6A5-FC2A-49DE-BDC0-1A19EB778836}"/>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18 Conector recto">
            <a:extLst>
              <a:ext uri="{FF2B5EF4-FFF2-40B4-BE49-F238E27FC236}">
                <a16:creationId xmlns:a16="http://schemas.microsoft.com/office/drawing/2014/main" id="{102D41BE-468D-4B85-81C1-505D06B8DA76}"/>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 name="19 Conector recto">
            <a:extLst>
              <a:ext uri="{FF2B5EF4-FFF2-40B4-BE49-F238E27FC236}">
                <a16:creationId xmlns:a16="http://schemas.microsoft.com/office/drawing/2014/main" id="{DF2B654B-C798-4710-8B6D-1C8C8B93A909}"/>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20 Conector recto">
            <a:extLst>
              <a:ext uri="{FF2B5EF4-FFF2-40B4-BE49-F238E27FC236}">
                <a16:creationId xmlns:a16="http://schemas.microsoft.com/office/drawing/2014/main" id="{9775CCCF-AB00-4224-8125-B7660F887F86}"/>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 name="1 Título"/>
          <p:cNvSpPr>
            <a:spLocks noGrp="1"/>
          </p:cNvSpPr>
          <p:nvPr>
            <p:ph type="title"/>
          </p:nvPr>
        </p:nvSpPr>
        <p:spPr>
          <a:xfrm rot="5400000">
            <a:off x="3350133" y="3200400"/>
            <a:ext cx="6309360" cy="457200"/>
          </a:xfrm>
        </p:spPr>
        <p:txBody>
          <a:bodyPr/>
          <a:lstStyle>
            <a:lvl1pPr algn="l">
              <a:buNone/>
              <a:defRPr sz="2000" b="1"/>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s-ES" noProof="0"/>
              <a:t>Haga clic en el icono para agregar una imagen</a:t>
            </a:r>
            <a:endParaRPr lang="en-US" noProof="0"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s-ES"/>
              <a:t>Haga clic para modificar el estilo de texto del patrón</a:t>
            </a:r>
          </a:p>
        </p:txBody>
      </p:sp>
      <p:sp>
        <p:nvSpPr>
          <p:cNvPr id="12" name="16 Marcador de fecha">
            <a:extLst>
              <a:ext uri="{FF2B5EF4-FFF2-40B4-BE49-F238E27FC236}">
                <a16:creationId xmlns:a16="http://schemas.microsoft.com/office/drawing/2014/main" id="{B59F23C0-3623-4696-9DD1-B4F352474CA5}"/>
              </a:ext>
            </a:extLst>
          </p:cNvPr>
          <p:cNvSpPr>
            <a:spLocks noGrp="1"/>
          </p:cNvSpPr>
          <p:nvPr>
            <p:ph type="dt" sz="half" idx="10"/>
          </p:nvPr>
        </p:nvSpPr>
        <p:spPr/>
        <p:txBody>
          <a:bodyPr rtlCol="0"/>
          <a:lstStyle>
            <a:lvl1pPr>
              <a:defRPr/>
            </a:lvl1pPr>
          </a:lstStyle>
          <a:p>
            <a:pPr>
              <a:defRPr/>
            </a:pPr>
            <a:endParaRPr lang="en-US"/>
          </a:p>
        </p:txBody>
      </p:sp>
      <p:sp>
        <p:nvSpPr>
          <p:cNvPr id="13" name="17 Marcador de número de diapositiva">
            <a:extLst>
              <a:ext uri="{FF2B5EF4-FFF2-40B4-BE49-F238E27FC236}">
                <a16:creationId xmlns:a16="http://schemas.microsoft.com/office/drawing/2014/main" id="{B71D339D-6874-4EEA-8DF5-AED931F4A61D}"/>
              </a:ext>
            </a:extLst>
          </p:cNvPr>
          <p:cNvSpPr>
            <a:spLocks noGrp="1"/>
          </p:cNvSpPr>
          <p:nvPr>
            <p:ph type="sldNum" sz="quarter" idx="11"/>
          </p:nvPr>
        </p:nvSpPr>
        <p:spPr/>
        <p:txBody>
          <a:bodyPr/>
          <a:lstStyle>
            <a:lvl1pPr>
              <a:defRPr/>
            </a:lvl1pPr>
          </a:lstStyle>
          <a:p>
            <a:fld id="{AF1E03D3-E063-4E2E-8969-D712EAE6BAB7}" type="slidenum">
              <a:rPr lang="en-US" altLang="es-ES"/>
              <a:pPr/>
              <a:t>‹Nº›</a:t>
            </a:fld>
            <a:endParaRPr lang="en-US" altLang="es-ES"/>
          </a:p>
        </p:txBody>
      </p:sp>
      <p:sp>
        <p:nvSpPr>
          <p:cNvPr id="14" name="20 Marcador de pie de página">
            <a:extLst>
              <a:ext uri="{FF2B5EF4-FFF2-40B4-BE49-F238E27FC236}">
                <a16:creationId xmlns:a16="http://schemas.microsoft.com/office/drawing/2014/main" id="{AC259DBC-9493-438C-8311-4BAF814517EB}"/>
              </a:ext>
            </a:extLst>
          </p:cNvPr>
          <p:cNvSpPr>
            <a:spLocks noGrp="1"/>
          </p:cNvSpPr>
          <p:nvPr>
            <p:ph type="ftr" sz="quarter" idx="12"/>
          </p:nvPr>
        </p:nvSpPr>
        <p:spPr/>
        <p:txBody>
          <a:bodyPr rtlCol="0"/>
          <a:lstStyle>
            <a:lvl1pPr>
              <a:defRPr/>
            </a:lvl1pPr>
          </a:lstStyle>
          <a:p>
            <a:pPr>
              <a:defRPr/>
            </a:pPr>
            <a:r>
              <a:rPr lang="es-ES"/>
              <a:t>AULAS DE PACIFICACIÓN- José Antonio Veiga Olivares</a:t>
            </a:r>
            <a:endParaRPr lang="en-US"/>
          </a:p>
        </p:txBody>
      </p:sp>
    </p:spTree>
    <p:extLst>
      <p:ext uri="{BB962C8B-B14F-4D97-AF65-F5344CB8AC3E}">
        <p14:creationId xmlns:p14="http://schemas.microsoft.com/office/powerpoint/2010/main" val="2004539914"/>
      </p:ext>
    </p:extLst>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15 Conector recto">
            <a:extLst>
              <a:ext uri="{FF2B5EF4-FFF2-40B4-BE49-F238E27FC236}">
                <a16:creationId xmlns:a16="http://schemas.microsoft.com/office/drawing/2014/main" id="{130281F0-9EAD-40F2-B09D-5F538F072742}"/>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21 Marcador de título">
            <a:extLst>
              <a:ext uri="{FF2B5EF4-FFF2-40B4-BE49-F238E27FC236}">
                <a16:creationId xmlns:a16="http://schemas.microsoft.com/office/drawing/2014/main" id="{36DB6EFA-D3CA-44B7-A724-9831621618BE}"/>
              </a:ext>
            </a:extLst>
          </p:cNvPr>
          <p:cNvSpPr>
            <a:spLocks noGrp="1"/>
          </p:cNvSpPr>
          <p:nvPr>
            <p:ph type="title"/>
          </p:nvPr>
        </p:nvSpPr>
        <p:spPr>
          <a:xfrm>
            <a:off x="457200" y="274638"/>
            <a:ext cx="7467600" cy="1143000"/>
          </a:xfrm>
          <a:prstGeom prst="rect">
            <a:avLst/>
          </a:prstGeom>
        </p:spPr>
        <p:txBody>
          <a:bodyPr vert="horz" anchor="b">
            <a:normAutofit/>
          </a:bodyPr>
          <a:lstStyle/>
          <a:p>
            <a:r>
              <a:rPr lang="es-ES"/>
              <a:t>Haga clic para modificar el estilo de título del patrón</a:t>
            </a:r>
            <a:endParaRPr lang="en-US"/>
          </a:p>
        </p:txBody>
      </p:sp>
      <p:sp>
        <p:nvSpPr>
          <p:cNvPr id="1028" name="12 Marcador de texto">
            <a:extLst>
              <a:ext uri="{FF2B5EF4-FFF2-40B4-BE49-F238E27FC236}">
                <a16:creationId xmlns:a16="http://schemas.microsoft.com/office/drawing/2014/main" id="{D75F3927-8077-421A-BDCC-C3A123B27916}"/>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endParaRPr lang="en-US" altLang="es-ES"/>
          </a:p>
        </p:txBody>
      </p:sp>
      <p:sp>
        <p:nvSpPr>
          <p:cNvPr id="14" name="13 Marcador de fecha">
            <a:extLst>
              <a:ext uri="{FF2B5EF4-FFF2-40B4-BE49-F238E27FC236}">
                <a16:creationId xmlns:a16="http://schemas.microsoft.com/office/drawing/2014/main" id="{2DAD80C2-A738-459D-A922-19CA03F74B9D}"/>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p>
        </p:txBody>
      </p:sp>
      <p:sp>
        <p:nvSpPr>
          <p:cNvPr id="3" name="2 Marcador de pie de página">
            <a:extLst>
              <a:ext uri="{FF2B5EF4-FFF2-40B4-BE49-F238E27FC236}">
                <a16:creationId xmlns:a16="http://schemas.microsoft.com/office/drawing/2014/main" id="{9C25802A-D10D-4EA0-88F2-9A1A0E6AF4FC}"/>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s-ES"/>
              <a:t>AULAS DE PACIFICACIÓN- José Antonio Veiga Olivares</a:t>
            </a:r>
            <a:endParaRPr lang="en-US"/>
          </a:p>
        </p:txBody>
      </p:sp>
      <p:sp>
        <p:nvSpPr>
          <p:cNvPr id="7" name="6 Conector recto">
            <a:extLst>
              <a:ext uri="{FF2B5EF4-FFF2-40B4-BE49-F238E27FC236}">
                <a16:creationId xmlns:a16="http://schemas.microsoft.com/office/drawing/2014/main" id="{84D468D7-02F7-4568-8103-7E650EC23C6C}"/>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032" name="8 Conector recto">
            <a:extLst>
              <a:ext uri="{FF2B5EF4-FFF2-40B4-BE49-F238E27FC236}">
                <a16:creationId xmlns:a16="http://schemas.microsoft.com/office/drawing/2014/main" id="{FE96466B-9645-463A-A3A6-1C85FF50A883}"/>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 name="9 Rectángulo">
            <a:extLst>
              <a:ext uri="{FF2B5EF4-FFF2-40B4-BE49-F238E27FC236}">
                <a16:creationId xmlns:a16="http://schemas.microsoft.com/office/drawing/2014/main" id="{918CFC26-892A-4F95-B04E-75455D44D0D5}"/>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34" name="10 Conector recto">
            <a:extLst>
              <a:ext uri="{FF2B5EF4-FFF2-40B4-BE49-F238E27FC236}">
                <a16:creationId xmlns:a16="http://schemas.microsoft.com/office/drawing/2014/main" id="{CE956547-5EB6-412C-BAB2-E68E12A78F1D}"/>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2" name="11 Elipse">
            <a:extLst>
              <a:ext uri="{FF2B5EF4-FFF2-40B4-BE49-F238E27FC236}">
                <a16:creationId xmlns:a16="http://schemas.microsoft.com/office/drawing/2014/main" id="{0D440A6B-2CCD-4442-B804-E110BA37BA2A}"/>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22 Marcador de número de diapositiva">
            <a:extLst>
              <a:ext uri="{FF2B5EF4-FFF2-40B4-BE49-F238E27FC236}">
                <a16:creationId xmlns:a16="http://schemas.microsoft.com/office/drawing/2014/main" id="{757D7B9A-FCB9-45A5-BD7A-4EAA6765CFA0}"/>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defRPr>
            </a:lvl1pPr>
          </a:lstStyle>
          <a:p>
            <a:fld id="{E9B79444-E349-4A09-B3E2-95CAEBC99C46}" type="slidenum">
              <a:rPr lang="en-US" altLang="es-ES"/>
              <a:pPr/>
              <a:t>‹Nº›</a:t>
            </a:fld>
            <a:endParaRPr lang="en-US" altLang="es-E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68" r:id="rId4"/>
    <p:sldLayoutId id="2147483969" r:id="rId5"/>
    <p:sldLayoutId id="2147483976" r:id="rId6"/>
    <p:sldLayoutId id="2147483970" r:id="rId7"/>
    <p:sldLayoutId id="2147483977" r:id="rId8"/>
    <p:sldLayoutId id="2147483978" r:id="rId9"/>
    <p:sldLayoutId id="2147483971" r:id="rId10"/>
    <p:sldLayoutId id="2147483972" r:id="rId11"/>
  </p:sldLayoutIdLst>
  <p:transition spd="med">
    <p:wipe dir="d"/>
  </p:transition>
  <p:hf hdr="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3B81DD1-7EBC-444C-93B7-8C330682D6F9}"/>
              </a:ext>
            </a:extLst>
          </p:cNvPr>
          <p:cNvSpPr>
            <a:spLocks noGrp="1" noChangeArrowheads="1"/>
          </p:cNvSpPr>
          <p:nvPr>
            <p:ph type="ctrTitle"/>
          </p:nvPr>
        </p:nvSpPr>
        <p:spPr>
          <a:xfrm>
            <a:off x="827088" y="0"/>
            <a:ext cx="7924800" cy="2492375"/>
          </a:xfrm>
        </p:spPr>
        <p:txBody>
          <a:bodyPr>
            <a:normAutofit fontScale="90000"/>
          </a:bodyPr>
          <a:lstStyle/>
          <a:p>
            <a:pPr algn="ctr" eaLnBrk="1" fontAlgn="auto" hangingPunct="1">
              <a:spcAft>
                <a:spcPts val="0"/>
              </a:spcAft>
              <a:defRPr/>
            </a:pPr>
            <a:r>
              <a:rPr lang="es-VE" sz="8000" dirty="0">
                <a:solidFill>
                  <a:srgbClr val="000099"/>
                </a:solidFill>
                <a:latin typeface="Jokerman" pitchFamily="82" charset="0"/>
              </a:rPr>
              <a:t>La Mediación Escolar</a:t>
            </a:r>
          </a:p>
        </p:txBody>
      </p:sp>
      <p:sp>
        <p:nvSpPr>
          <p:cNvPr id="8195" name="Rectangle 3">
            <a:extLst>
              <a:ext uri="{FF2B5EF4-FFF2-40B4-BE49-F238E27FC236}">
                <a16:creationId xmlns:a16="http://schemas.microsoft.com/office/drawing/2014/main" id="{A9DC8ED6-0ADA-481B-8D83-2D7A80AACF87}"/>
              </a:ext>
            </a:extLst>
          </p:cNvPr>
          <p:cNvSpPr>
            <a:spLocks noGrp="1" noChangeArrowheads="1"/>
          </p:cNvSpPr>
          <p:nvPr>
            <p:ph type="subTitle" idx="1"/>
          </p:nvPr>
        </p:nvSpPr>
        <p:spPr>
          <a:xfrm>
            <a:off x="1835150" y="2420938"/>
            <a:ext cx="6521450" cy="1944687"/>
          </a:xfrm>
        </p:spPr>
        <p:txBody>
          <a:bodyPr/>
          <a:lstStyle/>
          <a:p>
            <a:pPr algn="ctr" eaLnBrk="1" hangingPunct="1"/>
            <a:r>
              <a:rPr lang="es-ES" altLang="es-ES" sz="4000">
                <a:latin typeface="Jokerman" panose="04090605060D06020702" pitchFamily="82" charset="0"/>
              </a:rPr>
              <a:t>“Cómo formar un equipo de mediación en un centro escolar</a:t>
            </a:r>
            <a:r>
              <a:rPr lang="es-ES" altLang="es-ES" sz="4000"/>
              <a:t>”</a:t>
            </a:r>
            <a:endParaRPr lang="es-VE" altLang="es-ES" sz="4000">
              <a:solidFill>
                <a:schemeClr val="tx1"/>
              </a:solidFill>
              <a:latin typeface="Lucida Sans Unicode" panose="020B0602030504020204" pitchFamily="34" charset="0"/>
            </a:endParaRPr>
          </a:p>
        </p:txBody>
      </p:sp>
      <p:pic>
        <p:nvPicPr>
          <p:cNvPr id="8196" name="Picture 1">
            <a:extLst>
              <a:ext uri="{FF2B5EF4-FFF2-40B4-BE49-F238E27FC236}">
                <a16:creationId xmlns:a16="http://schemas.microsoft.com/office/drawing/2014/main" id="{1E45CB51-B574-45CC-9196-ADC672EC8B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4437063"/>
            <a:ext cx="1495425" cy="163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8 CuadroTexto">
            <a:extLst>
              <a:ext uri="{FF2B5EF4-FFF2-40B4-BE49-F238E27FC236}">
                <a16:creationId xmlns:a16="http://schemas.microsoft.com/office/drawing/2014/main" id="{62AC3362-1919-4BD2-9C38-6A49207799A0}"/>
              </a:ext>
            </a:extLst>
          </p:cNvPr>
          <p:cNvSpPr txBox="1">
            <a:spLocks noChangeArrowheads="1"/>
          </p:cNvSpPr>
          <p:nvPr/>
        </p:nvSpPr>
        <p:spPr bwMode="auto">
          <a:xfrm>
            <a:off x="4051300" y="4581525"/>
            <a:ext cx="47355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3200" dirty="0">
                <a:solidFill>
                  <a:srgbClr val="0033CC"/>
                </a:solidFill>
                <a:latin typeface="Lucida Sans Unicode" panose="020B0602030504020204" pitchFamily="34" charset="0"/>
              </a:rPr>
              <a:t>Osorno-2021</a:t>
            </a:r>
          </a:p>
        </p:txBody>
      </p:sp>
      <p:sp>
        <p:nvSpPr>
          <p:cNvPr id="8198" name="9 Marcador de pie de página">
            <a:extLst>
              <a:ext uri="{FF2B5EF4-FFF2-40B4-BE49-F238E27FC236}">
                <a16:creationId xmlns:a16="http://schemas.microsoft.com/office/drawing/2014/main" id="{D6A32264-F532-4830-A116-9CDB890DA61D}"/>
              </a:ext>
            </a:extLst>
          </p:cNvPr>
          <p:cNvSpPr>
            <a:spLocks noGrp="1"/>
          </p:cNvSpPr>
          <p:nvPr>
            <p:ph type="ftr" sz="quarter" idx="11"/>
          </p:nvPr>
        </p:nvSpPr>
        <p:spPr>
          <a:xfrm>
            <a:off x="1331913" y="6237288"/>
            <a:ext cx="4929187"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MEDIACIÓN-José Antonio Veiga Olivares</a:t>
            </a:r>
            <a:endParaRPr lang="en-US" altLang="es-ES" sz="1200">
              <a:solidFill>
                <a:schemeClr val="tx2"/>
              </a:solidFill>
              <a:latin typeface="Lucida Sans Unicode" panose="020B0602030504020204" pitchFamily="34" charset="0"/>
            </a:endParaRPr>
          </a:p>
        </p:txBody>
      </p:sp>
      <p:sp>
        <p:nvSpPr>
          <p:cNvPr id="8199" name="11 Marcador de número de diapositiva">
            <a:extLst>
              <a:ext uri="{FF2B5EF4-FFF2-40B4-BE49-F238E27FC236}">
                <a16:creationId xmlns:a16="http://schemas.microsoft.com/office/drawing/2014/main" id="{51484C15-4D9E-467F-BBB5-E38D51687C5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A6170A1D-1CF4-40CB-B6A9-EC46BC5EB8C5}" type="slidenum">
              <a:rPr lang="en-US" altLang="es-ES" sz="1400">
                <a:solidFill>
                  <a:srgbClr val="FFFFFF"/>
                </a:solidFill>
                <a:latin typeface="Lucida Sans Unicode" panose="020B0602030504020204" pitchFamily="34" charset="0"/>
              </a:rPr>
              <a:pPr eaLnBrk="1" hangingPunct="1">
                <a:spcBef>
                  <a:spcPct val="0"/>
                </a:spcBef>
                <a:buClrTx/>
                <a:buSzTx/>
                <a:buFontTx/>
                <a:buNone/>
              </a:pPr>
              <a:t>1</a:t>
            </a:fld>
            <a:endParaRPr lang="en-US" altLang="es-ES" sz="1400">
              <a:solidFill>
                <a:srgbClr val="FFFFFF"/>
              </a:solidFill>
              <a:latin typeface="Lucida Sans Unicode" panose="020B0602030504020204" pitchFamily="34"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p:cTn id="7" dur="500" fill="hold"/>
                                        <p:tgtEl>
                                          <p:spTgt spid="8196"/>
                                        </p:tgtEl>
                                        <p:attrNameLst>
                                          <p:attrName>ppt_w</p:attrName>
                                        </p:attrNameLst>
                                      </p:cBhvr>
                                      <p:tavLst>
                                        <p:tav tm="0">
                                          <p:val>
                                            <p:fltVal val="0"/>
                                          </p:val>
                                        </p:tav>
                                        <p:tav tm="100000">
                                          <p:val>
                                            <p:strVal val="#ppt_w"/>
                                          </p:val>
                                        </p:tav>
                                      </p:tavLst>
                                    </p:anim>
                                    <p:anim calcmode="lin" valueType="num">
                                      <p:cBhvr>
                                        <p:cTn id="8" dur="500" fill="hold"/>
                                        <p:tgtEl>
                                          <p:spTgt spid="819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8316520B-002D-41C7-9DA0-7B8B6C7F3587}"/>
              </a:ext>
            </a:extLst>
          </p:cNvPr>
          <p:cNvSpPr>
            <a:spLocks noGrp="1"/>
          </p:cNvSpPr>
          <p:nvPr>
            <p:ph type="title"/>
          </p:nvPr>
        </p:nvSpPr>
        <p:spPr/>
        <p:txBody>
          <a:bodyPr>
            <a:normAutofit fontScale="90000"/>
          </a:bodyPr>
          <a:lstStyle/>
          <a:p>
            <a:pPr eaLnBrk="1" hangingPunct="1">
              <a:defRPr/>
            </a:pPr>
            <a:r>
              <a:rPr lang="es-ES" b="1" dirty="0"/>
              <a:t>¿Qué clase de conflictos se mediaran?</a:t>
            </a:r>
            <a:br>
              <a:rPr lang="es-ES" dirty="0"/>
            </a:br>
            <a:endParaRPr lang="es-ES" dirty="0"/>
          </a:p>
        </p:txBody>
      </p:sp>
      <p:sp>
        <p:nvSpPr>
          <p:cNvPr id="19459" name="2 Marcador de contenido">
            <a:extLst>
              <a:ext uri="{FF2B5EF4-FFF2-40B4-BE49-F238E27FC236}">
                <a16:creationId xmlns:a16="http://schemas.microsoft.com/office/drawing/2014/main" id="{84929FCC-D3FC-449E-B012-7ACA402A778B}"/>
              </a:ext>
            </a:extLst>
          </p:cNvPr>
          <p:cNvSpPr>
            <a:spLocks noGrp="1"/>
          </p:cNvSpPr>
          <p:nvPr>
            <p:ph sz="quarter" idx="1"/>
          </p:nvPr>
        </p:nvSpPr>
        <p:spPr>
          <a:xfrm>
            <a:off x="285750" y="1071563"/>
            <a:ext cx="8072438" cy="5402262"/>
          </a:xfrm>
        </p:spPr>
        <p:txBody>
          <a:bodyPr/>
          <a:lstStyle/>
          <a:p>
            <a:pPr eaLnBrk="1" hangingPunct="1"/>
            <a:r>
              <a:rPr lang="es-ES" altLang="es-ES"/>
              <a:t>El tipo de conflictos que se consideran  mediables varía de un centro a otro.</a:t>
            </a:r>
          </a:p>
          <a:p>
            <a:pPr lvl="2" eaLnBrk="1" hangingPunct="1"/>
            <a:r>
              <a:rPr lang="es-ES" altLang="es-ES"/>
              <a:t>Es importante delimitar claramente aquellas situaciones que, de entrada, creemos que deben conducirse por </a:t>
            </a:r>
            <a:r>
              <a:rPr lang="es-ES" altLang="es-ES" b="1"/>
              <a:t>vía disciplinaria</a:t>
            </a:r>
            <a:r>
              <a:rPr lang="es-ES" altLang="es-ES"/>
              <a:t>. </a:t>
            </a:r>
          </a:p>
          <a:p>
            <a:pPr lvl="2" eaLnBrk="1" hangingPunct="1"/>
            <a:r>
              <a:rPr lang="es-ES" altLang="es-ES"/>
              <a:t>Si una vez empezada  una mediación se detecta que el conflicto es muy grave, los mediadores pueden suspenderla y comunicar sus motivos a la persona que coordina el equipo de mediación.</a:t>
            </a:r>
          </a:p>
          <a:p>
            <a:pPr lvl="2" eaLnBrk="1" hangingPunct="1"/>
            <a:r>
              <a:rPr lang="es-ES" altLang="es-ES"/>
              <a:t>Sabemos que en delitos o problemas de </a:t>
            </a:r>
            <a:r>
              <a:rPr lang="es-ES" altLang="es-ES" b="1"/>
              <a:t>tipo psicológico </a:t>
            </a:r>
            <a:r>
              <a:rPr lang="es-ES" altLang="es-ES"/>
              <a:t>importantes la mediación escolar resulta desaconsejable. </a:t>
            </a:r>
          </a:p>
          <a:p>
            <a:pPr lvl="2" eaLnBrk="1" hangingPunct="1"/>
            <a:r>
              <a:rPr lang="es-ES" altLang="es-ES"/>
              <a:t>También es desaconsejable en situaciones de violencia física.</a:t>
            </a:r>
          </a:p>
          <a:p>
            <a:pPr lvl="2" eaLnBrk="1" hangingPunct="1"/>
            <a:r>
              <a:rPr lang="es-ES" altLang="es-ES"/>
              <a:t>Procuramos no mediar en conflictos dónde participan personas muy próximas (compañeros de clase, alumnos de la propia tutoría...) y dejamos que se hagan cargo otras mediadores del equipo.</a:t>
            </a:r>
          </a:p>
          <a:p>
            <a:pPr eaLnBrk="1" hangingPunct="1"/>
            <a:endParaRPr lang="es-ES" altLang="es-ES"/>
          </a:p>
        </p:txBody>
      </p:sp>
      <p:sp>
        <p:nvSpPr>
          <p:cNvPr id="17412" name="4 Marcador de número de diapositiva">
            <a:extLst>
              <a:ext uri="{FF2B5EF4-FFF2-40B4-BE49-F238E27FC236}">
                <a16:creationId xmlns:a16="http://schemas.microsoft.com/office/drawing/2014/main" id="{116B6F32-4EA5-40C8-9370-78A858CBE700}"/>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5B435B57-D6D0-4C85-B44B-F3E90FCEBCB6}" type="slidenum">
              <a:rPr lang="en-US" altLang="es-ES" sz="1400">
                <a:solidFill>
                  <a:srgbClr val="FFFFFF"/>
                </a:solidFill>
                <a:latin typeface="Lucida Sans Unicode" panose="020B0602030504020204" pitchFamily="34" charset="0"/>
              </a:rPr>
              <a:pPr eaLnBrk="1" hangingPunct="1">
                <a:spcBef>
                  <a:spcPct val="0"/>
                </a:spcBef>
                <a:buClrTx/>
                <a:buSzTx/>
                <a:buFontTx/>
                <a:buNone/>
              </a:pPr>
              <a:t>10</a:t>
            </a:fld>
            <a:endParaRPr lang="en-US" altLang="es-ES" sz="1400">
              <a:solidFill>
                <a:srgbClr val="FFFFFF"/>
              </a:solidFill>
              <a:latin typeface="Lucida Sans Unicode" panose="020B0602030504020204" pitchFamily="34" charset="0"/>
            </a:endParaRPr>
          </a:p>
        </p:txBody>
      </p:sp>
      <p:sp>
        <p:nvSpPr>
          <p:cNvPr id="17413" name="5 Marcador de pie de página">
            <a:extLst>
              <a:ext uri="{FF2B5EF4-FFF2-40B4-BE49-F238E27FC236}">
                <a16:creationId xmlns:a16="http://schemas.microsoft.com/office/drawing/2014/main" id="{13DE022F-D6C6-48D3-A1F6-E260FB5C62A1}"/>
              </a:ext>
            </a:extLst>
          </p:cNvPr>
          <p:cNvSpPr>
            <a:spLocks noGrp="1"/>
          </p:cNvSpPr>
          <p:nvPr>
            <p:ph type="ftr" sz="quarter" idx="12"/>
          </p:nvPr>
        </p:nvSpPr>
        <p:spPr bwMode="auto">
          <a:xfrm rot="5400000">
            <a:off x="6080125" y="2827338"/>
            <a:ext cx="50196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17414" name="Picture 7">
            <a:extLst>
              <a:ext uri="{FF2B5EF4-FFF2-40B4-BE49-F238E27FC236}">
                <a16:creationId xmlns:a16="http://schemas.microsoft.com/office/drawing/2014/main" id="{0A4559C2-4B4E-47BA-B847-197327A3A6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463" y="5229225"/>
            <a:ext cx="1751012"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9459">
                                            <p:txEl>
                                              <p:pRg st="0" end="0"/>
                                            </p:txEl>
                                          </p:spTgt>
                                        </p:tgtEl>
                                        <p:attrNameLst>
                                          <p:attrName>style.visibility</p:attrName>
                                        </p:attrNameLst>
                                      </p:cBhvr>
                                      <p:to>
                                        <p:strVal val="visible"/>
                                      </p:to>
                                    </p:set>
                                    <p:animEffect transition="in" filter="barn(inHorizontal)">
                                      <p:cBhvr>
                                        <p:cTn id="12" dur="500"/>
                                        <p:tgtEl>
                                          <p:spTgt spid="194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8" fill="hold" nodeType="clickEffect">
                                  <p:stCondLst>
                                    <p:cond delay="0"/>
                                  </p:stCondLst>
                                  <p:childTnLst>
                                    <p:set>
                                      <p:cBhvr>
                                        <p:cTn id="16" dur="1" fill="hold">
                                          <p:stCondLst>
                                            <p:cond delay="0"/>
                                          </p:stCondLst>
                                        </p:cTn>
                                        <p:tgtEl>
                                          <p:spTgt spid="19459">
                                            <p:txEl>
                                              <p:pRg st="1" end="1"/>
                                            </p:txEl>
                                          </p:spTgt>
                                        </p:tgtEl>
                                        <p:attrNameLst>
                                          <p:attrName>style.visibility</p:attrName>
                                        </p:attrNameLst>
                                      </p:cBhvr>
                                      <p:to>
                                        <p:strVal val="visible"/>
                                      </p:to>
                                    </p:set>
                                    <p:animEffect transition="in" filter="wheel(8)">
                                      <p:cBhvr>
                                        <p:cTn id="17" dur="500"/>
                                        <p:tgtEl>
                                          <p:spTgt spid="19459">
                                            <p:txEl>
                                              <p:pRg st="1" end="1"/>
                                            </p:txEl>
                                          </p:spTgt>
                                        </p:tgtEl>
                                      </p:cBhvr>
                                    </p:animEffect>
                                  </p:childTnLst>
                                </p:cTn>
                              </p:par>
                              <p:par>
                                <p:cTn id="18" presetID="21" presetClass="entr" presetSubtype="8" fill="hold" nodeType="withEffect">
                                  <p:stCondLst>
                                    <p:cond delay="0"/>
                                  </p:stCondLst>
                                  <p:childTnLst>
                                    <p:set>
                                      <p:cBhvr>
                                        <p:cTn id="19" dur="1" fill="hold">
                                          <p:stCondLst>
                                            <p:cond delay="0"/>
                                          </p:stCondLst>
                                        </p:cTn>
                                        <p:tgtEl>
                                          <p:spTgt spid="19459">
                                            <p:txEl>
                                              <p:pRg st="2" end="2"/>
                                            </p:txEl>
                                          </p:spTgt>
                                        </p:tgtEl>
                                        <p:attrNameLst>
                                          <p:attrName>style.visibility</p:attrName>
                                        </p:attrNameLst>
                                      </p:cBhvr>
                                      <p:to>
                                        <p:strVal val="visible"/>
                                      </p:to>
                                    </p:set>
                                    <p:animEffect transition="in" filter="wheel(8)">
                                      <p:cBhvr>
                                        <p:cTn id="20" dur="500"/>
                                        <p:tgtEl>
                                          <p:spTgt spid="19459">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2" presetClass="entr" presetSubtype="0" fill="hold" nodeType="clickEffect">
                                  <p:stCondLst>
                                    <p:cond delay="0"/>
                                  </p:stCondLst>
                                  <p:childTnLst>
                                    <p:set>
                                      <p:cBhvr>
                                        <p:cTn id="24" dur="1" fill="hold">
                                          <p:stCondLst>
                                            <p:cond delay="0"/>
                                          </p:stCondLst>
                                        </p:cTn>
                                        <p:tgtEl>
                                          <p:spTgt spid="19459">
                                            <p:txEl>
                                              <p:pRg st="3" end="3"/>
                                            </p:txEl>
                                          </p:spTgt>
                                        </p:tgtEl>
                                        <p:attrNameLst>
                                          <p:attrName>style.visibility</p:attrName>
                                        </p:attrNameLst>
                                      </p:cBhvr>
                                      <p:to>
                                        <p:strVal val="visible"/>
                                      </p:to>
                                    </p:set>
                                    <p:animScale>
                                      <p:cBhvr>
                                        <p:cTn id="25" dur="1000" decel="50000" fill="hold">
                                          <p:stCondLst>
                                            <p:cond delay="0"/>
                                          </p:stCondLst>
                                        </p:cTn>
                                        <p:tgtEl>
                                          <p:spTgt spid="19459">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19459">
                                            <p:txEl>
                                              <p:pRg st="3" end="3"/>
                                            </p:txEl>
                                          </p:spTgt>
                                        </p:tgtEl>
                                        <p:attrNameLst>
                                          <p:attrName>ppt_x</p:attrName>
                                          <p:attrName>ppt_y</p:attrName>
                                        </p:attrNameLst>
                                      </p:cBhvr>
                                    </p:animMotion>
                                    <p:animEffect transition="in" filter="fade">
                                      <p:cBhvr>
                                        <p:cTn id="27" dur="1000"/>
                                        <p:tgtEl>
                                          <p:spTgt spid="19459">
                                            <p:txEl>
                                              <p:pRg st="3" end="3"/>
                                            </p:txEl>
                                          </p:spTgt>
                                        </p:tgtEl>
                                      </p:cBhvr>
                                    </p:animEffect>
                                  </p:childTnLst>
                                </p:cTn>
                              </p:par>
                              <p:par>
                                <p:cTn id="28" presetID="52" presetClass="entr" presetSubtype="0" fill="hold" nodeType="withEffect">
                                  <p:stCondLst>
                                    <p:cond delay="0"/>
                                  </p:stCondLst>
                                  <p:childTnLst>
                                    <p:set>
                                      <p:cBhvr>
                                        <p:cTn id="29" dur="1" fill="hold">
                                          <p:stCondLst>
                                            <p:cond delay="0"/>
                                          </p:stCondLst>
                                        </p:cTn>
                                        <p:tgtEl>
                                          <p:spTgt spid="19459">
                                            <p:txEl>
                                              <p:pRg st="4" end="4"/>
                                            </p:txEl>
                                          </p:spTgt>
                                        </p:tgtEl>
                                        <p:attrNameLst>
                                          <p:attrName>style.visibility</p:attrName>
                                        </p:attrNameLst>
                                      </p:cBhvr>
                                      <p:to>
                                        <p:strVal val="visible"/>
                                      </p:to>
                                    </p:set>
                                    <p:animScale>
                                      <p:cBhvr>
                                        <p:cTn id="30" dur="1000" decel="50000" fill="hold">
                                          <p:stCondLst>
                                            <p:cond delay="0"/>
                                          </p:stCondLst>
                                        </p:cTn>
                                        <p:tgtEl>
                                          <p:spTgt spid="19459">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1" dur="1000" decel="50000" fill="hold">
                                          <p:stCondLst>
                                            <p:cond delay="0"/>
                                          </p:stCondLst>
                                        </p:cTn>
                                        <p:tgtEl>
                                          <p:spTgt spid="19459">
                                            <p:txEl>
                                              <p:pRg st="4" end="4"/>
                                            </p:txEl>
                                          </p:spTgt>
                                        </p:tgtEl>
                                        <p:attrNameLst>
                                          <p:attrName>ppt_x</p:attrName>
                                          <p:attrName>ppt_y</p:attrName>
                                        </p:attrNameLst>
                                      </p:cBhvr>
                                    </p:animMotion>
                                    <p:animEffect transition="in" filter="fade">
                                      <p:cBhvr>
                                        <p:cTn id="32" dur="1000"/>
                                        <p:tgtEl>
                                          <p:spTgt spid="19459">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nodeType="clickEffect">
                                  <p:stCondLst>
                                    <p:cond delay="0"/>
                                  </p:stCondLst>
                                  <p:childTnLst>
                                    <p:set>
                                      <p:cBhvr>
                                        <p:cTn id="36" dur="1" fill="hold">
                                          <p:stCondLst>
                                            <p:cond delay="0"/>
                                          </p:stCondLst>
                                        </p:cTn>
                                        <p:tgtEl>
                                          <p:spTgt spid="19459">
                                            <p:txEl>
                                              <p:pRg st="5" end="5"/>
                                            </p:txEl>
                                          </p:spTgt>
                                        </p:tgtEl>
                                        <p:attrNameLst>
                                          <p:attrName>style.visibility</p:attrName>
                                        </p:attrNameLst>
                                      </p:cBhvr>
                                      <p:to>
                                        <p:strVal val="visible"/>
                                      </p:to>
                                    </p:set>
                                    <p:animEffect transition="in" filter="checkerboard(across)">
                                      <p:cBhvr>
                                        <p:cTn id="37" dur="500"/>
                                        <p:tgtEl>
                                          <p:spTgt spid="194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AA2463F7-8AA0-433A-8EE7-DBC66AB6FCDE}"/>
              </a:ext>
            </a:extLst>
          </p:cNvPr>
          <p:cNvSpPr>
            <a:spLocks noGrp="1"/>
          </p:cNvSpPr>
          <p:nvPr>
            <p:ph type="title"/>
          </p:nvPr>
        </p:nvSpPr>
        <p:spPr/>
        <p:txBody>
          <a:bodyPr>
            <a:normAutofit fontScale="90000"/>
          </a:bodyPr>
          <a:lstStyle/>
          <a:p>
            <a:pPr eaLnBrk="1" hangingPunct="1">
              <a:defRPr/>
            </a:pPr>
            <a:r>
              <a:rPr lang="es-ES" b="1" dirty="0"/>
              <a:t>¿Quién puede solicitar una mediación?</a:t>
            </a:r>
            <a:br>
              <a:rPr lang="es-ES" dirty="0"/>
            </a:br>
            <a:endParaRPr lang="es-ES" dirty="0"/>
          </a:p>
        </p:txBody>
      </p:sp>
      <p:sp>
        <p:nvSpPr>
          <p:cNvPr id="21507" name="2 Marcador de contenido">
            <a:extLst>
              <a:ext uri="{FF2B5EF4-FFF2-40B4-BE49-F238E27FC236}">
                <a16:creationId xmlns:a16="http://schemas.microsoft.com/office/drawing/2014/main" id="{9232E8F0-C35F-4298-A48E-3D21050E81C8}"/>
              </a:ext>
            </a:extLst>
          </p:cNvPr>
          <p:cNvSpPr>
            <a:spLocks noGrp="1"/>
          </p:cNvSpPr>
          <p:nvPr>
            <p:ph sz="quarter" idx="1"/>
          </p:nvPr>
        </p:nvSpPr>
        <p:spPr>
          <a:xfrm>
            <a:off x="457200" y="1600200"/>
            <a:ext cx="7467600" cy="4873625"/>
          </a:xfrm>
        </p:spPr>
        <p:txBody>
          <a:bodyPr/>
          <a:lstStyle/>
          <a:p>
            <a:pPr eaLnBrk="1" hangingPunct="1"/>
            <a:r>
              <a:rPr lang="es-ES" altLang="es-ES"/>
              <a:t>Un alumno.</a:t>
            </a:r>
          </a:p>
          <a:p>
            <a:pPr eaLnBrk="1" hangingPunct="1"/>
            <a:r>
              <a:rPr lang="es-ES" altLang="es-ES"/>
              <a:t>Un profesor.</a:t>
            </a:r>
          </a:p>
          <a:p>
            <a:pPr eaLnBrk="1" hangingPunct="1"/>
            <a:r>
              <a:rPr lang="es-ES" altLang="es-ES"/>
              <a:t>Un padre.</a:t>
            </a:r>
          </a:p>
          <a:p>
            <a:pPr eaLnBrk="1" hangingPunct="1"/>
            <a:r>
              <a:rPr lang="es-ES" altLang="es-ES"/>
              <a:t>Personal no docente o administrativo.</a:t>
            </a:r>
          </a:p>
          <a:p>
            <a:pPr eaLnBrk="1" hangingPunct="1"/>
            <a:endParaRPr lang="es-ES" altLang="es-ES"/>
          </a:p>
          <a:p>
            <a:pPr eaLnBrk="1" hangingPunct="1"/>
            <a:r>
              <a:rPr lang="es-ES" altLang="es-ES"/>
              <a:t>Por iniciativa directa de los protagonistas. </a:t>
            </a:r>
          </a:p>
          <a:p>
            <a:pPr eaLnBrk="1" hangingPunct="1"/>
            <a:r>
              <a:rPr lang="es-ES" altLang="es-ES"/>
              <a:t>Enviados por participantes secundarios.</a:t>
            </a:r>
          </a:p>
          <a:p>
            <a:pPr eaLnBrk="1" hangingPunct="1"/>
            <a:r>
              <a:rPr lang="es-ES" altLang="es-ES"/>
              <a:t>Por iniciativa de las personas mediadoras.</a:t>
            </a:r>
          </a:p>
          <a:p>
            <a:pPr eaLnBrk="1" hangingPunct="1"/>
            <a:r>
              <a:rPr lang="es-ES" altLang="es-ES"/>
              <a:t>Designados por una autoridad reconocida.</a:t>
            </a:r>
          </a:p>
          <a:p>
            <a:pPr eaLnBrk="1" hangingPunct="1"/>
            <a:endParaRPr lang="es-ES" altLang="es-ES"/>
          </a:p>
        </p:txBody>
      </p:sp>
      <p:sp>
        <p:nvSpPr>
          <p:cNvPr id="18436" name="4 Marcador de número de diapositiva">
            <a:extLst>
              <a:ext uri="{FF2B5EF4-FFF2-40B4-BE49-F238E27FC236}">
                <a16:creationId xmlns:a16="http://schemas.microsoft.com/office/drawing/2014/main" id="{33D8BDAC-53D1-4EEB-B816-5516C9DC2D3D}"/>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E395FFF2-31CA-4FE0-8057-9727972F1361}" type="slidenum">
              <a:rPr lang="en-US" altLang="es-ES" sz="1400">
                <a:solidFill>
                  <a:srgbClr val="FFFFFF"/>
                </a:solidFill>
                <a:latin typeface="Lucida Sans Unicode" panose="020B0602030504020204" pitchFamily="34" charset="0"/>
              </a:rPr>
              <a:pPr eaLnBrk="1" hangingPunct="1">
                <a:spcBef>
                  <a:spcPct val="0"/>
                </a:spcBef>
                <a:buClrTx/>
                <a:buSzTx/>
                <a:buFontTx/>
                <a:buNone/>
              </a:pPr>
              <a:t>11</a:t>
            </a:fld>
            <a:endParaRPr lang="en-US" altLang="es-ES" sz="1400">
              <a:solidFill>
                <a:srgbClr val="FFFFFF"/>
              </a:solidFill>
              <a:latin typeface="Lucida Sans Unicode" panose="020B0602030504020204" pitchFamily="34" charset="0"/>
            </a:endParaRPr>
          </a:p>
        </p:txBody>
      </p:sp>
      <p:sp>
        <p:nvSpPr>
          <p:cNvPr id="18437" name="5 Marcador de pie de página">
            <a:extLst>
              <a:ext uri="{FF2B5EF4-FFF2-40B4-BE49-F238E27FC236}">
                <a16:creationId xmlns:a16="http://schemas.microsoft.com/office/drawing/2014/main" id="{9005EC49-C3CA-475D-9C0E-5DB493BA188A}"/>
              </a:ext>
            </a:extLst>
          </p:cNvPr>
          <p:cNvSpPr>
            <a:spLocks noGrp="1"/>
          </p:cNvSpPr>
          <p:nvPr>
            <p:ph type="ftr" sz="quarter" idx="12"/>
          </p:nvPr>
        </p:nvSpPr>
        <p:spPr bwMode="auto">
          <a:xfrm rot="5400000">
            <a:off x="6223000" y="2970213"/>
            <a:ext cx="47339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18438" name="6 Imagen">
            <a:extLst>
              <a:ext uri="{FF2B5EF4-FFF2-40B4-BE49-F238E27FC236}">
                <a16:creationId xmlns:a16="http://schemas.microsoft.com/office/drawing/2014/main" id="{0E369909-36E0-49F4-BB06-CE087694320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1125538"/>
            <a:ext cx="22860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blinds(vertical)">
                                      <p:cBhvr>
                                        <p:cTn id="12" dur="500"/>
                                        <p:tgtEl>
                                          <p:spTgt spid="21507">
                                            <p:txEl>
                                              <p:pRg st="0" end="0"/>
                                            </p:txEl>
                                          </p:spTgt>
                                        </p:tgtEl>
                                      </p:cBhvr>
                                    </p:animEffect>
                                  </p:childTnLst>
                                </p:cTn>
                              </p:par>
                              <p:par>
                                <p:cTn id="13" presetID="3" presetClass="entr" presetSubtype="5" fill="hold" nodeType="withEffect">
                                  <p:stCondLst>
                                    <p:cond delay="0"/>
                                  </p:stCondLst>
                                  <p:childTnLst>
                                    <p:set>
                                      <p:cBhvr>
                                        <p:cTn id="14" dur="1" fill="hold">
                                          <p:stCondLst>
                                            <p:cond delay="0"/>
                                          </p:stCondLst>
                                        </p:cTn>
                                        <p:tgtEl>
                                          <p:spTgt spid="21507">
                                            <p:txEl>
                                              <p:pRg st="1" end="1"/>
                                            </p:txEl>
                                          </p:spTgt>
                                        </p:tgtEl>
                                        <p:attrNameLst>
                                          <p:attrName>style.visibility</p:attrName>
                                        </p:attrNameLst>
                                      </p:cBhvr>
                                      <p:to>
                                        <p:strVal val="visible"/>
                                      </p:to>
                                    </p:set>
                                    <p:animEffect transition="in" filter="blinds(vertical)">
                                      <p:cBhvr>
                                        <p:cTn id="15" dur="500"/>
                                        <p:tgtEl>
                                          <p:spTgt spid="21507">
                                            <p:txEl>
                                              <p:pRg st="1" end="1"/>
                                            </p:txEl>
                                          </p:spTgt>
                                        </p:tgtEl>
                                      </p:cBhvr>
                                    </p:animEffect>
                                  </p:childTnLst>
                                </p:cTn>
                              </p:par>
                              <p:par>
                                <p:cTn id="16" presetID="3" presetClass="entr" presetSubtype="5" fill="hold" nodeType="withEffect">
                                  <p:stCondLst>
                                    <p:cond delay="0"/>
                                  </p:stCondLst>
                                  <p:childTnLst>
                                    <p:set>
                                      <p:cBhvr>
                                        <p:cTn id="17" dur="1" fill="hold">
                                          <p:stCondLst>
                                            <p:cond delay="0"/>
                                          </p:stCondLst>
                                        </p:cTn>
                                        <p:tgtEl>
                                          <p:spTgt spid="21507">
                                            <p:txEl>
                                              <p:pRg st="2" end="2"/>
                                            </p:txEl>
                                          </p:spTgt>
                                        </p:tgtEl>
                                        <p:attrNameLst>
                                          <p:attrName>style.visibility</p:attrName>
                                        </p:attrNameLst>
                                      </p:cBhvr>
                                      <p:to>
                                        <p:strVal val="visible"/>
                                      </p:to>
                                    </p:set>
                                    <p:animEffect transition="in" filter="blinds(vertical)">
                                      <p:cBhvr>
                                        <p:cTn id="18" dur="500"/>
                                        <p:tgtEl>
                                          <p:spTgt spid="21507">
                                            <p:txEl>
                                              <p:pRg st="2" end="2"/>
                                            </p:txEl>
                                          </p:spTgt>
                                        </p:tgtEl>
                                      </p:cBhvr>
                                    </p:animEffect>
                                  </p:childTnLst>
                                </p:cTn>
                              </p:par>
                              <p:par>
                                <p:cTn id="19" presetID="3" presetClass="entr" presetSubtype="5" fill="hold" nodeType="withEffect">
                                  <p:stCondLst>
                                    <p:cond delay="0"/>
                                  </p:stCondLst>
                                  <p:childTnLst>
                                    <p:set>
                                      <p:cBhvr>
                                        <p:cTn id="20" dur="1" fill="hold">
                                          <p:stCondLst>
                                            <p:cond delay="0"/>
                                          </p:stCondLst>
                                        </p:cTn>
                                        <p:tgtEl>
                                          <p:spTgt spid="21507">
                                            <p:txEl>
                                              <p:pRg st="3" end="3"/>
                                            </p:txEl>
                                          </p:spTgt>
                                        </p:tgtEl>
                                        <p:attrNameLst>
                                          <p:attrName>style.visibility</p:attrName>
                                        </p:attrNameLst>
                                      </p:cBhvr>
                                      <p:to>
                                        <p:strVal val="visible"/>
                                      </p:to>
                                    </p:set>
                                    <p:animEffect transition="in" filter="blinds(vertical)">
                                      <p:cBhvr>
                                        <p:cTn id="21" dur="500"/>
                                        <p:tgtEl>
                                          <p:spTgt spid="21507">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21507">
                                            <p:txEl>
                                              <p:pRg st="5" end="5"/>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21507">
                                            <p:txEl>
                                              <p:pRg st="6" end="6"/>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21507">
                                            <p:txEl>
                                              <p:pRg st="7" end="7"/>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21507">
                                            <p:txEl>
                                              <p:pRg st="8" end="8"/>
                                            </p:txEl>
                                          </p:spTgt>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47" presetClass="entr" presetSubtype="0" fill="hold" nodeType="clickEffect">
                                  <p:stCondLst>
                                    <p:cond delay="0"/>
                                  </p:stCondLst>
                                  <p:childTnLst>
                                    <p:set>
                                      <p:cBhvr>
                                        <p:cTn id="35" dur="1" fill="hold">
                                          <p:stCondLst>
                                            <p:cond delay="0"/>
                                          </p:stCondLst>
                                        </p:cTn>
                                        <p:tgtEl>
                                          <p:spTgt spid="21507">
                                            <p:txEl>
                                              <p:pRg st="0" end="0"/>
                                            </p:txEl>
                                          </p:spTgt>
                                        </p:tgtEl>
                                        <p:attrNameLst>
                                          <p:attrName>style.visibility</p:attrName>
                                        </p:attrNameLst>
                                      </p:cBhvr>
                                      <p:to>
                                        <p:strVal val="visible"/>
                                      </p:to>
                                    </p:set>
                                    <p:animEffect transition="in" filter="fade">
                                      <p:cBhvr>
                                        <p:cTn id="36" dur="500"/>
                                        <p:tgtEl>
                                          <p:spTgt spid="21507">
                                            <p:txEl>
                                              <p:pRg st="0" end="0"/>
                                            </p:txEl>
                                          </p:spTgt>
                                        </p:tgtEl>
                                      </p:cBhvr>
                                    </p:animEffect>
                                    <p:anim calcmode="lin" valueType="num">
                                      <p:cBhvr>
                                        <p:cTn id="3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21507">
                                            <p:txEl>
                                              <p:pRg st="0" end="0"/>
                                            </p:txEl>
                                          </p:spTgt>
                                        </p:tgtEl>
                                        <p:attrNameLst>
                                          <p:attrName>ppt_y</p:attrName>
                                        </p:attrNameLst>
                                      </p:cBhvr>
                                      <p:tavLst>
                                        <p:tav tm="0">
                                          <p:val>
                                            <p:strVal val="#ppt_y-.1"/>
                                          </p:val>
                                        </p:tav>
                                        <p:tav tm="100000">
                                          <p:val>
                                            <p:strVal val="#ppt_y"/>
                                          </p:val>
                                        </p:tav>
                                      </p:tavLst>
                                    </p:anim>
                                  </p:childTnLst>
                                </p:cTn>
                              </p:par>
                              <p:par>
                                <p:cTn id="39" presetID="47" presetClass="entr" presetSubtype="0" fill="hold" nodeType="withEffect">
                                  <p:stCondLst>
                                    <p:cond delay="0"/>
                                  </p:stCondLst>
                                  <p:childTnLst>
                                    <p:set>
                                      <p:cBhvr>
                                        <p:cTn id="40" dur="1" fill="hold">
                                          <p:stCondLst>
                                            <p:cond delay="0"/>
                                          </p:stCondLst>
                                        </p:cTn>
                                        <p:tgtEl>
                                          <p:spTgt spid="21507">
                                            <p:txEl>
                                              <p:pRg st="1" end="1"/>
                                            </p:txEl>
                                          </p:spTgt>
                                        </p:tgtEl>
                                        <p:attrNameLst>
                                          <p:attrName>style.visibility</p:attrName>
                                        </p:attrNameLst>
                                      </p:cBhvr>
                                      <p:to>
                                        <p:strVal val="visible"/>
                                      </p:to>
                                    </p:set>
                                    <p:animEffect transition="in" filter="fade">
                                      <p:cBhvr>
                                        <p:cTn id="41" dur="500"/>
                                        <p:tgtEl>
                                          <p:spTgt spid="21507">
                                            <p:txEl>
                                              <p:pRg st="1" end="1"/>
                                            </p:txEl>
                                          </p:spTgt>
                                        </p:tgtEl>
                                      </p:cBhvr>
                                    </p:animEffect>
                                    <p:anim calcmode="lin" valueType="num">
                                      <p:cBhvr>
                                        <p:cTn id="42"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43" dur="500" fill="hold"/>
                                        <p:tgtEl>
                                          <p:spTgt spid="21507">
                                            <p:txEl>
                                              <p:pRg st="1" end="1"/>
                                            </p:txEl>
                                          </p:spTgt>
                                        </p:tgtEl>
                                        <p:attrNameLst>
                                          <p:attrName>ppt_y</p:attrName>
                                        </p:attrNameLst>
                                      </p:cBhvr>
                                      <p:tavLst>
                                        <p:tav tm="0">
                                          <p:val>
                                            <p:strVal val="#ppt_y-.1"/>
                                          </p:val>
                                        </p:tav>
                                        <p:tav tm="100000">
                                          <p:val>
                                            <p:strVal val="#ppt_y"/>
                                          </p:val>
                                        </p:tav>
                                      </p:tavLst>
                                    </p:anim>
                                  </p:childTnLst>
                                </p:cTn>
                              </p:par>
                              <p:par>
                                <p:cTn id="44" presetID="47" presetClass="entr" presetSubtype="0" fill="hold" nodeType="withEffect">
                                  <p:stCondLst>
                                    <p:cond delay="0"/>
                                  </p:stCondLst>
                                  <p:childTnLst>
                                    <p:set>
                                      <p:cBhvr>
                                        <p:cTn id="45" dur="1" fill="hold">
                                          <p:stCondLst>
                                            <p:cond delay="0"/>
                                          </p:stCondLst>
                                        </p:cTn>
                                        <p:tgtEl>
                                          <p:spTgt spid="21507">
                                            <p:txEl>
                                              <p:pRg st="2" end="2"/>
                                            </p:txEl>
                                          </p:spTgt>
                                        </p:tgtEl>
                                        <p:attrNameLst>
                                          <p:attrName>style.visibility</p:attrName>
                                        </p:attrNameLst>
                                      </p:cBhvr>
                                      <p:to>
                                        <p:strVal val="visible"/>
                                      </p:to>
                                    </p:set>
                                    <p:animEffect transition="in" filter="fade">
                                      <p:cBhvr>
                                        <p:cTn id="46" dur="500"/>
                                        <p:tgtEl>
                                          <p:spTgt spid="21507">
                                            <p:txEl>
                                              <p:pRg st="2" end="2"/>
                                            </p:txEl>
                                          </p:spTgt>
                                        </p:tgtEl>
                                      </p:cBhvr>
                                    </p:animEffect>
                                    <p:anim calcmode="lin" valueType="num">
                                      <p:cBhvr>
                                        <p:cTn id="47"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48" dur="500" fill="hold"/>
                                        <p:tgtEl>
                                          <p:spTgt spid="21507">
                                            <p:txEl>
                                              <p:pRg st="2" end="2"/>
                                            </p:txEl>
                                          </p:spTgt>
                                        </p:tgtEl>
                                        <p:attrNameLst>
                                          <p:attrName>ppt_y</p:attrName>
                                        </p:attrNameLst>
                                      </p:cBhvr>
                                      <p:tavLst>
                                        <p:tav tm="0">
                                          <p:val>
                                            <p:strVal val="#ppt_y-.1"/>
                                          </p:val>
                                        </p:tav>
                                        <p:tav tm="100000">
                                          <p:val>
                                            <p:strVal val="#ppt_y"/>
                                          </p:val>
                                        </p:tav>
                                      </p:tavLst>
                                    </p:anim>
                                  </p:childTnLst>
                                </p:cTn>
                              </p:par>
                              <p:par>
                                <p:cTn id="49" presetID="47" presetClass="entr" presetSubtype="0" fill="hold" nodeType="withEffect">
                                  <p:stCondLst>
                                    <p:cond delay="0"/>
                                  </p:stCondLst>
                                  <p:childTnLst>
                                    <p:set>
                                      <p:cBhvr>
                                        <p:cTn id="50" dur="1" fill="hold">
                                          <p:stCondLst>
                                            <p:cond delay="0"/>
                                          </p:stCondLst>
                                        </p:cTn>
                                        <p:tgtEl>
                                          <p:spTgt spid="21507">
                                            <p:txEl>
                                              <p:pRg st="3" end="3"/>
                                            </p:txEl>
                                          </p:spTgt>
                                        </p:tgtEl>
                                        <p:attrNameLst>
                                          <p:attrName>style.visibility</p:attrName>
                                        </p:attrNameLst>
                                      </p:cBhvr>
                                      <p:to>
                                        <p:strVal val="visible"/>
                                      </p:to>
                                    </p:set>
                                    <p:animEffect transition="in" filter="fade">
                                      <p:cBhvr>
                                        <p:cTn id="51" dur="500"/>
                                        <p:tgtEl>
                                          <p:spTgt spid="21507">
                                            <p:txEl>
                                              <p:pRg st="3" end="3"/>
                                            </p:txEl>
                                          </p:spTgt>
                                        </p:tgtEl>
                                      </p:cBhvr>
                                    </p:animEffect>
                                    <p:anim calcmode="lin" valueType="num">
                                      <p:cBhvr>
                                        <p:cTn id="52"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p:cTn id="53" dur="500" fill="hold"/>
                                        <p:tgtEl>
                                          <p:spTgt spid="2150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16" presetClass="entr" presetSubtype="26" fill="hold" nodeType="clickEffect">
                                  <p:stCondLst>
                                    <p:cond delay="0"/>
                                  </p:stCondLst>
                                  <p:childTnLst>
                                    <p:set>
                                      <p:cBhvr>
                                        <p:cTn id="57" dur="1" fill="hold">
                                          <p:stCondLst>
                                            <p:cond delay="0"/>
                                          </p:stCondLst>
                                        </p:cTn>
                                        <p:tgtEl>
                                          <p:spTgt spid="21507">
                                            <p:txEl>
                                              <p:pRg st="5" end="5"/>
                                            </p:txEl>
                                          </p:spTgt>
                                        </p:tgtEl>
                                        <p:attrNameLst>
                                          <p:attrName>style.visibility</p:attrName>
                                        </p:attrNameLst>
                                      </p:cBhvr>
                                      <p:to>
                                        <p:strVal val="visible"/>
                                      </p:to>
                                    </p:set>
                                    <p:animEffect transition="in" filter="barn(inHorizontal)">
                                      <p:cBhvr>
                                        <p:cTn id="58" dur="500"/>
                                        <p:tgtEl>
                                          <p:spTgt spid="21507">
                                            <p:txEl>
                                              <p:pRg st="5" end="5"/>
                                            </p:txEl>
                                          </p:spTgt>
                                        </p:tgtEl>
                                      </p:cBhvr>
                                    </p:animEffect>
                                  </p:childTnLst>
                                </p:cTn>
                              </p:par>
                              <p:par>
                                <p:cTn id="59" presetID="16" presetClass="entr" presetSubtype="26" fill="hold" nodeType="withEffect">
                                  <p:stCondLst>
                                    <p:cond delay="0"/>
                                  </p:stCondLst>
                                  <p:childTnLst>
                                    <p:set>
                                      <p:cBhvr>
                                        <p:cTn id="60" dur="1" fill="hold">
                                          <p:stCondLst>
                                            <p:cond delay="0"/>
                                          </p:stCondLst>
                                        </p:cTn>
                                        <p:tgtEl>
                                          <p:spTgt spid="21507">
                                            <p:txEl>
                                              <p:pRg st="6" end="6"/>
                                            </p:txEl>
                                          </p:spTgt>
                                        </p:tgtEl>
                                        <p:attrNameLst>
                                          <p:attrName>style.visibility</p:attrName>
                                        </p:attrNameLst>
                                      </p:cBhvr>
                                      <p:to>
                                        <p:strVal val="visible"/>
                                      </p:to>
                                    </p:set>
                                    <p:animEffect transition="in" filter="barn(inHorizontal)">
                                      <p:cBhvr>
                                        <p:cTn id="61" dur="500"/>
                                        <p:tgtEl>
                                          <p:spTgt spid="21507">
                                            <p:txEl>
                                              <p:pRg st="6" end="6"/>
                                            </p:txEl>
                                          </p:spTgt>
                                        </p:tgtEl>
                                      </p:cBhvr>
                                    </p:animEffect>
                                  </p:childTnLst>
                                </p:cTn>
                              </p:par>
                              <p:par>
                                <p:cTn id="62" presetID="16" presetClass="entr" presetSubtype="26" fill="hold" nodeType="withEffect">
                                  <p:stCondLst>
                                    <p:cond delay="0"/>
                                  </p:stCondLst>
                                  <p:childTnLst>
                                    <p:set>
                                      <p:cBhvr>
                                        <p:cTn id="63" dur="1" fill="hold">
                                          <p:stCondLst>
                                            <p:cond delay="0"/>
                                          </p:stCondLst>
                                        </p:cTn>
                                        <p:tgtEl>
                                          <p:spTgt spid="21507">
                                            <p:txEl>
                                              <p:pRg st="7" end="7"/>
                                            </p:txEl>
                                          </p:spTgt>
                                        </p:tgtEl>
                                        <p:attrNameLst>
                                          <p:attrName>style.visibility</p:attrName>
                                        </p:attrNameLst>
                                      </p:cBhvr>
                                      <p:to>
                                        <p:strVal val="visible"/>
                                      </p:to>
                                    </p:set>
                                    <p:animEffect transition="in" filter="barn(inHorizontal)">
                                      <p:cBhvr>
                                        <p:cTn id="64" dur="500"/>
                                        <p:tgtEl>
                                          <p:spTgt spid="21507">
                                            <p:txEl>
                                              <p:pRg st="7" end="7"/>
                                            </p:txEl>
                                          </p:spTgt>
                                        </p:tgtEl>
                                      </p:cBhvr>
                                    </p:animEffect>
                                  </p:childTnLst>
                                </p:cTn>
                              </p:par>
                              <p:par>
                                <p:cTn id="65" presetID="16" presetClass="entr" presetSubtype="26" fill="hold" nodeType="withEffect">
                                  <p:stCondLst>
                                    <p:cond delay="0"/>
                                  </p:stCondLst>
                                  <p:childTnLst>
                                    <p:set>
                                      <p:cBhvr>
                                        <p:cTn id="66" dur="1" fill="hold">
                                          <p:stCondLst>
                                            <p:cond delay="0"/>
                                          </p:stCondLst>
                                        </p:cTn>
                                        <p:tgtEl>
                                          <p:spTgt spid="21507">
                                            <p:txEl>
                                              <p:pRg st="8" end="8"/>
                                            </p:txEl>
                                          </p:spTgt>
                                        </p:tgtEl>
                                        <p:attrNameLst>
                                          <p:attrName>style.visibility</p:attrName>
                                        </p:attrNameLst>
                                      </p:cBhvr>
                                      <p:to>
                                        <p:strVal val="visible"/>
                                      </p:to>
                                    </p:set>
                                    <p:animEffect transition="in" filter="barn(inHorizontal)">
                                      <p:cBhvr>
                                        <p:cTn id="67" dur="500"/>
                                        <p:tgtEl>
                                          <p:spTgt spid="2150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4402921C-27A6-4F35-9FD4-743CA56826C9}"/>
              </a:ext>
            </a:extLst>
          </p:cNvPr>
          <p:cNvSpPr>
            <a:spLocks noGrp="1"/>
          </p:cNvSpPr>
          <p:nvPr>
            <p:ph type="title"/>
          </p:nvPr>
        </p:nvSpPr>
        <p:spPr/>
        <p:txBody>
          <a:bodyPr/>
          <a:lstStyle/>
          <a:p>
            <a:pPr algn="ctr">
              <a:defRPr/>
            </a:pPr>
            <a:r>
              <a:rPr lang="es-ES" dirty="0"/>
              <a:t>¿Qué pasos son necesarios  realizar antes de entrar en acción?</a:t>
            </a:r>
          </a:p>
        </p:txBody>
      </p:sp>
      <p:sp>
        <p:nvSpPr>
          <p:cNvPr id="25603" name="2 Marcador de contenido">
            <a:extLst>
              <a:ext uri="{FF2B5EF4-FFF2-40B4-BE49-F238E27FC236}">
                <a16:creationId xmlns:a16="http://schemas.microsoft.com/office/drawing/2014/main" id="{62AB1C9C-4276-4529-9317-E3B753FB081A}"/>
              </a:ext>
            </a:extLst>
          </p:cNvPr>
          <p:cNvSpPr>
            <a:spLocks noGrp="1"/>
          </p:cNvSpPr>
          <p:nvPr>
            <p:ph sz="quarter" idx="1"/>
          </p:nvPr>
        </p:nvSpPr>
        <p:spPr>
          <a:xfrm>
            <a:off x="457200" y="1600200"/>
            <a:ext cx="7467600" cy="4873625"/>
          </a:xfrm>
        </p:spPr>
        <p:txBody>
          <a:bodyPr/>
          <a:lstStyle/>
          <a:p>
            <a:r>
              <a:rPr lang="es-ES" altLang="es-ES"/>
              <a:t>Una vez formado el equipo de mediación se lo comunicamos a toda la Comunidad Educativa.</a:t>
            </a:r>
          </a:p>
          <a:p>
            <a:r>
              <a:rPr lang="es-ES" altLang="es-ES"/>
              <a:t>La mejor maneras:</a:t>
            </a:r>
          </a:p>
          <a:p>
            <a:pPr lvl="1"/>
            <a:r>
              <a:rPr lang="es-ES" altLang="es-ES"/>
              <a:t>Comunicados.</a:t>
            </a:r>
          </a:p>
          <a:p>
            <a:pPr lvl="1"/>
            <a:r>
              <a:rPr lang="es-ES" altLang="es-ES"/>
              <a:t>Revista escolar.</a:t>
            </a:r>
          </a:p>
          <a:p>
            <a:pPr lvl="1"/>
            <a:r>
              <a:rPr lang="es-ES" altLang="es-ES"/>
              <a:t>Reuniones.</a:t>
            </a:r>
          </a:p>
          <a:p>
            <a:pPr lvl="1"/>
            <a:r>
              <a:rPr lang="es-ES" altLang="es-ES"/>
              <a:t>Página Web del Centro.</a:t>
            </a:r>
          </a:p>
          <a:p>
            <a:pPr lvl="1"/>
            <a:r>
              <a:rPr lang="es-ES" altLang="es-ES"/>
              <a:t>Carteles.</a:t>
            </a:r>
          </a:p>
          <a:p>
            <a:pPr lvl="1"/>
            <a:r>
              <a:rPr lang="es-ES" altLang="es-ES"/>
              <a:t>Trípticos.</a:t>
            </a:r>
          </a:p>
          <a:p>
            <a:pPr lvl="1"/>
            <a:r>
              <a:rPr lang="es-ES" altLang="es-ES"/>
              <a:t>Eslóganes.</a:t>
            </a:r>
          </a:p>
          <a:p>
            <a:pPr lvl="1"/>
            <a:r>
              <a:rPr lang="es-ES" altLang="es-ES"/>
              <a:t>Mismos alumnos.</a:t>
            </a:r>
          </a:p>
          <a:p>
            <a:pPr lvl="1">
              <a:buFont typeface="Wingdings 2" panose="05020102010507070707" pitchFamily="18" charset="2"/>
              <a:buNone/>
            </a:pPr>
            <a:endParaRPr lang="es-ES" altLang="es-ES"/>
          </a:p>
        </p:txBody>
      </p:sp>
      <p:sp>
        <p:nvSpPr>
          <p:cNvPr id="19460" name="4 Marcador de número de diapositiva">
            <a:extLst>
              <a:ext uri="{FF2B5EF4-FFF2-40B4-BE49-F238E27FC236}">
                <a16:creationId xmlns:a16="http://schemas.microsoft.com/office/drawing/2014/main" id="{B84DCD3D-09E9-4A8C-A70B-E32C5F2C8BB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E62FE5E7-242E-47FB-B1B8-6DE4DBD5DF83}" type="slidenum">
              <a:rPr lang="en-US" altLang="es-ES" sz="1400">
                <a:solidFill>
                  <a:srgbClr val="FFFFFF"/>
                </a:solidFill>
                <a:latin typeface="Lucida Sans Unicode" panose="020B0602030504020204" pitchFamily="34" charset="0"/>
              </a:rPr>
              <a:pPr eaLnBrk="1" hangingPunct="1">
                <a:spcBef>
                  <a:spcPct val="0"/>
                </a:spcBef>
                <a:buClrTx/>
                <a:buSzTx/>
                <a:buFontTx/>
                <a:buNone/>
              </a:pPr>
              <a:t>12</a:t>
            </a:fld>
            <a:endParaRPr lang="en-US" altLang="es-ES" sz="1400">
              <a:solidFill>
                <a:srgbClr val="FFFFFF"/>
              </a:solidFill>
              <a:latin typeface="Lucida Sans Unicode" panose="020B0602030504020204" pitchFamily="34" charset="0"/>
            </a:endParaRPr>
          </a:p>
        </p:txBody>
      </p:sp>
      <p:sp>
        <p:nvSpPr>
          <p:cNvPr id="19461" name="5 Marcador de pie de página">
            <a:extLst>
              <a:ext uri="{FF2B5EF4-FFF2-40B4-BE49-F238E27FC236}">
                <a16:creationId xmlns:a16="http://schemas.microsoft.com/office/drawing/2014/main" id="{EC072DAF-7BCD-4164-A358-3A2204BDC320}"/>
              </a:ext>
            </a:extLst>
          </p:cNvPr>
          <p:cNvSpPr>
            <a:spLocks noGrp="1"/>
          </p:cNvSpPr>
          <p:nvPr>
            <p:ph type="ftr" sz="quarter" idx="12"/>
          </p:nvPr>
        </p:nvSpPr>
        <p:spPr bwMode="auto">
          <a:xfrm rot="5400000">
            <a:off x="6258719" y="3005931"/>
            <a:ext cx="4662488"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19462" name="5 Imagen">
            <a:extLst>
              <a:ext uri="{FF2B5EF4-FFF2-40B4-BE49-F238E27FC236}">
                <a16:creationId xmlns:a16="http://schemas.microsoft.com/office/drawing/2014/main" id="{D58CADB6-12CC-4993-8A0F-F81DC6B1E3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35600" y="3068638"/>
            <a:ext cx="2286000"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25603">
                                            <p:txEl>
                                              <p:pRg st="0" end="0"/>
                                            </p:txEl>
                                          </p:spTgt>
                                        </p:tgtEl>
                                        <p:attrNameLst>
                                          <p:attrName>style.visibility</p:attrName>
                                        </p:attrNameLst>
                                      </p:cBhvr>
                                      <p:to>
                                        <p:strVal val="visible"/>
                                      </p:to>
                                    </p:set>
                                    <p:animEffect transition="in" filter="wipe(down)">
                                      <p:cBhvr>
                                        <p:cTn id="11" dur="500"/>
                                        <p:tgtEl>
                                          <p:spTgt spid="2560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6" presetClass="entr" presetSubtype="26" fill="hold" nodeType="clickEffect">
                                  <p:stCondLst>
                                    <p:cond delay="0"/>
                                  </p:stCondLst>
                                  <p:childTnLst>
                                    <p:set>
                                      <p:cBhvr>
                                        <p:cTn id="15" dur="1" fill="hold">
                                          <p:stCondLst>
                                            <p:cond delay="0"/>
                                          </p:stCondLst>
                                        </p:cTn>
                                        <p:tgtEl>
                                          <p:spTgt spid="25603">
                                            <p:txEl>
                                              <p:pRg st="1" end="1"/>
                                            </p:txEl>
                                          </p:spTgt>
                                        </p:tgtEl>
                                        <p:attrNameLst>
                                          <p:attrName>style.visibility</p:attrName>
                                        </p:attrNameLst>
                                      </p:cBhvr>
                                      <p:to>
                                        <p:strVal val="visible"/>
                                      </p:to>
                                    </p:set>
                                    <p:animEffect transition="in" filter="barn(inHorizontal)">
                                      <p:cBhvr>
                                        <p:cTn id="16" dur="500"/>
                                        <p:tgtEl>
                                          <p:spTgt spid="25603">
                                            <p:txEl>
                                              <p:pRg st="1" end="1"/>
                                            </p:txEl>
                                          </p:spTgt>
                                        </p:tgtEl>
                                      </p:cBhvr>
                                    </p:animEffect>
                                  </p:childTnLst>
                                </p:cTn>
                              </p:par>
                              <p:par>
                                <p:cTn id="17" presetID="16" presetClass="entr" presetSubtype="26" fill="hold" nodeType="withEffect">
                                  <p:stCondLst>
                                    <p:cond delay="0"/>
                                  </p:stCondLst>
                                  <p:childTnLst>
                                    <p:set>
                                      <p:cBhvr>
                                        <p:cTn id="18" dur="1" fill="hold">
                                          <p:stCondLst>
                                            <p:cond delay="0"/>
                                          </p:stCondLst>
                                        </p:cTn>
                                        <p:tgtEl>
                                          <p:spTgt spid="25603">
                                            <p:txEl>
                                              <p:pRg st="2" end="2"/>
                                            </p:txEl>
                                          </p:spTgt>
                                        </p:tgtEl>
                                        <p:attrNameLst>
                                          <p:attrName>style.visibility</p:attrName>
                                        </p:attrNameLst>
                                      </p:cBhvr>
                                      <p:to>
                                        <p:strVal val="visible"/>
                                      </p:to>
                                    </p:set>
                                    <p:animEffect transition="in" filter="barn(inHorizontal)">
                                      <p:cBhvr>
                                        <p:cTn id="19" dur="500"/>
                                        <p:tgtEl>
                                          <p:spTgt spid="25603">
                                            <p:txEl>
                                              <p:pRg st="2" end="2"/>
                                            </p:txEl>
                                          </p:spTgt>
                                        </p:tgtEl>
                                      </p:cBhvr>
                                    </p:animEffect>
                                  </p:childTnLst>
                                </p:cTn>
                              </p:par>
                              <p:par>
                                <p:cTn id="20" presetID="16" presetClass="entr" presetSubtype="26" fill="hold" nodeType="with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barn(inHorizontal)">
                                      <p:cBhvr>
                                        <p:cTn id="22" dur="500"/>
                                        <p:tgtEl>
                                          <p:spTgt spid="25603">
                                            <p:txEl>
                                              <p:pRg st="3" end="3"/>
                                            </p:txEl>
                                          </p:spTgt>
                                        </p:tgtEl>
                                      </p:cBhvr>
                                    </p:animEffect>
                                  </p:childTnLst>
                                </p:cTn>
                              </p:par>
                              <p:par>
                                <p:cTn id="23" presetID="16" presetClass="entr" presetSubtype="26" fill="hold" nodeType="withEffect">
                                  <p:stCondLst>
                                    <p:cond delay="0"/>
                                  </p:stCondLst>
                                  <p:childTnLst>
                                    <p:set>
                                      <p:cBhvr>
                                        <p:cTn id="24" dur="1" fill="hold">
                                          <p:stCondLst>
                                            <p:cond delay="0"/>
                                          </p:stCondLst>
                                        </p:cTn>
                                        <p:tgtEl>
                                          <p:spTgt spid="25603">
                                            <p:txEl>
                                              <p:pRg st="4" end="4"/>
                                            </p:txEl>
                                          </p:spTgt>
                                        </p:tgtEl>
                                        <p:attrNameLst>
                                          <p:attrName>style.visibility</p:attrName>
                                        </p:attrNameLst>
                                      </p:cBhvr>
                                      <p:to>
                                        <p:strVal val="visible"/>
                                      </p:to>
                                    </p:set>
                                    <p:animEffect transition="in" filter="barn(inHorizontal)">
                                      <p:cBhvr>
                                        <p:cTn id="25" dur="500"/>
                                        <p:tgtEl>
                                          <p:spTgt spid="25603">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25603">
                                            <p:txEl>
                                              <p:pRg st="5" end="5"/>
                                            </p:txEl>
                                          </p:spTgt>
                                        </p:tgtEl>
                                        <p:attrNameLst>
                                          <p:attrName>style.visibility</p:attrName>
                                        </p:attrNameLst>
                                      </p:cBhvr>
                                      <p:to>
                                        <p:strVal val="visible"/>
                                      </p:to>
                                    </p:set>
                                    <p:animEffect transition="in" filter="blinds(horizontal)">
                                      <p:cBhvr>
                                        <p:cTn id="30" dur="500"/>
                                        <p:tgtEl>
                                          <p:spTgt spid="25603">
                                            <p:txEl>
                                              <p:pRg st="5" end="5"/>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25603">
                                            <p:txEl>
                                              <p:pRg st="6" end="6"/>
                                            </p:txEl>
                                          </p:spTgt>
                                        </p:tgtEl>
                                        <p:attrNameLst>
                                          <p:attrName>style.visibility</p:attrName>
                                        </p:attrNameLst>
                                      </p:cBhvr>
                                      <p:to>
                                        <p:strVal val="visible"/>
                                      </p:to>
                                    </p:set>
                                    <p:animEffect transition="in" filter="blinds(horizontal)">
                                      <p:cBhvr>
                                        <p:cTn id="33" dur="500"/>
                                        <p:tgtEl>
                                          <p:spTgt spid="25603">
                                            <p:txEl>
                                              <p:pRg st="6" end="6"/>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25603">
                                            <p:txEl>
                                              <p:pRg st="7" end="7"/>
                                            </p:txEl>
                                          </p:spTgt>
                                        </p:tgtEl>
                                        <p:attrNameLst>
                                          <p:attrName>style.visibility</p:attrName>
                                        </p:attrNameLst>
                                      </p:cBhvr>
                                      <p:to>
                                        <p:strVal val="visible"/>
                                      </p:to>
                                    </p:set>
                                    <p:animEffect transition="in" filter="blinds(horizontal)">
                                      <p:cBhvr>
                                        <p:cTn id="36" dur="500"/>
                                        <p:tgtEl>
                                          <p:spTgt spid="25603">
                                            <p:txEl>
                                              <p:pRg st="7" end="7"/>
                                            </p:txEl>
                                          </p:spTgt>
                                        </p:tgtEl>
                                      </p:cBhvr>
                                    </p:animEffect>
                                  </p:childTnLst>
                                </p:cTn>
                              </p:par>
                              <p:par>
                                <p:cTn id="37" presetID="3" presetClass="entr" presetSubtype="10" fill="hold" nodeType="withEffect">
                                  <p:stCondLst>
                                    <p:cond delay="0"/>
                                  </p:stCondLst>
                                  <p:childTnLst>
                                    <p:set>
                                      <p:cBhvr>
                                        <p:cTn id="38" dur="1" fill="hold">
                                          <p:stCondLst>
                                            <p:cond delay="0"/>
                                          </p:stCondLst>
                                        </p:cTn>
                                        <p:tgtEl>
                                          <p:spTgt spid="25603">
                                            <p:txEl>
                                              <p:pRg st="8" end="8"/>
                                            </p:txEl>
                                          </p:spTgt>
                                        </p:tgtEl>
                                        <p:attrNameLst>
                                          <p:attrName>style.visibility</p:attrName>
                                        </p:attrNameLst>
                                      </p:cBhvr>
                                      <p:to>
                                        <p:strVal val="visible"/>
                                      </p:to>
                                    </p:set>
                                    <p:animEffect transition="in" filter="blinds(horizontal)">
                                      <p:cBhvr>
                                        <p:cTn id="39" dur="500"/>
                                        <p:tgtEl>
                                          <p:spTgt spid="25603">
                                            <p:txEl>
                                              <p:pRg st="8" end="8"/>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25603">
                                            <p:txEl>
                                              <p:pRg st="9" end="9"/>
                                            </p:txEl>
                                          </p:spTgt>
                                        </p:tgtEl>
                                        <p:attrNameLst>
                                          <p:attrName>style.visibility</p:attrName>
                                        </p:attrNameLst>
                                      </p:cBhvr>
                                      <p:to>
                                        <p:strVal val="visible"/>
                                      </p:to>
                                    </p:set>
                                    <p:animEffect transition="in" filter="blinds(horizontal)">
                                      <p:cBhvr>
                                        <p:cTn id="42" dur="500"/>
                                        <p:tgtEl>
                                          <p:spTgt spid="2560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9D3766D3-01C0-41FD-B884-17618F56256D}"/>
              </a:ext>
            </a:extLst>
          </p:cNvPr>
          <p:cNvSpPr>
            <a:spLocks noGrp="1"/>
          </p:cNvSpPr>
          <p:nvPr>
            <p:ph type="title"/>
          </p:nvPr>
        </p:nvSpPr>
        <p:spPr/>
        <p:txBody>
          <a:bodyPr/>
          <a:lstStyle/>
          <a:p>
            <a:pPr algn="ctr">
              <a:defRPr/>
            </a:pPr>
            <a:r>
              <a:rPr lang="es-ES" dirty="0"/>
              <a:t>¿Cuáles son las tareas del coordinador?</a:t>
            </a:r>
          </a:p>
        </p:txBody>
      </p:sp>
      <p:sp>
        <p:nvSpPr>
          <p:cNvPr id="26627" name="2 Marcador de contenido">
            <a:extLst>
              <a:ext uri="{FF2B5EF4-FFF2-40B4-BE49-F238E27FC236}">
                <a16:creationId xmlns:a16="http://schemas.microsoft.com/office/drawing/2014/main" id="{8F2FE52D-5670-4C76-8160-D5E96CA97C7C}"/>
              </a:ext>
            </a:extLst>
          </p:cNvPr>
          <p:cNvSpPr>
            <a:spLocks noGrp="1"/>
          </p:cNvSpPr>
          <p:nvPr>
            <p:ph sz="quarter" idx="1"/>
          </p:nvPr>
        </p:nvSpPr>
        <p:spPr>
          <a:xfrm>
            <a:off x="457200" y="1600200"/>
            <a:ext cx="7467600" cy="4873625"/>
          </a:xfrm>
        </p:spPr>
        <p:txBody>
          <a:bodyPr/>
          <a:lstStyle/>
          <a:p>
            <a:r>
              <a:rPr lang="es-ES" altLang="es-ES"/>
              <a:t>Se escoge de entre las personas del equipo de mediación.</a:t>
            </a:r>
          </a:p>
          <a:p>
            <a:r>
              <a:rPr lang="es-ES" altLang="es-ES"/>
              <a:t>Si sólo hay una persona coordinadora, es muy positivo, que sea un profesor o profesora.</a:t>
            </a:r>
          </a:p>
          <a:p>
            <a:r>
              <a:rPr lang="es-ES" altLang="es-ES"/>
              <a:t>Su función es hacer de referente visible al equipo de mediación del centro.</a:t>
            </a:r>
          </a:p>
          <a:p>
            <a:r>
              <a:rPr lang="es-ES" altLang="es-ES"/>
              <a:t>Centraliza solicitudes.</a:t>
            </a:r>
          </a:p>
          <a:p>
            <a:r>
              <a:rPr lang="es-ES" altLang="es-ES"/>
              <a:t>Adjudica día, hora y mediadores.</a:t>
            </a:r>
          </a:p>
          <a:p>
            <a:r>
              <a:rPr lang="es-ES" altLang="es-ES"/>
              <a:t>Apoya a los mediadores en todo momento.</a:t>
            </a:r>
          </a:p>
          <a:p>
            <a:r>
              <a:rPr lang="es-ES" altLang="es-ES"/>
              <a:t>Se reúne con el equipo de formadores para comunicar dificultades.</a:t>
            </a:r>
          </a:p>
        </p:txBody>
      </p:sp>
      <p:sp>
        <p:nvSpPr>
          <p:cNvPr id="20484" name="4 Marcador de número de diapositiva">
            <a:extLst>
              <a:ext uri="{FF2B5EF4-FFF2-40B4-BE49-F238E27FC236}">
                <a16:creationId xmlns:a16="http://schemas.microsoft.com/office/drawing/2014/main" id="{3FAA934F-71E6-4D78-B17F-E96103B62538}"/>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CCF24ECC-9E89-4152-AA28-3E5B1EF901DC}" type="slidenum">
              <a:rPr lang="en-US" altLang="es-ES" sz="1400">
                <a:solidFill>
                  <a:srgbClr val="FFFFFF"/>
                </a:solidFill>
                <a:latin typeface="Lucida Sans Unicode" panose="020B0602030504020204" pitchFamily="34" charset="0"/>
              </a:rPr>
              <a:pPr eaLnBrk="1" hangingPunct="1">
                <a:spcBef>
                  <a:spcPct val="0"/>
                </a:spcBef>
                <a:buClrTx/>
                <a:buSzTx/>
                <a:buFontTx/>
                <a:buNone/>
              </a:pPr>
              <a:t>13</a:t>
            </a:fld>
            <a:endParaRPr lang="en-US" altLang="es-ES" sz="1400">
              <a:solidFill>
                <a:srgbClr val="FFFFFF"/>
              </a:solidFill>
              <a:latin typeface="Lucida Sans Unicode" panose="020B0602030504020204" pitchFamily="34" charset="0"/>
            </a:endParaRPr>
          </a:p>
        </p:txBody>
      </p:sp>
      <p:sp>
        <p:nvSpPr>
          <p:cNvPr id="20485" name="5 Marcador de pie de página">
            <a:extLst>
              <a:ext uri="{FF2B5EF4-FFF2-40B4-BE49-F238E27FC236}">
                <a16:creationId xmlns:a16="http://schemas.microsoft.com/office/drawing/2014/main" id="{7ED80DC7-22F1-4773-86BF-F213129E5A41}"/>
              </a:ext>
            </a:extLst>
          </p:cNvPr>
          <p:cNvSpPr>
            <a:spLocks noGrp="1"/>
          </p:cNvSpPr>
          <p:nvPr>
            <p:ph type="ftr" sz="quarter" idx="12"/>
          </p:nvPr>
        </p:nvSpPr>
        <p:spPr bwMode="auto">
          <a:xfrm rot="5400000">
            <a:off x="6223000" y="2970213"/>
            <a:ext cx="47339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20486" name="Picture 7">
            <a:extLst>
              <a:ext uri="{FF2B5EF4-FFF2-40B4-BE49-F238E27FC236}">
                <a16:creationId xmlns:a16="http://schemas.microsoft.com/office/drawing/2014/main" id="{50486012-593E-4198-B41D-7A9D988722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025" y="3716338"/>
            <a:ext cx="1622425" cy="18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iterate type="lt">
                                    <p:tmAbs val="75"/>
                                  </p:iterate>
                                  <p:childTnLst>
                                    <p:set>
                                      <p:cBhvr>
                                        <p:cTn id="6" dur="1" fill="hold">
                                          <p:stCondLst>
                                            <p:cond delay="74"/>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26627">
                                            <p:txEl>
                                              <p:pRg st="0" end="0"/>
                                            </p:txEl>
                                          </p:spTgt>
                                        </p:tgtEl>
                                        <p:attrNameLst>
                                          <p:attrName>style.visibility</p:attrName>
                                        </p:attrNameLst>
                                      </p:cBhvr>
                                      <p:to>
                                        <p:strVal val="visible"/>
                                      </p:to>
                                    </p:set>
                                    <p:animEffect transition="in" filter="blinds(horizontal)">
                                      <p:cBhvr>
                                        <p:cTn id="11" dur="500"/>
                                        <p:tgtEl>
                                          <p:spTgt spid="26627">
                                            <p:txEl>
                                              <p:pRg st="0" end="0"/>
                                            </p:txEl>
                                          </p:spTgt>
                                        </p:tgtEl>
                                      </p:cBhvr>
                                    </p:animEffect>
                                  </p:childTnLst>
                                </p:cTn>
                              </p:par>
                              <p:par>
                                <p:cTn id="12" presetID="3" presetClass="entr" presetSubtype="10" fill="hold" nodeType="withEffect">
                                  <p:stCondLst>
                                    <p:cond delay="0"/>
                                  </p:stCondLst>
                                  <p:childTnLst>
                                    <p:set>
                                      <p:cBhvr>
                                        <p:cTn id="13" dur="1" fill="hold">
                                          <p:stCondLst>
                                            <p:cond delay="0"/>
                                          </p:stCondLst>
                                        </p:cTn>
                                        <p:tgtEl>
                                          <p:spTgt spid="26627">
                                            <p:txEl>
                                              <p:pRg st="1" end="1"/>
                                            </p:txEl>
                                          </p:spTgt>
                                        </p:tgtEl>
                                        <p:attrNameLst>
                                          <p:attrName>style.visibility</p:attrName>
                                        </p:attrNameLst>
                                      </p:cBhvr>
                                      <p:to>
                                        <p:strVal val="visible"/>
                                      </p:to>
                                    </p:set>
                                    <p:animEffect transition="in" filter="blinds(horizontal)">
                                      <p:cBhvr>
                                        <p:cTn id="14" dur="500"/>
                                        <p:tgtEl>
                                          <p:spTgt spid="26627">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Effect transition="in" filter="checkerboard(across)">
                                      <p:cBhvr>
                                        <p:cTn id="19" dur="500"/>
                                        <p:tgtEl>
                                          <p:spTgt spid="26627">
                                            <p:txEl>
                                              <p:pRg st="2" end="2"/>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checkerboard(across)">
                                      <p:cBhvr>
                                        <p:cTn id="22" dur="500"/>
                                        <p:tgtEl>
                                          <p:spTgt spid="266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wheel(4)">
                                      <p:cBhvr>
                                        <p:cTn id="27" dur="500"/>
                                        <p:tgtEl>
                                          <p:spTgt spid="266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6627">
                                            <p:txEl>
                                              <p:pRg st="5" end="5"/>
                                            </p:txEl>
                                          </p:spTgt>
                                        </p:tgtEl>
                                        <p:attrNameLst>
                                          <p:attrName>style.visibility</p:attrName>
                                        </p:attrNameLst>
                                      </p:cBhvr>
                                      <p:to>
                                        <p:strVal val="visible"/>
                                      </p:to>
                                    </p:set>
                                    <p:animEffect transition="in" filter="wipe(down)">
                                      <p:cBhvr>
                                        <p:cTn id="32" dur="500"/>
                                        <p:tgtEl>
                                          <p:spTgt spid="26627">
                                            <p:txEl>
                                              <p:pRg st="5" end="5"/>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26627">
                                            <p:txEl>
                                              <p:pRg st="6" end="6"/>
                                            </p:txEl>
                                          </p:spTgt>
                                        </p:tgtEl>
                                        <p:attrNameLst>
                                          <p:attrName>style.visibility</p:attrName>
                                        </p:attrNameLst>
                                      </p:cBhvr>
                                      <p:to>
                                        <p:strVal val="visible"/>
                                      </p:to>
                                    </p:set>
                                    <p:animEffect transition="in" filter="wipe(down)">
                                      <p:cBhvr>
                                        <p:cTn id="35" dur="5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E6178A52-DA4A-447B-B9BE-CF0D620B127C}"/>
              </a:ext>
            </a:extLst>
          </p:cNvPr>
          <p:cNvSpPr>
            <a:spLocks noGrp="1"/>
          </p:cNvSpPr>
          <p:nvPr>
            <p:ph type="title"/>
          </p:nvPr>
        </p:nvSpPr>
        <p:spPr/>
        <p:txBody>
          <a:bodyPr/>
          <a:lstStyle/>
          <a:p>
            <a:pPr algn="ctr">
              <a:defRPr/>
            </a:pPr>
            <a:r>
              <a:rPr lang="es-ES" dirty="0"/>
              <a:t>¿Qué ventajas tiene la </a:t>
            </a:r>
            <a:r>
              <a:rPr lang="es-ES" dirty="0" err="1"/>
              <a:t>comediación</a:t>
            </a:r>
            <a:r>
              <a:rPr lang="es-ES" dirty="0"/>
              <a:t>?</a:t>
            </a:r>
          </a:p>
        </p:txBody>
      </p:sp>
      <p:sp>
        <p:nvSpPr>
          <p:cNvPr id="21507" name="2 Marcador de contenido">
            <a:extLst>
              <a:ext uri="{FF2B5EF4-FFF2-40B4-BE49-F238E27FC236}">
                <a16:creationId xmlns:a16="http://schemas.microsoft.com/office/drawing/2014/main" id="{3B8372ED-9E1D-4606-8B8E-8DF6741818CC}"/>
              </a:ext>
            </a:extLst>
          </p:cNvPr>
          <p:cNvSpPr>
            <a:spLocks noGrp="1"/>
          </p:cNvSpPr>
          <p:nvPr>
            <p:ph sz="quarter" idx="1"/>
          </p:nvPr>
        </p:nvSpPr>
        <p:spPr>
          <a:xfrm>
            <a:off x="457200" y="1600200"/>
            <a:ext cx="7467600" cy="4873625"/>
          </a:xfrm>
        </p:spPr>
        <p:txBody>
          <a:bodyPr/>
          <a:lstStyle/>
          <a:p>
            <a:r>
              <a:rPr lang="es-ES" altLang="es-ES" sz="3200"/>
              <a:t>Garantizar el equilibrio de poderes.</a:t>
            </a:r>
          </a:p>
          <a:p>
            <a:r>
              <a:rPr lang="es-ES" altLang="es-ES" sz="3200"/>
              <a:t>Favorece el control de la tensión inicial.</a:t>
            </a:r>
          </a:p>
          <a:p>
            <a:r>
              <a:rPr lang="es-ES" altLang="es-ES" sz="3200"/>
              <a:t>Dificulta las acusaciones de partidismo.</a:t>
            </a:r>
          </a:p>
          <a:p>
            <a:r>
              <a:rPr lang="es-ES" altLang="es-ES" sz="3200"/>
              <a:t>Reparto de poderes.</a:t>
            </a:r>
          </a:p>
          <a:p>
            <a:r>
              <a:rPr lang="es-ES" altLang="es-ES" sz="3200"/>
              <a:t>Como inconveniente:  tener que explicar ante dos mediadores el conflicto.</a:t>
            </a:r>
          </a:p>
          <a:p>
            <a:endParaRPr lang="es-ES" altLang="es-ES"/>
          </a:p>
        </p:txBody>
      </p:sp>
      <p:sp>
        <p:nvSpPr>
          <p:cNvPr id="21508" name="4 Marcador de número de diapositiva">
            <a:extLst>
              <a:ext uri="{FF2B5EF4-FFF2-40B4-BE49-F238E27FC236}">
                <a16:creationId xmlns:a16="http://schemas.microsoft.com/office/drawing/2014/main" id="{CFF4EE54-D5F1-45D9-ACAB-D462BFCB53D5}"/>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33A38AB5-0CC8-46E7-9AFB-DA7FB5D3EED2}" type="slidenum">
              <a:rPr lang="en-US" altLang="es-ES" sz="1400">
                <a:solidFill>
                  <a:srgbClr val="FFFFFF"/>
                </a:solidFill>
                <a:latin typeface="Lucida Sans Unicode" panose="020B0602030504020204" pitchFamily="34" charset="0"/>
              </a:rPr>
              <a:pPr eaLnBrk="1" hangingPunct="1">
                <a:spcBef>
                  <a:spcPct val="0"/>
                </a:spcBef>
                <a:buClrTx/>
                <a:buSzTx/>
                <a:buFontTx/>
                <a:buNone/>
              </a:pPr>
              <a:t>14</a:t>
            </a:fld>
            <a:endParaRPr lang="en-US" altLang="es-ES" sz="1400">
              <a:solidFill>
                <a:srgbClr val="FFFFFF"/>
              </a:solidFill>
              <a:latin typeface="Lucida Sans Unicode" panose="020B0602030504020204" pitchFamily="34" charset="0"/>
            </a:endParaRPr>
          </a:p>
        </p:txBody>
      </p:sp>
      <p:sp>
        <p:nvSpPr>
          <p:cNvPr id="21509" name="5 Marcador de pie de página">
            <a:extLst>
              <a:ext uri="{FF2B5EF4-FFF2-40B4-BE49-F238E27FC236}">
                <a16:creationId xmlns:a16="http://schemas.microsoft.com/office/drawing/2014/main" id="{4B5D7B50-3F57-47A7-A980-C115857C0730}"/>
              </a:ext>
            </a:extLst>
          </p:cNvPr>
          <p:cNvSpPr>
            <a:spLocks noGrp="1"/>
          </p:cNvSpPr>
          <p:nvPr>
            <p:ph type="ftr" sz="quarter" idx="12"/>
          </p:nvPr>
        </p:nvSpPr>
        <p:spPr bwMode="auto">
          <a:xfrm rot="5400000">
            <a:off x="6151563" y="2898775"/>
            <a:ext cx="4876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21510" name="Picture 7">
            <a:extLst>
              <a:ext uri="{FF2B5EF4-FFF2-40B4-BE49-F238E27FC236}">
                <a16:creationId xmlns:a16="http://schemas.microsoft.com/office/drawing/2014/main" id="{01BC6D9B-0591-4CFF-9D9A-4172A1E2DE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7763" y="3068638"/>
            <a:ext cx="1920875"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1000"/>
                                        <p:tgtEl>
                                          <p:spTgt spid="21507">
                                            <p:txEl>
                                              <p:pRg st="1" end="1"/>
                                            </p:txEl>
                                          </p:spTgt>
                                        </p:tgtEl>
                                      </p:cBhvr>
                                    </p:animEffect>
                                    <p:anim calcmode="lin" valueType="num">
                                      <p:cBhvr>
                                        <p:cTn id="13"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Effect transition="in" filter="wipe(down)">
                                      <p:cBhvr>
                                        <p:cTn id="19" dur="500"/>
                                        <p:tgtEl>
                                          <p:spTgt spid="21507">
                                            <p:txEl>
                                              <p:pRg st="2" end="2"/>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21507">
                                            <p:txEl>
                                              <p:pRg st="3" end="3"/>
                                            </p:txEl>
                                          </p:spTgt>
                                        </p:tgtEl>
                                        <p:attrNameLst>
                                          <p:attrName>style.visibility</p:attrName>
                                        </p:attrNameLst>
                                      </p:cBhvr>
                                      <p:to>
                                        <p:strVal val="visible"/>
                                      </p:to>
                                    </p:set>
                                    <p:animEffect transition="in" filter="wipe(down)">
                                      <p:cBhvr>
                                        <p:cTn id="22" dur="500"/>
                                        <p:tgtEl>
                                          <p:spTgt spid="2150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1507">
                                            <p:txEl>
                                              <p:pRg st="4" end="4"/>
                                            </p:txEl>
                                          </p:spTgt>
                                        </p:tgtEl>
                                        <p:attrNameLst>
                                          <p:attrName>style.visibility</p:attrName>
                                        </p:attrNameLst>
                                      </p:cBhvr>
                                      <p:to>
                                        <p:strVal val="visible"/>
                                      </p:to>
                                    </p:set>
                                    <p:animEffect transition="in" filter="box(in)">
                                      <p:cBhvr>
                                        <p:cTn id="27"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110D01D3-07D3-49DA-AE15-88DC4DABFF24}"/>
              </a:ext>
            </a:extLst>
          </p:cNvPr>
          <p:cNvSpPr>
            <a:spLocks noGrp="1"/>
          </p:cNvSpPr>
          <p:nvPr>
            <p:ph type="title"/>
          </p:nvPr>
        </p:nvSpPr>
        <p:spPr/>
        <p:txBody>
          <a:bodyPr/>
          <a:lstStyle/>
          <a:p>
            <a:pPr eaLnBrk="1" hangingPunct="1">
              <a:defRPr/>
            </a:pPr>
            <a:r>
              <a:rPr lang="es-ES" b="1" dirty="0"/>
              <a:t>¿Quién puede ser mediador?</a:t>
            </a:r>
            <a:br>
              <a:rPr lang="es-ES" dirty="0"/>
            </a:br>
            <a:endParaRPr lang="es-ES" dirty="0"/>
          </a:p>
        </p:txBody>
      </p:sp>
      <p:sp>
        <p:nvSpPr>
          <p:cNvPr id="20483" name="2 Marcador de contenido">
            <a:extLst>
              <a:ext uri="{FF2B5EF4-FFF2-40B4-BE49-F238E27FC236}">
                <a16:creationId xmlns:a16="http://schemas.microsoft.com/office/drawing/2014/main" id="{1679A639-F5E1-4C2F-93F0-9B83161F7F9C}"/>
              </a:ext>
            </a:extLst>
          </p:cNvPr>
          <p:cNvSpPr>
            <a:spLocks noGrp="1"/>
          </p:cNvSpPr>
          <p:nvPr>
            <p:ph sz="quarter" idx="1"/>
          </p:nvPr>
        </p:nvSpPr>
        <p:spPr>
          <a:xfrm>
            <a:off x="457200" y="1071563"/>
            <a:ext cx="7467600" cy="5402262"/>
          </a:xfrm>
        </p:spPr>
        <p:txBody>
          <a:bodyPr/>
          <a:lstStyle/>
          <a:p>
            <a:pPr eaLnBrk="1" hangingPunct="1"/>
            <a:r>
              <a:rPr lang="es-ES" altLang="es-ES"/>
              <a:t>Cualquier persona del centro puede formar parte de la red de mediadores. </a:t>
            </a:r>
          </a:p>
          <a:p>
            <a:pPr lvl="2" eaLnBrk="1" hangingPunct="1"/>
            <a:r>
              <a:rPr lang="es-ES" altLang="es-ES"/>
              <a:t>Ahora bien, la práctica de la mediación requiere formación y compromiso personal. En el cursillo de formación de mediación se desarrollan habilidades y actitudes para afrontar los conflictos dentro y fuera del centro.</a:t>
            </a:r>
          </a:p>
          <a:p>
            <a:pPr lvl="1" eaLnBrk="1" hangingPunct="1"/>
            <a:r>
              <a:rPr lang="es-ES" altLang="es-ES"/>
              <a:t>A grandes rasgos, las personas mediadoras deben potenciar las propias capacidades en relación con:	</a:t>
            </a:r>
          </a:p>
          <a:p>
            <a:pPr lvl="2" eaLnBrk="1" hangingPunct="1"/>
            <a:r>
              <a:rPr lang="es-ES" altLang="es-ES"/>
              <a:t>Dinámica de los conflictos.</a:t>
            </a:r>
          </a:p>
          <a:p>
            <a:pPr lvl="2" eaLnBrk="1" hangingPunct="1"/>
            <a:r>
              <a:rPr lang="es-ES" altLang="es-ES"/>
              <a:t>Expresión de emociones y sentimientos.</a:t>
            </a:r>
          </a:p>
          <a:p>
            <a:pPr lvl="2" eaLnBrk="1" hangingPunct="1"/>
            <a:r>
              <a:rPr lang="es-ES" altLang="es-ES"/>
              <a:t>Herramientas de comunicación.</a:t>
            </a:r>
          </a:p>
          <a:p>
            <a:pPr lvl="2" eaLnBrk="1" hangingPunct="1"/>
            <a:r>
              <a:rPr lang="es-ES" altLang="es-ES"/>
              <a:t>Herramientas de cooperación.</a:t>
            </a:r>
          </a:p>
          <a:p>
            <a:pPr lvl="2" eaLnBrk="1" hangingPunct="1"/>
            <a:r>
              <a:rPr lang="es-ES" altLang="es-ES"/>
              <a:t> Pensamiento creativo.</a:t>
            </a:r>
          </a:p>
          <a:p>
            <a:pPr lvl="2" eaLnBrk="1" hangingPunct="1"/>
            <a:r>
              <a:rPr lang="es-ES" altLang="es-ES"/>
              <a:t>Toma de decisiones.</a:t>
            </a:r>
          </a:p>
          <a:p>
            <a:pPr lvl="2" eaLnBrk="1" hangingPunct="1"/>
            <a:r>
              <a:rPr lang="es-ES" altLang="es-ES"/>
              <a:t> Cultura de la paz.</a:t>
            </a:r>
          </a:p>
          <a:p>
            <a:pPr eaLnBrk="1" hangingPunct="1"/>
            <a:endParaRPr lang="es-ES" altLang="es-ES"/>
          </a:p>
        </p:txBody>
      </p:sp>
      <p:sp>
        <p:nvSpPr>
          <p:cNvPr id="22532" name="4 Marcador de número de diapositiva">
            <a:extLst>
              <a:ext uri="{FF2B5EF4-FFF2-40B4-BE49-F238E27FC236}">
                <a16:creationId xmlns:a16="http://schemas.microsoft.com/office/drawing/2014/main" id="{D6504AFD-1D61-46E1-ACE2-2F64419C209B}"/>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658C1C63-0BE1-44E2-968E-D0ACE5B149E4}" type="slidenum">
              <a:rPr lang="en-US" altLang="es-ES" sz="1400">
                <a:solidFill>
                  <a:srgbClr val="FFFFFF"/>
                </a:solidFill>
                <a:latin typeface="Lucida Sans Unicode" panose="020B0602030504020204" pitchFamily="34" charset="0"/>
              </a:rPr>
              <a:pPr eaLnBrk="1" hangingPunct="1">
                <a:spcBef>
                  <a:spcPct val="0"/>
                </a:spcBef>
                <a:buClrTx/>
                <a:buSzTx/>
                <a:buFontTx/>
                <a:buNone/>
              </a:pPr>
              <a:t>15</a:t>
            </a:fld>
            <a:endParaRPr lang="en-US" altLang="es-ES" sz="1400">
              <a:solidFill>
                <a:srgbClr val="FFFFFF"/>
              </a:solidFill>
              <a:latin typeface="Lucida Sans Unicode" panose="020B0602030504020204" pitchFamily="34" charset="0"/>
            </a:endParaRPr>
          </a:p>
        </p:txBody>
      </p:sp>
      <p:sp>
        <p:nvSpPr>
          <p:cNvPr id="22533" name="5 Marcador de pie de página">
            <a:extLst>
              <a:ext uri="{FF2B5EF4-FFF2-40B4-BE49-F238E27FC236}">
                <a16:creationId xmlns:a16="http://schemas.microsoft.com/office/drawing/2014/main" id="{63F26827-DC89-4920-A8B9-BC70361D0A49}"/>
              </a:ext>
            </a:extLst>
          </p:cNvPr>
          <p:cNvSpPr>
            <a:spLocks noGrp="1"/>
          </p:cNvSpPr>
          <p:nvPr>
            <p:ph type="ftr" sz="quarter" idx="12"/>
          </p:nvPr>
        </p:nvSpPr>
        <p:spPr bwMode="auto">
          <a:xfrm rot="5400000">
            <a:off x="6401594" y="3148806"/>
            <a:ext cx="4376738"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22534" name="Picture 8">
            <a:extLst>
              <a:ext uri="{FF2B5EF4-FFF2-40B4-BE49-F238E27FC236}">
                <a16:creationId xmlns:a16="http://schemas.microsoft.com/office/drawing/2014/main" id="{B1814E8C-D9D9-49E2-99AA-55B63FA143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3933825"/>
            <a:ext cx="2359025" cy="235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8">
            <a:extLst>
              <a:ext uri="{FF2B5EF4-FFF2-40B4-BE49-F238E27FC236}">
                <a16:creationId xmlns:a16="http://schemas.microsoft.com/office/drawing/2014/main" id="{B983A9D8-D3A6-4ADC-8D37-348BBEE6F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3933825"/>
            <a:ext cx="2359025" cy="235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par>
                          <p:cTn id="7" fill="hold" nodeType="afterGroup">
                            <p:stCondLst>
                              <p:cond delay="500"/>
                            </p:stCondLst>
                            <p:childTnLst>
                              <p:par>
                                <p:cTn id="8" presetID="4" presetClass="entr" presetSubtype="16" fill="hold" grpId="0" nodeType="afterEffect">
                                  <p:stCondLst>
                                    <p:cond delay="0"/>
                                  </p:stCondLst>
                                  <p:childTnLst>
                                    <p:set>
                                      <p:cBhvr>
                                        <p:cTn id="9" dur="1" fill="hold">
                                          <p:stCondLst>
                                            <p:cond delay="0"/>
                                          </p:stCondLst>
                                        </p:cTn>
                                        <p:tgtEl>
                                          <p:spTgt spid="20483">
                                            <p:txEl>
                                              <p:pRg st="0" end="0"/>
                                            </p:txEl>
                                          </p:spTgt>
                                        </p:tgtEl>
                                        <p:attrNameLst>
                                          <p:attrName>style.visibility</p:attrName>
                                        </p:attrNameLst>
                                      </p:cBhvr>
                                      <p:to>
                                        <p:strVal val="visible"/>
                                      </p:to>
                                    </p:set>
                                    <p:animEffect transition="in" filter="box(in)">
                                      <p:cBhvr>
                                        <p:cTn id="10" dur="500"/>
                                        <p:tgtEl>
                                          <p:spTgt spid="20483">
                                            <p:txEl>
                                              <p:pRg st="0" end="0"/>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Effect transition="in" filter="box(in)">
                                      <p:cBhvr>
                                        <p:cTn id="13" dur="500"/>
                                        <p:tgtEl>
                                          <p:spTgt spid="20483">
                                            <p:txEl>
                                              <p:pRg st="1" end="1"/>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0483">
                                            <p:txEl>
                                              <p:pRg st="2" end="2"/>
                                            </p:txEl>
                                          </p:spTgt>
                                        </p:tgtEl>
                                        <p:attrNameLst>
                                          <p:attrName>style.visibility</p:attrName>
                                        </p:attrNameLst>
                                      </p:cBhvr>
                                      <p:to>
                                        <p:strVal val="visible"/>
                                      </p:to>
                                    </p:set>
                                    <p:animEffect transition="in" filter="box(in)">
                                      <p:cBhvr>
                                        <p:cTn id="16" dur="500"/>
                                        <p:tgtEl>
                                          <p:spTgt spid="20483">
                                            <p:txEl>
                                              <p:pRg st="2" end="2"/>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animEffect transition="in" filter="box(in)">
                                      <p:cBhvr>
                                        <p:cTn id="19" dur="500"/>
                                        <p:tgtEl>
                                          <p:spTgt spid="20483">
                                            <p:txEl>
                                              <p:pRg st="3" end="3"/>
                                            </p:txEl>
                                          </p:spTgt>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0483">
                                            <p:txEl>
                                              <p:pRg st="4" end="4"/>
                                            </p:txEl>
                                          </p:spTgt>
                                        </p:tgtEl>
                                        <p:attrNameLst>
                                          <p:attrName>style.visibility</p:attrName>
                                        </p:attrNameLst>
                                      </p:cBhvr>
                                      <p:to>
                                        <p:strVal val="visible"/>
                                      </p:to>
                                    </p:set>
                                    <p:animEffect transition="in" filter="box(in)">
                                      <p:cBhvr>
                                        <p:cTn id="22" dur="500"/>
                                        <p:tgtEl>
                                          <p:spTgt spid="20483">
                                            <p:txEl>
                                              <p:pRg st="4" end="4"/>
                                            </p:txEl>
                                          </p:spTgt>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0483">
                                            <p:txEl>
                                              <p:pRg st="5" end="5"/>
                                            </p:txEl>
                                          </p:spTgt>
                                        </p:tgtEl>
                                        <p:attrNameLst>
                                          <p:attrName>style.visibility</p:attrName>
                                        </p:attrNameLst>
                                      </p:cBhvr>
                                      <p:to>
                                        <p:strVal val="visible"/>
                                      </p:to>
                                    </p:set>
                                    <p:animEffect transition="in" filter="box(in)">
                                      <p:cBhvr>
                                        <p:cTn id="25" dur="500"/>
                                        <p:tgtEl>
                                          <p:spTgt spid="20483">
                                            <p:txEl>
                                              <p:pRg st="5" end="5"/>
                                            </p:txEl>
                                          </p:spTgt>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0483">
                                            <p:txEl>
                                              <p:pRg st="6" end="6"/>
                                            </p:txEl>
                                          </p:spTgt>
                                        </p:tgtEl>
                                        <p:attrNameLst>
                                          <p:attrName>style.visibility</p:attrName>
                                        </p:attrNameLst>
                                      </p:cBhvr>
                                      <p:to>
                                        <p:strVal val="visible"/>
                                      </p:to>
                                    </p:set>
                                    <p:animEffect transition="in" filter="box(in)">
                                      <p:cBhvr>
                                        <p:cTn id="28" dur="500"/>
                                        <p:tgtEl>
                                          <p:spTgt spid="20483">
                                            <p:txEl>
                                              <p:pRg st="6" end="6"/>
                                            </p:txEl>
                                          </p:spTgt>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0483">
                                            <p:txEl>
                                              <p:pRg st="7" end="7"/>
                                            </p:txEl>
                                          </p:spTgt>
                                        </p:tgtEl>
                                        <p:attrNameLst>
                                          <p:attrName>style.visibility</p:attrName>
                                        </p:attrNameLst>
                                      </p:cBhvr>
                                      <p:to>
                                        <p:strVal val="visible"/>
                                      </p:to>
                                    </p:set>
                                    <p:animEffect transition="in" filter="box(in)">
                                      <p:cBhvr>
                                        <p:cTn id="31" dur="500"/>
                                        <p:tgtEl>
                                          <p:spTgt spid="20483">
                                            <p:txEl>
                                              <p:pRg st="7" end="7"/>
                                            </p:txEl>
                                          </p:spTgt>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0483">
                                            <p:txEl>
                                              <p:pRg st="8" end="8"/>
                                            </p:txEl>
                                          </p:spTgt>
                                        </p:tgtEl>
                                        <p:attrNameLst>
                                          <p:attrName>style.visibility</p:attrName>
                                        </p:attrNameLst>
                                      </p:cBhvr>
                                      <p:to>
                                        <p:strVal val="visible"/>
                                      </p:to>
                                    </p:set>
                                    <p:animEffect transition="in" filter="box(in)">
                                      <p:cBhvr>
                                        <p:cTn id="34" dur="500"/>
                                        <p:tgtEl>
                                          <p:spTgt spid="20483">
                                            <p:txEl>
                                              <p:pRg st="8" end="8"/>
                                            </p:txEl>
                                          </p:spTgt>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0483">
                                            <p:txEl>
                                              <p:pRg st="9" end="9"/>
                                            </p:txEl>
                                          </p:spTgt>
                                        </p:tgtEl>
                                        <p:attrNameLst>
                                          <p:attrName>style.visibility</p:attrName>
                                        </p:attrNameLst>
                                      </p:cBhvr>
                                      <p:to>
                                        <p:strVal val="visible"/>
                                      </p:to>
                                    </p:set>
                                    <p:animEffect transition="in" filter="box(in)">
                                      <p:cBhvr>
                                        <p:cTn id="37" dur="500"/>
                                        <p:tgtEl>
                                          <p:spTgt spid="20483">
                                            <p:txEl>
                                              <p:pRg st="9" end="9"/>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nodeType="clickEffect">
                                  <p:stCondLst>
                                    <p:cond delay="0"/>
                                  </p:stCondLst>
                                  <p:childTnLst>
                                    <p:set>
                                      <p:cBhvr>
                                        <p:cTn id="41" dur="1" fill="hold">
                                          <p:stCondLst>
                                            <p:cond delay="0"/>
                                          </p:stCondLst>
                                        </p:cTn>
                                        <p:tgtEl>
                                          <p:spTgt spid="20483">
                                            <p:txEl>
                                              <p:pRg st="0" end="0"/>
                                            </p:txEl>
                                          </p:spTgt>
                                        </p:tgtEl>
                                        <p:attrNameLst>
                                          <p:attrName>style.visibility</p:attrName>
                                        </p:attrNameLst>
                                      </p:cBhvr>
                                      <p:to>
                                        <p:strVal val="visible"/>
                                      </p:to>
                                    </p:set>
                                    <p:animEffect transition="in" filter="fade">
                                      <p:cBhvr>
                                        <p:cTn id="42" dur="1000"/>
                                        <p:tgtEl>
                                          <p:spTgt spid="20483">
                                            <p:txEl>
                                              <p:pRg st="0" end="0"/>
                                            </p:txEl>
                                          </p:spTgt>
                                        </p:tgtEl>
                                      </p:cBhvr>
                                    </p:animEffect>
                                    <p:anim calcmode="lin" valueType="num">
                                      <p:cBhvr>
                                        <p:cTn id="43" dur="10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204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1" presetClass="entr" presetSubtype="4" fill="hold" nodeType="clickEffect">
                                  <p:stCondLst>
                                    <p:cond delay="0"/>
                                  </p:stCondLst>
                                  <p:childTnLst>
                                    <p:set>
                                      <p:cBhvr>
                                        <p:cTn id="48" dur="1" fill="hold">
                                          <p:stCondLst>
                                            <p:cond delay="0"/>
                                          </p:stCondLst>
                                        </p:cTn>
                                        <p:tgtEl>
                                          <p:spTgt spid="20483">
                                            <p:txEl>
                                              <p:pRg st="1" end="1"/>
                                            </p:txEl>
                                          </p:spTgt>
                                        </p:tgtEl>
                                        <p:attrNameLst>
                                          <p:attrName>style.visibility</p:attrName>
                                        </p:attrNameLst>
                                      </p:cBhvr>
                                      <p:to>
                                        <p:strVal val="visible"/>
                                      </p:to>
                                    </p:set>
                                    <p:animEffect transition="in" filter="wheel(4)">
                                      <p:cBhvr>
                                        <p:cTn id="49" dur="2000"/>
                                        <p:tgtEl>
                                          <p:spTgt spid="20483">
                                            <p:txEl>
                                              <p:pRg st="1" end="1"/>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2" presetClass="entr" presetSubtype="0" fill="hold" nodeType="clickEffect">
                                  <p:stCondLst>
                                    <p:cond delay="0"/>
                                  </p:stCondLst>
                                  <p:childTnLst>
                                    <p:set>
                                      <p:cBhvr>
                                        <p:cTn id="53" dur="1" fill="hold">
                                          <p:stCondLst>
                                            <p:cond delay="0"/>
                                          </p:stCondLst>
                                        </p:cTn>
                                        <p:tgtEl>
                                          <p:spTgt spid="20483">
                                            <p:txEl>
                                              <p:pRg st="2" end="2"/>
                                            </p:txEl>
                                          </p:spTgt>
                                        </p:tgtEl>
                                        <p:attrNameLst>
                                          <p:attrName>style.visibility</p:attrName>
                                        </p:attrNameLst>
                                      </p:cBhvr>
                                      <p:to>
                                        <p:strVal val="visible"/>
                                      </p:to>
                                    </p:set>
                                    <p:animScale>
                                      <p:cBhvr>
                                        <p:cTn id="54" dur="1000" decel="50000" fill="hold">
                                          <p:stCondLst>
                                            <p:cond delay="0"/>
                                          </p:stCondLst>
                                        </p:cTn>
                                        <p:tgtEl>
                                          <p:spTgt spid="2048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5" dur="1000" decel="50000" fill="hold">
                                          <p:stCondLst>
                                            <p:cond delay="0"/>
                                          </p:stCondLst>
                                        </p:cTn>
                                        <p:tgtEl>
                                          <p:spTgt spid="20483">
                                            <p:txEl>
                                              <p:pRg st="2" end="2"/>
                                            </p:txEl>
                                          </p:spTgt>
                                        </p:tgtEl>
                                        <p:attrNameLst>
                                          <p:attrName>ppt_x</p:attrName>
                                          <p:attrName>ppt_y</p:attrName>
                                        </p:attrNameLst>
                                      </p:cBhvr>
                                    </p:animMotion>
                                    <p:animEffect transition="in" filter="fade">
                                      <p:cBhvr>
                                        <p:cTn id="56" dur="1000"/>
                                        <p:tgtEl>
                                          <p:spTgt spid="20483">
                                            <p:txEl>
                                              <p:pRg st="2" end="2"/>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6" presetClass="entr" presetSubtype="26" fill="hold" nodeType="clickEffect">
                                  <p:stCondLst>
                                    <p:cond delay="0"/>
                                  </p:stCondLst>
                                  <p:childTnLst>
                                    <p:set>
                                      <p:cBhvr>
                                        <p:cTn id="60" dur="1" fill="hold">
                                          <p:stCondLst>
                                            <p:cond delay="0"/>
                                          </p:stCondLst>
                                        </p:cTn>
                                        <p:tgtEl>
                                          <p:spTgt spid="20483">
                                            <p:txEl>
                                              <p:pRg st="3" end="3"/>
                                            </p:txEl>
                                          </p:spTgt>
                                        </p:tgtEl>
                                        <p:attrNameLst>
                                          <p:attrName>style.visibility</p:attrName>
                                        </p:attrNameLst>
                                      </p:cBhvr>
                                      <p:to>
                                        <p:strVal val="visible"/>
                                      </p:to>
                                    </p:set>
                                    <p:animEffect transition="in" filter="barn(inHorizontal)">
                                      <p:cBhvr>
                                        <p:cTn id="61" dur="500"/>
                                        <p:tgtEl>
                                          <p:spTgt spid="20483">
                                            <p:txEl>
                                              <p:pRg st="3" end="3"/>
                                            </p:txEl>
                                          </p:spTgt>
                                        </p:tgtEl>
                                      </p:cBhvr>
                                    </p:animEffect>
                                  </p:childTnLst>
                                </p:cTn>
                              </p:par>
                              <p:par>
                                <p:cTn id="62" presetID="16" presetClass="entr" presetSubtype="26" fill="hold" nodeType="withEffect">
                                  <p:stCondLst>
                                    <p:cond delay="0"/>
                                  </p:stCondLst>
                                  <p:childTnLst>
                                    <p:set>
                                      <p:cBhvr>
                                        <p:cTn id="63" dur="1" fill="hold">
                                          <p:stCondLst>
                                            <p:cond delay="0"/>
                                          </p:stCondLst>
                                        </p:cTn>
                                        <p:tgtEl>
                                          <p:spTgt spid="20483">
                                            <p:txEl>
                                              <p:pRg st="4" end="4"/>
                                            </p:txEl>
                                          </p:spTgt>
                                        </p:tgtEl>
                                        <p:attrNameLst>
                                          <p:attrName>style.visibility</p:attrName>
                                        </p:attrNameLst>
                                      </p:cBhvr>
                                      <p:to>
                                        <p:strVal val="visible"/>
                                      </p:to>
                                    </p:set>
                                    <p:animEffect transition="in" filter="barn(inHorizontal)">
                                      <p:cBhvr>
                                        <p:cTn id="64" dur="500"/>
                                        <p:tgtEl>
                                          <p:spTgt spid="20483">
                                            <p:txEl>
                                              <p:pRg st="4" end="4"/>
                                            </p:txEl>
                                          </p:spTgt>
                                        </p:tgtEl>
                                      </p:cBhvr>
                                    </p:animEffect>
                                  </p:childTnLst>
                                </p:cTn>
                              </p:par>
                              <p:par>
                                <p:cTn id="65" presetID="16" presetClass="entr" presetSubtype="26" fill="hold" nodeType="withEffect">
                                  <p:stCondLst>
                                    <p:cond delay="0"/>
                                  </p:stCondLst>
                                  <p:childTnLst>
                                    <p:set>
                                      <p:cBhvr>
                                        <p:cTn id="66" dur="1" fill="hold">
                                          <p:stCondLst>
                                            <p:cond delay="0"/>
                                          </p:stCondLst>
                                        </p:cTn>
                                        <p:tgtEl>
                                          <p:spTgt spid="20483">
                                            <p:txEl>
                                              <p:pRg st="5" end="5"/>
                                            </p:txEl>
                                          </p:spTgt>
                                        </p:tgtEl>
                                        <p:attrNameLst>
                                          <p:attrName>style.visibility</p:attrName>
                                        </p:attrNameLst>
                                      </p:cBhvr>
                                      <p:to>
                                        <p:strVal val="visible"/>
                                      </p:to>
                                    </p:set>
                                    <p:animEffect transition="in" filter="barn(inHorizontal)">
                                      <p:cBhvr>
                                        <p:cTn id="67" dur="500"/>
                                        <p:tgtEl>
                                          <p:spTgt spid="20483">
                                            <p:txEl>
                                              <p:pRg st="5" end="5"/>
                                            </p:txEl>
                                          </p:spTgt>
                                        </p:tgtEl>
                                      </p:cBhvr>
                                    </p:animEffect>
                                  </p:childTnLst>
                                </p:cTn>
                              </p:par>
                              <p:par>
                                <p:cTn id="68" presetID="16" presetClass="entr" presetSubtype="26" fill="hold" nodeType="withEffect">
                                  <p:stCondLst>
                                    <p:cond delay="0"/>
                                  </p:stCondLst>
                                  <p:childTnLst>
                                    <p:set>
                                      <p:cBhvr>
                                        <p:cTn id="69" dur="1" fill="hold">
                                          <p:stCondLst>
                                            <p:cond delay="0"/>
                                          </p:stCondLst>
                                        </p:cTn>
                                        <p:tgtEl>
                                          <p:spTgt spid="20483">
                                            <p:txEl>
                                              <p:pRg st="6" end="6"/>
                                            </p:txEl>
                                          </p:spTgt>
                                        </p:tgtEl>
                                        <p:attrNameLst>
                                          <p:attrName>style.visibility</p:attrName>
                                        </p:attrNameLst>
                                      </p:cBhvr>
                                      <p:to>
                                        <p:strVal val="visible"/>
                                      </p:to>
                                    </p:set>
                                    <p:animEffect transition="in" filter="barn(inHorizontal)">
                                      <p:cBhvr>
                                        <p:cTn id="70" dur="500"/>
                                        <p:tgtEl>
                                          <p:spTgt spid="20483">
                                            <p:txEl>
                                              <p:pRg st="6" end="6"/>
                                            </p:txEl>
                                          </p:spTgt>
                                        </p:tgtEl>
                                      </p:cBhvr>
                                    </p:animEffect>
                                  </p:childTnLst>
                                </p:cTn>
                              </p:par>
                              <p:par>
                                <p:cTn id="71" presetID="16" presetClass="entr" presetSubtype="26" fill="hold" nodeType="withEffect">
                                  <p:stCondLst>
                                    <p:cond delay="0"/>
                                  </p:stCondLst>
                                  <p:childTnLst>
                                    <p:set>
                                      <p:cBhvr>
                                        <p:cTn id="72" dur="1" fill="hold">
                                          <p:stCondLst>
                                            <p:cond delay="0"/>
                                          </p:stCondLst>
                                        </p:cTn>
                                        <p:tgtEl>
                                          <p:spTgt spid="20483">
                                            <p:txEl>
                                              <p:pRg st="7" end="7"/>
                                            </p:txEl>
                                          </p:spTgt>
                                        </p:tgtEl>
                                        <p:attrNameLst>
                                          <p:attrName>style.visibility</p:attrName>
                                        </p:attrNameLst>
                                      </p:cBhvr>
                                      <p:to>
                                        <p:strVal val="visible"/>
                                      </p:to>
                                    </p:set>
                                    <p:animEffect transition="in" filter="barn(inHorizontal)">
                                      <p:cBhvr>
                                        <p:cTn id="73" dur="500"/>
                                        <p:tgtEl>
                                          <p:spTgt spid="20483">
                                            <p:txEl>
                                              <p:pRg st="7" end="7"/>
                                            </p:txEl>
                                          </p:spTgt>
                                        </p:tgtEl>
                                      </p:cBhvr>
                                    </p:animEffect>
                                  </p:childTnLst>
                                </p:cTn>
                              </p:par>
                              <p:par>
                                <p:cTn id="74" presetID="16" presetClass="entr" presetSubtype="26" fill="hold" nodeType="withEffect">
                                  <p:stCondLst>
                                    <p:cond delay="0"/>
                                  </p:stCondLst>
                                  <p:childTnLst>
                                    <p:set>
                                      <p:cBhvr>
                                        <p:cTn id="75" dur="1" fill="hold">
                                          <p:stCondLst>
                                            <p:cond delay="0"/>
                                          </p:stCondLst>
                                        </p:cTn>
                                        <p:tgtEl>
                                          <p:spTgt spid="20483">
                                            <p:txEl>
                                              <p:pRg st="8" end="8"/>
                                            </p:txEl>
                                          </p:spTgt>
                                        </p:tgtEl>
                                        <p:attrNameLst>
                                          <p:attrName>style.visibility</p:attrName>
                                        </p:attrNameLst>
                                      </p:cBhvr>
                                      <p:to>
                                        <p:strVal val="visible"/>
                                      </p:to>
                                    </p:set>
                                    <p:animEffect transition="in" filter="barn(inHorizontal)">
                                      <p:cBhvr>
                                        <p:cTn id="76" dur="500"/>
                                        <p:tgtEl>
                                          <p:spTgt spid="20483">
                                            <p:txEl>
                                              <p:pRg st="8" end="8"/>
                                            </p:txEl>
                                          </p:spTgt>
                                        </p:tgtEl>
                                      </p:cBhvr>
                                    </p:animEffect>
                                  </p:childTnLst>
                                </p:cTn>
                              </p:par>
                              <p:par>
                                <p:cTn id="77" presetID="16" presetClass="entr" presetSubtype="26" fill="hold" nodeType="withEffect">
                                  <p:stCondLst>
                                    <p:cond delay="0"/>
                                  </p:stCondLst>
                                  <p:childTnLst>
                                    <p:set>
                                      <p:cBhvr>
                                        <p:cTn id="78" dur="1" fill="hold">
                                          <p:stCondLst>
                                            <p:cond delay="0"/>
                                          </p:stCondLst>
                                        </p:cTn>
                                        <p:tgtEl>
                                          <p:spTgt spid="20483">
                                            <p:txEl>
                                              <p:pRg st="9" end="9"/>
                                            </p:txEl>
                                          </p:spTgt>
                                        </p:tgtEl>
                                        <p:attrNameLst>
                                          <p:attrName>style.visibility</p:attrName>
                                        </p:attrNameLst>
                                      </p:cBhvr>
                                      <p:to>
                                        <p:strVal val="visible"/>
                                      </p:to>
                                    </p:set>
                                    <p:animEffect transition="in" filter="barn(inHorizontal)">
                                      <p:cBhvr>
                                        <p:cTn id="79" dur="500"/>
                                        <p:tgtEl>
                                          <p:spTgt spid="204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20483" grpId="0" build="allAtOnce"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1EA207E9-4C82-4EBF-BAB2-B56403735403}"/>
              </a:ext>
            </a:extLst>
          </p:cNvPr>
          <p:cNvSpPr>
            <a:spLocks noGrp="1"/>
          </p:cNvSpPr>
          <p:nvPr>
            <p:ph type="title"/>
          </p:nvPr>
        </p:nvSpPr>
        <p:spPr>
          <a:xfrm>
            <a:off x="457200" y="274638"/>
            <a:ext cx="7900988" cy="1797050"/>
          </a:xfrm>
        </p:spPr>
        <p:txBody>
          <a:bodyPr>
            <a:normAutofit fontScale="90000"/>
          </a:bodyPr>
          <a:lstStyle/>
          <a:p>
            <a:pPr eaLnBrk="1" hangingPunct="1">
              <a:defRPr/>
            </a:pPr>
            <a:r>
              <a:rPr lang="es-ES" b="1" dirty="0"/>
              <a:t>¿Qué motivos pueden ser la causa de que alguien no  acepte participar de una mediación?</a:t>
            </a:r>
            <a:br>
              <a:rPr lang="es-ES" dirty="0"/>
            </a:br>
            <a:endParaRPr lang="es-ES" dirty="0"/>
          </a:p>
        </p:txBody>
      </p:sp>
      <p:sp>
        <p:nvSpPr>
          <p:cNvPr id="22531" name="2 Marcador de contenido">
            <a:extLst>
              <a:ext uri="{FF2B5EF4-FFF2-40B4-BE49-F238E27FC236}">
                <a16:creationId xmlns:a16="http://schemas.microsoft.com/office/drawing/2014/main" id="{299D64FD-EF04-4C1E-8DED-7E5CAFC7839C}"/>
              </a:ext>
            </a:extLst>
          </p:cNvPr>
          <p:cNvSpPr>
            <a:spLocks noGrp="1"/>
          </p:cNvSpPr>
          <p:nvPr>
            <p:ph sz="quarter" idx="1"/>
          </p:nvPr>
        </p:nvSpPr>
        <p:spPr>
          <a:xfrm>
            <a:off x="457200" y="1600200"/>
            <a:ext cx="7467600" cy="3686175"/>
          </a:xfrm>
        </p:spPr>
        <p:txBody>
          <a:bodyPr/>
          <a:lstStyle/>
          <a:p>
            <a:pPr eaLnBrk="1" hangingPunct="1"/>
            <a:r>
              <a:rPr lang="es-ES" altLang="es-ES"/>
              <a:t> Carencia de familiaridad con el proceso.</a:t>
            </a:r>
          </a:p>
          <a:p>
            <a:pPr eaLnBrk="1" hangingPunct="1">
              <a:buFont typeface="Wingdings" panose="05000000000000000000" pitchFamily="2" charset="2"/>
              <a:buNone/>
            </a:pPr>
            <a:endParaRPr lang="es-ES" altLang="es-ES"/>
          </a:p>
          <a:p>
            <a:pPr eaLnBrk="1" hangingPunct="1"/>
            <a:r>
              <a:rPr lang="es-ES" altLang="es-ES"/>
              <a:t>Adhesión al esquema ganar/perder.</a:t>
            </a:r>
          </a:p>
          <a:p>
            <a:pPr eaLnBrk="1" hangingPunct="1">
              <a:buFont typeface="Wingdings" panose="05000000000000000000" pitchFamily="2" charset="2"/>
              <a:buNone/>
            </a:pPr>
            <a:endParaRPr lang="es-ES" altLang="es-ES"/>
          </a:p>
          <a:p>
            <a:pPr eaLnBrk="1" hangingPunct="1"/>
            <a:r>
              <a:rPr lang="es-ES" altLang="es-ES"/>
              <a:t> Emociones intensas que bloquean la comunicación.</a:t>
            </a:r>
          </a:p>
          <a:p>
            <a:pPr eaLnBrk="1" hangingPunct="1">
              <a:buFont typeface="Wingdings" panose="05000000000000000000" pitchFamily="2" charset="2"/>
              <a:buNone/>
            </a:pPr>
            <a:endParaRPr lang="es-ES" altLang="es-ES"/>
          </a:p>
          <a:p>
            <a:pPr eaLnBrk="1" hangingPunct="1"/>
            <a:r>
              <a:rPr lang="es-ES" altLang="es-ES"/>
              <a:t>Preferencia por los métodos tradicionales.</a:t>
            </a:r>
          </a:p>
          <a:p>
            <a:pPr eaLnBrk="1" hangingPunct="1"/>
            <a:endParaRPr lang="es-ES" altLang="es-ES"/>
          </a:p>
        </p:txBody>
      </p:sp>
      <p:sp>
        <p:nvSpPr>
          <p:cNvPr id="23556" name="4 Marcador de número de diapositiva">
            <a:extLst>
              <a:ext uri="{FF2B5EF4-FFF2-40B4-BE49-F238E27FC236}">
                <a16:creationId xmlns:a16="http://schemas.microsoft.com/office/drawing/2014/main" id="{5C5666B1-D122-4911-B195-B61D1956500E}"/>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4D201626-1AE4-41D3-AB45-B8C69D9DD524}" type="slidenum">
              <a:rPr lang="en-US" altLang="es-ES" sz="1400">
                <a:solidFill>
                  <a:srgbClr val="FFFFFF"/>
                </a:solidFill>
                <a:latin typeface="Lucida Sans Unicode" panose="020B0602030504020204" pitchFamily="34" charset="0"/>
              </a:rPr>
              <a:pPr eaLnBrk="1" hangingPunct="1">
                <a:spcBef>
                  <a:spcPct val="0"/>
                </a:spcBef>
                <a:buClrTx/>
                <a:buSzTx/>
                <a:buFontTx/>
                <a:buNone/>
              </a:pPr>
              <a:t>16</a:t>
            </a:fld>
            <a:endParaRPr lang="en-US" altLang="es-ES" sz="1400">
              <a:solidFill>
                <a:srgbClr val="FFFFFF"/>
              </a:solidFill>
              <a:latin typeface="Lucida Sans Unicode" panose="020B0602030504020204" pitchFamily="34" charset="0"/>
            </a:endParaRPr>
          </a:p>
        </p:txBody>
      </p:sp>
      <p:sp>
        <p:nvSpPr>
          <p:cNvPr id="23557" name="5 Marcador de pie de página">
            <a:extLst>
              <a:ext uri="{FF2B5EF4-FFF2-40B4-BE49-F238E27FC236}">
                <a16:creationId xmlns:a16="http://schemas.microsoft.com/office/drawing/2014/main" id="{BBF19BC2-E29F-455C-A3F2-C068F32B9D2A}"/>
              </a:ext>
            </a:extLst>
          </p:cNvPr>
          <p:cNvSpPr>
            <a:spLocks noGrp="1"/>
          </p:cNvSpPr>
          <p:nvPr>
            <p:ph type="ftr" sz="quarter" idx="12"/>
          </p:nvPr>
        </p:nvSpPr>
        <p:spPr bwMode="auto">
          <a:xfrm rot="5400000">
            <a:off x="6330156" y="3077369"/>
            <a:ext cx="451961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iterate type="lt">
                                    <p:tmPct val="0"/>
                                  </p:iterate>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wedge">
                                      <p:cBhvr>
                                        <p:cTn id="12" dur="1000"/>
                                        <p:tgtEl>
                                          <p:spTgt spid="22531">
                                            <p:txEl>
                                              <p:pRg st="0" end="0"/>
                                            </p:txEl>
                                          </p:spTgt>
                                        </p:tgtEl>
                                      </p:cBhvr>
                                    </p:animEffect>
                                  </p:childTnLst>
                                </p:cTn>
                              </p:par>
                              <p:par>
                                <p:cTn id="13" presetID="20" presetClass="entr" presetSubtype="0" fill="hold" nodeType="withEffect">
                                  <p:stCondLst>
                                    <p:cond delay="0"/>
                                  </p:stCondLst>
                                  <p:iterate type="lt">
                                    <p:tmPct val="0"/>
                                  </p:iterate>
                                  <p:childTnLst>
                                    <p:set>
                                      <p:cBhvr>
                                        <p:cTn id="14" dur="1" fill="hold">
                                          <p:stCondLst>
                                            <p:cond delay="0"/>
                                          </p:stCondLst>
                                        </p:cTn>
                                        <p:tgtEl>
                                          <p:spTgt spid="22531">
                                            <p:txEl>
                                              <p:pRg st="2" end="2"/>
                                            </p:txEl>
                                          </p:spTgt>
                                        </p:tgtEl>
                                        <p:attrNameLst>
                                          <p:attrName>style.visibility</p:attrName>
                                        </p:attrNameLst>
                                      </p:cBhvr>
                                      <p:to>
                                        <p:strVal val="visible"/>
                                      </p:to>
                                    </p:set>
                                    <p:animEffect transition="in" filter="wedge">
                                      <p:cBhvr>
                                        <p:cTn id="15" dur="1000"/>
                                        <p:tgtEl>
                                          <p:spTgt spid="22531">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4" fill="hold" nodeType="clickEffect">
                                  <p:stCondLst>
                                    <p:cond delay="0"/>
                                  </p:stCondLst>
                                  <p:iterate type="lt">
                                    <p:tmPct val="0"/>
                                  </p:iterate>
                                  <p:childTnLst>
                                    <p:set>
                                      <p:cBhvr>
                                        <p:cTn id="19" dur="1" fill="hold">
                                          <p:stCondLst>
                                            <p:cond delay="0"/>
                                          </p:stCondLst>
                                        </p:cTn>
                                        <p:tgtEl>
                                          <p:spTgt spid="22531">
                                            <p:txEl>
                                              <p:pRg st="4" end="4"/>
                                            </p:txEl>
                                          </p:spTgt>
                                        </p:tgtEl>
                                        <p:attrNameLst>
                                          <p:attrName>style.visibility</p:attrName>
                                        </p:attrNameLst>
                                      </p:cBhvr>
                                      <p:to>
                                        <p:strVal val="visible"/>
                                      </p:to>
                                    </p:set>
                                    <p:animEffect transition="in" filter="slide(fromBottom)">
                                      <p:cBhvr>
                                        <p:cTn id="20" dur="500"/>
                                        <p:tgtEl>
                                          <p:spTgt spid="22531">
                                            <p:txEl>
                                              <p:pRg st="4" end="4"/>
                                            </p:txEl>
                                          </p:spTgt>
                                        </p:tgtEl>
                                      </p:cBhvr>
                                    </p:animEffect>
                                  </p:childTnLst>
                                </p:cTn>
                              </p:par>
                              <p:par>
                                <p:cTn id="21" presetID="12" presetClass="entr" presetSubtype="4" fill="hold" nodeType="withEffect">
                                  <p:stCondLst>
                                    <p:cond delay="0"/>
                                  </p:stCondLst>
                                  <p:iterate type="lt">
                                    <p:tmPct val="0"/>
                                  </p:iterate>
                                  <p:childTnLst>
                                    <p:set>
                                      <p:cBhvr>
                                        <p:cTn id="22" dur="1" fill="hold">
                                          <p:stCondLst>
                                            <p:cond delay="0"/>
                                          </p:stCondLst>
                                        </p:cTn>
                                        <p:tgtEl>
                                          <p:spTgt spid="22531">
                                            <p:txEl>
                                              <p:pRg st="6" end="6"/>
                                            </p:txEl>
                                          </p:spTgt>
                                        </p:tgtEl>
                                        <p:attrNameLst>
                                          <p:attrName>style.visibility</p:attrName>
                                        </p:attrNameLst>
                                      </p:cBhvr>
                                      <p:to>
                                        <p:strVal val="visible"/>
                                      </p:to>
                                    </p:set>
                                    <p:animEffect transition="in" filter="slide(fromBottom)">
                                      <p:cBhvr>
                                        <p:cTn id="23" dur="500"/>
                                        <p:tgtEl>
                                          <p:spTgt spid="22531">
                                            <p:txEl>
                                              <p:pRg st="6" end="6"/>
                                            </p:txEl>
                                          </p:spTgt>
                                        </p:tgtEl>
                                      </p:cBhvr>
                                    </p:animEffect>
                                  </p:childTnLst>
                                </p:cTn>
                              </p:par>
                              <p:par>
                                <p:cTn id="24" presetID="45" presetClass="entr" presetSubtype="0" fill="hold" nodeType="withEffect">
                                  <p:stCondLst>
                                    <p:cond delay="0"/>
                                  </p:stCondLst>
                                  <p:iterate type="lt">
                                    <p:tmPct val="10000"/>
                                  </p:iterate>
                                  <p:childTnLst>
                                    <p:set>
                                      <p:cBhvr>
                                        <p:cTn id="25" dur="1" fill="hold">
                                          <p:stCondLst>
                                            <p:cond delay="0"/>
                                          </p:stCondLst>
                                        </p:cTn>
                                        <p:tgtEl>
                                          <p:spTgt spid="22531">
                                            <p:txEl>
                                              <p:pRg st="6" end="6"/>
                                            </p:txEl>
                                          </p:spTgt>
                                        </p:tgtEl>
                                        <p:attrNameLst>
                                          <p:attrName>style.visibility</p:attrName>
                                        </p:attrNameLst>
                                      </p:cBhvr>
                                      <p:to>
                                        <p:strVal val="visible"/>
                                      </p:to>
                                    </p:set>
                                    <p:animEffect transition="in" filter="fade">
                                      <p:cBhvr>
                                        <p:cTn id="26" dur="500"/>
                                        <p:tgtEl>
                                          <p:spTgt spid="22531">
                                            <p:txEl>
                                              <p:pRg st="6" end="6"/>
                                            </p:txEl>
                                          </p:spTgt>
                                        </p:tgtEl>
                                      </p:cBhvr>
                                    </p:animEffect>
                                    <p:anim calcmode="lin" valueType="num">
                                      <p:cBhvr>
                                        <p:cTn id="27" dur="500" fill="hold"/>
                                        <p:tgtEl>
                                          <p:spTgt spid="22531">
                                            <p:txEl>
                                              <p:pRg st="6" end="6"/>
                                            </p:txEl>
                                          </p:spTgt>
                                        </p:tgtEl>
                                        <p:attrNameLst>
                                          <p:attrName>ppt_w</p:attrName>
                                        </p:attrNameLst>
                                      </p:cBhvr>
                                      <p:tavLst>
                                        <p:tav tm="0" fmla="#ppt_w*sin(2.5*pi*$)">
                                          <p:val>
                                            <p:fltVal val="0"/>
                                          </p:val>
                                        </p:tav>
                                        <p:tav tm="100000">
                                          <p:val>
                                            <p:fltVal val="1"/>
                                          </p:val>
                                        </p:tav>
                                      </p:tavLst>
                                    </p:anim>
                                    <p:anim calcmode="lin" valueType="num">
                                      <p:cBhvr>
                                        <p:cTn id="28" dur="500" fill="hold"/>
                                        <p:tgtEl>
                                          <p:spTgt spid="22531">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961D416B-5227-4DC7-AEFE-8472E67015C5}"/>
              </a:ext>
            </a:extLst>
          </p:cNvPr>
          <p:cNvSpPr>
            <a:spLocks noGrp="1"/>
          </p:cNvSpPr>
          <p:nvPr>
            <p:ph type="title"/>
          </p:nvPr>
        </p:nvSpPr>
        <p:spPr/>
        <p:txBody>
          <a:bodyPr/>
          <a:lstStyle/>
          <a:p>
            <a:pPr eaLnBrk="1" hangingPunct="1">
              <a:defRPr/>
            </a:pPr>
            <a:r>
              <a:rPr lang="es-ES" dirty="0"/>
              <a:t>¿</a:t>
            </a:r>
            <a:r>
              <a:rPr lang="es-ES" b="1" dirty="0"/>
              <a:t>Cuando se desaconseja mediar?</a:t>
            </a:r>
            <a:br>
              <a:rPr lang="es-ES" dirty="0"/>
            </a:br>
            <a:endParaRPr lang="es-ES" dirty="0"/>
          </a:p>
        </p:txBody>
      </p:sp>
      <p:sp>
        <p:nvSpPr>
          <p:cNvPr id="23555" name="2 Marcador de contenido">
            <a:extLst>
              <a:ext uri="{FF2B5EF4-FFF2-40B4-BE49-F238E27FC236}">
                <a16:creationId xmlns:a16="http://schemas.microsoft.com/office/drawing/2014/main" id="{1F333D12-25B8-468A-940E-05B78953EF40}"/>
              </a:ext>
            </a:extLst>
          </p:cNvPr>
          <p:cNvSpPr>
            <a:spLocks noGrp="1"/>
          </p:cNvSpPr>
          <p:nvPr>
            <p:ph sz="quarter" idx="1"/>
          </p:nvPr>
        </p:nvSpPr>
        <p:spPr>
          <a:xfrm>
            <a:off x="457200" y="1143000"/>
            <a:ext cx="7467600" cy="5286375"/>
          </a:xfrm>
        </p:spPr>
        <p:txBody>
          <a:bodyPr/>
          <a:lstStyle/>
          <a:p>
            <a:pPr eaLnBrk="1" hangingPunct="1"/>
            <a:r>
              <a:rPr lang="es-ES" altLang="es-ES"/>
              <a:t>Alguien que asiste coaccionado.</a:t>
            </a:r>
          </a:p>
          <a:p>
            <a:pPr eaLnBrk="1" hangingPunct="1">
              <a:buFont typeface="Wingdings" panose="05000000000000000000" pitchFamily="2" charset="2"/>
              <a:buNone/>
            </a:pPr>
            <a:endParaRPr lang="es-ES" altLang="es-ES"/>
          </a:p>
          <a:p>
            <a:pPr eaLnBrk="1" hangingPunct="1"/>
            <a:r>
              <a:rPr lang="es-ES" altLang="es-ES"/>
              <a:t> Si la situación planteada constituye un delito.</a:t>
            </a:r>
          </a:p>
          <a:p>
            <a:pPr eaLnBrk="1" hangingPunct="1">
              <a:buFont typeface="Wingdings" panose="05000000000000000000" pitchFamily="2" charset="2"/>
              <a:buNone/>
            </a:pPr>
            <a:r>
              <a:rPr lang="es-ES" altLang="es-ES"/>
              <a:t> </a:t>
            </a:r>
          </a:p>
          <a:p>
            <a:pPr eaLnBrk="1" hangingPunct="1"/>
            <a:r>
              <a:rPr lang="es-ES" altLang="es-ES"/>
              <a:t> Alguien que necesita asistencia terapéutica.</a:t>
            </a:r>
          </a:p>
          <a:p>
            <a:pPr eaLnBrk="1" hangingPunct="1"/>
            <a:endParaRPr lang="es-ES" altLang="es-ES"/>
          </a:p>
          <a:p>
            <a:pPr eaLnBrk="1" hangingPunct="1"/>
            <a:r>
              <a:rPr lang="es-ES" altLang="es-ES"/>
              <a:t> No se colabora.</a:t>
            </a:r>
          </a:p>
          <a:p>
            <a:pPr eaLnBrk="1" hangingPunct="1"/>
            <a:endParaRPr lang="es-ES" altLang="es-ES"/>
          </a:p>
          <a:p>
            <a:pPr eaLnBrk="1" hangingPunct="1"/>
            <a:r>
              <a:rPr lang="es-ES" altLang="es-ES"/>
              <a:t> Las personas todavía se encuentran demasiadas afectadas para hablar.</a:t>
            </a:r>
          </a:p>
          <a:p>
            <a:pPr eaLnBrk="1" hangingPunct="1"/>
            <a:endParaRPr lang="es-ES" altLang="es-ES"/>
          </a:p>
          <a:p>
            <a:pPr eaLnBrk="1" hangingPunct="1"/>
            <a:r>
              <a:rPr lang="es-ES" altLang="es-ES"/>
              <a:t>El problema principal no es mediable.</a:t>
            </a:r>
          </a:p>
          <a:p>
            <a:pPr eaLnBrk="1" hangingPunct="1"/>
            <a:endParaRPr lang="es-ES" altLang="es-ES"/>
          </a:p>
        </p:txBody>
      </p:sp>
      <p:sp>
        <p:nvSpPr>
          <p:cNvPr id="24580" name="4 Marcador de número de diapositiva">
            <a:extLst>
              <a:ext uri="{FF2B5EF4-FFF2-40B4-BE49-F238E27FC236}">
                <a16:creationId xmlns:a16="http://schemas.microsoft.com/office/drawing/2014/main" id="{8F79BCD6-9960-4838-A168-414143221A6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AEB89B11-EAD7-46D2-A2C1-83AF880BA976}" type="slidenum">
              <a:rPr lang="en-US" altLang="es-ES" sz="1400">
                <a:solidFill>
                  <a:srgbClr val="FFFFFF"/>
                </a:solidFill>
                <a:latin typeface="Lucida Sans Unicode" panose="020B0602030504020204" pitchFamily="34" charset="0"/>
              </a:rPr>
              <a:pPr eaLnBrk="1" hangingPunct="1">
                <a:spcBef>
                  <a:spcPct val="0"/>
                </a:spcBef>
                <a:buClrTx/>
                <a:buSzTx/>
                <a:buFontTx/>
                <a:buNone/>
              </a:pPr>
              <a:t>17</a:t>
            </a:fld>
            <a:endParaRPr lang="en-US" altLang="es-ES" sz="1400">
              <a:solidFill>
                <a:srgbClr val="FFFFFF"/>
              </a:solidFill>
              <a:latin typeface="Lucida Sans Unicode" panose="020B0602030504020204" pitchFamily="34" charset="0"/>
            </a:endParaRPr>
          </a:p>
        </p:txBody>
      </p:sp>
      <p:sp>
        <p:nvSpPr>
          <p:cNvPr id="24581" name="5 Marcador de pie de página">
            <a:extLst>
              <a:ext uri="{FF2B5EF4-FFF2-40B4-BE49-F238E27FC236}">
                <a16:creationId xmlns:a16="http://schemas.microsoft.com/office/drawing/2014/main" id="{27C4EE5B-B06D-4EEF-BD47-63EC801AE530}"/>
              </a:ext>
            </a:extLst>
          </p:cNvPr>
          <p:cNvSpPr>
            <a:spLocks noGrp="1"/>
          </p:cNvSpPr>
          <p:nvPr>
            <p:ph type="ftr" sz="quarter" idx="12"/>
          </p:nvPr>
        </p:nvSpPr>
        <p:spPr bwMode="auto">
          <a:xfrm rot="5400000">
            <a:off x="6115844" y="2863056"/>
            <a:ext cx="4948238"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24582" name="Picture 8">
            <a:extLst>
              <a:ext uri="{FF2B5EF4-FFF2-40B4-BE49-F238E27FC236}">
                <a16:creationId xmlns:a16="http://schemas.microsoft.com/office/drawing/2014/main" id="{09A0DA23-FD5F-4C04-B24F-E346F75CAA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3446463"/>
            <a:ext cx="1704975" cy="1277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7" presetClass="entr" presetSubtype="0" fill="hold" nodeType="click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animEffect transition="in" filter="fade">
                                      <p:cBhvr>
                                        <p:cTn id="12" dur="500"/>
                                        <p:tgtEl>
                                          <p:spTgt spid="23555">
                                            <p:txEl>
                                              <p:pRg st="0" end="0"/>
                                            </p:txEl>
                                          </p:spTgt>
                                        </p:tgtEl>
                                      </p:cBhvr>
                                    </p:animEffect>
                                    <p:anim calcmode="lin" valueType="num">
                                      <p:cBhvr>
                                        <p:cTn id="13"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23555">
                                            <p:txEl>
                                              <p:pRg st="0" end="0"/>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fade">
                                      <p:cBhvr>
                                        <p:cTn id="17" dur="500"/>
                                        <p:tgtEl>
                                          <p:spTgt spid="23555">
                                            <p:txEl>
                                              <p:pRg st="2" end="2"/>
                                            </p:txEl>
                                          </p:spTgt>
                                        </p:tgtEl>
                                      </p:cBhvr>
                                    </p:animEffect>
                                    <p:anim calcmode="lin" valueType="num">
                                      <p:cBhvr>
                                        <p:cTn id="18" dur="5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p:cTn id="19" dur="500" fill="hold"/>
                                        <p:tgtEl>
                                          <p:spTgt spid="2355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4" fill="hold" nodeType="clickEffect">
                                  <p:stCondLst>
                                    <p:cond delay="0"/>
                                  </p:stCondLst>
                                  <p:childTnLst>
                                    <p:set>
                                      <p:cBhvr>
                                        <p:cTn id="23" dur="1" fill="hold">
                                          <p:stCondLst>
                                            <p:cond delay="0"/>
                                          </p:stCondLst>
                                        </p:cTn>
                                        <p:tgtEl>
                                          <p:spTgt spid="23555">
                                            <p:txEl>
                                              <p:pRg st="4" end="4"/>
                                            </p:txEl>
                                          </p:spTgt>
                                        </p:tgtEl>
                                        <p:attrNameLst>
                                          <p:attrName>style.visibility</p:attrName>
                                        </p:attrNameLst>
                                      </p:cBhvr>
                                      <p:to>
                                        <p:strVal val="visible"/>
                                      </p:to>
                                    </p:set>
                                    <p:animEffect transition="in" filter="wheel(4)">
                                      <p:cBhvr>
                                        <p:cTn id="24" dur="500"/>
                                        <p:tgtEl>
                                          <p:spTgt spid="23555">
                                            <p:txEl>
                                              <p:pRg st="4" end="4"/>
                                            </p:txEl>
                                          </p:spTgt>
                                        </p:tgtEl>
                                      </p:cBhvr>
                                    </p:animEffect>
                                  </p:childTnLst>
                                </p:cTn>
                              </p:par>
                              <p:par>
                                <p:cTn id="25" presetID="21" presetClass="entr" presetSubtype="4" fill="hold" nodeType="withEffect">
                                  <p:stCondLst>
                                    <p:cond delay="0"/>
                                  </p:stCondLst>
                                  <p:childTnLst>
                                    <p:set>
                                      <p:cBhvr>
                                        <p:cTn id="26" dur="1" fill="hold">
                                          <p:stCondLst>
                                            <p:cond delay="0"/>
                                          </p:stCondLst>
                                        </p:cTn>
                                        <p:tgtEl>
                                          <p:spTgt spid="23555">
                                            <p:txEl>
                                              <p:pRg st="6" end="6"/>
                                            </p:txEl>
                                          </p:spTgt>
                                        </p:tgtEl>
                                        <p:attrNameLst>
                                          <p:attrName>style.visibility</p:attrName>
                                        </p:attrNameLst>
                                      </p:cBhvr>
                                      <p:to>
                                        <p:strVal val="visible"/>
                                      </p:to>
                                    </p:set>
                                    <p:animEffect transition="in" filter="wheel(4)">
                                      <p:cBhvr>
                                        <p:cTn id="27" dur="1000"/>
                                        <p:tgtEl>
                                          <p:spTgt spid="23555">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23555">
                                            <p:txEl>
                                              <p:pRg st="8" end="8"/>
                                            </p:txEl>
                                          </p:spTgt>
                                        </p:tgtEl>
                                        <p:attrNameLst>
                                          <p:attrName>style.visibility</p:attrName>
                                        </p:attrNameLst>
                                      </p:cBhvr>
                                      <p:to>
                                        <p:strVal val="visible"/>
                                      </p:to>
                                    </p:set>
                                    <p:animEffect transition="in" filter="box(in)">
                                      <p:cBhvr>
                                        <p:cTn id="32" dur="500"/>
                                        <p:tgtEl>
                                          <p:spTgt spid="23555">
                                            <p:txEl>
                                              <p:pRg st="8" end="8"/>
                                            </p:txEl>
                                          </p:spTgt>
                                        </p:tgtEl>
                                      </p:cBhvr>
                                    </p:animEffect>
                                  </p:childTnLst>
                                </p:cTn>
                              </p:par>
                              <p:par>
                                <p:cTn id="33" presetID="4" presetClass="entr" presetSubtype="16" fill="hold" nodeType="withEffect">
                                  <p:stCondLst>
                                    <p:cond delay="0"/>
                                  </p:stCondLst>
                                  <p:childTnLst>
                                    <p:set>
                                      <p:cBhvr>
                                        <p:cTn id="34" dur="1" fill="hold">
                                          <p:stCondLst>
                                            <p:cond delay="0"/>
                                          </p:stCondLst>
                                        </p:cTn>
                                        <p:tgtEl>
                                          <p:spTgt spid="23555">
                                            <p:txEl>
                                              <p:pRg st="10" end="10"/>
                                            </p:txEl>
                                          </p:spTgt>
                                        </p:tgtEl>
                                        <p:attrNameLst>
                                          <p:attrName>style.visibility</p:attrName>
                                        </p:attrNameLst>
                                      </p:cBhvr>
                                      <p:to>
                                        <p:strVal val="visible"/>
                                      </p:to>
                                    </p:set>
                                    <p:animEffect transition="in" filter="box(in)">
                                      <p:cBhvr>
                                        <p:cTn id="35" dur="500"/>
                                        <p:tgtEl>
                                          <p:spTgt spid="2355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B4BFF418-EA76-407B-BF9B-A4F6F34C3C37}"/>
              </a:ext>
            </a:extLst>
          </p:cNvPr>
          <p:cNvSpPr>
            <a:spLocks noGrp="1"/>
          </p:cNvSpPr>
          <p:nvPr>
            <p:ph type="title"/>
          </p:nvPr>
        </p:nvSpPr>
        <p:spPr/>
        <p:txBody>
          <a:bodyPr>
            <a:normAutofit fontScale="90000"/>
          </a:bodyPr>
          <a:lstStyle/>
          <a:p>
            <a:pPr eaLnBrk="1" hangingPunct="1">
              <a:defRPr/>
            </a:pPr>
            <a:r>
              <a:rPr lang="es-ES" b="1" dirty="0"/>
              <a:t>¿Qué beneficios aporta la mediación?</a:t>
            </a:r>
            <a:br>
              <a:rPr lang="es-ES" dirty="0"/>
            </a:br>
            <a:endParaRPr lang="es-ES" dirty="0"/>
          </a:p>
        </p:txBody>
      </p:sp>
      <p:sp>
        <p:nvSpPr>
          <p:cNvPr id="24579" name="2 Marcador de contenido">
            <a:extLst>
              <a:ext uri="{FF2B5EF4-FFF2-40B4-BE49-F238E27FC236}">
                <a16:creationId xmlns:a16="http://schemas.microsoft.com/office/drawing/2014/main" id="{F8708C0B-9ACC-45BA-9FC0-68CA9F6EEDBD}"/>
              </a:ext>
            </a:extLst>
          </p:cNvPr>
          <p:cNvSpPr>
            <a:spLocks noGrp="1"/>
          </p:cNvSpPr>
          <p:nvPr>
            <p:ph sz="quarter" idx="1"/>
          </p:nvPr>
        </p:nvSpPr>
        <p:spPr>
          <a:xfrm>
            <a:off x="457200" y="1214438"/>
            <a:ext cx="7686675" cy="5259387"/>
          </a:xfrm>
        </p:spPr>
        <p:txBody>
          <a:bodyPr/>
          <a:lstStyle/>
          <a:p>
            <a:pPr eaLnBrk="1" hangingPunct="1"/>
            <a:r>
              <a:rPr lang="es-ES" altLang="es-ES"/>
              <a:t>La mediación proporciona una salida constructiva a los conflictos de cada día y, además, favorece:</a:t>
            </a:r>
          </a:p>
          <a:p>
            <a:pPr lvl="1" eaLnBrk="1" hangingPunct="1"/>
            <a:r>
              <a:rPr lang="es-ES" altLang="es-ES"/>
              <a:t> El crecimiento personal.</a:t>
            </a:r>
          </a:p>
          <a:p>
            <a:pPr lvl="1" eaLnBrk="1" hangingPunct="1"/>
            <a:r>
              <a:rPr lang="es-ES" altLang="es-ES"/>
              <a:t>La mejora del clima social del centro.</a:t>
            </a:r>
          </a:p>
          <a:p>
            <a:pPr lvl="1" eaLnBrk="1" hangingPunct="1"/>
            <a:r>
              <a:rPr lang="es-ES" altLang="es-ES"/>
              <a:t>El aprovechamientos de las actividades de enseñanza y aprendizaje.</a:t>
            </a:r>
          </a:p>
          <a:p>
            <a:pPr lvl="1" eaLnBrk="1" hangingPunct="1"/>
            <a:r>
              <a:rPr lang="es-ES" altLang="es-ES"/>
              <a:t>La innovación de la cultura del centro.</a:t>
            </a:r>
          </a:p>
          <a:p>
            <a:pPr lvl="1" eaLnBrk="1" hangingPunct="1"/>
            <a:r>
              <a:rPr lang="es-ES" altLang="es-ES"/>
              <a:t>La participación activa y responsable.</a:t>
            </a:r>
          </a:p>
          <a:p>
            <a:pPr lvl="1" eaLnBrk="1" hangingPunct="1"/>
            <a:r>
              <a:rPr lang="es-ES" altLang="es-ES"/>
              <a:t>El trabajo en equipo de diferentes sectores de la comunidad educativa.</a:t>
            </a:r>
          </a:p>
          <a:p>
            <a:pPr lvl="1" eaLnBrk="1" hangingPunct="1"/>
            <a:r>
              <a:rPr lang="es-ES" altLang="es-ES"/>
              <a:t> La cohesión en un mundo diverso.</a:t>
            </a:r>
          </a:p>
          <a:p>
            <a:pPr lvl="1" eaLnBrk="1" hangingPunct="1"/>
            <a:r>
              <a:rPr lang="es-ES" altLang="es-ES"/>
              <a:t>El cultivo activo de la PAZ.</a:t>
            </a:r>
          </a:p>
          <a:p>
            <a:pPr eaLnBrk="1" hangingPunct="1"/>
            <a:endParaRPr lang="es-ES" altLang="es-ES"/>
          </a:p>
        </p:txBody>
      </p:sp>
      <p:sp>
        <p:nvSpPr>
          <p:cNvPr id="25604" name="4 Marcador de número de diapositiva">
            <a:extLst>
              <a:ext uri="{FF2B5EF4-FFF2-40B4-BE49-F238E27FC236}">
                <a16:creationId xmlns:a16="http://schemas.microsoft.com/office/drawing/2014/main" id="{88D370CE-31DD-4005-AFA7-4E954AAC392F}"/>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38A4AEC7-D9A8-4A6E-9E77-C8F5EE6E7B8B}" type="slidenum">
              <a:rPr lang="en-US" altLang="es-ES" sz="1400">
                <a:solidFill>
                  <a:srgbClr val="FFFFFF"/>
                </a:solidFill>
                <a:latin typeface="Lucida Sans Unicode" panose="020B0602030504020204" pitchFamily="34" charset="0"/>
              </a:rPr>
              <a:pPr eaLnBrk="1" hangingPunct="1">
                <a:spcBef>
                  <a:spcPct val="0"/>
                </a:spcBef>
                <a:buClrTx/>
                <a:buSzTx/>
                <a:buFontTx/>
                <a:buNone/>
              </a:pPr>
              <a:t>18</a:t>
            </a:fld>
            <a:endParaRPr lang="en-US" altLang="es-ES" sz="1400">
              <a:solidFill>
                <a:srgbClr val="FFFFFF"/>
              </a:solidFill>
              <a:latin typeface="Lucida Sans Unicode" panose="020B0602030504020204" pitchFamily="34" charset="0"/>
            </a:endParaRPr>
          </a:p>
        </p:txBody>
      </p:sp>
      <p:sp>
        <p:nvSpPr>
          <p:cNvPr id="25605" name="5 Marcador de pie de página">
            <a:extLst>
              <a:ext uri="{FF2B5EF4-FFF2-40B4-BE49-F238E27FC236}">
                <a16:creationId xmlns:a16="http://schemas.microsoft.com/office/drawing/2014/main" id="{2D348F78-8309-438F-B62D-72D928A5CB04}"/>
              </a:ext>
            </a:extLst>
          </p:cNvPr>
          <p:cNvSpPr>
            <a:spLocks noGrp="1"/>
          </p:cNvSpPr>
          <p:nvPr>
            <p:ph type="ftr" sz="quarter" idx="12"/>
          </p:nvPr>
        </p:nvSpPr>
        <p:spPr bwMode="auto">
          <a:xfrm rot="5400000">
            <a:off x="6080125" y="2827338"/>
            <a:ext cx="50196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25606" name="Picture 7">
            <a:extLst>
              <a:ext uri="{FF2B5EF4-FFF2-40B4-BE49-F238E27FC236}">
                <a16:creationId xmlns:a16="http://schemas.microsoft.com/office/drawing/2014/main" id="{C2341E21-940B-4446-81BF-4E6FEF4425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5600" y="4724400"/>
            <a:ext cx="2636838"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2" presetClass="entr" presetSubtype="0" fill="hold"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Scale>
                                      <p:cBhvr>
                                        <p:cTn id="12" dur="1000" decel="50000" fill="hold">
                                          <p:stCondLst>
                                            <p:cond delay="0"/>
                                          </p:stCondLst>
                                        </p:cTn>
                                        <p:tgtEl>
                                          <p:spTgt spid="2457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4579">
                                            <p:txEl>
                                              <p:pRg st="0" end="0"/>
                                            </p:txEl>
                                          </p:spTgt>
                                        </p:tgtEl>
                                        <p:attrNameLst>
                                          <p:attrName>ppt_x</p:attrName>
                                          <p:attrName>ppt_y</p:attrName>
                                        </p:attrNameLst>
                                      </p:cBhvr>
                                    </p:animMotion>
                                    <p:animEffect transition="in" filter="fade">
                                      <p:cBhvr>
                                        <p:cTn id="14" dur="1000"/>
                                        <p:tgtEl>
                                          <p:spTgt spid="24579">
                                            <p:txEl>
                                              <p:pRg st="0" end="0"/>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24579">
                                            <p:txEl>
                                              <p:pRg st="1" end="1"/>
                                            </p:txEl>
                                          </p:spTgt>
                                        </p:tgtEl>
                                        <p:attrNameLst>
                                          <p:attrName>style.visibility</p:attrName>
                                        </p:attrNameLst>
                                      </p:cBhvr>
                                      <p:to>
                                        <p:strVal val="visible"/>
                                      </p:to>
                                    </p:set>
                                    <p:animScale>
                                      <p:cBhvr>
                                        <p:cTn id="17" dur="1000" decel="50000" fill="hold">
                                          <p:stCondLst>
                                            <p:cond delay="0"/>
                                          </p:stCondLst>
                                        </p:cTn>
                                        <p:tgtEl>
                                          <p:spTgt spid="24579">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24579">
                                            <p:txEl>
                                              <p:pRg st="1" end="1"/>
                                            </p:txEl>
                                          </p:spTgt>
                                        </p:tgtEl>
                                        <p:attrNameLst>
                                          <p:attrName>ppt_x</p:attrName>
                                          <p:attrName>ppt_y</p:attrName>
                                        </p:attrNameLst>
                                      </p:cBhvr>
                                    </p:animMotion>
                                    <p:animEffect transition="in" filter="fade">
                                      <p:cBhvr>
                                        <p:cTn id="19" dur="1000"/>
                                        <p:tgtEl>
                                          <p:spTgt spid="24579">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6" fill="hold" nodeType="clickEffect">
                                  <p:stCondLst>
                                    <p:cond delay="0"/>
                                  </p:stCondLst>
                                  <p:childTnLst>
                                    <p:set>
                                      <p:cBhvr>
                                        <p:cTn id="23" dur="1" fill="hold">
                                          <p:stCondLst>
                                            <p:cond delay="0"/>
                                          </p:stCondLst>
                                        </p:cTn>
                                        <p:tgtEl>
                                          <p:spTgt spid="24579">
                                            <p:txEl>
                                              <p:pRg st="2" end="2"/>
                                            </p:txEl>
                                          </p:spTgt>
                                        </p:tgtEl>
                                        <p:attrNameLst>
                                          <p:attrName>style.visibility</p:attrName>
                                        </p:attrNameLst>
                                      </p:cBhvr>
                                      <p:to>
                                        <p:strVal val="visible"/>
                                      </p:to>
                                    </p:set>
                                    <p:animEffect transition="in" filter="barn(inHorizontal)">
                                      <p:cBhvr>
                                        <p:cTn id="24" dur="500"/>
                                        <p:tgtEl>
                                          <p:spTgt spid="24579">
                                            <p:txEl>
                                              <p:pRg st="2" end="2"/>
                                            </p:txEl>
                                          </p:spTgt>
                                        </p:tgtEl>
                                      </p:cBhvr>
                                    </p:animEffect>
                                  </p:childTnLst>
                                </p:cTn>
                              </p:par>
                              <p:par>
                                <p:cTn id="25" presetID="16" presetClass="entr" presetSubtype="26" fill="hold" nodeType="withEffect">
                                  <p:stCondLst>
                                    <p:cond delay="0"/>
                                  </p:stCondLst>
                                  <p:childTnLst>
                                    <p:set>
                                      <p:cBhvr>
                                        <p:cTn id="26" dur="1" fill="hold">
                                          <p:stCondLst>
                                            <p:cond delay="0"/>
                                          </p:stCondLst>
                                        </p:cTn>
                                        <p:tgtEl>
                                          <p:spTgt spid="24579">
                                            <p:txEl>
                                              <p:pRg st="3" end="3"/>
                                            </p:txEl>
                                          </p:spTgt>
                                        </p:tgtEl>
                                        <p:attrNameLst>
                                          <p:attrName>style.visibility</p:attrName>
                                        </p:attrNameLst>
                                      </p:cBhvr>
                                      <p:to>
                                        <p:strVal val="visible"/>
                                      </p:to>
                                    </p:set>
                                    <p:animEffect transition="in" filter="barn(inHorizontal)">
                                      <p:cBhvr>
                                        <p:cTn id="27" dur="500"/>
                                        <p:tgtEl>
                                          <p:spTgt spid="24579">
                                            <p:txEl>
                                              <p:pRg st="3" end="3"/>
                                            </p:txEl>
                                          </p:spTgt>
                                        </p:tgtEl>
                                      </p:cBhvr>
                                    </p:animEffect>
                                  </p:childTnLst>
                                </p:cTn>
                              </p:par>
                              <p:par>
                                <p:cTn id="28" presetID="16" presetClass="entr" presetSubtype="26" fill="hold" nodeType="withEffect">
                                  <p:stCondLst>
                                    <p:cond delay="0"/>
                                  </p:stCondLst>
                                  <p:childTnLst>
                                    <p:set>
                                      <p:cBhvr>
                                        <p:cTn id="29" dur="1" fill="hold">
                                          <p:stCondLst>
                                            <p:cond delay="0"/>
                                          </p:stCondLst>
                                        </p:cTn>
                                        <p:tgtEl>
                                          <p:spTgt spid="24579">
                                            <p:txEl>
                                              <p:pRg st="4" end="4"/>
                                            </p:txEl>
                                          </p:spTgt>
                                        </p:tgtEl>
                                        <p:attrNameLst>
                                          <p:attrName>style.visibility</p:attrName>
                                        </p:attrNameLst>
                                      </p:cBhvr>
                                      <p:to>
                                        <p:strVal val="visible"/>
                                      </p:to>
                                    </p:set>
                                    <p:animEffect transition="in" filter="barn(inHorizontal)">
                                      <p:cBhvr>
                                        <p:cTn id="30" dur="500"/>
                                        <p:tgtEl>
                                          <p:spTgt spid="24579">
                                            <p:txEl>
                                              <p:pRg st="4" end="4"/>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24579">
                                            <p:txEl>
                                              <p:pRg st="5" end="5"/>
                                            </p:txEl>
                                          </p:spTgt>
                                        </p:tgtEl>
                                        <p:attrNameLst>
                                          <p:attrName>style.visibility</p:attrName>
                                        </p:attrNameLst>
                                      </p:cBhvr>
                                      <p:to>
                                        <p:strVal val="visible"/>
                                      </p:to>
                                    </p:set>
                                    <p:animEffect transition="in" filter="box(in)">
                                      <p:cBhvr>
                                        <p:cTn id="35" dur="500"/>
                                        <p:tgtEl>
                                          <p:spTgt spid="24579">
                                            <p:txEl>
                                              <p:pRg st="5" end="5"/>
                                            </p:txEl>
                                          </p:spTgt>
                                        </p:tgtEl>
                                      </p:cBhvr>
                                    </p:animEffect>
                                  </p:childTnLst>
                                </p:cTn>
                              </p:par>
                              <p:par>
                                <p:cTn id="36" presetID="4" presetClass="entr" presetSubtype="16" fill="hold" nodeType="withEffect">
                                  <p:stCondLst>
                                    <p:cond delay="0"/>
                                  </p:stCondLst>
                                  <p:childTnLst>
                                    <p:set>
                                      <p:cBhvr>
                                        <p:cTn id="37" dur="1" fill="hold">
                                          <p:stCondLst>
                                            <p:cond delay="0"/>
                                          </p:stCondLst>
                                        </p:cTn>
                                        <p:tgtEl>
                                          <p:spTgt spid="24579">
                                            <p:txEl>
                                              <p:pRg st="6" end="6"/>
                                            </p:txEl>
                                          </p:spTgt>
                                        </p:tgtEl>
                                        <p:attrNameLst>
                                          <p:attrName>style.visibility</p:attrName>
                                        </p:attrNameLst>
                                      </p:cBhvr>
                                      <p:to>
                                        <p:strVal val="visible"/>
                                      </p:to>
                                    </p:set>
                                    <p:animEffect transition="in" filter="box(in)">
                                      <p:cBhvr>
                                        <p:cTn id="38" dur="500"/>
                                        <p:tgtEl>
                                          <p:spTgt spid="24579">
                                            <p:txEl>
                                              <p:pRg st="6" end="6"/>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nodeType="clickEffect">
                                  <p:stCondLst>
                                    <p:cond delay="0"/>
                                  </p:stCondLst>
                                  <p:childTnLst>
                                    <p:set>
                                      <p:cBhvr>
                                        <p:cTn id="42" dur="1" fill="hold">
                                          <p:stCondLst>
                                            <p:cond delay="0"/>
                                          </p:stCondLst>
                                        </p:cTn>
                                        <p:tgtEl>
                                          <p:spTgt spid="24579">
                                            <p:txEl>
                                              <p:pRg st="7" end="7"/>
                                            </p:txEl>
                                          </p:spTgt>
                                        </p:tgtEl>
                                        <p:attrNameLst>
                                          <p:attrName>style.visibility</p:attrName>
                                        </p:attrNameLst>
                                      </p:cBhvr>
                                      <p:to>
                                        <p:strVal val="visible"/>
                                      </p:to>
                                    </p:set>
                                    <p:animEffect transition="in" filter="checkerboard(across)">
                                      <p:cBhvr>
                                        <p:cTn id="43" dur="500"/>
                                        <p:tgtEl>
                                          <p:spTgt spid="24579">
                                            <p:txEl>
                                              <p:pRg st="7" end="7"/>
                                            </p:txEl>
                                          </p:spTgt>
                                        </p:tgtEl>
                                      </p:cBhvr>
                                    </p:animEffect>
                                  </p:childTnLst>
                                </p:cTn>
                              </p:par>
                              <p:par>
                                <p:cTn id="44" presetID="5" presetClass="entr" presetSubtype="10" fill="hold" nodeType="withEffect">
                                  <p:stCondLst>
                                    <p:cond delay="0"/>
                                  </p:stCondLst>
                                  <p:childTnLst>
                                    <p:set>
                                      <p:cBhvr>
                                        <p:cTn id="45" dur="1" fill="hold">
                                          <p:stCondLst>
                                            <p:cond delay="0"/>
                                          </p:stCondLst>
                                        </p:cTn>
                                        <p:tgtEl>
                                          <p:spTgt spid="24579">
                                            <p:txEl>
                                              <p:pRg st="8" end="8"/>
                                            </p:txEl>
                                          </p:spTgt>
                                        </p:tgtEl>
                                        <p:attrNameLst>
                                          <p:attrName>style.visibility</p:attrName>
                                        </p:attrNameLst>
                                      </p:cBhvr>
                                      <p:to>
                                        <p:strVal val="visible"/>
                                      </p:to>
                                    </p:set>
                                    <p:animEffect transition="in" filter="checkerboard(across)">
                                      <p:cBhvr>
                                        <p:cTn id="46" dur="500"/>
                                        <p:tgtEl>
                                          <p:spTgt spid="245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F22D021B-2E39-4B05-A913-AD5E07A6A64D}"/>
              </a:ext>
            </a:extLst>
          </p:cNvPr>
          <p:cNvSpPr>
            <a:spLocks noGrp="1"/>
          </p:cNvSpPr>
          <p:nvPr>
            <p:ph type="title"/>
          </p:nvPr>
        </p:nvSpPr>
        <p:spPr>
          <a:xfrm>
            <a:off x="457200" y="274638"/>
            <a:ext cx="7467600" cy="1368425"/>
          </a:xfrm>
        </p:spPr>
        <p:txBody>
          <a:bodyPr>
            <a:normAutofit fontScale="90000"/>
          </a:bodyPr>
          <a:lstStyle/>
          <a:p>
            <a:pPr eaLnBrk="1" hangingPunct="1">
              <a:defRPr/>
            </a:pPr>
            <a:r>
              <a:rPr lang="es-ES" b="1" dirty="0"/>
              <a:t>¿Cómo contribuye la mediación en la creación de un mundo más pacífico?</a:t>
            </a:r>
            <a:br>
              <a:rPr lang="es-ES" dirty="0"/>
            </a:br>
            <a:endParaRPr lang="es-ES" dirty="0"/>
          </a:p>
        </p:txBody>
      </p:sp>
      <p:sp>
        <p:nvSpPr>
          <p:cNvPr id="25603" name="2 Marcador de contenido">
            <a:extLst>
              <a:ext uri="{FF2B5EF4-FFF2-40B4-BE49-F238E27FC236}">
                <a16:creationId xmlns:a16="http://schemas.microsoft.com/office/drawing/2014/main" id="{083DF307-0CA1-402E-8372-52C51E23CDF3}"/>
              </a:ext>
            </a:extLst>
          </p:cNvPr>
          <p:cNvSpPr>
            <a:spLocks noGrp="1"/>
          </p:cNvSpPr>
          <p:nvPr>
            <p:ph sz="quarter" idx="1"/>
          </p:nvPr>
        </p:nvSpPr>
        <p:spPr>
          <a:xfrm>
            <a:off x="457200" y="1600200"/>
            <a:ext cx="7467600" cy="4873625"/>
          </a:xfrm>
        </p:spPr>
        <p:txBody>
          <a:bodyPr/>
          <a:lstStyle/>
          <a:p>
            <a:pPr eaLnBrk="1" hangingPunct="1"/>
            <a:r>
              <a:rPr lang="es-ES" altLang="es-ES" sz="1800"/>
              <a:t>En primer lugar, la mediación promueve la calidad de las relaciones humanas y del aprendizaje permanente. </a:t>
            </a:r>
          </a:p>
          <a:p>
            <a:pPr eaLnBrk="1" hangingPunct="1"/>
            <a:r>
              <a:rPr lang="es-ES" altLang="es-ES" sz="1800"/>
              <a:t>Hoy en día hace falta que las personas se formen no tan sólo como especialistas en determinadas materias, sino como seres humanos capaces de utilizar estos conocimientos para el progreso común del planeta.</a:t>
            </a:r>
          </a:p>
          <a:p>
            <a:pPr eaLnBrk="1" hangingPunct="1"/>
            <a:r>
              <a:rPr lang="es-ES" altLang="es-ES" sz="1800"/>
              <a:t>En el proceso de mediación se aprende a superar actitudes individualistas y actitudes dependientes.</a:t>
            </a:r>
          </a:p>
          <a:p>
            <a:pPr eaLnBrk="1" hangingPunct="1"/>
            <a:r>
              <a:rPr lang="es-ES" altLang="es-ES" sz="1800"/>
              <a:t>No se basa en un sistema dual y excluyente de pensamiento del tipo </a:t>
            </a:r>
            <a:r>
              <a:rPr lang="es-ES" altLang="es-ES" sz="1800" b="1"/>
              <a:t>«o tú o yo», </a:t>
            </a:r>
            <a:r>
              <a:rPr lang="es-ES" altLang="es-ES" sz="1800"/>
              <a:t>sino que incorpora el pensamiento complejo dónde el </a:t>
            </a:r>
            <a:r>
              <a:rPr lang="es-ES" altLang="es-ES" sz="1800" b="1"/>
              <a:t>«tú y yo» </a:t>
            </a:r>
            <a:r>
              <a:rPr lang="es-ES" altLang="es-ES" sz="1800"/>
              <a:t>son perfectamente posibles. </a:t>
            </a:r>
          </a:p>
          <a:p>
            <a:pPr eaLnBrk="1" hangingPunct="1"/>
            <a:r>
              <a:rPr lang="es-ES" altLang="es-ES" sz="1800"/>
              <a:t>La mediación intenta contribuir a aumentar la justicia social no  escondiendo  los conflictos, sino explorándolos y dándoles una salida constructiva, cooperativa, creativa y crítica.</a:t>
            </a:r>
          </a:p>
          <a:p>
            <a:pPr eaLnBrk="1" hangingPunct="1"/>
            <a:endParaRPr lang="es-ES" altLang="es-ES"/>
          </a:p>
        </p:txBody>
      </p:sp>
      <p:sp>
        <p:nvSpPr>
          <p:cNvPr id="26628" name="4 Marcador de número de diapositiva">
            <a:extLst>
              <a:ext uri="{FF2B5EF4-FFF2-40B4-BE49-F238E27FC236}">
                <a16:creationId xmlns:a16="http://schemas.microsoft.com/office/drawing/2014/main" id="{54681996-6C47-45C7-B7DD-111B10205ED4}"/>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E08B8C97-580C-4EEA-90C0-176149215C87}" type="slidenum">
              <a:rPr lang="en-US" altLang="es-ES" sz="1400">
                <a:solidFill>
                  <a:srgbClr val="FFFFFF"/>
                </a:solidFill>
                <a:latin typeface="Lucida Sans Unicode" panose="020B0602030504020204" pitchFamily="34" charset="0"/>
              </a:rPr>
              <a:pPr eaLnBrk="1" hangingPunct="1">
                <a:spcBef>
                  <a:spcPct val="0"/>
                </a:spcBef>
                <a:buClrTx/>
                <a:buSzTx/>
                <a:buFontTx/>
                <a:buNone/>
              </a:pPr>
              <a:t>19</a:t>
            </a:fld>
            <a:endParaRPr lang="en-US" altLang="es-ES" sz="1400">
              <a:solidFill>
                <a:srgbClr val="FFFFFF"/>
              </a:solidFill>
              <a:latin typeface="Lucida Sans Unicode" panose="020B0602030504020204" pitchFamily="34" charset="0"/>
            </a:endParaRPr>
          </a:p>
        </p:txBody>
      </p:sp>
      <p:sp>
        <p:nvSpPr>
          <p:cNvPr id="26629" name="5 Marcador de pie de página">
            <a:extLst>
              <a:ext uri="{FF2B5EF4-FFF2-40B4-BE49-F238E27FC236}">
                <a16:creationId xmlns:a16="http://schemas.microsoft.com/office/drawing/2014/main" id="{AEF963CC-8C6F-492F-A549-D294489ED2AB}"/>
              </a:ext>
            </a:extLst>
          </p:cNvPr>
          <p:cNvSpPr>
            <a:spLocks noGrp="1"/>
          </p:cNvSpPr>
          <p:nvPr>
            <p:ph type="ftr" sz="quarter" idx="12"/>
          </p:nvPr>
        </p:nvSpPr>
        <p:spPr bwMode="auto">
          <a:xfrm rot="5400000">
            <a:off x="6080125" y="2827338"/>
            <a:ext cx="50196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25606" name="Picture 2">
            <a:extLst>
              <a:ext uri="{FF2B5EF4-FFF2-40B4-BE49-F238E27FC236}">
                <a16:creationId xmlns:a16="http://schemas.microsoft.com/office/drawing/2014/main" id="{A5016424-D20C-426D-83D8-B5C415573D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6625" y="1000125"/>
            <a:ext cx="942975"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8" fill="hold" grpId="0" nodeType="with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wheel(8)">
                                      <p:cBhvr>
                                        <p:cTn id="7" dur="2000"/>
                                        <p:tgtEl>
                                          <p:spTgt spid="2"/>
                                        </p:tgtEl>
                                      </p:cBhvr>
                                    </p:animEffect>
                                  </p:childTnLst>
                                </p:cTn>
                              </p:par>
                            </p:childTnLst>
                          </p:cTn>
                        </p:par>
                        <p:par>
                          <p:cTn id="8" fill="hold" nodeType="afterGroup">
                            <p:stCondLst>
                              <p:cond delay="2000"/>
                            </p:stCondLst>
                            <p:childTnLst>
                              <p:par>
                                <p:cTn id="9" presetID="1" presetClass="entr" presetSubtype="0" fill="hold" nodeType="afterEffect">
                                  <p:stCondLst>
                                    <p:cond delay="0"/>
                                  </p:stCondLst>
                                  <p:childTnLst>
                                    <p:set>
                                      <p:cBhvr>
                                        <p:cTn id="10" dur="1" fill="hold">
                                          <p:stCondLst>
                                            <p:cond delay="0"/>
                                          </p:stCondLst>
                                        </p:cTn>
                                        <p:tgtEl>
                                          <p:spTgt spid="25606"/>
                                        </p:tgtEl>
                                        <p:attrNameLst>
                                          <p:attrName>style.visibility</p:attrName>
                                        </p:attrNameLst>
                                      </p:cBhvr>
                                      <p:to>
                                        <p:strVal val="visible"/>
                                      </p:to>
                                    </p:set>
                                  </p:childTnLst>
                                </p:cTn>
                              </p:par>
                            </p:childTnLst>
                          </p:cTn>
                        </p:par>
                        <p:par>
                          <p:cTn id="11" fill="hold" nodeType="afterGroup">
                            <p:stCondLst>
                              <p:cond delay="2000"/>
                            </p:stCondLst>
                            <p:childTnLst>
                              <p:par>
                                <p:cTn id="12" presetID="20" presetClass="entr" presetSubtype="0" fill="hold" nodeType="afterEffect">
                                  <p:stCondLst>
                                    <p:cond delay="0"/>
                                  </p:stCondLst>
                                  <p:childTnLst>
                                    <p:set>
                                      <p:cBhvr>
                                        <p:cTn id="13" dur="1" fill="hold">
                                          <p:stCondLst>
                                            <p:cond delay="0"/>
                                          </p:stCondLst>
                                        </p:cTn>
                                        <p:tgtEl>
                                          <p:spTgt spid="25603">
                                            <p:txEl>
                                              <p:pRg st="0" end="0"/>
                                            </p:txEl>
                                          </p:spTgt>
                                        </p:tgtEl>
                                        <p:attrNameLst>
                                          <p:attrName>style.visibility</p:attrName>
                                        </p:attrNameLst>
                                      </p:cBhvr>
                                      <p:to>
                                        <p:strVal val="visible"/>
                                      </p:to>
                                    </p:set>
                                    <p:animEffect transition="in" filter="wedge">
                                      <p:cBhvr>
                                        <p:cTn id="14" dur="1000"/>
                                        <p:tgtEl>
                                          <p:spTgt spid="25603">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6" fill="hold" nodeType="clickEffect">
                                  <p:stCondLst>
                                    <p:cond delay="0"/>
                                  </p:stCondLst>
                                  <p:childTnLst>
                                    <p:set>
                                      <p:cBhvr>
                                        <p:cTn id="18" dur="1" fill="hold">
                                          <p:stCondLst>
                                            <p:cond delay="0"/>
                                          </p:stCondLst>
                                        </p:cTn>
                                        <p:tgtEl>
                                          <p:spTgt spid="25603">
                                            <p:txEl>
                                              <p:pRg st="1" end="1"/>
                                            </p:txEl>
                                          </p:spTgt>
                                        </p:tgtEl>
                                        <p:attrNameLst>
                                          <p:attrName>style.visibility</p:attrName>
                                        </p:attrNameLst>
                                      </p:cBhvr>
                                      <p:to>
                                        <p:strVal val="visible"/>
                                      </p:to>
                                    </p:set>
                                    <p:animEffect transition="in" filter="barn(inHorizontal)">
                                      <p:cBhvr>
                                        <p:cTn id="19" dur="500"/>
                                        <p:tgtEl>
                                          <p:spTgt spid="25603">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2" presetClass="entr" presetSubtype="4" fill="hold" nodeType="clickEffect">
                                  <p:stCondLst>
                                    <p:cond delay="0"/>
                                  </p:stCondLst>
                                  <p:childTnLst>
                                    <p:set>
                                      <p:cBhvr>
                                        <p:cTn id="23" dur="1" fill="hold">
                                          <p:stCondLst>
                                            <p:cond delay="0"/>
                                          </p:stCondLst>
                                        </p:cTn>
                                        <p:tgtEl>
                                          <p:spTgt spid="25603">
                                            <p:txEl>
                                              <p:pRg st="2" end="2"/>
                                            </p:txEl>
                                          </p:spTgt>
                                        </p:tgtEl>
                                        <p:attrNameLst>
                                          <p:attrName>style.visibility</p:attrName>
                                        </p:attrNameLst>
                                      </p:cBhvr>
                                      <p:to>
                                        <p:strVal val="visible"/>
                                      </p:to>
                                    </p:set>
                                    <p:animEffect transition="in" filter="slide(fromBottom)">
                                      <p:cBhvr>
                                        <p:cTn id="24" dur="500"/>
                                        <p:tgtEl>
                                          <p:spTgt spid="25603">
                                            <p:txEl>
                                              <p:pRg st="2" end="2"/>
                                            </p:txEl>
                                          </p:spTgt>
                                        </p:tgtEl>
                                      </p:cBhvr>
                                    </p:animEffect>
                                  </p:childTnLst>
                                </p:cTn>
                              </p:par>
                              <p:par>
                                <p:cTn id="25" presetID="12" presetClass="entr" presetSubtype="4" fill="hold" nodeType="with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animEffect transition="in" filter="slide(fromBottom)">
                                      <p:cBhvr>
                                        <p:cTn id="27" dur="500"/>
                                        <p:tgtEl>
                                          <p:spTgt spid="2560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5603">
                                            <p:txEl>
                                              <p:pRg st="4" end="4"/>
                                            </p:txEl>
                                          </p:spTgt>
                                        </p:tgtEl>
                                        <p:attrNameLst>
                                          <p:attrName>style.visibility</p:attrName>
                                        </p:attrNameLst>
                                      </p:cBhvr>
                                      <p:to>
                                        <p:strVal val="visible"/>
                                      </p:to>
                                    </p:set>
                                    <p:animEffect transition="in" filter="blinds(horizontal)">
                                      <p:cBhvr>
                                        <p:cTn id="32" dur="5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FA795399-F985-4C36-8C81-1D5F78A086EB}"/>
              </a:ext>
            </a:extLst>
          </p:cNvPr>
          <p:cNvSpPr>
            <a:spLocks noGrp="1"/>
          </p:cNvSpPr>
          <p:nvPr>
            <p:ph type="title"/>
          </p:nvPr>
        </p:nvSpPr>
        <p:spPr>
          <a:xfrm>
            <a:off x="468313" y="0"/>
            <a:ext cx="7467600" cy="1143000"/>
          </a:xfrm>
        </p:spPr>
        <p:txBody>
          <a:bodyPr/>
          <a:lstStyle/>
          <a:p>
            <a:pPr eaLnBrk="1" hangingPunct="1">
              <a:defRPr/>
            </a:pPr>
            <a:r>
              <a:rPr lang="es-ES" sz="4800" dirty="0"/>
              <a:t>Aulas de MEDIACIÓN</a:t>
            </a:r>
          </a:p>
        </p:txBody>
      </p:sp>
      <p:sp>
        <p:nvSpPr>
          <p:cNvPr id="9219" name="4 Marcador de número de diapositiva">
            <a:extLst>
              <a:ext uri="{FF2B5EF4-FFF2-40B4-BE49-F238E27FC236}">
                <a16:creationId xmlns:a16="http://schemas.microsoft.com/office/drawing/2014/main" id="{EABE0A99-CBB7-4298-9D20-FA932EE448C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A06E7B43-D89F-4E26-99DE-541EED52C22E}" type="slidenum">
              <a:rPr lang="en-US" altLang="es-ES" sz="1400">
                <a:solidFill>
                  <a:srgbClr val="FFFFFF"/>
                </a:solidFill>
                <a:latin typeface="Lucida Sans Unicode" panose="020B0602030504020204" pitchFamily="34" charset="0"/>
              </a:rPr>
              <a:pPr eaLnBrk="1" hangingPunct="1">
                <a:spcBef>
                  <a:spcPct val="0"/>
                </a:spcBef>
                <a:buClrTx/>
                <a:buSzTx/>
                <a:buFontTx/>
                <a:buNone/>
              </a:pPr>
              <a:t>2</a:t>
            </a:fld>
            <a:endParaRPr lang="en-US" altLang="es-ES" sz="1400">
              <a:solidFill>
                <a:srgbClr val="FFFFFF"/>
              </a:solidFill>
              <a:latin typeface="Lucida Sans Unicode" panose="020B0602030504020204" pitchFamily="34" charset="0"/>
            </a:endParaRPr>
          </a:p>
        </p:txBody>
      </p:sp>
      <p:sp>
        <p:nvSpPr>
          <p:cNvPr id="9220" name="5 Marcador de pie de página">
            <a:extLst>
              <a:ext uri="{FF2B5EF4-FFF2-40B4-BE49-F238E27FC236}">
                <a16:creationId xmlns:a16="http://schemas.microsoft.com/office/drawing/2014/main" id="{A1D76C87-81FB-420D-9B1F-C2CA18DFA7CD}"/>
              </a:ext>
            </a:extLst>
          </p:cNvPr>
          <p:cNvSpPr>
            <a:spLocks noGrp="1"/>
          </p:cNvSpPr>
          <p:nvPr>
            <p:ph type="ftr" sz="quarter" idx="12"/>
          </p:nvPr>
        </p:nvSpPr>
        <p:spPr bwMode="auto">
          <a:xfrm rot="5400000">
            <a:off x="6138069" y="2863056"/>
            <a:ext cx="4948238"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sp>
        <p:nvSpPr>
          <p:cNvPr id="9221" name="Rectangle 16">
            <a:extLst>
              <a:ext uri="{FF2B5EF4-FFF2-40B4-BE49-F238E27FC236}">
                <a16:creationId xmlns:a16="http://schemas.microsoft.com/office/drawing/2014/main" id="{D55BA83D-9508-40E7-84FA-B8B14F3EDA70}"/>
              </a:ext>
            </a:extLst>
          </p:cNvPr>
          <p:cNvSpPr>
            <a:spLocks noChangeArrowheads="1"/>
          </p:cNvSpPr>
          <p:nvPr/>
        </p:nvSpPr>
        <p:spPr bwMode="auto">
          <a:xfrm>
            <a:off x="468313" y="1420813"/>
            <a:ext cx="7775575"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ts val="600"/>
              </a:spcBef>
              <a:buClr>
                <a:schemeClr val="accent1"/>
              </a:buClr>
              <a:buSzPct val="70000"/>
              <a:buFont typeface="Wingdings" panose="05000000000000000000" pitchFamily="2" charset="2"/>
              <a:buChar char=""/>
              <a:tabLst>
                <a:tab pos="457200" algn="l"/>
              </a:tabLst>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tabLst>
                <a:tab pos="457200" algn="l"/>
              </a:tabLst>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tabLst>
                <a:tab pos="457200" algn="l"/>
              </a:tabLst>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tabLst>
                <a:tab pos="457200" algn="l"/>
              </a:tabLst>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tabLst>
                <a:tab pos="457200" algn="l"/>
              </a:tabLst>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tabLst>
                <a:tab pos="457200" algn="l"/>
              </a:tabLst>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tabLst>
                <a:tab pos="457200" algn="l"/>
              </a:tabLst>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tabLst>
                <a:tab pos="457200" algn="l"/>
              </a:tabLst>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tabLst>
                <a:tab pos="457200" algn="l"/>
              </a:tabLst>
              <a:defRPr sz="1600">
                <a:solidFill>
                  <a:schemeClr val="tx1"/>
                </a:solidFill>
                <a:latin typeface="Century Schoolbook" panose="02040604050505020304" pitchFamily="18" charset="0"/>
              </a:defRPr>
            </a:lvl9pPr>
          </a:lstStyle>
          <a:p>
            <a:pPr algn="just">
              <a:spcBef>
                <a:spcPct val="0"/>
              </a:spcBef>
              <a:buClrTx/>
              <a:buSzTx/>
              <a:buFontTx/>
              <a:buChar char="•"/>
            </a:pPr>
            <a:r>
              <a:rPr lang="es-ES" altLang="es-ES" sz="1800" b="1" i="1" u="sng">
                <a:latin typeface="Arial" panose="020B0604020202020204" pitchFamily="34" charset="0"/>
                <a:ea typeface="Times New Roman" panose="02020603050405020304" pitchFamily="18" charset="0"/>
                <a:cs typeface="Arial" panose="020B0604020202020204" pitchFamily="34" charset="0"/>
              </a:rPr>
              <a:t>OBJETIVOS</a:t>
            </a:r>
            <a:r>
              <a:rPr lang="es-ES" altLang="es-ES" sz="1800">
                <a:latin typeface="Arial" panose="020B0604020202020204" pitchFamily="34" charset="0"/>
                <a:ea typeface="Times New Roman" panose="02020603050405020304" pitchFamily="18" charset="0"/>
                <a:cs typeface="Arial" panose="020B0604020202020204" pitchFamily="34" charset="0"/>
              </a:rPr>
              <a:t>:</a:t>
            </a:r>
          </a:p>
          <a:p>
            <a:pPr algn="just">
              <a:spcBef>
                <a:spcPct val="0"/>
              </a:spcBef>
              <a:buClrTx/>
              <a:buSzTx/>
              <a:buFontTx/>
              <a:buNone/>
            </a:pPr>
            <a:endParaRPr lang="es-ES" altLang="es-ES" sz="180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ClrTx/>
              <a:buSzTx/>
              <a:buFontTx/>
              <a:buChar char="•"/>
            </a:pPr>
            <a:r>
              <a:rPr lang="es-ES" altLang="es-ES" sz="1800" b="1">
                <a:latin typeface="Arial" panose="020B0604020202020204" pitchFamily="34" charset="0"/>
                <a:ea typeface="Times New Roman" panose="02020603050405020304" pitchFamily="18" charset="0"/>
                <a:cs typeface="Arial" panose="020B0604020202020204" pitchFamily="34" charset="0"/>
              </a:rPr>
              <a:t>Prevenir la violencia escolar</a:t>
            </a:r>
            <a:r>
              <a:rPr lang="es-ES" altLang="es-ES" sz="1800">
                <a:latin typeface="Arial" panose="020B0604020202020204" pitchFamily="34" charset="0"/>
                <a:ea typeface="Times New Roman" panose="02020603050405020304" pitchFamily="18" charset="0"/>
                <a:cs typeface="Arial" panose="020B0604020202020204" pitchFamily="34" charset="0"/>
              </a:rPr>
              <a:t> en los centros educativos.</a:t>
            </a:r>
          </a:p>
          <a:p>
            <a:pPr algn="just">
              <a:spcBef>
                <a:spcPct val="0"/>
              </a:spcBef>
              <a:buClrTx/>
              <a:buSzTx/>
              <a:buFontTx/>
              <a:buChar char="•"/>
            </a:pPr>
            <a:endParaRPr lang="es-ES" altLang="es-ES" sz="180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ClrTx/>
              <a:buSzTx/>
              <a:buFontTx/>
              <a:buChar char="•"/>
            </a:pPr>
            <a:r>
              <a:rPr lang="es-ES" altLang="es-ES" sz="1800" b="1">
                <a:latin typeface="Arial" panose="020B0604020202020204" pitchFamily="34" charset="0"/>
                <a:ea typeface="Times New Roman" panose="02020603050405020304" pitchFamily="18" charset="0"/>
                <a:cs typeface="Arial" panose="020B0604020202020204" pitchFamily="34" charset="0"/>
              </a:rPr>
              <a:t>Crear, formar y apoyar los equipos de mediación escolar </a:t>
            </a:r>
            <a:r>
              <a:rPr lang="es-ES" altLang="es-ES" sz="1800">
                <a:latin typeface="Arial" panose="020B0604020202020204" pitchFamily="34" charset="0"/>
                <a:ea typeface="Times New Roman" panose="02020603050405020304" pitchFamily="18" charset="0"/>
                <a:cs typeface="Arial" panose="020B0604020202020204" pitchFamily="34" charset="0"/>
              </a:rPr>
              <a:t>en los centros educativos implicando a toda la comunidad educativa (alumnos, </a:t>
            </a:r>
            <a:r>
              <a:rPr lang="es-ES" altLang="es-ES" sz="1800" b="1" i="1">
                <a:latin typeface="Arial" panose="020B0604020202020204" pitchFamily="34" charset="0"/>
                <a:ea typeface="Times New Roman" panose="02020603050405020304" pitchFamily="18" charset="0"/>
                <a:cs typeface="Arial" panose="020B0604020202020204" pitchFamily="34" charset="0"/>
              </a:rPr>
              <a:t>padres</a:t>
            </a:r>
            <a:r>
              <a:rPr lang="es-ES" altLang="es-ES" sz="1800">
                <a:latin typeface="Arial" panose="020B0604020202020204" pitchFamily="34" charset="0"/>
                <a:ea typeface="Times New Roman" panose="02020603050405020304" pitchFamily="18" charset="0"/>
                <a:cs typeface="Arial" panose="020B0604020202020204" pitchFamily="34" charset="0"/>
              </a:rPr>
              <a:t> y profesores).</a:t>
            </a:r>
          </a:p>
          <a:p>
            <a:pPr algn="just">
              <a:spcBef>
                <a:spcPct val="0"/>
              </a:spcBef>
              <a:buClrTx/>
              <a:buSzTx/>
              <a:buFontTx/>
              <a:buChar char="•"/>
            </a:pPr>
            <a:endParaRPr lang="es-ES" altLang="es-ES" sz="180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ClrTx/>
              <a:buSzTx/>
              <a:buFontTx/>
              <a:buChar char="•"/>
            </a:pPr>
            <a:r>
              <a:rPr lang="es-ES" altLang="es-ES" sz="1800" b="1">
                <a:latin typeface="Arial" panose="020B0604020202020204" pitchFamily="34" charset="0"/>
                <a:ea typeface="Times New Roman" panose="02020603050405020304" pitchFamily="18" charset="0"/>
                <a:cs typeface="Arial" panose="020B0604020202020204" pitchFamily="34" charset="0"/>
              </a:rPr>
              <a:t>Enseñar  estrategias y habilidades</a:t>
            </a:r>
            <a:r>
              <a:rPr lang="es-ES" altLang="es-ES" sz="1800">
                <a:latin typeface="Arial" panose="020B0604020202020204" pitchFamily="34" charset="0"/>
                <a:ea typeface="Times New Roman" panose="02020603050405020304" pitchFamily="18" charset="0"/>
                <a:cs typeface="Arial" panose="020B0604020202020204" pitchFamily="34" charset="0"/>
              </a:rPr>
              <a:t> para mediar en conflictos.</a:t>
            </a:r>
          </a:p>
          <a:p>
            <a:pPr algn="just">
              <a:spcBef>
                <a:spcPct val="0"/>
              </a:spcBef>
              <a:buClrTx/>
              <a:buSzTx/>
              <a:buFontTx/>
              <a:buChar char="•"/>
            </a:pPr>
            <a:endParaRPr lang="es-ES" altLang="es-ES" sz="180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ClrTx/>
              <a:buSzTx/>
              <a:buFontTx/>
              <a:buChar char="•"/>
            </a:pPr>
            <a:r>
              <a:rPr lang="es-ES" altLang="es-ES" sz="1800" b="1">
                <a:latin typeface="Arial" panose="020B0604020202020204" pitchFamily="34" charset="0"/>
                <a:ea typeface="Times New Roman" panose="02020603050405020304" pitchFamily="18" charset="0"/>
                <a:cs typeface="Arial" panose="020B0604020202020204" pitchFamily="34" charset="0"/>
              </a:rPr>
              <a:t>Fomentar un clima socio-afectivo</a:t>
            </a:r>
            <a:r>
              <a:rPr lang="es-ES" altLang="es-ES" sz="1800">
                <a:latin typeface="Arial" panose="020B0604020202020204" pitchFamily="34" charset="0"/>
                <a:ea typeface="Times New Roman" panose="02020603050405020304" pitchFamily="18" charset="0"/>
                <a:cs typeface="Arial" panose="020B0604020202020204" pitchFamily="34" charset="0"/>
              </a:rPr>
              <a:t> entre las personas que participen.</a:t>
            </a:r>
          </a:p>
          <a:p>
            <a:pPr algn="just">
              <a:spcBef>
                <a:spcPct val="0"/>
              </a:spcBef>
              <a:buClrTx/>
              <a:buSzTx/>
              <a:buFontTx/>
              <a:buChar char="•"/>
            </a:pPr>
            <a:endParaRPr lang="es-ES" altLang="es-ES" sz="180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ClrTx/>
              <a:buSzTx/>
              <a:buFontTx/>
              <a:buChar char="•"/>
            </a:pPr>
            <a:r>
              <a:rPr lang="es-ES" altLang="es-ES" sz="1800" b="1">
                <a:latin typeface="Arial" panose="020B0604020202020204" pitchFamily="34" charset="0"/>
                <a:ea typeface="Times New Roman" panose="02020603050405020304" pitchFamily="18" charset="0"/>
                <a:cs typeface="Arial" panose="020B0604020202020204" pitchFamily="34" charset="0"/>
              </a:rPr>
              <a:t>Dar a conocer y difundir</a:t>
            </a:r>
            <a:r>
              <a:rPr lang="es-ES" altLang="es-ES" sz="1800">
                <a:latin typeface="Arial" panose="020B0604020202020204" pitchFamily="34" charset="0"/>
                <a:ea typeface="Times New Roman" panose="02020603050405020304" pitchFamily="18" charset="0"/>
                <a:cs typeface="Arial" panose="020B0604020202020204" pitchFamily="34" charset="0"/>
              </a:rPr>
              <a:t> la mediación escolar como  la nueva cultura de la pacificación  de las relaciones  interpersonales e intergrupales.</a:t>
            </a:r>
          </a:p>
          <a:p>
            <a:pPr algn="just">
              <a:spcBef>
                <a:spcPct val="0"/>
              </a:spcBef>
              <a:buClrTx/>
              <a:buSzTx/>
              <a:buFontTx/>
              <a:buChar char="•"/>
            </a:pPr>
            <a:endParaRPr lang="es-ES" altLang="es-ES" sz="180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ClrTx/>
              <a:buSzTx/>
              <a:buFontTx/>
              <a:buChar char="•"/>
            </a:pPr>
            <a:r>
              <a:rPr lang="es-ES" altLang="es-ES" sz="1800" b="1">
                <a:latin typeface="Arial" panose="020B0604020202020204" pitchFamily="34" charset="0"/>
                <a:ea typeface="Times New Roman" panose="02020603050405020304" pitchFamily="18" charset="0"/>
                <a:cs typeface="Arial" panose="020B0604020202020204" pitchFamily="34" charset="0"/>
              </a:rPr>
              <a:t>Contener, reducir y reconducir pacíficamente</a:t>
            </a:r>
            <a:r>
              <a:rPr lang="es-ES" altLang="es-ES" sz="1800">
                <a:latin typeface="Arial" panose="020B0604020202020204" pitchFamily="34" charset="0"/>
                <a:ea typeface="Times New Roman" panose="02020603050405020304" pitchFamily="18" charset="0"/>
                <a:cs typeface="Arial" panose="020B0604020202020204" pitchFamily="34" charset="0"/>
              </a:rPr>
              <a:t> la conflictividad escolar.</a:t>
            </a:r>
          </a:p>
          <a:p>
            <a:pPr algn="just">
              <a:spcBef>
                <a:spcPct val="0"/>
              </a:spcBef>
              <a:buClrTx/>
              <a:buSzTx/>
              <a:buFontTx/>
              <a:buNone/>
            </a:pPr>
            <a:endParaRPr lang="es-ES" altLang="es-ES" sz="2000">
              <a:latin typeface="Lucida Sans Unicode" panose="020B0602030504020204" pitchFamily="34" charset="0"/>
              <a:ea typeface="Times New Roman" panose="02020603050405020304" pitchFamily="18" charset="0"/>
              <a:cs typeface="Arial" panose="020B0604020202020204" pitchFamily="34" charset="0"/>
            </a:endParaRPr>
          </a:p>
        </p:txBody>
      </p:sp>
      <p:pic>
        <p:nvPicPr>
          <p:cNvPr id="9222" name="Picture 7">
            <a:extLst>
              <a:ext uri="{FF2B5EF4-FFF2-40B4-BE49-F238E27FC236}">
                <a16:creationId xmlns:a16="http://schemas.microsoft.com/office/drawing/2014/main" id="{7938FE27-1031-4F24-827C-56E6AEF9E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688" y="1196975"/>
            <a:ext cx="1655762"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9221">
                                            <p:txEl>
                                              <p:pRg st="0" end="0"/>
                                            </p:txEl>
                                          </p:spTgt>
                                        </p:tgtEl>
                                        <p:attrNameLst>
                                          <p:attrName>style.visibility</p:attrName>
                                        </p:attrNameLst>
                                      </p:cBhvr>
                                      <p:to>
                                        <p:strVal val="visible"/>
                                      </p:to>
                                    </p:set>
                                    <p:animEffect transition="in" filter="blinds(horizontal)">
                                      <p:cBhvr>
                                        <p:cTn id="11" dur="500"/>
                                        <p:tgtEl>
                                          <p:spTgt spid="9221">
                                            <p:txEl>
                                              <p:pRg st="0" end="0"/>
                                            </p:txEl>
                                          </p:spTgt>
                                        </p:tgtEl>
                                      </p:cBhvr>
                                    </p:animEffect>
                                  </p:childTnLst>
                                </p:cTn>
                              </p:par>
                              <p:par>
                                <p:cTn id="12" presetID="3" presetClass="entr" presetSubtype="10" fill="hold" nodeType="withEffect">
                                  <p:stCondLst>
                                    <p:cond delay="0"/>
                                  </p:stCondLst>
                                  <p:childTnLst>
                                    <p:set>
                                      <p:cBhvr>
                                        <p:cTn id="13" dur="1" fill="hold">
                                          <p:stCondLst>
                                            <p:cond delay="0"/>
                                          </p:stCondLst>
                                        </p:cTn>
                                        <p:tgtEl>
                                          <p:spTgt spid="9221">
                                            <p:txEl>
                                              <p:pRg st="2" end="2"/>
                                            </p:txEl>
                                          </p:spTgt>
                                        </p:tgtEl>
                                        <p:attrNameLst>
                                          <p:attrName>style.visibility</p:attrName>
                                        </p:attrNameLst>
                                      </p:cBhvr>
                                      <p:to>
                                        <p:strVal val="visible"/>
                                      </p:to>
                                    </p:set>
                                    <p:animEffect transition="in" filter="blinds(horizontal)">
                                      <p:cBhvr>
                                        <p:cTn id="14" dur="500"/>
                                        <p:tgtEl>
                                          <p:spTgt spid="9221">
                                            <p:txEl>
                                              <p:pRg st="2" end="2"/>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nodeType="clickEffect">
                                  <p:stCondLst>
                                    <p:cond delay="0"/>
                                  </p:stCondLst>
                                  <p:childTnLst>
                                    <p:set>
                                      <p:cBhvr>
                                        <p:cTn id="18" dur="1" fill="hold">
                                          <p:stCondLst>
                                            <p:cond delay="0"/>
                                          </p:stCondLst>
                                        </p:cTn>
                                        <p:tgtEl>
                                          <p:spTgt spid="9221">
                                            <p:txEl>
                                              <p:pRg st="4" end="4"/>
                                            </p:txEl>
                                          </p:spTgt>
                                        </p:tgtEl>
                                        <p:attrNameLst>
                                          <p:attrName>style.visibility</p:attrName>
                                        </p:attrNameLst>
                                      </p:cBhvr>
                                      <p:to>
                                        <p:strVal val="visible"/>
                                      </p:to>
                                    </p:set>
                                    <p:animEffect transition="in" filter="wheel(4)">
                                      <p:cBhvr>
                                        <p:cTn id="19" dur="1000"/>
                                        <p:tgtEl>
                                          <p:spTgt spid="9221">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7" presetClass="entr" presetSubtype="10" fill="hold" nodeType="clickEffect">
                                  <p:stCondLst>
                                    <p:cond delay="0"/>
                                  </p:stCondLst>
                                  <p:childTnLst>
                                    <p:set>
                                      <p:cBhvr>
                                        <p:cTn id="23" dur="1" fill="hold">
                                          <p:stCondLst>
                                            <p:cond delay="0"/>
                                          </p:stCondLst>
                                        </p:cTn>
                                        <p:tgtEl>
                                          <p:spTgt spid="9221">
                                            <p:txEl>
                                              <p:pRg st="6" end="6"/>
                                            </p:txEl>
                                          </p:spTgt>
                                        </p:tgtEl>
                                        <p:attrNameLst>
                                          <p:attrName>style.visibility</p:attrName>
                                        </p:attrNameLst>
                                      </p:cBhvr>
                                      <p:to>
                                        <p:strVal val="visible"/>
                                      </p:to>
                                    </p:set>
                                    <p:anim calcmode="lin" valueType="num">
                                      <p:cBhvr>
                                        <p:cTn id="24" dur="500" fill="hold"/>
                                        <p:tgtEl>
                                          <p:spTgt spid="9221">
                                            <p:txEl>
                                              <p:pRg st="6" end="6"/>
                                            </p:txEl>
                                          </p:spTgt>
                                        </p:tgtEl>
                                        <p:attrNameLst>
                                          <p:attrName>ppt_w</p:attrName>
                                        </p:attrNameLst>
                                      </p:cBhvr>
                                      <p:tavLst>
                                        <p:tav tm="0">
                                          <p:val>
                                            <p:fltVal val="0"/>
                                          </p:val>
                                        </p:tav>
                                        <p:tav tm="100000">
                                          <p:val>
                                            <p:strVal val="#ppt_w"/>
                                          </p:val>
                                        </p:tav>
                                      </p:tavLst>
                                    </p:anim>
                                    <p:anim calcmode="lin" valueType="num">
                                      <p:cBhvr>
                                        <p:cTn id="25" dur="500" fill="hold"/>
                                        <p:tgtEl>
                                          <p:spTgt spid="9221">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17" presetClass="entr" presetSubtype="10" fill="hold" nodeType="clickEffect">
                                  <p:stCondLst>
                                    <p:cond delay="0"/>
                                  </p:stCondLst>
                                  <p:childTnLst>
                                    <p:set>
                                      <p:cBhvr>
                                        <p:cTn id="29" dur="1" fill="hold">
                                          <p:stCondLst>
                                            <p:cond delay="0"/>
                                          </p:stCondLst>
                                        </p:cTn>
                                        <p:tgtEl>
                                          <p:spTgt spid="9221">
                                            <p:txEl>
                                              <p:pRg st="8" end="8"/>
                                            </p:txEl>
                                          </p:spTgt>
                                        </p:tgtEl>
                                        <p:attrNameLst>
                                          <p:attrName>style.visibility</p:attrName>
                                        </p:attrNameLst>
                                      </p:cBhvr>
                                      <p:to>
                                        <p:strVal val="visible"/>
                                      </p:to>
                                    </p:set>
                                    <p:anim calcmode="lin" valueType="num">
                                      <p:cBhvr>
                                        <p:cTn id="30" dur="500" fill="hold"/>
                                        <p:tgtEl>
                                          <p:spTgt spid="9221">
                                            <p:txEl>
                                              <p:pRg st="8" end="8"/>
                                            </p:txEl>
                                          </p:spTgt>
                                        </p:tgtEl>
                                        <p:attrNameLst>
                                          <p:attrName>ppt_w</p:attrName>
                                        </p:attrNameLst>
                                      </p:cBhvr>
                                      <p:tavLst>
                                        <p:tav tm="0">
                                          <p:val>
                                            <p:fltVal val="0"/>
                                          </p:val>
                                        </p:tav>
                                        <p:tav tm="100000">
                                          <p:val>
                                            <p:strVal val="#ppt_w"/>
                                          </p:val>
                                        </p:tav>
                                      </p:tavLst>
                                    </p:anim>
                                    <p:anim calcmode="lin" valueType="num">
                                      <p:cBhvr>
                                        <p:cTn id="31" dur="500" fill="hold"/>
                                        <p:tgtEl>
                                          <p:spTgt spid="9221">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9221">
                                            <p:txEl>
                                              <p:pRg st="10" end="10"/>
                                            </p:txEl>
                                          </p:spTgt>
                                        </p:tgtEl>
                                        <p:attrNameLst>
                                          <p:attrName>style.visibility</p:attrName>
                                        </p:attrNameLst>
                                      </p:cBhvr>
                                      <p:to>
                                        <p:strVal val="visible"/>
                                      </p:to>
                                    </p:set>
                                    <p:animEffect transition="in" filter="fade">
                                      <p:cBhvr>
                                        <p:cTn id="36" dur="500"/>
                                        <p:tgtEl>
                                          <p:spTgt spid="9221">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9221">
                                            <p:txEl>
                                              <p:pRg st="12" end="12"/>
                                            </p:txEl>
                                          </p:spTgt>
                                        </p:tgtEl>
                                        <p:attrNameLst>
                                          <p:attrName>style.visibility</p:attrName>
                                        </p:attrNameLst>
                                      </p:cBhvr>
                                      <p:to>
                                        <p:strVal val="visible"/>
                                      </p:to>
                                    </p:set>
                                    <p:animEffect transition="in" filter="fade">
                                      <p:cBhvr>
                                        <p:cTn id="39" dur="500"/>
                                        <p:tgtEl>
                                          <p:spTgt spid="922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A0C1816-19B5-4DDF-A36B-8FCDC83CDB69}"/>
              </a:ext>
            </a:extLst>
          </p:cNvPr>
          <p:cNvSpPr>
            <a:spLocks noGrp="1" noChangeArrowheads="1"/>
          </p:cNvSpPr>
          <p:nvPr>
            <p:ph type="ctrTitle"/>
          </p:nvPr>
        </p:nvSpPr>
        <p:spPr>
          <a:xfrm>
            <a:off x="500063" y="457200"/>
            <a:ext cx="8215312" cy="1042988"/>
          </a:xfrm>
        </p:spPr>
        <p:txBody>
          <a:bodyPr/>
          <a:lstStyle/>
          <a:p>
            <a:pPr eaLnBrk="1" fontAlgn="auto" hangingPunct="1">
              <a:spcAft>
                <a:spcPts val="0"/>
              </a:spcAft>
              <a:defRPr/>
            </a:pPr>
            <a:r>
              <a:rPr lang="es-VE" sz="4800" dirty="0">
                <a:solidFill>
                  <a:srgbClr val="000099"/>
                </a:solidFill>
                <a:latin typeface="Lucida Sans Unicode" pitchFamily="34" charset="0"/>
              </a:rPr>
              <a:t>La Ventaja mas Importante</a:t>
            </a:r>
          </a:p>
        </p:txBody>
      </p:sp>
      <p:sp>
        <p:nvSpPr>
          <p:cNvPr id="16387" name="Rectangle 3">
            <a:extLst>
              <a:ext uri="{FF2B5EF4-FFF2-40B4-BE49-F238E27FC236}">
                <a16:creationId xmlns:a16="http://schemas.microsoft.com/office/drawing/2014/main" id="{B1D477DE-1BF2-4982-AD45-610B2D714CC0}"/>
              </a:ext>
            </a:extLst>
          </p:cNvPr>
          <p:cNvSpPr>
            <a:spLocks noGrp="1" noChangeArrowheads="1"/>
          </p:cNvSpPr>
          <p:nvPr>
            <p:ph type="subTitle" idx="1"/>
          </p:nvPr>
        </p:nvSpPr>
        <p:spPr>
          <a:xfrm>
            <a:off x="1600200" y="2286000"/>
            <a:ext cx="6400800" cy="1771650"/>
          </a:xfrm>
        </p:spPr>
        <p:txBody>
          <a:bodyPr>
            <a:normAutofit/>
          </a:bodyPr>
          <a:lstStyle/>
          <a:p>
            <a:pPr eaLnBrk="1" fontAlgn="auto" hangingPunct="1">
              <a:spcAft>
                <a:spcPts val="0"/>
              </a:spcAft>
              <a:buFont typeface="Wingdings"/>
              <a:buNone/>
              <a:defRPr/>
            </a:pPr>
            <a:r>
              <a:rPr lang="es-VE" sz="5400" dirty="0">
                <a:solidFill>
                  <a:srgbClr val="0033CC"/>
                </a:solidFill>
                <a:latin typeface="Lucida Sans Unicode" pitchFamily="34" charset="0"/>
              </a:rPr>
              <a:t>Disminución de la </a:t>
            </a:r>
            <a:r>
              <a:rPr lang="es-VE" sz="5400" dirty="0">
                <a:solidFill>
                  <a:srgbClr val="0033CC"/>
                </a:solidFill>
                <a:effectLst>
                  <a:outerShdw blurRad="38100" dist="38100" dir="2700000" algn="tl">
                    <a:srgbClr val="000000"/>
                  </a:outerShdw>
                </a:effectLst>
                <a:latin typeface="Lucida Sans Unicode" pitchFamily="34" charset="0"/>
              </a:rPr>
              <a:t>Violencia Escolar</a:t>
            </a:r>
          </a:p>
        </p:txBody>
      </p:sp>
      <p:pic>
        <p:nvPicPr>
          <p:cNvPr id="28676" name="Picture 6">
            <a:extLst>
              <a:ext uri="{FF2B5EF4-FFF2-40B4-BE49-F238E27FC236}">
                <a16:creationId xmlns:a16="http://schemas.microsoft.com/office/drawing/2014/main" id="{9DD80CC7-4D33-4DDD-90C6-B759B32F9E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4191000"/>
            <a:ext cx="3048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6 Marcador de pie de página">
            <a:extLst>
              <a:ext uri="{FF2B5EF4-FFF2-40B4-BE49-F238E27FC236}">
                <a16:creationId xmlns:a16="http://schemas.microsoft.com/office/drawing/2014/main" id="{BFAD2D36-0086-4EBC-9EF3-D9552B690246}"/>
              </a:ext>
            </a:extLst>
          </p:cNvPr>
          <p:cNvSpPr>
            <a:spLocks noGrp="1"/>
          </p:cNvSpPr>
          <p:nvPr>
            <p:ph type="ftr" sz="quarter" idx="11"/>
          </p:nvPr>
        </p:nvSpPr>
        <p:spPr>
          <a:xfrm rot="5400000">
            <a:off x="6197601" y="3302000"/>
            <a:ext cx="5416550"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sp>
        <p:nvSpPr>
          <p:cNvPr id="27654" name="8 Marcador de número de diapositiva">
            <a:extLst>
              <a:ext uri="{FF2B5EF4-FFF2-40B4-BE49-F238E27FC236}">
                <a16:creationId xmlns:a16="http://schemas.microsoft.com/office/drawing/2014/main" id="{9819E8C3-E7CC-424D-B8B9-5AA9355DE04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FB64C907-98A9-4025-88CF-E66522B04769}" type="slidenum">
              <a:rPr lang="en-US" altLang="es-ES" sz="1400">
                <a:solidFill>
                  <a:srgbClr val="FFFFFF"/>
                </a:solidFill>
                <a:latin typeface="Lucida Sans Unicode" panose="020B0602030504020204" pitchFamily="34" charset="0"/>
              </a:rPr>
              <a:pPr eaLnBrk="1" hangingPunct="1">
                <a:spcBef>
                  <a:spcPct val="0"/>
                </a:spcBef>
                <a:buClrTx/>
                <a:buSzTx/>
                <a:buFontTx/>
                <a:buNone/>
              </a:pPr>
              <a:t>20</a:t>
            </a:fld>
            <a:endParaRPr lang="en-US" altLang="es-ES" sz="1400">
              <a:solidFill>
                <a:srgbClr val="FFFFFF"/>
              </a:solidFill>
              <a:latin typeface="Lucida Sans Unicode" panose="020B0602030504020204" pitchFamily="34" charset="0"/>
            </a:endParaRPr>
          </a:p>
        </p:txBody>
      </p:sp>
    </p:spTree>
  </p:cSld>
  <p:clrMapOvr>
    <a:masterClrMapping/>
  </p:clrMapOvr>
  <p:transition spd="med">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barn(inHorizontal)">
                                      <p:cBhvr>
                                        <p:cTn id="7" dur="5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fade">
                                      <p:cBhvr>
                                        <p:cTn id="12" dur="1000"/>
                                        <p:tgtEl>
                                          <p:spTgt spid="16387">
                                            <p:txEl>
                                              <p:pRg st="0" end="0"/>
                                            </p:txEl>
                                          </p:spTgt>
                                        </p:tgtEl>
                                      </p:cBhvr>
                                    </p:animEffect>
                                    <p:anim calcmode="lin" valueType="num">
                                      <p:cBhvr>
                                        <p:cTn id="13" dur="1000" fill="hold"/>
                                        <p:tgtEl>
                                          <p:spTgt spid="16387">
                                            <p:txEl>
                                              <p:pRg st="0" end="0"/>
                                            </p:txEl>
                                          </p:spTgt>
                                        </p:tgtEl>
                                        <p:attrNameLst>
                                          <p:attrName>ppt_w</p:attrName>
                                        </p:attrNameLst>
                                      </p:cBhvr>
                                      <p:tavLst>
                                        <p:tav tm="0" fmla="#ppt_w*sin(2.5*pi*$)">
                                          <p:val>
                                            <p:fltVal val="0"/>
                                          </p:val>
                                        </p:tav>
                                        <p:tav tm="100000">
                                          <p:val>
                                            <p:fltVal val="1"/>
                                          </p:val>
                                        </p:tav>
                                      </p:tavLst>
                                    </p:anim>
                                    <p:anim calcmode="lin" valueType="num">
                                      <p:cBhvr>
                                        <p:cTn id="14" dur="1000" fill="hold"/>
                                        <p:tgtEl>
                                          <p:spTgt spid="16387">
                                            <p:txEl>
                                              <p:pRg st="0" end="0"/>
                                            </p:txEl>
                                          </p:spTgt>
                                        </p:tgtEl>
                                        <p:attrNameLst>
                                          <p:attrName>ppt_h</p:attrName>
                                        </p:attrNameLst>
                                      </p:cBhvr>
                                      <p:tavLst>
                                        <p:tav tm="0">
                                          <p:val>
                                            <p:strVal val="#ppt_h"/>
                                          </p:val>
                                        </p:tav>
                                        <p:tav tm="100000">
                                          <p:val>
                                            <p:strVal val="#ppt_h"/>
                                          </p:val>
                                        </p:tav>
                                      </p:tavLst>
                                    </p:anim>
                                  </p:childTnLst>
                                </p:cTn>
                              </p:par>
                              <p:par>
                                <p:cTn id="15" presetID="3" presetClass="entr" presetSubtype="10" fill="hold" nodeType="withEffect">
                                  <p:stCondLst>
                                    <p:cond delay="0"/>
                                  </p:stCondLst>
                                  <p:childTnLst>
                                    <p:set>
                                      <p:cBhvr>
                                        <p:cTn id="16" dur="1" fill="hold">
                                          <p:stCondLst>
                                            <p:cond delay="0"/>
                                          </p:stCondLst>
                                        </p:cTn>
                                        <p:tgtEl>
                                          <p:spTgt spid="28676"/>
                                        </p:tgtEl>
                                        <p:attrNameLst>
                                          <p:attrName>style.visibility</p:attrName>
                                        </p:attrNameLst>
                                      </p:cBhvr>
                                      <p:to>
                                        <p:strVal val="visible"/>
                                      </p:to>
                                    </p:set>
                                    <p:animEffect transition="in" filter="blinds(horizontal)">
                                      <p:cBhvr>
                                        <p:cTn id="17" dur="5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8801FEF-93BC-45CA-BF6C-1ED395469E3E}"/>
              </a:ext>
            </a:extLst>
          </p:cNvPr>
          <p:cNvSpPr>
            <a:spLocks noGrp="1" noChangeArrowheads="1"/>
          </p:cNvSpPr>
          <p:nvPr>
            <p:ph type="ctrTitle"/>
          </p:nvPr>
        </p:nvSpPr>
        <p:spPr>
          <a:xfrm>
            <a:off x="914400" y="609600"/>
            <a:ext cx="7924800" cy="890588"/>
          </a:xfrm>
        </p:spPr>
        <p:txBody>
          <a:bodyPr>
            <a:normAutofit fontScale="90000"/>
          </a:bodyPr>
          <a:lstStyle/>
          <a:p>
            <a:pPr algn="ctr" eaLnBrk="1" fontAlgn="auto" hangingPunct="1">
              <a:spcAft>
                <a:spcPts val="0"/>
              </a:spcAft>
              <a:defRPr/>
            </a:pPr>
            <a:r>
              <a:rPr lang="es-VE" dirty="0">
                <a:solidFill>
                  <a:srgbClr val="000099"/>
                </a:solidFill>
                <a:latin typeface="Lucida Sans Unicode" pitchFamily="34" charset="0"/>
              </a:rPr>
              <a:t>Tres llamadas de atención: mitos sobre violencia escolar</a:t>
            </a:r>
          </a:p>
        </p:txBody>
      </p:sp>
      <p:sp>
        <p:nvSpPr>
          <p:cNvPr id="28675" name="6 Marcador de pie de página">
            <a:extLst>
              <a:ext uri="{FF2B5EF4-FFF2-40B4-BE49-F238E27FC236}">
                <a16:creationId xmlns:a16="http://schemas.microsoft.com/office/drawing/2014/main" id="{DB728F01-C528-4A16-809D-A2DE71AF6244}"/>
              </a:ext>
            </a:extLst>
          </p:cNvPr>
          <p:cNvSpPr>
            <a:spLocks noGrp="1"/>
          </p:cNvSpPr>
          <p:nvPr>
            <p:ph type="ftr" sz="quarter" idx="11"/>
          </p:nvPr>
        </p:nvSpPr>
        <p:spPr>
          <a:xfrm>
            <a:off x="1928813" y="6215063"/>
            <a:ext cx="5000625"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sp>
        <p:nvSpPr>
          <p:cNvPr id="28676" name="8 Marcador de número de diapositiva">
            <a:extLst>
              <a:ext uri="{FF2B5EF4-FFF2-40B4-BE49-F238E27FC236}">
                <a16:creationId xmlns:a16="http://schemas.microsoft.com/office/drawing/2014/main" id="{EAFC9931-FBDD-4A93-806F-E6E01638CCC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FC8F3BF2-266F-412F-B6AD-89877C375FA7}" type="slidenum">
              <a:rPr lang="en-US" altLang="es-ES" sz="1400">
                <a:solidFill>
                  <a:srgbClr val="FFFFFF"/>
                </a:solidFill>
                <a:latin typeface="Lucida Sans Unicode" panose="020B0602030504020204" pitchFamily="34" charset="0"/>
              </a:rPr>
              <a:pPr eaLnBrk="1" hangingPunct="1">
                <a:spcBef>
                  <a:spcPct val="0"/>
                </a:spcBef>
                <a:buClrTx/>
                <a:buSzTx/>
                <a:buFontTx/>
                <a:buNone/>
              </a:pPr>
              <a:t>21</a:t>
            </a:fld>
            <a:endParaRPr lang="en-US" altLang="es-ES" sz="1400">
              <a:solidFill>
                <a:srgbClr val="FFFFFF"/>
              </a:solidFill>
              <a:latin typeface="Lucida Sans Unicode" panose="020B0602030504020204" pitchFamily="34" charset="0"/>
            </a:endParaRPr>
          </a:p>
        </p:txBody>
      </p:sp>
      <p:pic>
        <p:nvPicPr>
          <p:cNvPr id="26631" name="Picture 8">
            <a:extLst>
              <a:ext uri="{FF2B5EF4-FFF2-40B4-BE49-F238E27FC236}">
                <a16:creationId xmlns:a16="http://schemas.microsoft.com/office/drawing/2014/main" id="{BCB92093-C2A8-4378-9415-6692734CBF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9438" y="4929188"/>
            <a:ext cx="1862137" cy="159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8" name="7 Subtítulo">
            <a:extLst>
              <a:ext uri="{FF2B5EF4-FFF2-40B4-BE49-F238E27FC236}">
                <a16:creationId xmlns:a16="http://schemas.microsoft.com/office/drawing/2014/main" id="{5DE386ED-6E38-4985-91B6-230E3B4E8113}"/>
              </a:ext>
            </a:extLst>
          </p:cNvPr>
          <p:cNvSpPr>
            <a:spLocks noGrp="1"/>
          </p:cNvSpPr>
          <p:nvPr>
            <p:ph type="subTitle" idx="1"/>
          </p:nvPr>
        </p:nvSpPr>
        <p:spPr>
          <a:xfrm>
            <a:off x="2268538" y="1557338"/>
            <a:ext cx="6500812" cy="4143375"/>
          </a:xfrm>
        </p:spPr>
        <p:txBody>
          <a:bodyPr/>
          <a:lstStyle/>
          <a:p>
            <a:pPr>
              <a:buFont typeface="Arial" panose="020B0604020202020204" pitchFamily="34" charset="0"/>
              <a:buChar char="•"/>
            </a:pPr>
            <a:r>
              <a:rPr lang="es-ES" altLang="es-ES"/>
              <a:t>La violencia en los centros de enseñanza no es una novedad.</a:t>
            </a:r>
          </a:p>
          <a:p>
            <a:pPr>
              <a:buFont typeface="Arial" panose="020B0604020202020204" pitchFamily="34" charset="0"/>
              <a:buChar char="•"/>
            </a:pPr>
            <a:r>
              <a:rPr lang="es-ES" altLang="es-ES"/>
              <a:t>No causar alarma social. No son hechos aislados y son muchos los afectados.</a:t>
            </a:r>
          </a:p>
          <a:p>
            <a:pPr>
              <a:buFont typeface="Arial" panose="020B0604020202020204" pitchFamily="34" charset="0"/>
              <a:buChar char="•"/>
            </a:pPr>
            <a:r>
              <a:rPr lang="es-ES" altLang="es-ES"/>
              <a:t>Implantemos en nuestros centros planes de actuación se llamen AULAS DE MEDIACIÓN o de otra manera pero formemos gestores de tratamiento de conflictos.</a:t>
            </a:r>
          </a:p>
          <a:p>
            <a:pPr>
              <a:buFont typeface="Arial" panose="020B0604020202020204" pitchFamily="34" charset="0"/>
              <a:buChar char="•"/>
            </a:pPr>
            <a:r>
              <a:rPr lang="es-ES" altLang="es-ES"/>
              <a:t>Una vez que abandonen el centro escolar, serán miembros de una sociedad donde sembrarán pequeñas linternas de PAZ.</a:t>
            </a:r>
          </a:p>
          <a:p>
            <a:pPr>
              <a:buFont typeface="Arial" panose="020B0604020202020204" pitchFamily="34" charset="0"/>
              <a:buChar char="•"/>
            </a:pPr>
            <a:endParaRPr lang="es-ES" altLang="es-ES"/>
          </a:p>
          <a:p>
            <a:pPr>
              <a:buFont typeface="Arial" panose="020B0604020202020204" pitchFamily="34" charset="0"/>
              <a:buChar char="•"/>
            </a:pPr>
            <a:endParaRPr lang="es-ES" altLang="es-ES"/>
          </a:p>
          <a:p>
            <a:pPr>
              <a:buFont typeface="Arial" panose="020B0604020202020204" pitchFamily="34" charset="0"/>
              <a:buChar char="•"/>
            </a:pPr>
            <a:endParaRPr lang="es-ES" altLang="es-ES"/>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par>
                                <p:cTn id="7" presetID="3" presetClass="entr" presetSubtype="10" fill="hold" nodeType="withEffect">
                                  <p:stCondLst>
                                    <p:cond delay="0"/>
                                  </p:stCondLst>
                                  <p:childTnLst>
                                    <p:set>
                                      <p:cBhvr>
                                        <p:cTn id="8" dur="1" fill="hold">
                                          <p:stCondLst>
                                            <p:cond delay="0"/>
                                          </p:stCondLst>
                                        </p:cTn>
                                        <p:tgtEl>
                                          <p:spTgt spid="26631"/>
                                        </p:tgtEl>
                                        <p:attrNameLst>
                                          <p:attrName>style.visibility</p:attrName>
                                        </p:attrNameLst>
                                      </p:cBhvr>
                                      <p:to>
                                        <p:strVal val="visible"/>
                                      </p:to>
                                    </p:set>
                                    <p:animEffect transition="in" filter="blinds(horizontal)">
                                      <p:cBhvr>
                                        <p:cTn id="9" dur="500"/>
                                        <p:tgtEl>
                                          <p:spTgt spid="2663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8678">
                                            <p:txEl>
                                              <p:pRg st="0" end="0"/>
                                            </p:txEl>
                                          </p:spTgt>
                                        </p:tgtEl>
                                        <p:attrNameLst>
                                          <p:attrName>style.visibility</p:attrName>
                                        </p:attrNameLst>
                                      </p:cBhvr>
                                      <p:to>
                                        <p:strVal val="visible"/>
                                      </p:to>
                                    </p:set>
                                    <p:animEffect transition="in" filter="box(in)">
                                      <p:cBhvr>
                                        <p:cTn id="14" dur="500"/>
                                        <p:tgtEl>
                                          <p:spTgt spid="28678">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nodeType="clickEffect">
                                  <p:stCondLst>
                                    <p:cond delay="0"/>
                                  </p:stCondLst>
                                  <p:childTnLst>
                                    <p:set>
                                      <p:cBhvr>
                                        <p:cTn id="18" dur="1" fill="hold">
                                          <p:stCondLst>
                                            <p:cond delay="0"/>
                                          </p:stCondLst>
                                        </p:cTn>
                                        <p:tgtEl>
                                          <p:spTgt spid="28678">
                                            <p:txEl>
                                              <p:pRg st="1" end="1"/>
                                            </p:txEl>
                                          </p:spTgt>
                                        </p:tgtEl>
                                        <p:attrNameLst>
                                          <p:attrName>style.visibility</p:attrName>
                                        </p:attrNameLst>
                                      </p:cBhvr>
                                      <p:to>
                                        <p:strVal val="visible"/>
                                      </p:to>
                                    </p:set>
                                    <p:animEffect transition="in" filter="blinds(horizontal)">
                                      <p:cBhvr>
                                        <p:cTn id="19" dur="500"/>
                                        <p:tgtEl>
                                          <p:spTgt spid="28678">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7" presetClass="entr" presetSubtype="0" fill="hold" nodeType="clickEffect">
                                  <p:stCondLst>
                                    <p:cond delay="0"/>
                                  </p:stCondLst>
                                  <p:childTnLst>
                                    <p:set>
                                      <p:cBhvr>
                                        <p:cTn id="23" dur="1" fill="hold">
                                          <p:stCondLst>
                                            <p:cond delay="0"/>
                                          </p:stCondLst>
                                        </p:cTn>
                                        <p:tgtEl>
                                          <p:spTgt spid="28678">
                                            <p:txEl>
                                              <p:pRg st="2" end="2"/>
                                            </p:txEl>
                                          </p:spTgt>
                                        </p:tgtEl>
                                        <p:attrNameLst>
                                          <p:attrName>style.visibility</p:attrName>
                                        </p:attrNameLst>
                                      </p:cBhvr>
                                      <p:to>
                                        <p:strVal val="visible"/>
                                      </p:to>
                                    </p:set>
                                    <p:animEffect transition="in" filter="fade">
                                      <p:cBhvr>
                                        <p:cTn id="24" dur="500"/>
                                        <p:tgtEl>
                                          <p:spTgt spid="28678">
                                            <p:txEl>
                                              <p:pRg st="2" end="2"/>
                                            </p:txEl>
                                          </p:spTgt>
                                        </p:tgtEl>
                                      </p:cBhvr>
                                    </p:animEffect>
                                    <p:anim calcmode="lin" valueType="num">
                                      <p:cBhvr>
                                        <p:cTn id="25" dur="500" fill="hold"/>
                                        <p:tgtEl>
                                          <p:spTgt spid="28678">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2867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nodeType="clickEffect">
                                  <p:stCondLst>
                                    <p:cond delay="0"/>
                                  </p:stCondLst>
                                  <p:childTnLst>
                                    <p:set>
                                      <p:cBhvr>
                                        <p:cTn id="30" dur="1" fill="hold">
                                          <p:stCondLst>
                                            <p:cond delay="0"/>
                                          </p:stCondLst>
                                        </p:cTn>
                                        <p:tgtEl>
                                          <p:spTgt spid="28678">
                                            <p:txEl>
                                              <p:pRg st="3" end="3"/>
                                            </p:txEl>
                                          </p:spTgt>
                                        </p:tgtEl>
                                        <p:attrNameLst>
                                          <p:attrName>style.visibility</p:attrName>
                                        </p:attrNameLst>
                                      </p:cBhvr>
                                      <p:to>
                                        <p:strVal val="visible"/>
                                      </p:to>
                                    </p:set>
                                    <p:animEffect transition="in" filter="blinds(horizontal)">
                                      <p:cBhvr>
                                        <p:cTn id="31" dur="500"/>
                                        <p:tgtEl>
                                          <p:spTgt spid="286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19F92F2-BBD4-48B6-BE58-F46BA45EBAC3}"/>
              </a:ext>
            </a:extLst>
          </p:cNvPr>
          <p:cNvSpPr>
            <a:spLocks noGrp="1" noChangeArrowheads="1"/>
          </p:cNvSpPr>
          <p:nvPr>
            <p:ph type="title"/>
          </p:nvPr>
        </p:nvSpPr>
        <p:spPr>
          <a:xfrm>
            <a:off x="900113" y="3860800"/>
            <a:ext cx="6500812" cy="1071563"/>
          </a:xfrm>
        </p:spPr>
        <p:txBody>
          <a:bodyPr>
            <a:normAutofit fontScale="90000"/>
          </a:bodyPr>
          <a:lstStyle/>
          <a:p>
            <a:pPr eaLnBrk="1" fontAlgn="auto" hangingPunct="1">
              <a:spcAft>
                <a:spcPts val="0"/>
              </a:spcAft>
              <a:defRPr/>
            </a:pPr>
            <a:br>
              <a:rPr lang="en-US" sz="4800" dirty="0">
                <a:solidFill>
                  <a:srgbClr val="000099"/>
                </a:solidFill>
                <a:latin typeface="Lucida Sans Unicode" pitchFamily="34" charset="0"/>
              </a:rPr>
            </a:br>
            <a:r>
              <a:rPr lang="en-US" sz="4800" dirty="0">
                <a:solidFill>
                  <a:srgbClr val="000099"/>
                </a:solidFill>
                <a:latin typeface="Lucida Sans Unicode" pitchFamily="34" charset="0"/>
              </a:rPr>
              <a:t>La Paz </a:t>
            </a:r>
            <a:r>
              <a:rPr lang="en-US" sz="4800" dirty="0" err="1">
                <a:solidFill>
                  <a:srgbClr val="000099"/>
                </a:solidFill>
                <a:latin typeface="Lucida Sans Unicode" pitchFamily="34" charset="0"/>
              </a:rPr>
              <a:t>desde</a:t>
            </a:r>
            <a:r>
              <a:rPr lang="en-US" sz="4800" dirty="0">
                <a:solidFill>
                  <a:srgbClr val="000099"/>
                </a:solidFill>
                <a:latin typeface="Lucida Sans Unicode" pitchFamily="34" charset="0"/>
              </a:rPr>
              <a:t> la </a:t>
            </a:r>
            <a:r>
              <a:rPr lang="en-US" sz="4800" dirty="0" err="1">
                <a:solidFill>
                  <a:srgbClr val="000099"/>
                </a:solidFill>
                <a:latin typeface="Lucida Sans Unicode" pitchFamily="34" charset="0"/>
              </a:rPr>
              <a:t>Infancia</a:t>
            </a:r>
            <a:r>
              <a:rPr lang="en-US" sz="4800" dirty="0">
                <a:solidFill>
                  <a:srgbClr val="000099"/>
                </a:solidFill>
                <a:latin typeface="Lucida Sans Unicode" pitchFamily="34" charset="0"/>
              </a:rPr>
              <a:t>.</a:t>
            </a:r>
            <a:endParaRPr lang="es-VE" sz="4800" dirty="0">
              <a:solidFill>
                <a:srgbClr val="000099"/>
              </a:solidFill>
              <a:latin typeface="Lucida Sans Unicode" pitchFamily="34" charset="0"/>
            </a:endParaRPr>
          </a:p>
        </p:txBody>
      </p:sp>
      <p:pic>
        <p:nvPicPr>
          <p:cNvPr id="29699" name="Picture 4">
            <a:extLst>
              <a:ext uri="{FF2B5EF4-FFF2-40B4-BE49-F238E27FC236}">
                <a16:creationId xmlns:a16="http://schemas.microsoft.com/office/drawing/2014/main" id="{BBE7F61B-B2CD-4A2D-AF25-189378F80A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3000375"/>
            <a:ext cx="1643063"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5 Marcador de pie de página">
            <a:extLst>
              <a:ext uri="{FF2B5EF4-FFF2-40B4-BE49-F238E27FC236}">
                <a16:creationId xmlns:a16="http://schemas.microsoft.com/office/drawing/2014/main" id="{D2E9A3E0-87DC-4B27-BD5E-CFAB7592C66D}"/>
              </a:ext>
            </a:extLst>
          </p:cNvPr>
          <p:cNvSpPr>
            <a:spLocks noGrp="1"/>
          </p:cNvSpPr>
          <p:nvPr>
            <p:ph type="ftr" sz="quarter" idx="12"/>
          </p:nvPr>
        </p:nvSpPr>
        <p:spPr bwMode="auto">
          <a:xfrm>
            <a:off x="1214438" y="6286500"/>
            <a:ext cx="4414837" cy="2936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sp>
        <p:nvSpPr>
          <p:cNvPr id="29701" name="7 Marcador de número de diapositiva">
            <a:extLst>
              <a:ext uri="{FF2B5EF4-FFF2-40B4-BE49-F238E27FC236}">
                <a16:creationId xmlns:a16="http://schemas.microsoft.com/office/drawing/2014/main" id="{B66CE199-B0E6-4004-8D5B-3E18920647EF}"/>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6E5EB581-AFD7-4467-B01C-FE126F7F5070}" type="slidenum">
              <a:rPr lang="en-US" altLang="es-ES" sz="1400">
                <a:solidFill>
                  <a:srgbClr val="FFFFFF"/>
                </a:solidFill>
                <a:latin typeface="Lucida Sans Unicode" panose="020B0602030504020204" pitchFamily="34" charset="0"/>
              </a:rPr>
              <a:pPr eaLnBrk="1" hangingPunct="1">
                <a:spcBef>
                  <a:spcPct val="0"/>
                </a:spcBef>
                <a:buClrTx/>
                <a:buSzTx/>
                <a:buFontTx/>
                <a:buNone/>
              </a:pPr>
              <a:t>22</a:t>
            </a:fld>
            <a:endParaRPr lang="en-US" altLang="es-ES" sz="1400">
              <a:solidFill>
                <a:srgbClr val="FFFFFF"/>
              </a:solidFill>
              <a:latin typeface="Lucida Sans Unicode" panose="020B0602030504020204" pitchFamily="34" charset="0"/>
            </a:endParaRPr>
          </a:p>
        </p:txBody>
      </p:sp>
      <p:sp>
        <p:nvSpPr>
          <p:cNvPr id="12" name="11 Llamada ovalada">
            <a:extLst>
              <a:ext uri="{FF2B5EF4-FFF2-40B4-BE49-F238E27FC236}">
                <a16:creationId xmlns:a16="http://schemas.microsoft.com/office/drawing/2014/main" id="{06093B19-961A-412E-A46C-AD68143ABEED}"/>
              </a:ext>
            </a:extLst>
          </p:cNvPr>
          <p:cNvSpPr/>
          <p:nvPr/>
        </p:nvSpPr>
        <p:spPr>
          <a:xfrm>
            <a:off x="214313" y="214313"/>
            <a:ext cx="8501062" cy="2928937"/>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4000" dirty="0">
                <a:solidFill>
                  <a:schemeClr val="bg2">
                    <a:lumMod val="25000"/>
                  </a:schemeClr>
                </a:solidFill>
              </a:rPr>
              <a:t>La vida es la colección de hábitos.</a:t>
            </a:r>
          </a:p>
          <a:p>
            <a:pPr algn="ctr">
              <a:defRPr/>
            </a:pPr>
            <a:r>
              <a:rPr lang="es-ES" sz="4000" dirty="0">
                <a:solidFill>
                  <a:schemeClr val="bg2">
                    <a:lumMod val="25000"/>
                  </a:schemeClr>
                </a:solidFill>
              </a:rPr>
              <a:t>La primera escuela es la familia.</a:t>
            </a:r>
          </a:p>
        </p:txBody>
      </p:sp>
      <p:sp>
        <p:nvSpPr>
          <p:cNvPr id="35848" name="7 CuadroTexto">
            <a:extLst>
              <a:ext uri="{FF2B5EF4-FFF2-40B4-BE49-F238E27FC236}">
                <a16:creationId xmlns:a16="http://schemas.microsoft.com/office/drawing/2014/main" id="{4F25EC4A-FE61-4338-B33C-F3AE2B77C88A}"/>
              </a:ext>
            </a:extLst>
          </p:cNvPr>
          <p:cNvSpPr txBox="1">
            <a:spLocks noChangeArrowheads="1"/>
          </p:cNvSpPr>
          <p:nvPr/>
        </p:nvSpPr>
        <p:spPr bwMode="auto">
          <a:xfrm>
            <a:off x="1331913" y="5084763"/>
            <a:ext cx="6286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2800">
                <a:solidFill>
                  <a:srgbClr val="0033CC"/>
                </a:solidFill>
                <a:latin typeface="Lucida Sans Unicode" panose="020B0602030504020204" pitchFamily="34" charset="0"/>
              </a:rPr>
              <a:t>Muchas Gracias por su atención.</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edge">
                                      <p:cBhvr>
                                        <p:cTn id="7" dur="20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9699"/>
                                        </p:tgtEl>
                                        <p:attrNameLst>
                                          <p:attrName>style.visibility</p:attrName>
                                        </p:attrNameLst>
                                      </p:cBhvr>
                                      <p:to>
                                        <p:strVal val="visible"/>
                                      </p:to>
                                    </p:set>
                                    <p:animEffect transition="in" filter="strips(downLeft)">
                                      <p:cBhvr>
                                        <p:cTn id="12" dur="1000"/>
                                        <p:tgtEl>
                                          <p:spTgt spid="29699"/>
                                        </p:tgtEl>
                                      </p:cBhvr>
                                    </p:animEffect>
                                  </p:childTnLst>
                                </p:cTn>
                              </p:par>
                              <p:par>
                                <p:cTn id="13" presetID="20" presetClass="entr" presetSubtype="0" fill="hold" grpId="0" nodeType="withEffect">
                                  <p:stCondLst>
                                    <p:cond delay="0"/>
                                  </p:stCondLst>
                                  <p:childTnLst>
                                    <p:set>
                                      <p:cBhvr>
                                        <p:cTn id="14" dur="1" fill="hold">
                                          <p:stCondLst>
                                            <p:cond delay="0"/>
                                          </p:stCondLst>
                                        </p:cTn>
                                        <p:tgtEl>
                                          <p:spTgt spid="18434"/>
                                        </p:tgtEl>
                                        <p:attrNameLst>
                                          <p:attrName>style.visibility</p:attrName>
                                        </p:attrNameLst>
                                      </p:cBhvr>
                                      <p:to>
                                        <p:strVal val="visible"/>
                                      </p:to>
                                    </p:set>
                                    <p:animEffect transition="in" filter="wedge">
                                      <p:cBhvr>
                                        <p:cTn id="15" dur="1000"/>
                                        <p:tgtEl>
                                          <p:spTgt spid="1843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35848">
                                            <p:txEl>
                                              <p:pRg st="0" end="0"/>
                                            </p:txEl>
                                          </p:spTgt>
                                        </p:tgtEl>
                                        <p:attrNameLst>
                                          <p:attrName>style.visibility</p:attrName>
                                        </p:attrNameLst>
                                      </p:cBhvr>
                                      <p:to>
                                        <p:strVal val="visible"/>
                                      </p:to>
                                    </p:set>
                                    <p:animEffect transition="in" filter="blinds(horizontal)">
                                      <p:cBhvr>
                                        <p:cTn id="20" dur="500"/>
                                        <p:tgtEl>
                                          <p:spTgt spid="3584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6932C7B6-0689-4E9B-BB53-38AFC663CEA3}"/>
              </a:ext>
            </a:extLst>
          </p:cNvPr>
          <p:cNvSpPr>
            <a:spLocks noGrp="1"/>
          </p:cNvSpPr>
          <p:nvPr>
            <p:ph type="title"/>
          </p:nvPr>
        </p:nvSpPr>
        <p:spPr>
          <a:xfrm>
            <a:off x="457200" y="274638"/>
            <a:ext cx="7467600" cy="1368425"/>
          </a:xfrm>
        </p:spPr>
        <p:txBody>
          <a:bodyPr>
            <a:normAutofit fontScale="90000"/>
          </a:bodyPr>
          <a:lstStyle/>
          <a:p>
            <a:pPr algn="ctr" eaLnBrk="1" hangingPunct="1">
              <a:defRPr/>
            </a:pPr>
            <a:r>
              <a:rPr lang="es-ES" sz="3600" b="1" dirty="0"/>
              <a:t>¿Cómo implantar la mediación en un centro educativo?</a:t>
            </a:r>
            <a:br>
              <a:rPr lang="es-ES" dirty="0"/>
            </a:br>
            <a:endParaRPr lang="es-ES" dirty="0"/>
          </a:p>
        </p:txBody>
      </p:sp>
      <p:sp>
        <p:nvSpPr>
          <p:cNvPr id="3" name="2 Marcador de contenido">
            <a:extLst>
              <a:ext uri="{FF2B5EF4-FFF2-40B4-BE49-F238E27FC236}">
                <a16:creationId xmlns:a16="http://schemas.microsoft.com/office/drawing/2014/main" id="{84CEA4DB-EFCB-4360-9CEB-B702EB903BCD}"/>
              </a:ext>
            </a:extLst>
          </p:cNvPr>
          <p:cNvSpPr>
            <a:spLocks noGrp="1"/>
          </p:cNvSpPr>
          <p:nvPr>
            <p:ph sz="quarter" idx="1"/>
          </p:nvPr>
        </p:nvSpPr>
        <p:spPr>
          <a:xfrm>
            <a:off x="428625" y="1643063"/>
            <a:ext cx="7467600" cy="4873625"/>
          </a:xfrm>
        </p:spPr>
        <p:txBody>
          <a:bodyPr/>
          <a:lstStyle/>
          <a:p>
            <a:pPr eaLnBrk="1" hangingPunct="1"/>
            <a:r>
              <a:rPr lang="es-ES" altLang="es-ES"/>
              <a:t>La posibilidad de madurar como personas es una de las principales motivaciones a la hora de introducir la mediación.</a:t>
            </a:r>
          </a:p>
          <a:p>
            <a:pPr eaLnBrk="1" hangingPunct="1"/>
            <a:endParaRPr lang="es-ES" altLang="es-ES"/>
          </a:p>
          <a:p>
            <a:pPr lvl="1" eaLnBrk="1" hangingPunct="1"/>
            <a:r>
              <a:rPr lang="es-ES" altLang="es-ES"/>
              <a:t>La existencia de un equipo de Mediación Escolar se hace posible en dos etapas: </a:t>
            </a:r>
          </a:p>
          <a:p>
            <a:pPr lvl="1" eaLnBrk="1" hangingPunct="1"/>
            <a:endParaRPr lang="es-ES" altLang="es-ES"/>
          </a:p>
          <a:p>
            <a:pPr lvl="2" eaLnBrk="1" hangingPunct="1"/>
            <a:r>
              <a:rPr lang="es-ES" altLang="es-ES"/>
              <a:t>Formación de mediadores y mediadoras (primer trimestre) </a:t>
            </a:r>
          </a:p>
          <a:p>
            <a:pPr lvl="2" eaLnBrk="1" hangingPunct="1"/>
            <a:endParaRPr lang="es-ES" altLang="es-ES"/>
          </a:p>
          <a:p>
            <a:pPr lvl="2" eaLnBrk="1" hangingPunct="1"/>
            <a:r>
              <a:rPr lang="es-ES" altLang="es-ES"/>
              <a:t>Formalización del proceso de mediación dentro el marco educativo (posteriormente).</a:t>
            </a:r>
          </a:p>
          <a:p>
            <a:pPr eaLnBrk="1" hangingPunct="1"/>
            <a:endParaRPr lang="es-ES" altLang="es-ES"/>
          </a:p>
        </p:txBody>
      </p:sp>
      <p:sp>
        <p:nvSpPr>
          <p:cNvPr id="10244" name="4 Marcador de número de diapositiva">
            <a:extLst>
              <a:ext uri="{FF2B5EF4-FFF2-40B4-BE49-F238E27FC236}">
                <a16:creationId xmlns:a16="http://schemas.microsoft.com/office/drawing/2014/main" id="{AECE4806-16DD-4F06-99EA-666932E7638E}"/>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F6FD418D-5307-4C0F-9E8D-0CF8273B4558}" type="slidenum">
              <a:rPr lang="en-US" altLang="es-ES" sz="1400">
                <a:solidFill>
                  <a:srgbClr val="FFFFFF"/>
                </a:solidFill>
                <a:latin typeface="Lucida Sans Unicode" panose="020B0602030504020204" pitchFamily="34" charset="0"/>
              </a:rPr>
              <a:pPr eaLnBrk="1" hangingPunct="1">
                <a:spcBef>
                  <a:spcPct val="0"/>
                </a:spcBef>
                <a:buClrTx/>
                <a:buSzTx/>
                <a:buFontTx/>
                <a:buNone/>
              </a:pPr>
              <a:t>3</a:t>
            </a:fld>
            <a:endParaRPr lang="en-US" altLang="es-ES" sz="1400">
              <a:solidFill>
                <a:srgbClr val="FFFFFF"/>
              </a:solidFill>
              <a:latin typeface="Lucida Sans Unicode" panose="020B0602030504020204" pitchFamily="34" charset="0"/>
            </a:endParaRPr>
          </a:p>
        </p:txBody>
      </p:sp>
      <p:sp>
        <p:nvSpPr>
          <p:cNvPr id="10245" name="5 Marcador de pie de página">
            <a:extLst>
              <a:ext uri="{FF2B5EF4-FFF2-40B4-BE49-F238E27FC236}">
                <a16:creationId xmlns:a16="http://schemas.microsoft.com/office/drawing/2014/main" id="{B17504C7-99BD-4173-AC11-8B342DB9776D}"/>
              </a:ext>
            </a:extLst>
          </p:cNvPr>
          <p:cNvSpPr>
            <a:spLocks noGrp="1"/>
          </p:cNvSpPr>
          <p:nvPr>
            <p:ph type="ftr" sz="quarter" idx="12"/>
          </p:nvPr>
        </p:nvSpPr>
        <p:spPr bwMode="auto">
          <a:xfrm rot="5400000">
            <a:off x="6365875" y="3113088"/>
            <a:ext cx="44481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10246" name="Picture 8">
            <a:extLst>
              <a:ext uri="{FF2B5EF4-FFF2-40B4-BE49-F238E27FC236}">
                <a16:creationId xmlns:a16="http://schemas.microsoft.com/office/drawing/2014/main" id="{17B80FB0-0809-49CB-9F02-57F966B77D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5373688"/>
            <a:ext cx="1277937"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linds(horizontal)">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6DE2E4F-EBD9-43D6-A3C2-49FC7034810C}"/>
              </a:ext>
            </a:extLst>
          </p:cNvPr>
          <p:cNvSpPr>
            <a:spLocks noGrp="1" noChangeArrowheads="1"/>
          </p:cNvSpPr>
          <p:nvPr>
            <p:ph type="title"/>
          </p:nvPr>
        </p:nvSpPr>
        <p:spPr/>
        <p:txBody>
          <a:bodyPr/>
          <a:lstStyle/>
          <a:p>
            <a:pPr eaLnBrk="1" fontAlgn="auto" hangingPunct="1">
              <a:spcAft>
                <a:spcPts val="0"/>
              </a:spcAft>
              <a:defRPr/>
            </a:pPr>
            <a:r>
              <a:rPr lang="es-VE" sz="4800" b="1" dirty="0">
                <a:solidFill>
                  <a:schemeClr val="tx1"/>
                </a:solidFill>
                <a:latin typeface="Lucida Sans Unicode" pitchFamily="34" charset="0"/>
              </a:rPr>
              <a:t>Personajes del programa:</a:t>
            </a:r>
          </a:p>
        </p:txBody>
      </p:sp>
      <p:sp>
        <p:nvSpPr>
          <p:cNvPr id="11267" name="Rectangle 3">
            <a:extLst>
              <a:ext uri="{FF2B5EF4-FFF2-40B4-BE49-F238E27FC236}">
                <a16:creationId xmlns:a16="http://schemas.microsoft.com/office/drawing/2014/main" id="{4750EF96-8455-4A9E-B4DC-5DB78AAD8D7B}"/>
              </a:ext>
            </a:extLst>
          </p:cNvPr>
          <p:cNvSpPr>
            <a:spLocks noGrp="1" noChangeArrowheads="1"/>
          </p:cNvSpPr>
          <p:nvPr>
            <p:ph sz="quarter" idx="1"/>
          </p:nvPr>
        </p:nvSpPr>
        <p:spPr>
          <a:xfrm>
            <a:off x="1066800" y="1752600"/>
            <a:ext cx="7848600" cy="4495800"/>
          </a:xfrm>
        </p:spPr>
        <p:txBody>
          <a:bodyPr/>
          <a:lstStyle/>
          <a:p>
            <a:pPr eaLnBrk="1" hangingPunct="1"/>
            <a:r>
              <a:rPr lang="es-VE" altLang="es-ES">
                <a:latin typeface="Lucida Sans Unicode" panose="020B0602030504020204" pitchFamily="34" charset="0"/>
              </a:rPr>
              <a:t>TODA LA COMUNIDAD EDUCATIVA:</a:t>
            </a:r>
          </a:p>
          <a:p>
            <a:pPr eaLnBrk="1" hangingPunct="1">
              <a:buFont typeface="Wingdings" panose="05000000000000000000" pitchFamily="2" charset="2"/>
              <a:buNone/>
            </a:pPr>
            <a:endParaRPr lang="es-VE" altLang="es-ES">
              <a:latin typeface="Lucida Sans Unicode" panose="020B0602030504020204" pitchFamily="34" charset="0"/>
            </a:endParaRPr>
          </a:p>
          <a:p>
            <a:pPr lvl="1" eaLnBrk="1" hangingPunct="1"/>
            <a:r>
              <a:rPr lang="es-VE" altLang="es-ES">
                <a:latin typeface="Lucida Sans Unicode" panose="020B0602030504020204" pitchFamily="34" charset="0"/>
              </a:rPr>
              <a:t>Directivos ( Director, coordinadores convivencia)</a:t>
            </a:r>
          </a:p>
          <a:p>
            <a:pPr lvl="1" eaLnBrk="1" hangingPunct="1">
              <a:buFont typeface="Wingdings 2" panose="05020102010507070707" pitchFamily="18" charset="2"/>
              <a:buNone/>
            </a:pPr>
            <a:endParaRPr lang="es-VE" altLang="es-ES">
              <a:latin typeface="Lucida Sans Unicode" panose="020B0602030504020204" pitchFamily="34" charset="0"/>
            </a:endParaRPr>
          </a:p>
          <a:p>
            <a:pPr lvl="1" eaLnBrk="1" hangingPunct="1"/>
            <a:r>
              <a:rPr lang="es-VE" altLang="es-ES">
                <a:latin typeface="Lucida Sans Unicode" panose="020B0602030504020204" pitchFamily="34" charset="0"/>
              </a:rPr>
              <a:t>Profesorado como  grupo y como individualidades.</a:t>
            </a:r>
          </a:p>
          <a:p>
            <a:pPr lvl="1" eaLnBrk="1" hangingPunct="1"/>
            <a:endParaRPr lang="es-VE" altLang="es-ES">
              <a:latin typeface="Lucida Sans Unicode" panose="020B0602030504020204" pitchFamily="34" charset="0"/>
            </a:endParaRPr>
          </a:p>
          <a:p>
            <a:pPr lvl="1" eaLnBrk="1" hangingPunct="1"/>
            <a:r>
              <a:rPr lang="es-VE" altLang="es-ES">
                <a:latin typeface="Lucida Sans Unicode" panose="020B0602030504020204" pitchFamily="34" charset="0"/>
              </a:rPr>
              <a:t>Padres y Madres de alumnos.</a:t>
            </a:r>
          </a:p>
          <a:p>
            <a:pPr lvl="1" eaLnBrk="1" hangingPunct="1"/>
            <a:endParaRPr lang="es-VE" altLang="es-ES">
              <a:latin typeface="Lucida Sans Unicode" panose="020B0602030504020204" pitchFamily="34" charset="0"/>
            </a:endParaRPr>
          </a:p>
          <a:p>
            <a:pPr lvl="1" eaLnBrk="1" hangingPunct="1"/>
            <a:r>
              <a:rPr lang="es-VE" altLang="es-ES">
                <a:latin typeface="Lucida Sans Unicode" panose="020B0602030504020204" pitchFamily="34" charset="0"/>
              </a:rPr>
              <a:t>Alumnos.</a:t>
            </a:r>
          </a:p>
          <a:p>
            <a:pPr lvl="1" eaLnBrk="1" hangingPunct="1"/>
            <a:endParaRPr lang="es-VE" altLang="es-ES">
              <a:latin typeface="Lucida Sans Unicode" panose="020B0602030504020204" pitchFamily="34" charset="0"/>
            </a:endParaRPr>
          </a:p>
          <a:p>
            <a:pPr lvl="1" eaLnBrk="1" hangingPunct="1"/>
            <a:r>
              <a:rPr lang="es-VE" altLang="es-ES">
                <a:latin typeface="Lucida Sans Unicode" panose="020B0602030504020204" pitchFamily="34" charset="0"/>
              </a:rPr>
              <a:t>Personal Administrativo y de servicios.</a:t>
            </a:r>
          </a:p>
        </p:txBody>
      </p:sp>
      <p:sp>
        <p:nvSpPr>
          <p:cNvPr id="11268" name="5 Marcador de pie de página">
            <a:extLst>
              <a:ext uri="{FF2B5EF4-FFF2-40B4-BE49-F238E27FC236}">
                <a16:creationId xmlns:a16="http://schemas.microsoft.com/office/drawing/2014/main" id="{37DF63F0-C8C5-4A53-8AB6-6870DD67AB42}"/>
              </a:ext>
            </a:extLst>
          </p:cNvPr>
          <p:cNvSpPr>
            <a:spLocks noGrp="1"/>
          </p:cNvSpPr>
          <p:nvPr>
            <p:ph type="ftr" sz="quarter" idx="12"/>
          </p:nvPr>
        </p:nvSpPr>
        <p:spPr bwMode="auto">
          <a:xfrm>
            <a:off x="1143000" y="6286500"/>
            <a:ext cx="450056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sp>
        <p:nvSpPr>
          <p:cNvPr id="11269" name="7 Marcador de número de diapositiva">
            <a:extLst>
              <a:ext uri="{FF2B5EF4-FFF2-40B4-BE49-F238E27FC236}">
                <a16:creationId xmlns:a16="http://schemas.microsoft.com/office/drawing/2014/main" id="{25A72FF7-A798-4B07-BA8C-A4BE12D9D163}"/>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BF83E4E4-3B06-4B98-86BB-E06C1B9B56E8}" type="slidenum">
              <a:rPr lang="en-US" altLang="es-ES" sz="1400">
                <a:solidFill>
                  <a:srgbClr val="FFFFFF"/>
                </a:solidFill>
                <a:latin typeface="Lucida Sans Unicode" panose="020B0602030504020204" pitchFamily="34" charset="0"/>
              </a:rPr>
              <a:pPr eaLnBrk="1" hangingPunct="1">
                <a:spcBef>
                  <a:spcPct val="0"/>
                </a:spcBef>
                <a:buClrTx/>
                <a:buSzTx/>
                <a:buFontTx/>
                <a:buNone/>
              </a:pPr>
              <a:t>4</a:t>
            </a:fld>
            <a:endParaRPr lang="en-US" altLang="es-ES" sz="1400">
              <a:solidFill>
                <a:srgbClr val="FFFFFF"/>
              </a:solidFill>
              <a:latin typeface="Lucida Sans Unicode" panose="020B0602030504020204" pitchFamily="34" charset="0"/>
            </a:endParaRPr>
          </a:p>
        </p:txBody>
      </p:sp>
      <p:pic>
        <p:nvPicPr>
          <p:cNvPr id="11270" name="5 Imagen">
            <a:extLst>
              <a:ext uri="{FF2B5EF4-FFF2-40B4-BE49-F238E27FC236}">
                <a16:creationId xmlns:a16="http://schemas.microsoft.com/office/drawing/2014/main" id="{FC6E4550-9D5A-41E1-8708-4659BB3A180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3860800"/>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2000" fill="hold"/>
                                        <p:tgtEl>
                                          <p:spTgt spid="1026"/>
                                        </p:tgtEl>
                                        <p:attrNameLst>
                                          <p:attrName>ppt_x</p:attrName>
                                        </p:attrNameLst>
                                      </p:cBhvr>
                                      <p:tavLst>
                                        <p:tav tm="0">
                                          <p:val>
                                            <p:strVal val="#ppt_x"/>
                                          </p:val>
                                        </p:tav>
                                        <p:tav tm="100000">
                                          <p:val>
                                            <p:strVal val="#ppt_x"/>
                                          </p:val>
                                        </p:tav>
                                      </p:tavLst>
                                    </p:anim>
                                    <p:anim calcmode="lin" valueType="num">
                                      <p:cBhvr additive="base">
                                        <p:cTn id="8" dur="2000" fill="hold"/>
                                        <p:tgtEl>
                                          <p:spTgt spid="102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5" fill="hold" nodeType="click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blinds(vertical)">
                                      <p:cBhvr>
                                        <p:cTn id="13" dur="500"/>
                                        <p:tgtEl>
                                          <p:spTgt spid="11267">
                                            <p:txEl>
                                              <p:pRg st="0" end="0"/>
                                            </p:txEl>
                                          </p:spTgt>
                                        </p:tgtEl>
                                      </p:cBhvr>
                                    </p:animEffect>
                                  </p:childTnLst>
                                </p:cTn>
                              </p:par>
                              <p:par>
                                <p:cTn id="14" presetID="3" presetClass="entr" presetSubtype="5" fill="hold" nodeType="withEffect">
                                  <p:stCondLst>
                                    <p:cond delay="0"/>
                                  </p:stCondLst>
                                  <p:childTnLst>
                                    <p:set>
                                      <p:cBhvr>
                                        <p:cTn id="15" dur="1" fill="hold">
                                          <p:stCondLst>
                                            <p:cond delay="0"/>
                                          </p:stCondLst>
                                        </p:cTn>
                                        <p:tgtEl>
                                          <p:spTgt spid="11267">
                                            <p:txEl>
                                              <p:pRg st="2" end="2"/>
                                            </p:txEl>
                                          </p:spTgt>
                                        </p:tgtEl>
                                        <p:attrNameLst>
                                          <p:attrName>style.visibility</p:attrName>
                                        </p:attrNameLst>
                                      </p:cBhvr>
                                      <p:to>
                                        <p:strVal val="visible"/>
                                      </p:to>
                                    </p:set>
                                    <p:animEffect transition="in" filter="blinds(vertical)">
                                      <p:cBhvr>
                                        <p:cTn id="16" dur="500"/>
                                        <p:tgtEl>
                                          <p:spTgt spid="11267">
                                            <p:txEl>
                                              <p:pRg st="2" end="2"/>
                                            </p:txEl>
                                          </p:spTgt>
                                        </p:tgtEl>
                                      </p:cBhvr>
                                    </p:animEffect>
                                  </p:childTnLst>
                                </p:cTn>
                              </p:par>
                              <p:par>
                                <p:cTn id="17" presetID="3" presetClass="entr" presetSubtype="5" fill="hold" nodeType="withEffect">
                                  <p:stCondLst>
                                    <p:cond delay="0"/>
                                  </p:stCondLst>
                                  <p:childTnLst>
                                    <p:set>
                                      <p:cBhvr>
                                        <p:cTn id="18" dur="1" fill="hold">
                                          <p:stCondLst>
                                            <p:cond delay="0"/>
                                          </p:stCondLst>
                                        </p:cTn>
                                        <p:tgtEl>
                                          <p:spTgt spid="11267">
                                            <p:txEl>
                                              <p:pRg st="4" end="4"/>
                                            </p:txEl>
                                          </p:spTgt>
                                        </p:tgtEl>
                                        <p:attrNameLst>
                                          <p:attrName>style.visibility</p:attrName>
                                        </p:attrNameLst>
                                      </p:cBhvr>
                                      <p:to>
                                        <p:strVal val="visible"/>
                                      </p:to>
                                    </p:set>
                                    <p:animEffect transition="in" filter="blinds(vertical)">
                                      <p:cBhvr>
                                        <p:cTn id="19" dur="500"/>
                                        <p:tgtEl>
                                          <p:spTgt spid="11267">
                                            <p:txEl>
                                              <p:pRg st="4" end="4"/>
                                            </p:txEl>
                                          </p:spTgt>
                                        </p:tgtEl>
                                      </p:cBhvr>
                                    </p:animEffect>
                                  </p:childTnLst>
                                </p:cTn>
                              </p:par>
                              <p:par>
                                <p:cTn id="20" presetID="3" presetClass="entr" presetSubtype="5" fill="hold" nodeType="withEffect">
                                  <p:stCondLst>
                                    <p:cond delay="0"/>
                                  </p:stCondLst>
                                  <p:childTnLst>
                                    <p:set>
                                      <p:cBhvr>
                                        <p:cTn id="21" dur="1" fill="hold">
                                          <p:stCondLst>
                                            <p:cond delay="0"/>
                                          </p:stCondLst>
                                        </p:cTn>
                                        <p:tgtEl>
                                          <p:spTgt spid="11267">
                                            <p:txEl>
                                              <p:pRg st="6" end="6"/>
                                            </p:txEl>
                                          </p:spTgt>
                                        </p:tgtEl>
                                        <p:attrNameLst>
                                          <p:attrName>style.visibility</p:attrName>
                                        </p:attrNameLst>
                                      </p:cBhvr>
                                      <p:to>
                                        <p:strVal val="visible"/>
                                      </p:to>
                                    </p:set>
                                    <p:animEffect transition="in" filter="blinds(vertical)">
                                      <p:cBhvr>
                                        <p:cTn id="22" dur="500"/>
                                        <p:tgtEl>
                                          <p:spTgt spid="11267">
                                            <p:txEl>
                                              <p:pRg st="6" end="6"/>
                                            </p:txEl>
                                          </p:spTgt>
                                        </p:tgtEl>
                                      </p:cBhvr>
                                    </p:animEffect>
                                  </p:childTnLst>
                                </p:cTn>
                              </p:par>
                              <p:par>
                                <p:cTn id="23" presetID="3" presetClass="entr" presetSubtype="5" fill="hold" nodeType="withEffect">
                                  <p:stCondLst>
                                    <p:cond delay="0"/>
                                  </p:stCondLst>
                                  <p:childTnLst>
                                    <p:set>
                                      <p:cBhvr>
                                        <p:cTn id="24" dur="1" fill="hold">
                                          <p:stCondLst>
                                            <p:cond delay="0"/>
                                          </p:stCondLst>
                                        </p:cTn>
                                        <p:tgtEl>
                                          <p:spTgt spid="11267">
                                            <p:txEl>
                                              <p:pRg st="8" end="8"/>
                                            </p:txEl>
                                          </p:spTgt>
                                        </p:tgtEl>
                                        <p:attrNameLst>
                                          <p:attrName>style.visibility</p:attrName>
                                        </p:attrNameLst>
                                      </p:cBhvr>
                                      <p:to>
                                        <p:strVal val="visible"/>
                                      </p:to>
                                    </p:set>
                                    <p:animEffect transition="in" filter="blinds(vertical)">
                                      <p:cBhvr>
                                        <p:cTn id="25" dur="500"/>
                                        <p:tgtEl>
                                          <p:spTgt spid="11267">
                                            <p:txEl>
                                              <p:pRg st="8" end="8"/>
                                            </p:txEl>
                                          </p:spTgt>
                                        </p:tgtEl>
                                      </p:cBhvr>
                                    </p:animEffect>
                                  </p:childTnLst>
                                </p:cTn>
                              </p:par>
                              <p:par>
                                <p:cTn id="26" presetID="3" presetClass="entr" presetSubtype="5" fill="hold" nodeType="withEffect">
                                  <p:stCondLst>
                                    <p:cond delay="0"/>
                                  </p:stCondLst>
                                  <p:childTnLst>
                                    <p:set>
                                      <p:cBhvr>
                                        <p:cTn id="27" dur="1" fill="hold">
                                          <p:stCondLst>
                                            <p:cond delay="0"/>
                                          </p:stCondLst>
                                        </p:cTn>
                                        <p:tgtEl>
                                          <p:spTgt spid="11267">
                                            <p:txEl>
                                              <p:pRg st="10" end="10"/>
                                            </p:txEl>
                                          </p:spTgt>
                                        </p:tgtEl>
                                        <p:attrNameLst>
                                          <p:attrName>style.visibility</p:attrName>
                                        </p:attrNameLst>
                                      </p:cBhvr>
                                      <p:to>
                                        <p:strVal val="visible"/>
                                      </p:to>
                                    </p:set>
                                    <p:animEffect transition="in" filter="blinds(vertical)">
                                      <p:cBhvr>
                                        <p:cTn id="28" dur="500"/>
                                        <p:tgtEl>
                                          <p:spTgt spid="112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066085F2-2498-4B36-BA70-A436A894CC86}"/>
              </a:ext>
            </a:extLst>
          </p:cNvPr>
          <p:cNvSpPr>
            <a:spLocks noGrp="1"/>
          </p:cNvSpPr>
          <p:nvPr>
            <p:ph type="title"/>
          </p:nvPr>
        </p:nvSpPr>
        <p:spPr>
          <a:xfrm>
            <a:off x="457200" y="274638"/>
            <a:ext cx="7467600" cy="1011237"/>
          </a:xfrm>
        </p:spPr>
        <p:txBody>
          <a:bodyPr/>
          <a:lstStyle/>
          <a:p>
            <a:pPr eaLnBrk="1" hangingPunct="1">
              <a:defRPr/>
            </a:pPr>
            <a:r>
              <a:rPr lang="es-ES" sz="4400" dirty="0"/>
              <a:t>ETAPA DE FORMACIÓN.</a:t>
            </a:r>
          </a:p>
        </p:txBody>
      </p:sp>
      <p:sp>
        <p:nvSpPr>
          <p:cNvPr id="3" name="2 Marcador de contenido">
            <a:extLst>
              <a:ext uri="{FF2B5EF4-FFF2-40B4-BE49-F238E27FC236}">
                <a16:creationId xmlns:a16="http://schemas.microsoft.com/office/drawing/2014/main" id="{88115C83-C395-4060-B48F-8C6F58FA6AA9}"/>
              </a:ext>
            </a:extLst>
          </p:cNvPr>
          <p:cNvSpPr>
            <a:spLocks noGrp="1"/>
          </p:cNvSpPr>
          <p:nvPr>
            <p:ph sz="quarter" idx="1"/>
          </p:nvPr>
        </p:nvSpPr>
        <p:spPr>
          <a:xfrm>
            <a:off x="457200" y="1600200"/>
            <a:ext cx="7467600" cy="4873625"/>
          </a:xfrm>
        </p:spPr>
        <p:txBody>
          <a:bodyPr/>
          <a:lstStyle/>
          <a:p>
            <a:pPr lvl="1" eaLnBrk="1" hangingPunct="1">
              <a:buFont typeface="Wingdings 2" panose="05020102010507070707" pitchFamily="18" charset="2"/>
              <a:buNone/>
            </a:pPr>
            <a:r>
              <a:rPr lang="es-ES" altLang="es-ES" sz="2800"/>
              <a:t>En la etapa de formación de mediadores y mediadoras es importante:</a:t>
            </a:r>
          </a:p>
          <a:p>
            <a:pPr lvl="2" eaLnBrk="1" hangingPunct="1"/>
            <a:r>
              <a:rPr lang="es-ES" altLang="es-ES" sz="2200"/>
              <a:t>Sensibilizar al equipo directivo, profesorado, al alumnado, las familias y el personal de administración y servicios.</a:t>
            </a:r>
          </a:p>
          <a:p>
            <a:pPr lvl="2" eaLnBrk="1" hangingPunct="1"/>
            <a:r>
              <a:rPr lang="es-ES" altLang="es-ES" sz="2200"/>
              <a:t>Seleccionar las personas que aceptan el compromiso inicial de poner en marcha la mediación.</a:t>
            </a:r>
          </a:p>
          <a:p>
            <a:pPr lvl="2" eaLnBrk="1" hangingPunct="1"/>
            <a:r>
              <a:rPr lang="es-ES" altLang="es-ES" sz="2200"/>
              <a:t>Realizar un cursillo de formación (10 horas).  </a:t>
            </a:r>
          </a:p>
          <a:p>
            <a:pPr eaLnBrk="1" hangingPunct="1"/>
            <a:endParaRPr lang="es-ES" altLang="es-ES"/>
          </a:p>
        </p:txBody>
      </p:sp>
      <p:sp>
        <p:nvSpPr>
          <p:cNvPr id="12292" name="4 Marcador de número de diapositiva">
            <a:extLst>
              <a:ext uri="{FF2B5EF4-FFF2-40B4-BE49-F238E27FC236}">
                <a16:creationId xmlns:a16="http://schemas.microsoft.com/office/drawing/2014/main" id="{F17D1DDC-A385-428C-991F-27517A594870}"/>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61B22D28-41E3-4E3C-8B78-E3185E27BCBA}" type="slidenum">
              <a:rPr lang="en-US" altLang="es-ES" sz="1400">
                <a:solidFill>
                  <a:srgbClr val="FFFFFF"/>
                </a:solidFill>
                <a:latin typeface="Lucida Sans Unicode" panose="020B0602030504020204" pitchFamily="34" charset="0"/>
              </a:rPr>
              <a:pPr eaLnBrk="1" hangingPunct="1">
                <a:spcBef>
                  <a:spcPct val="0"/>
                </a:spcBef>
                <a:buClrTx/>
                <a:buSzTx/>
                <a:buFontTx/>
                <a:buNone/>
              </a:pPr>
              <a:t>5</a:t>
            </a:fld>
            <a:endParaRPr lang="en-US" altLang="es-ES" sz="1400">
              <a:solidFill>
                <a:srgbClr val="FFFFFF"/>
              </a:solidFill>
              <a:latin typeface="Lucida Sans Unicode" panose="020B0602030504020204" pitchFamily="34" charset="0"/>
            </a:endParaRPr>
          </a:p>
        </p:txBody>
      </p:sp>
      <p:sp>
        <p:nvSpPr>
          <p:cNvPr id="12293" name="5 Marcador de pie de página">
            <a:extLst>
              <a:ext uri="{FF2B5EF4-FFF2-40B4-BE49-F238E27FC236}">
                <a16:creationId xmlns:a16="http://schemas.microsoft.com/office/drawing/2014/main" id="{2B30FC44-4D43-44E7-BDA8-EDC61DBC0BDE}"/>
              </a:ext>
            </a:extLst>
          </p:cNvPr>
          <p:cNvSpPr>
            <a:spLocks noGrp="1"/>
          </p:cNvSpPr>
          <p:nvPr>
            <p:ph type="ftr" sz="quarter" idx="12"/>
          </p:nvPr>
        </p:nvSpPr>
        <p:spPr bwMode="auto">
          <a:xfrm rot="5400000">
            <a:off x="6294438" y="3041650"/>
            <a:ext cx="459105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12294" name="Picture 7">
            <a:extLst>
              <a:ext uri="{FF2B5EF4-FFF2-40B4-BE49-F238E27FC236}">
                <a16:creationId xmlns:a16="http://schemas.microsoft.com/office/drawing/2014/main" id="{068E561F-0123-4CE6-A661-733F434884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5600" y="5300663"/>
            <a:ext cx="18732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heel(4)">
                                      <p:cBhvr>
                                        <p:cTn id="19" dur="2000"/>
                                        <p:tgtEl>
                                          <p:spTgt spid="3">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slide(fromBottom)">
                                      <p:cBhvr>
                                        <p:cTn id="24" dur="500"/>
                                        <p:tgtEl>
                                          <p:spTgt spid="3">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2"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Scale>
                                      <p:cBhvr>
                                        <p:cTn id="29"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3">
                                            <p:txEl>
                                              <p:pRg st="3" end="3"/>
                                            </p:txEl>
                                          </p:spTgt>
                                        </p:tgtEl>
                                        <p:attrNameLst>
                                          <p:attrName>ppt_x</p:attrName>
                                          <p:attrName>ppt_y</p:attrName>
                                        </p:attrNameLst>
                                      </p:cBhvr>
                                    </p:animMotion>
                                    <p:animEffect transition="in" filter="fade">
                                      <p:cBhvr>
                                        <p:cTn id="3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EF71243D-A4B3-4B5A-A07F-9D8F443C00B4}"/>
              </a:ext>
            </a:extLst>
          </p:cNvPr>
          <p:cNvSpPr>
            <a:spLocks noGrp="1"/>
          </p:cNvSpPr>
          <p:nvPr>
            <p:ph type="title"/>
          </p:nvPr>
        </p:nvSpPr>
        <p:spPr>
          <a:xfrm>
            <a:off x="250825" y="115888"/>
            <a:ext cx="8066088" cy="1143000"/>
          </a:xfrm>
        </p:spPr>
        <p:txBody>
          <a:bodyPr>
            <a:noAutofit/>
          </a:bodyPr>
          <a:lstStyle/>
          <a:p>
            <a:pPr algn="ctr">
              <a:defRPr/>
            </a:pPr>
            <a:r>
              <a:rPr lang="es-ES_tradnl" sz="4400" dirty="0"/>
              <a:t>CURSILLO DE FORMACIÓN</a:t>
            </a:r>
            <a:endParaRPr lang="es-ES" sz="4400" dirty="0"/>
          </a:p>
        </p:txBody>
      </p:sp>
      <p:sp>
        <p:nvSpPr>
          <p:cNvPr id="13315" name="2 Marcador de contenido">
            <a:extLst>
              <a:ext uri="{FF2B5EF4-FFF2-40B4-BE49-F238E27FC236}">
                <a16:creationId xmlns:a16="http://schemas.microsoft.com/office/drawing/2014/main" id="{581CB33B-0EFC-43E2-BEED-B08A845EFA7A}"/>
              </a:ext>
            </a:extLst>
          </p:cNvPr>
          <p:cNvSpPr>
            <a:spLocks noGrp="1"/>
          </p:cNvSpPr>
          <p:nvPr>
            <p:ph sz="quarter" idx="1"/>
          </p:nvPr>
        </p:nvSpPr>
        <p:spPr>
          <a:xfrm>
            <a:off x="457200" y="1600200"/>
            <a:ext cx="7467600" cy="4873625"/>
          </a:xfrm>
        </p:spPr>
        <p:txBody>
          <a:bodyPr/>
          <a:lstStyle/>
          <a:p>
            <a:r>
              <a:rPr lang="es-ES" altLang="es-ES" sz="1600"/>
              <a:t>El programa    </a:t>
            </a:r>
            <a:r>
              <a:rPr lang="es-ES" altLang="es-ES" sz="1600" b="1"/>
              <a:t>AULA DE MEDIACIÓN</a:t>
            </a:r>
            <a:r>
              <a:rPr lang="es-ES" altLang="es-ES" sz="1600" i="1"/>
              <a:t> </a:t>
            </a:r>
            <a:r>
              <a:rPr lang="es-ES" altLang="es-ES" sz="1600"/>
              <a:t>consta de siete módulos de trabajo.</a:t>
            </a:r>
          </a:p>
          <a:p>
            <a:r>
              <a:rPr lang="es-ES" altLang="es-ES" sz="1600"/>
              <a:t>	Los módulos incluyen aspectos imprescindibles para el aprendizaje de las técnicas y habilidades básicas a utilizar en un proceso de mediación.</a:t>
            </a:r>
          </a:p>
          <a:p>
            <a:pPr lvl="1"/>
            <a:r>
              <a:rPr lang="es-ES" altLang="es-ES" sz="1600"/>
              <a:t>Presentación e introducción al programa de mediación.</a:t>
            </a:r>
          </a:p>
          <a:p>
            <a:pPr lvl="1"/>
            <a:r>
              <a:rPr lang="es-ES" altLang="es-ES" sz="1600"/>
              <a:t>El conflicto y sus elementos.</a:t>
            </a:r>
          </a:p>
          <a:p>
            <a:pPr lvl="1"/>
            <a:r>
              <a:rPr lang="es-ES" altLang="es-ES" sz="1600"/>
              <a:t>La mediación.</a:t>
            </a:r>
          </a:p>
          <a:p>
            <a:pPr lvl="1"/>
            <a:r>
              <a:rPr lang="es-ES" altLang="es-ES" sz="1600"/>
              <a:t>Habilidades para una comunicación eficaz.</a:t>
            </a:r>
          </a:p>
          <a:p>
            <a:pPr lvl="1"/>
            <a:r>
              <a:rPr lang="es-ES" altLang="es-ES" sz="1600"/>
              <a:t>Experimentar la mediación.</a:t>
            </a:r>
          </a:p>
          <a:p>
            <a:pPr lvl="1"/>
            <a:r>
              <a:rPr lang="es-ES" altLang="es-ES" sz="1600"/>
              <a:t>Instrumentos pedagógicos.</a:t>
            </a:r>
          </a:p>
          <a:p>
            <a:pPr lvl="1"/>
            <a:r>
              <a:rPr lang="es-ES" altLang="es-ES" sz="1600"/>
              <a:t>La mediación en marcha.</a:t>
            </a:r>
          </a:p>
          <a:p>
            <a:pPr lvl="1"/>
            <a:r>
              <a:rPr lang="es-ES" altLang="es-ES" sz="1600"/>
              <a:t>Cada módulo comienza con una visión general de los objetivos y contenidos que se pretenden trabajar y describir los pasos a seguir dentro de las diferentes actividades con aquellos documentos necesarios para hacerlos.</a:t>
            </a:r>
          </a:p>
          <a:p>
            <a:endParaRPr lang="es-ES" altLang="es-ES"/>
          </a:p>
        </p:txBody>
      </p:sp>
      <p:sp>
        <p:nvSpPr>
          <p:cNvPr id="13316" name="3 Marcador de fecha">
            <a:extLst>
              <a:ext uri="{FF2B5EF4-FFF2-40B4-BE49-F238E27FC236}">
                <a16:creationId xmlns:a16="http://schemas.microsoft.com/office/drawing/2014/main" id="{8F5AF154-FF06-4793-ACC2-59C72FD60438}"/>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US" altLang="es-ES" sz="1200">
              <a:solidFill>
                <a:schemeClr val="tx2"/>
              </a:solidFill>
              <a:latin typeface="Lucida Sans Unicode" panose="020B0602030504020204" pitchFamily="34" charset="0"/>
            </a:endParaRPr>
          </a:p>
        </p:txBody>
      </p:sp>
      <p:sp>
        <p:nvSpPr>
          <p:cNvPr id="13317" name="4 Marcador de número de diapositiva">
            <a:extLst>
              <a:ext uri="{FF2B5EF4-FFF2-40B4-BE49-F238E27FC236}">
                <a16:creationId xmlns:a16="http://schemas.microsoft.com/office/drawing/2014/main" id="{B73A300F-18A0-40DB-AE89-58866E27344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C55A80E5-6EBC-42B0-8405-3D10E5DB74BC}" type="slidenum">
              <a:rPr lang="en-US" altLang="es-ES" sz="1400">
                <a:solidFill>
                  <a:srgbClr val="FFFFFF"/>
                </a:solidFill>
                <a:latin typeface="Lucida Sans Unicode" panose="020B0602030504020204" pitchFamily="34" charset="0"/>
              </a:rPr>
              <a:pPr eaLnBrk="1" hangingPunct="1">
                <a:spcBef>
                  <a:spcPct val="0"/>
                </a:spcBef>
                <a:buClrTx/>
                <a:buSzTx/>
                <a:buFontTx/>
                <a:buNone/>
              </a:pPr>
              <a:t>6</a:t>
            </a:fld>
            <a:endParaRPr lang="en-US" altLang="es-ES" sz="1400">
              <a:solidFill>
                <a:srgbClr val="FFFFFF"/>
              </a:solidFill>
              <a:latin typeface="Lucida Sans Unicode" panose="020B0602030504020204" pitchFamily="34" charset="0"/>
            </a:endParaRPr>
          </a:p>
        </p:txBody>
      </p:sp>
      <p:sp>
        <p:nvSpPr>
          <p:cNvPr id="13318" name="5 Marcador de pie de página">
            <a:extLst>
              <a:ext uri="{FF2B5EF4-FFF2-40B4-BE49-F238E27FC236}">
                <a16:creationId xmlns:a16="http://schemas.microsoft.com/office/drawing/2014/main" id="{8ED25D34-09E1-4BDB-8EAB-3EEEEA3C4FC2}"/>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PACIFICACIÓN- José Antonio Veiga Olivares</a:t>
            </a:r>
            <a:endParaRPr lang="en-US" altLang="es-ES" sz="1200">
              <a:solidFill>
                <a:schemeClr val="tx2"/>
              </a:solidFill>
              <a:latin typeface="Lucida Sans Unicode" panose="020B0602030504020204" pitchFamily="34" charset="0"/>
            </a:endParaRPr>
          </a:p>
        </p:txBody>
      </p:sp>
      <p:pic>
        <p:nvPicPr>
          <p:cNvPr id="13319" name="Picture 2">
            <a:extLst>
              <a:ext uri="{FF2B5EF4-FFF2-40B4-BE49-F238E27FC236}">
                <a16:creationId xmlns:a16="http://schemas.microsoft.com/office/drawing/2014/main" id="{F36A0CC9-59A9-46FF-9E3E-A85E880BF3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3284538"/>
            <a:ext cx="1520825" cy="163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slide(fromBottom)">
                                      <p:cBhvr>
                                        <p:cTn id="7" dur="500"/>
                                        <p:tgtEl>
                                          <p:spTgt spid="13315">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13315">
                                            <p:txEl>
                                              <p:pRg st="1" end="1"/>
                                            </p:txEl>
                                          </p:spTgt>
                                        </p:tgtEl>
                                        <p:attrNameLst>
                                          <p:attrName>style.visibility</p:attrName>
                                        </p:attrNameLst>
                                      </p:cBhvr>
                                      <p:to>
                                        <p:strVal val="visible"/>
                                      </p:to>
                                    </p:set>
                                    <p:animEffect transition="in" filter="slide(fromBottom)">
                                      <p:cBhvr>
                                        <p:cTn id="10" dur="500"/>
                                        <p:tgtEl>
                                          <p:spTgt spid="1331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7" presetClass="entr" presetSubtype="0" fill="hold"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animEffect transition="in" filter="fade">
                                      <p:cBhvr>
                                        <p:cTn id="15" dur="1000"/>
                                        <p:tgtEl>
                                          <p:spTgt spid="13315">
                                            <p:txEl>
                                              <p:pRg st="2" end="2"/>
                                            </p:txEl>
                                          </p:spTgt>
                                        </p:tgtEl>
                                      </p:cBhvr>
                                    </p:animEffect>
                                    <p:anim calcmode="lin" valueType="num">
                                      <p:cBhvr>
                                        <p:cTn id="16"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13315">
                                            <p:txEl>
                                              <p:pRg st="2" end="2"/>
                                            </p:txEl>
                                          </p:spTgt>
                                        </p:tgtEl>
                                        <p:attrNameLst>
                                          <p:attrName>ppt_y</p:attrName>
                                        </p:attrNameLst>
                                      </p:cBhvr>
                                      <p:tavLst>
                                        <p:tav tm="0">
                                          <p:val>
                                            <p:strVal val="#ppt_y-.1"/>
                                          </p:val>
                                        </p:tav>
                                        <p:tav tm="100000">
                                          <p:val>
                                            <p:strVal val="#ppt_y"/>
                                          </p:val>
                                        </p:tav>
                                      </p:tavLst>
                                    </p:anim>
                                  </p:childTnLst>
                                </p:cTn>
                              </p:par>
                              <p:par>
                                <p:cTn id="18" presetID="47" presetClass="entr" presetSubtype="0" fill="hold" nodeType="withEffect">
                                  <p:stCondLst>
                                    <p:cond delay="0"/>
                                  </p:stCondLst>
                                  <p:childTnLst>
                                    <p:set>
                                      <p:cBhvr>
                                        <p:cTn id="19" dur="1" fill="hold">
                                          <p:stCondLst>
                                            <p:cond delay="0"/>
                                          </p:stCondLst>
                                        </p:cTn>
                                        <p:tgtEl>
                                          <p:spTgt spid="13315">
                                            <p:txEl>
                                              <p:pRg st="3" end="3"/>
                                            </p:txEl>
                                          </p:spTgt>
                                        </p:tgtEl>
                                        <p:attrNameLst>
                                          <p:attrName>style.visibility</p:attrName>
                                        </p:attrNameLst>
                                      </p:cBhvr>
                                      <p:to>
                                        <p:strVal val="visible"/>
                                      </p:to>
                                    </p:set>
                                    <p:animEffect transition="in" filter="fade">
                                      <p:cBhvr>
                                        <p:cTn id="20" dur="1000"/>
                                        <p:tgtEl>
                                          <p:spTgt spid="13315">
                                            <p:txEl>
                                              <p:pRg st="3" end="3"/>
                                            </p:txEl>
                                          </p:spTgt>
                                        </p:tgtEl>
                                      </p:cBhvr>
                                    </p:animEffect>
                                    <p:anim calcmode="lin" valueType="num">
                                      <p:cBhvr>
                                        <p:cTn id="21"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13315">
                                            <p:txEl>
                                              <p:pRg st="3" end="3"/>
                                            </p:txEl>
                                          </p:spTgt>
                                        </p:tgtEl>
                                        <p:attrNameLst>
                                          <p:attrName>ppt_y</p:attrName>
                                        </p:attrNameLst>
                                      </p:cBhvr>
                                      <p:tavLst>
                                        <p:tav tm="0">
                                          <p:val>
                                            <p:strVal val="#ppt_y-.1"/>
                                          </p:val>
                                        </p:tav>
                                        <p:tav tm="100000">
                                          <p:val>
                                            <p:strVal val="#ppt_y"/>
                                          </p:val>
                                        </p:tav>
                                      </p:tavLst>
                                    </p:anim>
                                  </p:childTnLst>
                                </p:cTn>
                              </p:par>
                              <p:par>
                                <p:cTn id="23" presetID="47" presetClass="entr" presetSubtype="0" fill="hold" nodeType="withEffect">
                                  <p:stCondLst>
                                    <p:cond delay="0"/>
                                  </p:stCondLst>
                                  <p:childTnLst>
                                    <p:set>
                                      <p:cBhvr>
                                        <p:cTn id="24" dur="1" fill="hold">
                                          <p:stCondLst>
                                            <p:cond delay="0"/>
                                          </p:stCondLst>
                                        </p:cTn>
                                        <p:tgtEl>
                                          <p:spTgt spid="13315">
                                            <p:txEl>
                                              <p:pRg st="4" end="4"/>
                                            </p:txEl>
                                          </p:spTgt>
                                        </p:tgtEl>
                                        <p:attrNameLst>
                                          <p:attrName>style.visibility</p:attrName>
                                        </p:attrNameLst>
                                      </p:cBhvr>
                                      <p:to>
                                        <p:strVal val="visible"/>
                                      </p:to>
                                    </p:set>
                                    <p:animEffect transition="in" filter="fade">
                                      <p:cBhvr>
                                        <p:cTn id="25" dur="1000"/>
                                        <p:tgtEl>
                                          <p:spTgt spid="13315">
                                            <p:txEl>
                                              <p:pRg st="4" end="4"/>
                                            </p:txEl>
                                          </p:spTgt>
                                        </p:tgtEl>
                                      </p:cBhvr>
                                    </p:animEffect>
                                    <p:anim calcmode="lin" valueType="num">
                                      <p:cBhvr>
                                        <p:cTn id="26"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13315">
                                            <p:txEl>
                                              <p:pRg st="4" end="4"/>
                                            </p:txEl>
                                          </p:spTgt>
                                        </p:tgtEl>
                                        <p:attrNameLst>
                                          <p:attrName>ppt_y</p:attrName>
                                        </p:attrNameLst>
                                      </p:cBhvr>
                                      <p:tavLst>
                                        <p:tav tm="0">
                                          <p:val>
                                            <p:strVal val="#ppt_y-.1"/>
                                          </p:val>
                                        </p:tav>
                                        <p:tav tm="100000">
                                          <p:val>
                                            <p:strVal val="#ppt_y"/>
                                          </p:val>
                                        </p:tav>
                                      </p:tavLst>
                                    </p:anim>
                                  </p:childTnLst>
                                </p:cTn>
                              </p:par>
                              <p:par>
                                <p:cTn id="28" presetID="47" presetClass="entr" presetSubtype="0" fill="hold" nodeType="withEffect">
                                  <p:stCondLst>
                                    <p:cond delay="0"/>
                                  </p:stCondLst>
                                  <p:childTnLst>
                                    <p:set>
                                      <p:cBhvr>
                                        <p:cTn id="29" dur="1" fill="hold">
                                          <p:stCondLst>
                                            <p:cond delay="0"/>
                                          </p:stCondLst>
                                        </p:cTn>
                                        <p:tgtEl>
                                          <p:spTgt spid="13315">
                                            <p:txEl>
                                              <p:pRg st="5" end="5"/>
                                            </p:txEl>
                                          </p:spTgt>
                                        </p:tgtEl>
                                        <p:attrNameLst>
                                          <p:attrName>style.visibility</p:attrName>
                                        </p:attrNameLst>
                                      </p:cBhvr>
                                      <p:to>
                                        <p:strVal val="visible"/>
                                      </p:to>
                                    </p:set>
                                    <p:animEffect transition="in" filter="fade">
                                      <p:cBhvr>
                                        <p:cTn id="30" dur="1000"/>
                                        <p:tgtEl>
                                          <p:spTgt spid="13315">
                                            <p:txEl>
                                              <p:pRg st="5" end="5"/>
                                            </p:txEl>
                                          </p:spTgt>
                                        </p:tgtEl>
                                      </p:cBhvr>
                                    </p:animEffect>
                                    <p:anim calcmode="lin" valueType="num">
                                      <p:cBhvr>
                                        <p:cTn id="31" dur="10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p:cTn id="32" dur="1000" fill="hold"/>
                                        <p:tgtEl>
                                          <p:spTgt spid="1331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nodeType="clickEffect">
                                  <p:stCondLst>
                                    <p:cond delay="0"/>
                                  </p:stCondLst>
                                  <p:childTnLst>
                                    <p:set>
                                      <p:cBhvr>
                                        <p:cTn id="36" dur="1" fill="hold">
                                          <p:stCondLst>
                                            <p:cond delay="0"/>
                                          </p:stCondLst>
                                        </p:cTn>
                                        <p:tgtEl>
                                          <p:spTgt spid="13315">
                                            <p:txEl>
                                              <p:pRg st="6" end="6"/>
                                            </p:txEl>
                                          </p:spTgt>
                                        </p:tgtEl>
                                        <p:attrNameLst>
                                          <p:attrName>style.visibility</p:attrName>
                                        </p:attrNameLst>
                                      </p:cBhvr>
                                      <p:to>
                                        <p:strVal val="visible"/>
                                      </p:to>
                                    </p:set>
                                    <p:animEffect transition="in" filter="barn(inHorizontal)">
                                      <p:cBhvr>
                                        <p:cTn id="37" dur="500"/>
                                        <p:tgtEl>
                                          <p:spTgt spid="13315">
                                            <p:txEl>
                                              <p:pRg st="6" end="6"/>
                                            </p:txEl>
                                          </p:spTgt>
                                        </p:tgtEl>
                                      </p:cBhvr>
                                    </p:animEffect>
                                  </p:childTnLst>
                                </p:cTn>
                              </p:par>
                              <p:par>
                                <p:cTn id="38" presetID="16" presetClass="entr" presetSubtype="26" fill="hold" nodeType="withEffect">
                                  <p:stCondLst>
                                    <p:cond delay="0"/>
                                  </p:stCondLst>
                                  <p:childTnLst>
                                    <p:set>
                                      <p:cBhvr>
                                        <p:cTn id="39" dur="1" fill="hold">
                                          <p:stCondLst>
                                            <p:cond delay="0"/>
                                          </p:stCondLst>
                                        </p:cTn>
                                        <p:tgtEl>
                                          <p:spTgt spid="13315">
                                            <p:txEl>
                                              <p:pRg st="7" end="7"/>
                                            </p:txEl>
                                          </p:spTgt>
                                        </p:tgtEl>
                                        <p:attrNameLst>
                                          <p:attrName>style.visibility</p:attrName>
                                        </p:attrNameLst>
                                      </p:cBhvr>
                                      <p:to>
                                        <p:strVal val="visible"/>
                                      </p:to>
                                    </p:set>
                                    <p:animEffect transition="in" filter="barn(inHorizontal)">
                                      <p:cBhvr>
                                        <p:cTn id="40" dur="500"/>
                                        <p:tgtEl>
                                          <p:spTgt spid="13315">
                                            <p:txEl>
                                              <p:pRg st="7" end="7"/>
                                            </p:txEl>
                                          </p:spTgt>
                                        </p:tgtEl>
                                      </p:cBhvr>
                                    </p:animEffect>
                                  </p:childTnLst>
                                </p:cTn>
                              </p:par>
                              <p:par>
                                <p:cTn id="41" presetID="16" presetClass="entr" presetSubtype="26" fill="hold" nodeType="withEffect">
                                  <p:stCondLst>
                                    <p:cond delay="0"/>
                                  </p:stCondLst>
                                  <p:childTnLst>
                                    <p:set>
                                      <p:cBhvr>
                                        <p:cTn id="42" dur="1" fill="hold">
                                          <p:stCondLst>
                                            <p:cond delay="0"/>
                                          </p:stCondLst>
                                        </p:cTn>
                                        <p:tgtEl>
                                          <p:spTgt spid="13315">
                                            <p:txEl>
                                              <p:pRg st="8" end="8"/>
                                            </p:txEl>
                                          </p:spTgt>
                                        </p:tgtEl>
                                        <p:attrNameLst>
                                          <p:attrName>style.visibility</p:attrName>
                                        </p:attrNameLst>
                                      </p:cBhvr>
                                      <p:to>
                                        <p:strVal val="visible"/>
                                      </p:to>
                                    </p:set>
                                    <p:animEffect transition="in" filter="barn(inHorizontal)">
                                      <p:cBhvr>
                                        <p:cTn id="43" dur="500"/>
                                        <p:tgtEl>
                                          <p:spTgt spid="13315">
                                            <p:txEl>
                                              <p:pRg st="8" end="8"/>
                                            </p:txEl>
                                          </p:spTgt>
                                        </p:tgtEl>
                                      </p:cBhvr>
                                    </p:animEffect>
                                  </p:childTnLst>
                                </p:cTn>
                              </p:par>
                              <p:par>
                                <p:cTn id="44" presetID="16" presetClass="entr" presetSubtype="26" fill="hold" nodeType="withEffect">
                                  <p:stCondLst>
                                    <p:cond delay="0"/>
                                  </p:stCondLst>
                                  <p:childTnLst>
                                    <p:set>
                                      <p:cBhvr>
                                        <p:cTn id="45" dur="1" fill="hold">
                                          <p:stCondLst>
                                            <p:cond delay="0"/>
                                          </p:stCondLst>
                                        </p:cTn>
                                        <p:tgtEl>
                                          <p:spTgt spid="13315">
                                            <p:txEl>
                                              <p:pRg st="9" end="9"/>
                                            </p:txEl>
                                          </p:spTgt>
                                        </p:tgtEl>
                                        <p:attrNameLst>
                                          <p:attrName>style.visibility</p:attrName>
                                        </p:attrNameLst>
                                      </p:cBhvr>
                                      <p:to>
                                        <p:strVal val="visible"/>
                                      </p:to>
                                    </p:set>
                                    <p:animEffect transition="in" filter="barn(inHorizontal)">
                                      <p:cBhvr>
                                        <p:cTn id="46" dur="500"/>
                                        <p:tgtEl>
                                          <p:spTgt spid="1331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27A20F93-3E7D-4835-8C83-6C8728450339}"/>
              </a:ext>
            </a:extLst>
          </p:cNvPr>
          <p:cNvSpPr>
            <a:spLocks noGrp="1"/>
          </p:cNvSpPr>
          <p:nvPr>
            <p:ph type="title"/>
          </p:nvPr>
        </p:nvSpPr>
        <p:spPr>
          <a:xfrm>
            <a:off x="457200" y="274638"/>
            <a:ext cx="7931150" cy="1143000"/>
          </a:xfrm>
        </p:spPr>
        <p:txBody>
          <a:bodyPr>
            <a:noAutofit/>
          </a:bodyPr>
          <a:lstStyle/>
          <a:p>
            <a:pPr algn="ctr">
              <a:defRPr/>
            </a:pPr>
            <a:r>
              <a:rPr lang="es-ES_tradnl" sz="3600" dirty="0"/>
              <a:t>TEMPORALIZACIÓN DEL CURSILLO</a:t>
            </a:r>
            <a:endParaRPr lang="es-ES" sz="3600" dirty="0"/>
          </a:p>
        </p:txBody>
      </p:sp>
      <p:sp>
        <p:nvSpPr>
          <p:cNvPr id="14339" name="2 Marcador de contenido">
            <a:extLst>
              <a:ext uri="{FF2B5EF4-FFF2-40B4-BE49-F238E27FC236}">
                <a16:creationId xmlns:a16="http://schemas.microsoft.com/office/drawing/2014/main" id="{8BD3F781-0517-4306-AE61-A5A7E4C56398}"/>
              </a:ext>
            </a:extLst>
          </p:cNvPr>
          <p:cNvSpPr>
            <a:spLocks noGrp="1"/>
          </p:cNvSpPr>
          <p:nvPr>
            <p:ph sz="quarter" idx="1"/>
          </p:nvPr>
        </p:nvSpPr>
        <p:spPr>
          <a:xfrm>
            <a:off x="457200" y="1600200"/>
            <a:ext cx="7467600" cy="4873625"/>
          </a:xfrm>
        </p:spPr>
        <p:txBody>
          <a:bodyPr/>
          <a:lstStyle/>
          <a:p>
            <a:r>
              <a:rPr lang="es-ES" altLang="es-ES"/>
              <a:t>El proyecto se haría en 3 fases:</a:t>
            </a:r>
          </a:p>
          <a:p>
            <a:pPr>
              <a:buFont typeface="Wingdings" panose="05000000000000000000" pitchFamily="2" charset="2"/>
              <a:buNone/>
            </a:pPr>
            <a:r>
              <a:rPr lang="es-ES" altLang="es-ES" sz="1200"/>
              <a:t> </a:t>
            </a:r>
          </a:p>
          <a:p>
            <a:r>
              <a:rPr lang="es-ES" altLang="es-ES" sz="1200" b="1" i="1" u="sng"/>
              <a:t>1ª fase: CONCIENCIACIÓN: (6 horas)</a:t>
            </a:r>
            <a:endParaRPr lang="es-ES" altLang="es-ES" sz="1200" b="1"/>
          </a:p>
          <a:p>
            <a:pPr>
              <a:buFont typeface="Wingdings" panose="05000000000000000000" pitchFamily="2" charset="2"/>
              <a:buNone/>
            </a:pPr>
            <a:r>
              <a:rPr lang="es-ES" altLang="es-ES" sz="1200"/>
              <a:t>	Se tendría una reunión:</a:t>
            </a:r>
          </a:p>
          <a:p>
            <a:pPr lvl="1"/>
            <a:r>
              <a:rPr lang="es-ES" altLang="es-ES" sz="1200"/>
              <a:t>Con el Equipo directivo del Centro para presentar el Proyecto.</a:t>
            </a:r>
          </a:p>
          <a:p>
            <a:pPr lvl="1"/>
            <a:r>
              <a:rPr lang="es-ES" altLang="es-ES" sz="1200"/>
              <a:t>Con el Claustro de Profesores.</a:t>
            </a:r>
          </a:p>
          <a:p>
            <a:pPr lvl="1"/>
            <a:r>
              <a:rPr lang="es-ES" altLang="es-ES" sz="1200"/>
              <a:t>Una charla con los padres y madres de alumnos del Centro.</a:t>
            </a:r>
          </a:p>
          <a:p>
            <a:pPr lvl="1"/>
            <a:r>
              <a:rPr lang="es-ES" altLang="es-ES" sz="1200"/>
              <a:t>Una hora de tutoría con alumnos.</a:t>
            </a:r>
          </a:p>
          <a:p>
            <a:r>
              <a:rPr lang="es-ES" altLang="es-ES" sz="1200" b="1" i="1" u="sng"/>
              <a:t>2ª fase: FORMACIÓN: (10  horas)</a:t>
            </a:r>
            <a:endParaRPr lang="es-ES" altLang="es-ES" sz="1200"/>
          </a:p>
          <a:p>
            <a:pPr lvl="1"/>
            <a:r>
              <a:rPr lang="es-ES" altLang="es-ES" sz="1200"/>
              <a:t>El tiempo de </a:t>
            </a:r>
            <a:r>
              <a:rPr lang="es-ES" altLang="es-ES" sz="1200" b="1" i="1"/>
              <a:t>formación</a:t>
            </a:r>
            <a:r>
              <a:rPr lang="es-ES" altLang="es-ES" sz="1200"/>
              <a:t> sería de  aproximadamente 10 horas dependiendo de que se desarrollen íntegramente todas las actividades o no.  </a:t>
            </a:r>
          </a:p>
          <a:p>
            <a:pPr lvl="1"/>
            <a:r>
              <a:rPr lang="es-ES" altLang="es-ES" sz="1200"/>
              <a:t>Normalmente se utilizarían alrededor de 4 sesiones de dos horas y media horas de duración cada una o concentradas en dos fines de semana (viernes por la tarde  y sábado completo).</a:t>
            </a:r>
          </a:p>
          <a:p>
            <a:endParaRPr lang="es-ES" altLang="es-ES" sz="1200"/>
          </a:p>
          <a:p>
            <a:r>
              <a:rPr lang="es-ES" altLang="es-ES" sz="1200" b="1" i="1" u="sng"/>
              <a:t>3ª fase: SEGUIMIENTO: (6 horas)</a:t>
            </a:r>
            <a:endParaRPr lang="es-ES" altLang="es-ES" sz="1200"/>
          </a:p>
          <a:p>
            <a:pPr lvl="1"/>
            <a:r>
              <a:rPr lang="es-ES" altLang="es-ES" sz="1200"/>
              <a:t>Una vez formado el equipo de mediación escolar se tendría con ellos una reunión cada dos meses para valorar y evaluar la marcha del proyecto en el Centro, así como en alguna de esas reuniones se daría alguna charla de reciclaje de formación.</a:t>
            </a:r>
          </a:p>
          <a:p>
            <a:pPr>
              <a:buFont typeface="Wingdings" panose="05000000000000000000" pitchFamily="2" charset="2"/>
              <a:buNone/>
            </a:pPr>
            <a:endParaRPr lang="es-ES" altLang="es-ES"/>
          </a:p>
        </p:txBody>
      </p:sp>
      <p:sp>
        <p:nvSpPr>
          <p:cNvPr id="14340" name="3 Marcador de fecha">
            <a:extLst>
              <a:ext uri="{FF2B5EF4-FFF2-40B4-BE49-F238E27FC236}">
                <a16:creationId xmlns:a16="http://schemas.microsoft.com/office/drawing/2014/main" id="{D7CBBFB8-7D46-47CA-AA09-4F28F25BE91B}"/>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US" altLang="es-ES" sz="1200">
              <a:solidFill>
                <a:schemeClr val="tx2"/>
              </a:solidFill>
              <a:latin typeface="Lucida Sans Unicode" panose="020B0602030504020204" pitchFamily="34" charset="0"/>
            </a:endParaRPr>
          </a:p>
        </p:txBody>
      </p:sp>
      <p:sp>
        <p:nvSpPr>
          <p:cNvPr id="14341" name="4 Marcador de número de diapositiva">
            <a:extLst>
              <a:ext uri="{FF2B5EF4-FFF2-40B4-BE49-F238E27FC236}">
                <a16:creationId xmlns:a16="http://schemas.microsoft.com/office/drawing/2014/main" id="{4FA2C1D9-6BE9-41DF-AA52-4F4F23695DDD}"/>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6585E35E-6462-4358-AA4C-D92635420C78}" type="slidenum">
              <a:rPr lang="en-US" altLang="es-ES" sz="1400">
                <a:solidFill>
                  <a:srgbClr val="FFFFFF"/>
                </a:solidFill>
                <a:latin typeface="Lucida Sans Unicode" panose="020B0602030504020204" pitchFamily="34" charset="0"/>
              </a:rPr>
              <a:pPr eaLnBrk="1" hangingPunct="1">
                <a:spcBef>
                  <a:spcPct val="0"/>
                </a:spcBef>
                <a:buClrTx/>
                <a:buSzTx/>
                <a:buFontTx/>
                <a:buNone/>
              </a:pPr>
              <a:t>7</a:t>
            </a:fld>
            <a:endParaRPr lang="en-US" altLang="es-ES" sz="1400">
              <a:solidFill>
                <a:srgbClr val="FFFFFF"/>
              </a:solidFill>
              <a:latin typeface="Lucida Sans Unicode" panose="020B0602030504020204" pitchFamily="34" charset="0"/>
            </a:endParaRPr>
          </a:p>
        </p:txBody>
      </p:sp>
      <p:sp>
        <p:nvSpPr>
          <p:cNvPr id="14342" name="5 Marcador de pie de página">
            <a:extLst>
              <a:ext uri="{FF2B5EF4-FFF2-40B4-BE49-F238E27FC236}">
                <a16:creationId xmlns:a16="http://schemas.microsoft.com/office/drawing/2014/main" id="{602019D6-A042-4857-A17E-7ECB4E75FD8C}"/>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PACIFICACIÓN- José Antonio Veiga Olivares</a:t>
            </a:r>
            <a:endParaRPr lang="en-US" altLang="es-ES" sz="1200">
              <a:solidFill>
                <a:schemeClr val="tx2"/>
              </a:solidFill>
              <a:latin typeface="Lucida Sans Unicode" panose="020B0602030504020204" pitchFamily="34" charset="0"/>
            </a:endParaRPr>
          </a:p>
        </p:txBody>
      </p:sp>
      <p:pic>
        <p:nvPicPr>
          <p:cNvPr id="14343" name="Picture 2">
            <a:extLst>
              <a:ext uri="{FF2B5EF4-FFF2-40B4-BE49-F238E27FC236}">
                <a16:creationId xmlns:a16="http://schemas.microsoft.com/office/drawing/2014/main" id="{DB4BB92E-4E50-45B7-BE6F-793216B1C6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1052513"/>
            <a:ext cx="28575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slide(fromBottom)">
                                      <p:cBhvr>
                                        <p:cTn id="7" dur="500"/>
                                        <p:tgtEl>
                                          <p:spTgt spid="14339">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14339">
                                            <p:txEl>
                                              <p:pRg st="1" end="1"/>
                                            </p:txEl>
                                          </p:spTgt>
                                        </p:tgtEl>
                                        <p:attrNameLst>
                                          <p:attrName>style.visibility</p:attrName>
                                        </p:attrNameLst>
                                      </p:cBhvr>
                                      <p:to>
                                        <p:strVal val="visible"/>
                                      </p:to>
                                    </p:set>
                                    <p:animEffect transition="in" filter="slide(fromBottom)">
                                      <p:cBhvr>
                                        <p:cTn id="10" dur="500"/>
                                        <p:tgtEl>
                                          <p:spTgt spid="1433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1" presetClass="entr" presetSubtype="8"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Effect transition="in" filter="wheel(8)">
                                      <p:cBhvr>
                                        <p:cTn id="15" dur="500"/>
                                        <p:tgtEl>
                                          <p:spTgt spid="14339">
                                            <p:txEl>
                                              <p:pRg st="2" end="2"/>
                                            </p:txEl>
                                          </p:spTgt>
                                        </p:tgtEl>
                                      </p:cBhvr>
                                    </p:animEffect>
                                  </p:childTnLst>
                                </p:cTn>
                              </p:par>
                              <p:par>
                                <p:cTn id="16" presetID="21" presetClass="entr" presetSubtype="8" fill="hold" nodeType="withEffect">
                                  <p:stCondLst>
                                    <p:cond delay="0"/>
                                  </p:stCondLst>
                                  <p:childTnLst>
                                    <p:set>
                                      <p:cBhvr>
                                        <p:cTn id="17" dur="1" fill="hold">
                                          <p:stCondLst>
                                            <p:cond delay="0"/>
                                          </p:stCondLst>
                                        </p:cTn>
                                        <p:tgtEl>
                                          <p:spTgt spid="14339">
                                            <p:txEl>
                                              <p:pRg st="3" end="3"/>
                                            </p:txEl>
                                          </p:spTgt>
                                        </p:tgtEl>
                                        <p:attrNameLst>
                                          <p:attrName>style.visibility</p:attrName>
                                        </p:attrNameLst>
                                      </p:cBhvr>
                                      <p:to>
                                        <p:strVal val="visible"/>
                                      </p:to>
                                    </p:set>
                                    <p:animEffect transition="in" filter="wheel(8)">
                                      <p:cBhvr>
                                        <p:cTn id="18" dur="500"/>
                                        <p:tgtEl>
                                          <p:spTgt spid="14339">
                                            <p:txEl>
                                              <p:pRg st="3" end="3"/>
                                            </p:txEl>
                                          </p:spTgt>
                                        </p:tgtEl>
                                      </p:cBhvr>
                                    </p:animEffect>
                                  </p:childTnLst>
                                </p:cTn>
                              </p:par>
                              <p:par>
                                <p:cTn id="19" presetID="21" presetClass="entr" presetSubtype="8" fill="hold" nodeType="withEffect">
                                  <p:stCondLst>
                                    <p:cond delay="0"/>
                                  </p:stCondLst>
                                  <p:childTnLst>
                                    <p:set>
                                      <p:cBhvr>
                                        <p:cTn id="20" dur="1" fill="hold">
                                          <p:stCondLst>
                                            <p:cond delay="0"/>
                                          </p:stCondLst>
                                        </p:cTn>
                                        <p:tgtEl>
                                          <p:spTgt spid="14339">
                                            <p:txEl>
                                              <p:pRg st="4" end="4"/>
                                            </p:txEl>
                                          </p:spTgt>
                                        </p:tgtEl>
                                        <p:attrNameLst>
                                          <p:attrName>style.visibility</p:attrName>
                                        </p:attrNameLst>
                                      </p:cBhvr>
                                      <p:to>
                                        <p:strVal val="visible"/>
                                      </p:to>
                                    </p:set>
                                    <p:animEffect transition="in" filter="wheel(8)">
                                      <p:cBhvr>
                                        <p:cTn id="21" dur="500"/>
                                        <p:tgtEl>
                                          <p:spTgt spid="14339">
                                            <p:txEl>
                                              <p:pRg st="4" end="4"/>
                                            </p:txEl>
                                          </p:spTgt>
                                        </p:tgtEl>
                                      </p:cBhvr>
                                    </p:animEffect>
                                  </p:childTnLst>
                                </p:cTn>
                              </p:par>
                              <p:par>
                                <p:cTn id="22" presetID="21" presetClass="entr" presetSubtype="8" fill="hold" nodeType="withEffect">
                                  <p:stCondLst>
                                    <p:cond delay="0"/>
                                  </p:stCondLst>
                                  <p:childTnLst>
                                    <p:set>
                                      <p:cBhvr>
                                        <p:cTn id="23" dur="1" fill="hold">
                                          <p:stCondLst>
                                            <p:cond delay="0"/>
                                          </p:stCondLst>
                                        </p:cTn>
                                        <p:tgtEl>
                                          <p:spTgt spid="14339">
                                            <p:txEl>
                                              <p:pRg st="5" end="5"/>
                                            </p:txEl>
                                          </p:spTgt>
                                        </p:tgtEl>
                                        <p:attrNameLst>
                                          <p:attrName>style.visibility</p:attrName>
                                        </p:attrNameLst>
                                      </p:cBhvr>
                                      <p:to>
                                        <p:strVal val="visible"/>
                                      </p:to>
                                    </p:set>
                                    <p:animEffect transition="in" filter="wheel(8)">
                                      <p:cBhvr>
                                        <p:cTn id="24" dur="500"/>
                                        <p:tgtEl>
                                          <p:spTgt spid="14339">
                                            <p:txEl>
                                              <p:pRg st="5" end="5"/>
                                            </p:txEl>
                                          </p:spTgt>
                                        </p:tgtEl>
                                      </p:cBhvr>
                                    </p:animEffect>
                                  </p:childTnLst>
                                </p:cTn>
                              </p:par>
                              <p:par>
                                <p:cTn id="25" presetID="21" presetClass="entr" presetSubtype="8" fill="hold" nodeType="withEffect">
                                  <p:stCondLst>
                                    <p:cond delay="0"/>
                                  </p:stCondLst>
                                  <p:childTnLst>
                                    <p:set>
                                      <p:cBhvr>
                                        <p:cTn id="26" dur="1" fill="hold">
                                          <p:stCondLst>
                                            <p:cond delay="0"/>
                                          </p:stCondLst>
                                        </p:cTn>
                                        <p:tgtEl>
                                          <p:spTgt spid="14339">
                                            <p:txEl>
                                              <p:pRg st="6" end="6"/>
                                            </p:txEl>
                                          </p:spTgt>
                                        </p:tgtEl>
                                        <p:attrNameLst>
                                          <p:attrName>style.visibility</p:attrName>
                                        </p:attrNameLst>
                                      </p:cBhvr>
                                      <p:to>
                                        <p:strVal val="visible"/>
                                      </p:to>
                                    </p:set>
                                    <p:animEffect transition="in" filter="wheel(8)">
                                      <p:cBhvr>
                                        <p:cTn id="27" dur="500"/>
                                        <p:tgtEl>
                                          <p:spTgt spid="14339">
                                            <p:txEl>
                                              <p:pRg st="6" end="6"/>
                                            </p:txEl>
                                          </p:spTgt>
                                        </p:tgtEl>
                                      </p:cBhvr>
                                    </p:animEffect>
                                  </p:childTnLst>
                                </p:cTn>
                              </p:par>
                              <p:par>
                                <p:cTn id="28" presetID="21" presetClass="entr" presetSubtype="8" fill="hold" nodeType="withEffect">
                                  <p:stCondLst>
                                    <p:cond delay="0"/>
                                  </p:stCondLst>
                                  <p:childTnLst>
                                    <p:set>
                                      <p:cBhvr>
                                        <p:cTn id="29" dur="1" fill="hold">
                                          <p:stCondLst>
                                            <p:cond delay="0"/>
                                          </p:stCondLst>
                                        </p:cTn>
                                        <p:tgtEl>
                                          <p:spTgt spid="14339">
                                            <p:txEl>
                                              <p:pRg st="7" end="7"/>
                                            </p:txEl>
                                          </p:spTgt>
                                        </p:tgtEl>
                                        <p:attrNameLst>
                                          <p:attrName>style.visibility</p:attrName>
                                        </p:attrNameLst>
                                      </p:cBhvr>
                                      <p:to>
                                        <p:strVal val="visible"/>
                                      </p:to>
                                    </p:set>
                                    <p:animEffect transition="in" filter="wheel(8)">
                                      <p:cBhvr>
                                        <p:cTn id="30" dur="500"/>
                                        <p:tgtEl>
                                          <p:spTgt spid="14339">
                                            <p:txEl>
                                              <p:pRg st="7" end="7"/>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nodeType="clickEffect">
                                  <p:stCondLst>
                                    <p:cond delay="0"/>
                                  </p:stCondLst>
                                  <p:childTnLst>
                                    <p:set>
                                      <p:cBhvr>
                                        <p:cTn id="34" dur="1" fill="hold">
                                          <p:stCondLst>
                                            <p:cond delay="0"/>
                                          </p:stCondLst>
                                        </p:cTn>
                                        <p:tgtEl>
                                          <p:spTgt spid="14339">
                                            <p:txEl>
                                              <p:pRg st="8" end="8"/>
                                            </p:txEl>
                                          </p:spTgt>
                                        </p:tgtEl>
                                        <p:attrNameLst>
                                          <p:attrName>style.visibility</p:attrName>
                                        </p:attrNameLst>
                                      </p:cBhvr>
                                      <p:to>
                                        <p:strVal val="visible"/>
                                      </p:to>
                                    </p:set>
                                    <p:animEffect transition="in" filter="fade">
                                      <p:cBhvr>
                                        <p:cTn id="35" dur="1000"/>
                                        <p:tgtEl>
                                          <p:spTgt spid="14339">
                                            <p:txEl>
                                              <p:pRg st="8" end="8"/>
                                            </p:txEl>
                                          </p:spTgt>
                                        </p:tgtEl>
                                      </p:cBhvr>
                                    </p:animEffect>
                                    <p:anim calcmode="lin" valueType="num">
                                      <p:cBhvr>
                                        <p:cTn id="36" dur="1000" fill="hold"/>
                                        <p:tgtEl>
                                          <p:spTgt spid="14339">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14339">
                                            <p:txEl>
                                              <p:pRg st="8" end="8"/>
                                            </p:txEl>
                                          </p:spTgt>
                                        </p:tgtEl>
                                        <p:attrNameLst>
                                          <p:attrName>ppt_y</p:attrName>
                                        </p:attrNameLst>
                                      </p:cBhvr>
                                      <p:tavLst>
                                        <p:tav tm="0">
                                          <p:val>
                                            <p:strVal val="#ppt_y-.1"/>
                                          </p:val>
                                        </p:tav>
                                        <p:tav tm="100000">
                                          <p:val>
                                            <p:strVal val="#ppt_y"/>
                                          </p:val>
                                        </p:tav>
                                      </p:tavLst>
                                    </p:anim>
                                  </p:childTnLst>
                                </p:cTn>
                              </p:par>
                              <p:par>
                                <p:cTn id="38" presetID="47" presetClass="entr" presetSubtype="0" fill="hold" nodeType="withEffect">
                                  <p:stCondLst>
                                    <p:cond delay="0"/>
                                  </p:stCondLst>
                                  <p:childTnLst>
                                    <p:set>
                                      <p:cBhvr>
                                        <p:cTn id="39" dur="1" fill="hold">
                                          <p:stCondLst>
                                            <p:cond delay="0"/>
                                          </p:stCondLst>
                                        </p:cTn>
                                        <p:tgtEl>
                                          <p:spTgt spid="14339">
                                            <p:txEl>
                                              <p:pRg st="9" end="9"/>
                                            </p:txEl>
                                          </p:spTgt>
                                        </p:tgtEl>
                                        <p:attrNameLst>
                                          <p:attrName>style.visibility</p:attrName>
                                        </p:attrNameLst>
                                      </p:cBhvr>
                                      <p:to>
                                        <p:strVal val="visible"/>
                                      </p:to>
                                    </p:set>
                                    <p:animEffect transition="in" filter="fade">
                                      <p:cBhvr>
                                        <p:cTn id="40" dur="1000"/>
                                        <p:tgtEl>
                                          <p:spTgt spid="14339">
                                            <p:txEl>
                                              <p:pRg st="9" end="9"/>
                                            </p:txEl>
                                          </p:spTgt>
                                        </p:tgtEl>
                                      </p:cBhvr>
                                    </p:animEffect>
                                    <p:anim calcmode="lin" valueType="num">
                                      <p:cBhvr>
                                        <p:cTn id="41" dur="1000" fill="hold"/>
                                        <p:tgtEl>
                                          <p:spTgt spid="14339">
                                            <p:txEl>
                                              <p:pRg st="9" end="9"/>
                                            </p:txEl>
                                          </p:spTgt>
                                        </p:tgtEl>
                                        <p:attrNameLst>
                                          <p:attrName>ppt_x</p:attrName>
                                        </p:attrNameLst>
                                      </p:cBhvr>
                                      <p:tavLst>
                                        <p:tav tm="0">
                                          <p:val>
                                            <p:strVal val="#ppt_x"/>
                                          </p:val>
                                        </p:tav>
                                        <p:tav tm="100000">
                                          <p:val>
                                            <p:strVal val="#ppt_x"/>
                                          </p:val>
                                        </p:tav>
                                      </p:tavLst>
                                    </p:anim>
                                    <p:anim calcmode="lin" valueType="num">
                                      <p:cBhvr>
                                        <p:cTn id="42" dur="1000" fill="hold"/>
                                        <p:tgtEl>
                                          <p:spTgt spid="14339">
                                            <p:txEl>
                                              <p:pRg st="9" end="9"/>
                                            </p:txEl>
                                          </p:spTgt>
                                        </p:tgtEl>
                                        <p:attrNameLst>
                                          <p:attrName>ppt_y</p:attrName>
                                        </p:attrNameLst>
                                      </p:cBhvr>
                                      <p:tavLst>
                                        <p:tav tm="0">
                                          <p:val>
                                            <p:strVal val="#ppt_y-.1"/>
                                          </p:val>
                                        </p:tav>
                                        <p:tav tm="100000">
                                          <p:val>
                                            <p:strVal val="#ppt_y"/>
                                          </p:val>
                                        </p:tav>
                                      </p:tavLst>
                                    </p:anim>
                                  </p:childTnLst>
                                </p:cTn>
                              </p:par>
                              <p:par>
                                <p:cTn id="43" presetID="47" presetClass="entr" presetSubtype="0" fill="hold" nodeType="withEffect">
                                  <p:stCondLst>
                                    <p:cond delay="0"/>
                                  </p:stCondLst>
                                  <p:childTnLst>
                                    <p:set>
                                      <p:cBhvr>
                                        <p:cTn id="44" dur="1" fill="hold">
                                          <p:stCondLst>
                                            <p:cond delay="0"/>
                                          </p:stCondLst>
                                        </p:cTn>
                                        <p:tgtEl>
                                          <p:spTgt spid="14339">
                                            <p:txEl>
                                              <p:pRg st="10" end="10"/>
                                            </p:txEl>
                                          </p:spTgt>
                                        </p:tgtEl>
                                        <p:attrNameLst>
                                          <p:attrName>style.visibility</p:attrName>
                                        </p:attrNameLst>
                                      </p:cBhvr>
                                      <p:to>
                                        <p:strVal val="visible"/>
                                      </p:to>
                                    </p:set>
                                    <p:animEffect transition="in" filter="fade">
                                      <p:cBhvr>
                                        <p:cTn id="45" dur="1000"/>
                                        <p:tgtEl>
                                          <p:spTgt spid="14339">
                                            <p:txEl>
                                              <p:pRg st="10" end="10"/>
                                            </p:txEl>
                                          </p:spTgt>
                                        </p:tgtEl>
                                      </p:cBhvr>
                                    </p:animEffect>
                                    <p:anim calcmode="lin" valueType="num">
                                      <p:cBhvr>
                                        <p:cTn id="46" dur="1000" fill="hold"/>
                                        <p:tgtEl>
                                          <p:spTgt spid="14339">
                                            <p:txEl>
                                              <p:pRg st="10" end="10"/>
                                            </p:txEl>
                                          </p:spTgt>
                                        </p:tgtEl>
                                        <p:attrNameLst>
                                          <p:attrName>ppt_x</p:attrName>
                                        </p:attrNameLst>
                                      </p:cBhvr>
                                      <p:tavLst>
                                        <p:tav tm="0">
                                          <p:val>
                                            <p:strVal val="#ppt_x"/>
                                          </p:val>
                                        </p:tav>
                                        <p:tav tm="100000">
                                          <p:val>
                                            <p:strVal val="#ppt_x"/>
                                          </p:val>
                                        </p:tav>
                                      </p:tavLst>
                                    </p:anim>
                                    <p:anim calcmode="lin" valueType="num">
                                      <p:cBhvr>
                                        <p:cTn id="47" dur="1000" fill="hold"/>
                                        <p:tgtEl>
                                          <p:spTgt spid="14339">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4339">
                                            <p:txEl>
                                              <p:pRg st="12" end="12"/>
                                            </p:txEl>
                                          </p:spTgt>
                                        </p:tgtEl>
                                        <p:attrNameLst>
                                          <p:attrName>style.visibility</p:attrName>
                                        </p:attrNameLst>
                                      </p:cBhvr>
                                      <p:to>
                                        <p:strVal val="visible"/>
                                      </p:to>
                                    </p:set>
                                    <p:animEffect transition="in" filter="blinds(horizontal)">
                                      <p:cBhvr>
                                        <p:cTn id="52" dur="500"/>
                                        <p:tgtEl>
                                          <p:spTgt spid="14339">
                                            <p:txEl>
                                              <p:pRg st="12" end="12"/>
                                            </p:txEl>
                                          </p:spTgt>
                                        </p:tgtEl>
                                      </p:cBhvr>
                                    </p:animEffect>
                                  </p:childTnLst>
                                </p:cTn>
                              </p:par>
                              <p:par>
                                <p:cTn id="53" presetID="3" presetClass="entr" presetSubtype="10" fill="hold" nodeType="withEffect">
                                  <p:stCondLst>
                                    <p:cond delay="0"/>
                                  </p:stCondLst>
                                  <p:childTnLst>
                                    <p:set>
                                      <p:cBhvr>
                                        <p:cTn id="54" dur="1" fill="hold">
                                          <p:stCondLst>
                                            <p:cond delay="0"/>
                                          </p:stCondLst>
                                        </p:cTn>
                                        <p:tgtEl>
                                          <p:spTgt spid="14339">
                                            <p:txEl>
                                              <p:pRg st="13" end="13"/>
                                            </p:txEl>
                                          </p:spTgt>
                                        </p:tgtEl>
                                        <p:attrNameLst>
                                          <p:attrName>style.visibility</p:attrName>
                                        </p:attrNameLst>
                                      </p:cBhvr>
                                      <p:to>
                                        <p:strVal val="visible"/>
                                      </p:to>
                                    </p:set>
                                    <p:animEffect transition="in" filter="blinds(horizontal)">
                                      <p:cBhvr>
                                        <p:cTn id="55" dur="500"/>
                                        <p:tgtEl>
                                          <p:spTgt spid="1433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0A6759E7-0254-428C-A653-32321C6382EC}"/>
              </a:ext>
            </a:extLst>
          </p:cNvPr>
          <p:cNvSpPr>
            <a:spLocks noGrp="1"/>
          </p:cNvSpPr>
          <p:nvPr>
            <p:ph type="title"/>
          </p:nvPr>
        </p:nvSpPr>
        <p:spPr/>
        <p:txBody>
          <a:bodyPr/>
          <a:lstStyle/>
          <a:p>
            <a:pPr eaLnBrk="1" hangingPunct="1">
              <a:defRPr/>
            </a:pPr>
            <a:r>
              <a:rPr lang="es-ES" dirty="0"/>
              <a:t>FORMALIZACIÓN DE LA MEDIACIÓN</a:t>
            </a:r>
          </a:p>
        </p:txBody>
      </p:sp>
      <p:sp>
        <p:nvSpPr>
          <p:cNvPr id="18435" name="2 Marcador de contenido">
            <a:extLst>
              <a:ext uri="{FF2B5EF4-FFF2-40B4-BE49-F238E27FC236}">
                <a16:creationId xmlns:a16="http://schemas.microsoft.com/office/drawing/2014/main" id="{78A8CC95-C4A6-4373-86D6-186BE4984824}"/>
              </a:ext>
            </a:extLst>
          </p:cNvPr>
          <p:cNvSpPr>
            <a:spLocks noGrp="1"/>
          </p:cNvSpPr>
          <p:nvPr>
            <p:ph sz="quarter" idx="1"/>
          </p:nvPr>
        </p:nvSpPr>
        <p:spPr>
          <a:xfrm>
            <a:off x="457200" y="1600200"/>
            <a:ext cx="7467600" cy="4873625"/>
          </a:xfrm>
        </p:spPr>
        <p:txBody>
          <a:bodyPr/>
          <a:lstStyle/>
          <a:p>
            <a:pPr eaLnBrk="1" hangingPunct="1"/>
            <a:r>
              <a:rPr lang="es-ES" altLang="es-ES"/>
              <a:t>Es importante:</a:t>
            </a:r>
          </a:p>
          <a:p>
            <a:pPr lvl="1" eaLnBrk="1" hangingPunct="1"/>
            <a:r>
              <a:rPr lang="es-ES" altLang="es-ES"/>
              <a:t>Crear una red estable de mediadores y mediadoras.</a:t>
            </a:r>
          </a:p>
          <a:p>
            <a:pPr lvl="1" eaLnBrk="1" hangingPunct="1"/>
            <a:r>
              <a:rPr lang="es-ES" altLang="es-ES"/>
              <a:t>El deseo de disfrutar de un clima de convivencia positivo .</a:t>
            </a:r>
          </a:p>
          <a:p>
            <a:pPr lvl="1" eaLnBrk="1" hangingPunct="1"/>
            <a:r>
              <a:rPr lang="es-ES" altLang="es-ES"/>
              <a:t>Reconocer y regular la mediación en los documentos del centro (Proyecto Educativo de Centro, Reglamento de Régimen Interior, Plan de acción Tutorial).</a:t>
            </a:r>
          </a:p>
          <a:p>
            <a:pPr lvl="1" eaLnBrk="1" hangingPunct="1"/>
            <a:r>
              <a:rPr lang="es-ES" altLang="es-ES"/>
              <a:t>Nombrar una persona que sea la encargada de activar y coordinar el equipo de mediadores.</a:t>
            </a:r>
          </a:p>
          <a:p>
            <a:pPr lvl="1" eaLnBrk="1" hangingPunct="1"/>
            <a:r>
              <a:rPr lang="es-ES" altLang="es-ES"/>
              <a:t>Seguimiento con el equipo de formadores durante dos cursos escolares.</a:t>
            </a:r>
          </a:p>
          <a:p>
            <a:pPr eaLnBrk="1" hangingPunct="1"/>
            <a:endParaRPr lang="es-ES" altLang="es-ES"/>
          </a:p>
        </p:txBody>
      </p:sp>
      <p:sp>
        <p:nvSpPr>
          <p:cNvPr id="15364" name="4 Marcador de número de diapositiva">
            <a:extLst>
              <a:ext uri="{FF2B5EF4-FFF2-40B4-BE49-F238E27FC236}">
                <a16:creationId xmlns:a16="http://schemas.microsoft.com/office/drawing/2014/main" id="{8E288B58-14B3-43D6-BB02-BCC1FA8EFD9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23A93E50-C2CF-42D0-B3C5-F86298C5B6F6}" type="slidenum">
              <a:rPr lang="en-US" altLang="es-ES" sz="1400">
                <a:solidFill>
                  <a:srgbClr val="FFFFFF"/>
                </a:solidFill>
                <a:latin typeface="Lucida Sans Unicode" panose="020B0602030504020204" pitchFamily="34" charset="0"/>
              </a:rPr>
              <a:pPr eaLnBrk="1" hangingPunct="1">
                <a:spcBef>
                  <a:spcPct val="0"/>
                </a:spcBef>
                <a:buClrTx/>
                <a:buSzTx/>
                <a:buFontTx/>
                <a:buNone/>
              </a:pPr>
              <a:t>8</a:t>
            </a:fld>
            <a:endParaRPr lang="en-US" altLang="es-ES" sz="1400">
              <a:solidFill>
                <a:srgbClr val="FFFFFF"/>
              </a:solidFill>
              <a:latin typeface="Lucida Sans Unicode" panose="020B0602030504020204" pitchFamily="34" charset="0"/>
            </a:endParaRPr>
          </a:p>
        </p:txBody>
      </p:sp>
      <p:sp>
        <p:nvSpPr>
          <p:cNvPr id="15365" name="5 Marcador de pie de página">
            <a:extLst>
              <a:ext uri="{FF2B5EF4-FFF2-40B4-BE49-F238E27FC236}">
                <a16:creationId xmlns:a16="http://schemas.microsoft.com/office/drawing/2014/main" id="{7BE7ABA6-6D5A-40C3-88DE-E552E98ADF41}"/>
              </a:ext>
            </a:extLst>
          </p:cNvPr>
          <p:cNvSpPr>
            <a:spLocks noGrp="1"/>
          </p:cNvSpPr>
          <p:nvPr>
            <p:ph type="ftr" sz="quarter" idx="12"/>
          </p:nvPr>
        </p:nvSpPr>
        <p:spPr bwMode="auto">
          <a:xfrm rot="5400000">
            <a:off x="6151563" y="2898775"/>
            <a:ext cx="4876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par>
                          <p:cTn id="8" fill="hold" nodeType="afterGroup">
                            <p:stCondLst>
                              <p:cond delay="500"/>
                            </p:stCondLst>
                            <p:childTnLst>
                              <p:par>
                                <p:cTn id="9" presetID="7" presetClass="entr" presetSubtype="8" fill="hold" nodeType="afterEffect">
                                  <p:stCondLst>
                                    <p:cond delay="0"/>
                                  </p:stCondLst>
                                  <p:childTnLst>
                                    <p:set>
                                      <p:cBhvr>
                                        <p:cTn id="10" dur="1" fill="hold">
                                          <p:stCondLst>
                                            <p:cond delay="0"/>
                                          </p:stCondLst>
                                        </p:cTn>
                                        <p:tgtEl>
                                          <p:spTgt spid="18435">
                                            <p:txEl>
                                              <p:pRg st="0" end="0"/>
                                            </p:txEl>
                                          </p:spTgt>
                                        </p:tgtEl>
                                        <p:attrNameLst>
                                          <p:attrName>style.visibility</p:attrName>
                                        </p:attrNameLst>
                                      </p:cBhvr>
                                      <p:to>
                                        <p:strVal val="visible"/>
                                      </p:to>
                                    </p:set>
                                    <p:anim calcmode="lin" valueType="num">
                                      <p:cBhvr additive="base">
                                        <p:cTn id="11" dur="10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18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Effect transition="in" filter="checkerboard(across)">
                                      <p:cBhvr>
                                        <p:cTn id="17" dur="1000"/>
                                        <p:tgtEl>
                                          <p:spTgt spid="184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18435">
                                            <p:txEl>
                                              <p:pRg st="2" end="2"/>
                                            </p:txEl>
                                          </p:spTgt>
                                        </p:tgtEl>
                                        <p:attrNameLst>
                                          <p:attrName>style.visibility</p:attrName>
                                        </p:attrNameLst>
                                      </p:cBhvr>
                                      <p:to>
                                        <p:strVal val="visible"/>
                                      </p:to>
                                    </p:set>
                                    <p:animEffect transition="in" filter="checkerboard(across)">
                                      <p:cBhvr>
                                        <p:cTn id="22" dur="1000"/>
                                        <p:tgtEl>
                                          <p:spTgt spid="1843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18435">
                                            <p:txEl>
                                              <p:pRg st="3" end="3"/>
                                            </p:txEl>
                                          </p:spTgt>
                                        </p:tgtEl>
                                        <p:attrNameLst>
                                          <p:attrName>style.visibility</p:attrName>
                                        </p:attrNameLst>
                                      </p:cBhvr>
                                      <p:to>
                                        <p:strVal val="visible"/>
                                      </p:to>
                                    </p:set>
                                    <p:animEffect transition="in" filter="wheel(4)">
                                      <p:cBhvr>
                                        <p:cTn id="27" dur="1000"/>
                                        <p:tgtEl>
                                          <p:spTgt spid="18435">
                                            <p:txEl>
                                              <p:pRg st="3" end="3"/>
                                            </p:txEl>
                                          </p:spTgt>
                                        </p:tgtEl>
                                      </p:cBhvr>
                                    </p:animEffect>
                                  </p:childTnLst>
                                </p:cTn>
                              </p:par>
                            </p:childTnLst>
                          </p:cTn>
                        </p:par>
                        <p:par>
                          <p:cTn id="28" fill="hold" nodeType="afterGroup">
                            <p:stCondLst>
                              <p:cond delay="1000"/>
                            </p:stCondLst>
                            <p:childTnLst>
                              <p:par>
                                <p:cTn id="29" presetID="3" presetClass="entr" presetSubtype="10" fill="hold" nodeType="afterEffect">
                                  <p:stCondLst>
                                    <p:cond delay="0"/>
                                  </p:stCondLst>
                                  <p:childTnLst>
                                    <p:set>
                                      <p:cBhvr>
                                        <p:cTn id="30" dur="1" fill="hold">
                                          <p:stCondLst>
                                            <p:cond delay="0"/>
                                          </p:stCondLst>
                                        </p:cTn>
                                        <p:tgtEl>
                                          <p:spTgt spid="18435">
                                            <p:txEl>
                                              <p:pRg st="4" end="4"/>
                                            </p:txEl>
                                          </p:spTgt>
                                        </p:tgtEl>
                                        <p:attrNameLst>
                                          <p:attrName>style.visibility</p:attrName>
                                        </p:attrNameLst>
                                      </p:cBhvr>
                                      <p:to>
                                        <p:strVal val="visible"/>
                                      </p:to>
                                    </p:set>
                                    <p:animEffect transition="in" filter="blinds(horizontal)">
                                      <p:cBhvr>
                                        <p:cTn id="31" dur="500"/>
                                        <p:tgtEl>
                                          <p:spTgt spid="18435">
                                            <p:txEl>
                                              <p:pRg st="4" end="4"/>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 presetClass="entr" presetSubtype="10" fill="hold" nodeType="clickEffect">
                                  <p:stCondLst>
                                    <p:cond delay="0"/>
                                  </p:stCondLst>
                                  <p:childTnLst>
                                    <p:set>
                                      <p:cBhvr>
                                        <p:cTn id="35" dur="1" fill="hold">
                                          <p:stCondLst>
                                            <p:cond delay="0"/>
                                          </p:stCondLst>
                                        </p:cTn>
                                        <p:tgtEl>
                                          <p:spTgt spid="18435">
                                            <p:txEl>
                                              <p:pRg st="5" end="5"/>
                                            </p:txEl>
                                          </p:spTgt>
                                        </p:tgtEl>
                                        <p:attrNameLst>
                                          <p:attrName>style.visibility</p:attrName>
                                        </p:attrNameLst>
                                      </p:cBhvr>
                                      <p:to>
                                        <p:strVal val="visible"/>
                                      </p:to>
                                    </p:set>
                                    <p:animEffect transition="in" filter="checkerboard(across)">
                                      <p:cBhvr>
                                        <p:cTn id="36" dur="500"/>
                                        <p:tgtEl>
                                          <p:spTgt spid="184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ADCF55B7-C32D-463C-A009-1C2C22C8BBB0}"/>
              </a:ext>
            </a:extLst>
          </p:cNvPr>
          <p:cNvSpPr>
            <a:spLocks noGrp="1"/>
          </p:cNvSpPr>
          <p:nvPr>
            <p:ph type="title"/>
          </p:nvPr>
        </p:nvSpPr>
        <p:spPr/>
        <p:txBody>
          <a:bodyPr>
            <a:normAutofit fontScale="90000"/>
          </a:bodyPr>
          <a:lstStyle/>
          <a:p>
            <a:pPr algn="ctr">
              <a:defRPr/>
            </a:pPr>
            <a:r>
              <a:rPr lang="es-ES" sz="3600" dirty="0"/>
              <a:t>¿Con qué apoyo inicial cuenta el equipo de mediación?</a:t>
            </a:r>
          </a:p>
        </p:txBody>
      </p:sp>
      <p:sp>
        <p:nvSpPr>
          <p:cNvPr id="16387" name="2 Marcador de contenido">
            <a:extLst>
              <a:ext uri="{FF2B5EF4-FFF2-40B4-BE49-F238E27FC236}">
                <a16:creationId xmlns:a16="http://schemas.microsoft.com/office/drawing/2014/main" id="{6F6AB2CE-1C35-42FC-8FEB-912468819D91}"/>
              </a:ext>
            </a:extLst>
          </p:cNvPr>
          <p:cNvSpPr>
            <a:spLocks noGrp="1"/>
          </p:cNvSpPr>
          <p:nvPr>
            <p:ph sz="quarter" idx="1"/>
          </p:nvPr>
        </p:nvSpPr>
        <p:spPr>
          <a:xfrm>
            <a:off x="457200" y="1600200"/>
            <a:ext cx="7467600" cy="4873625"/>
          </a:xfrm>
        </p:spPr>
        <p:txBody>
          <a:bodyPr/>
          <a:lstStyle/>
          <a:p>
            <a:r>
              <a:rPr lang="es-ES" altLang="es-ES"/>
              <a:t>No debe confrontar con los canales de gestión de conflictos establecidos, sino respetarlos.</a:t>
            </a:r>
          </a:p>
          <a:p>
            <a:r>
              <a:rPr lang="es-ES" altLang="es-ES"/>
              <a:t>Las novedades acostumbran crear resistencias y la manera de superarlas nunca en la confrontación.</a:t>
            </a:r>
          </a:p>
          <a:p>
            <a:r>
              <a:rPr lang="es-ES" altLang="es-ES"/>
              <a:t>Fundamental respetar a quienes se oponen.</a:t>
            </a:r>
          </a:p>
          <a:p>
            <a:r>
              <a:rPr lang="es-ES" altLang="es-ES"/>
              <a:t>Casi siempre contaremos con más personas a favor que en contra, puesto que entre los alumnos tiene un valor muy positivo.</a:t>
            </a:r>
          </a:p>
        </p:txBody>
      </p:sp>
      <p:sp>
        <p:nvSpPr>
          <p:cNvPr id="16388" name="4 Marcador de número de diapositiva">
            <a:extLst>
              <a:ext uri="{FF2B5EF4-FFF2-40B4-BE49-F238E27FC236}">
                <a16:creationId xmlns:a16="http://schemas.microsoft.com/office/drawing/2014/main" id="{E81C9928-C46C-4912-8391-59D5EBD11713}"/>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fld id="{B073962A-8042-40F6-AB6C-9CF54B0A9B33}" type="slidenum">
              <a:rPr lang="en-US" altLang="es-ES" sz="1400">
                <a:solidFill>
                  <a:srgbClr val="FFFFFF"/>
                </a:solidFill>
                <a:latin typeface="Lucida Sans Unicode" panose="020B0602030504020204" pitchFamily="34" charset="0"/>
              </a:rPr>
              <a:pPr eaLnBrk="1" hangingPunct="1">
                <a:spcBef>
                  <a:spcPct val="0"/>
                </a:spcBef>
                <a:buClrTx/>
                <a:buSzTx/>
                <a:buFontTx/>
                <a:buNone/>
              </a:pPr>
              <a:t>9</a:t>
            </a:fld>
            <a:endParaRPr lang="en-US" altLang="es-ES" sz="1400">
              <a:solidFill>
                <a:srgbClr val="FFFFFF"/>
              </a:solidFill>
              <a:latin typeface="Lucida Sans Unicode" panose="020B0602030504020204" pitchFamily="34" charset="0"/>
            </a:endParaRPr>
          </a:p>
        </p:txBody>
      </p:sp>
      <p:sp>
        <p:nvSpPr>
          <p:cNvPr id="16389" name="5 Marcador de pie de página">
            <a:extLst>
              <a:ext uri="{FF2B5EF4-FFF2-40B4-BE49-F238E27FC236}">
                <a16:creationId xmlns:a16="http://schemas.microsoft.com/office/drawing/2014/main" id="{E4B2E491-E7BC-4A86-BA5F-348280A15924}"/>
              </a:ext>
            </a:extLst>
          </p:cNvPr>
          <p:cNvSpPr>
            <a:spLocks noGrp="1"/>
          </p:cNvSpPr>
          <p:nvPr>
            <p:ph type="ftr" sz="quarter" idx="12"/>
          </p:nvPr>
        </p:nvSpPr>
        <p:spPr bwMode="auto">
          <a:xfrm rot="5400000">
            <a:off x="5869782" y="2707481"/>
            <a:ext cx="5259388"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s-ES" altLang="es-ES" sz="1200">
                <a:solidFill>
                  <a:schemeClr val="tx2"/>
                </a:solidFill>
                <a:latin typeface="Lucida Sans Unicode" panose="020B0602030504020204" pitchFamily="34" charset="0"/>
              </a:rPr>
              <a:t>AULAS DE MEDIACIÓN- José Antonio Veiga Olivares</a:t>
            </a:r>
            <a:endParaRPr lang="en-US" altLang="es-ES" sz="1200">
              <a:solidFill>
                <a:schemeClr val="tx2"/>
              </a:solidFill>
              <a:latin typeface="Lucida Sans Unicode" panose="020B0602030504020204" pitchFamily="34" charset="0"/>
            </a:endParaRPr>
          </a:p>
        </p:txBody>
      </p:sp>
      <p:pic>
        <p:nvPicPr>
          <p:cNvPr id="16390" name="Picture 7">
            <a:extLst>
              <a:ext uri="{FF2B5EF4-FFF2-40B4-BE49-F238E27FC236}">
                <a16:creationId xmlns:a16="http://schemas.microsoft.com/office/drawing/2014/main" id="{576A8444-D773-48B0-9BDD-370C286011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525" y="4864100"/>
            <a:ext cx="1992313"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9296FC7E1A65F64691B537AD11D0D172" ma:contentTypeVersion="0" ma:contentTypeDescription="Crear nuevo documento." ma:contentTypeScope="" ma:versionID="7f0d892a1dca673b518d1960fdd9eca5">
  <xsd:schema xmlns:xsd="http://www.w3.org/2001/XMLSchema" xmlns:xs="http://www.w3.org/2001/XMLSchema" xmlns:p="http://schemas.microsoft.com/office/2006/metadata/properties" targetNamespace="http://schemas.microsoft.com/office/2006/metadata/properties" ma:root="true" ma:fieldsID="986dcc55fc7de7b749655be5365d3ef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9EA8B6-1DC4-4C68-BAF9-D27E4DB6BA8B}"/>
</file>

<file path=customXml/itemProps2.xml><?xml version="1.0" encoding="utf-8"?>
<ds:datastoreItem xmlns:ds="http://schemas.openxmlformats.org/officeDocument/2006/customXml" ds:itemID="{8E4E4806-A51F-4569-8633-05426A471B25}"/>
</file>

<file path=customXml/itemProps3.xml><?xml version="1.0" encoding="utf-8"?>
<ds:datastoreItem xmlns:ds="http://schemas.openxmlformats.org/officeDocument/2006/customXml" ds:itemID="{CA36618C-64D8-4BAD-9311-66C61AF05488}"/>
</file>

<file path=docProps/app.xml><?xml version="1.0" encoding="utf-8"?>
<Properties xmlns="http://schemas.openxmlformats.org/officeDocument/2006/extended-properties" xmlns:vt="http://schemas.openxmlformats.org/officeDocument/2006/docPropsVTypes">
  <Template>Oriel</Template>
  <TotalTime>1148</TotalTime>
  <Words>1801</Words>
  <Application>Microsoft Office PowerPoint</Application>
  <PresentationFormat>Presentación en pantalla (4:3)</PresentationFormat>
  <Paragraphs>225</Paragraphs>
  <Slides>22</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22</vt:i4>
      </vt:variant>
    </vt:vector>
  </HeadingPairs>
  <TitlesOfParts>
    <vt:vector size="30" baseType="lpstr">
      <vt:lpstr>Arial</vt:lpstr>
      <vt:lpstr>Calibri</vt:lpstr>
      <vt:lpstr>Century Schoolbook</vt:lpstr>
      <vt:lpstr>Jokerman</vt:lpstr>
      <vt:lpstr>Lucida Sans Unicode</vt:lpstr>
      <vt:lpstr>Wingdings</vt:lpstr>
      <vt:lpstr>Wingdings 2</vt:lpstr>
      <vt:lpstr>Mirador</vt:lpstr>
      <vt:lpstr>La Mediación Escolar</vt:lpstr>
      <vt:lpstr>Aulas de MEDIACIÓN</vt:lpstr>
      <vt:lpstr>¿Cómo implantar la mediación en un centro educativo? </vt:lpstr>
      <vt:lpstr>Personajes del programa:</vt:lpstr>
      <vt:lpstr>ETAPA DE FORMACIÓN.</vt:lpstr>
      <vt:lpstr>CURSILLO DE FORMACIÓN</vt:lpstr>
      <vt:lpstr>TEMPORALIZACIÓN DEL CURSILLO</vt:lpstr>
      <vt:lpstr>FORMALIZACIÓN DE LA MEDIACIÓN</vt:lpstr>
      <vt:lpstr>¿Con qué apoyo inicial cuenta el equipo de mediación?</vt:lpstr>
      <vt:lpstr>¿Qué clase de conflictos se mediaran? </vt:lpstr>
      <vt:lpstr>¿Quién puede solicitar una mediación? </vt:lpstr>
      <vt:lpstr>¿Qué pasos son necesarios  realizar antes de entrar en acción?</vt:lpstr>
      <vt:lpstr>¿Cuáles son las tareas del coordinador?</vt:lpstr>
      <vt:lpstr>¿Qué ventajas tiene la comediación?</vt:lpstr>
      <vt:lpstr>¿Quién puede ser mediador? </vt:lpstr>
      <vt:lpstr>¿Qué motivos pueden ser la causa de que alguien no  acepte participar de una mediación? </vt:lpstr>
      <vt:lpstr>¿Cuando se desaconseja mediar? </vt:lpstr>
      <vt:lpstr>¿Qué beneficios aporta la mediación? </vt:lpstr>
      <vt:lpstr>¿Cómo contribuye la mediación en la creación de un mundo más pacífico? </vt:lpstr>
      <vt:lpstr>La Ventaja mas Importante</vt:lpstr>
      <vt:lpstr>Tres llamadas de atención: mitos sobre violencia escolar</vt:lpstr>
      <vt:lpstr> La Paz desde la Infancia.</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Mediacion Escolar</dc:title>
  <dc:creator>Irma Lovera</dc:creator>
  <cp:lastModifiedBy>Jose Antonio Veiga Olivares</cp:lastModifiedBy>
  <cp:revision>145</cp:revision>
  <dcterms:created xsi:type="dcterms:W3CDTF">2005-05-07T02:13:16Z</dcterms:created>
  <dcterms:modified xsi:type="dcterms:W3CDTF">2021-10-26T20:08:43Z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0x0101009296FC7E1A65F64691B537AD11D0D172</vt:lpwstr>
  </property>
</Properties>
</file>