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0" r:id="rId1"/>
  </p:sldMasterIdLst>
  <p:sldIdLst>
    <p:sldId id="256" r:id="rId2"/>
    <p:sldId id="263" r:id="rId3"/>
    <p:sldId id="257" r:id="rId4"/>
    <p:sldId id="279" r:id="rId5"/>
    <p:sldId id="281" r:id="rId6"/>
    <p:sldId id="282" r:id="rId7"/>
    <p:sldId id="283" r:id="rId8"/>
    <p:sldId id="284" r:id="rId9"/>
    <p:sldId id="285" r:id="rId10"/>
    <p:sldId id="286" r:id="rId11"/>
    <p:sldId id="287" r:id="rId12"/>
    <p:sldId id="288" r:id="rId13"/>
    <p:sldId id="258" r:id="rId14"/>
    <p:sldId id="260" r:id="rId15"/>
    <p:sldId id="261" r:id="rId16"/>
    <p:sldId id="262" r:id="rId17"/>
    <p:sldId id="268" r:id="rId18"/>
    <p:sldId id="270" r:id="rId19"/>
    <p:sldId id="289" r:id="rId20"/>
    <p:sldId id="269" r:id="rId21"/>
    <p:sldId id="271" r:id="rId22"/>
    <p:sldId id="290" r:id="rId23"/>
    <p:sldId id="291" r:id="rId24"/>
    <p:sldId id="292" r:id="rId25"/>
    <p:sldId id="294" r:id="rId26"/>
    <p:sldId id="295" r:id="rId27"/>
    <p:sldId id="273" r:id="rId28"/>
    <p:sldId id="296" r:id="rId29"/>
    <p:sldId id="275" r:id="rId30"/>
    <p:sldId id="298" r:id="rId31"/>
    <p:sldId id="299" r:id="rId32"/>
    <p:sldId id="300" r:id="rId33"/>
    <p:sldId id="304" r:id="rId34"/>
    <p:sldId id="301" r:id="rId35"/>
    <p:sldId id="302" r:id="rId36"/>
    <p:sldId id="276" r:id="rId37"/>
    <p:sldId id="305" r:id="rId38"/>
    <p:sldId id="306" r:id="rId39"/>
    <p:sldId id="277" r:id="rId40"/>
    <p:sldId id="307" r:id="rId41"/>
    <p:sldId id="308" r:id="rId42"/>
    <p:sldId id="309" r:id="rId43"/>
    <p:sldId id="310" r:id="rId44"/>
    <p:sldId id="311" r:id="rId45"/>
    <p:sldId id="312" r:id="rId46"/>
    <p:sldId id="313" r:id="rId47"/>
    <p:sldId id="314" r:id="rId48"/>
  </p:sldIdLst>
  <p:sldSz cx="12192000" cy="6858000"/>
  <p:notesSz cx="6799263" cy="9929813"/>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8D42C6"/>
    <a:srgbClr val="66FFFF"/>
    <a:srgbClr val="FFFF00"/>
    <a:srgbClr val="06F266"/>
    <a:srgbClr val="07F13F"/>
    <a:srgbClr val="FF0066"/>
    <a:srgbClr val="00AAE6"/>
    <a:srgbClr val="306309"/>
    <a:srgbClr val="8037B7"/>
    <a:srgbClr val="E5BB9D"/>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114" d="100"/>
          <a:sy n="114" d="100"/>
        </p:scale>
        <p:origin x="474" y="10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theme" Target="theme/theme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B674CB-3709-4ACF-BB61-29ADEA3D41BE}"/>
              </a:ext>
            </a:extLst>
          </p:cNvPr>
          <p:cNvSpPr>
            <a:spLocks noGrp="1"/>
          </p:cNvSpPr>
          <p:nvPr>
            <p:ph type="ctrTitle"/>
          </p:nvPr>
        </p:nvSpPr>
        <p:spPr>
          <a:xfrm>
            <a:off x="1524000" y="1033272"/>
            <a:ext cx="9144000" cy="2478024"/>
          </a:xfrm>
        </p:spPr>
        <p:txBody>
          <a:bodyPr lIns="0" tIns="0" rIns="0" bIns="0" anchor="b">
            <a:noAutofit/>
          </a:bodyPr>
          <a:lstStyle>
            <a:lvl1pPr algn="ctr">
              <a:defRPr sz="4000" spc="750" baseline="0"/>
            </a:lvl1pPr>
          </a:lstStyle>
          <a:p>
            <a:r>
              <a:rPr lang="en-US" dirty="0"/>
              <a:t>Click to edit Master title style</a:t>
            </a:r>
          </a:p>
        </p:txBody>
      </p:sp>
      <p:sp>
        <p:nvSpPr>
          <p:cNvPr id="3" name="Subtitle 2">
            <a:extLst>
              <a:ext uri="{FF2B5EF4-FFF2-40B4-BE49-F238E27FC236}">
                <a16:creationId xmlns:a16="http://schemas.microsoft.com/office/drawing/2014/main" id="{E06DA6BE-9B64-48FC-92D1-EF0D426A3974}"/>
              </a:ext>
            </a:extLst>
          </p:cNvPr>
          <p:cNvSpPr>
            <a:spLocks noGrp="1"/>
          </p:cNvSpPr>
          <p:nvPr>
            <p:ph type="subTitle" idx="1"/>
          </p:nvPr>
        </p:nvSpPr>
        <p:spPr>
          <a:xfrm>
            <a:off x="1524000" y="3822192"/>
            <a:ext cx="9144000" cy="1435608"/>
          </a:xfrm>
        </p:spPr>
        <p:txBody>
          <a:bodyPr lIns="0" tIns="0" rIns="0" bIns="0">
            <a:normAutofit/>
          </a:bodyPr>
          <a:lstStyle>
            <a:lvl1pPr marL="0" indent="0" algn="ctr">
              <a:lnSpc>
                <a:spcPct val="150000"/>
              </a:lnSpc>
              <a:buNone/>
              <a:defRPr sz="1600" cap="all" spc="600" baseline="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a:extLst>
              <a:ext uri="{FF2B5EF4-FFF2-40B4-BE49-F238E27FC236}">
                <a16:creationId xmlns:a16="http://schemas.microsoft.com/office/drawing/2014/main" id="{B083AE59-8E21-449F-86DA-5BE297010864}"/>
              </a:ext>
            </a:extLst>
          </p:cNvPr>
          <p:cNvSpPr>
            <a:spLocks noGrp="1"/>
          </p:cNvSpPr>
          <p:nvPr>
            <p:ph type="dt" sz="half" idx="10"/>
          </p:nvPr>
        </p:nvSpPr>
        <p:spPr/>
        <p:txBody>
          <a:bodyPr/>
          <a:lstStyle/>
          <a:p>
            <a:fld id="{655A5808-3B61-48CC-92EF-85AC2E0DFA56}" type="datetime2">
              <a:rPr lang="en-US" smtClean="0"/>
              <a:t>Wednesday, April 19, 2023</a:t>
            </a:fld>
            <a:endParaRPr lang="en-US"/>
          </a:p>
        </p:txBody>
      </p:sp>
      <p:sp>
        <p:nvSpPr>
          <p:cNvPr id="5" name="Footer Placeholder 4">
            <a:extLst>
              <a:ext uri="{FF2B5EF4-FFF2-40B4-BE49-F238E27FC236}">
                <a16:creationId xmlns:a16="http://schemas.microsoft.com/office/drawing/2014/main" id="{4E8CCD60-9970-49FD-8254-21154BAA1E8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CC0A488-07A7-42F9-B1DF-68545B75417D}"/>
              </a:ext>
            </a:extLst>
          </p:cNvPr>
          <p:cNvSpPr>
            <a:spLocks noGrp="1"/>
          </p:cNvSpPr>
          <p:nvPr>
            <p:ph type="sldNum" sz="quarter" idx="12"/>
          </p:nvPr>
        </p:nvSpPr>
        <p:spPr/>
        <p:txBody>
          <a:bodyPr/>
          <a:lstStyle/>
          <a:p>
            <a:fld id="{C01389E6-C847-4AD0-B56D-D205B2EAB1EE}" type="slidenum">
              <a:rPr lang="en-US" smtClean="0"/>
              <a:t>‹Nº›</a:t>
            </a:fld>
            <a:endParaRPr lang="en-US"/>
          </a:p>
        </p:txBody>
      </p:sp>
    </p:spTree>
    <p:extLst>
      <p:ext uri="{BB962C8B-B14F-4D97-AF65-F5344CB8AC3E}">
        <p14:creationId xmlns:p14="http://schemas.microsoft.com/office/powerpoint/2010/main" val="40658552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9DC3B6-2D75-4EC4-9120-88DCE0EA61A2}"/>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B74B06CB-A0FE-4499-B674-90C8C281A55A}"/>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E7FD700-765A-4DE6-A8EC-9D9D92FCBB42}"/>
              </a:ext>
            </a:extLst>
          </p:cNvPr>
          <p:cNvSpPr>
            <a:spLocks noGrp="1"/>
          </p:cNvSpPr>
          <p:nvPr>
            <p:ph type="dt" sz="half" idx="10"/>
          </p:nvPr>
        </p:nvSpPr>
        <p:spPr/>
        <p:txBody>
          <a:bodyPr/>
          <a:lstStyle/>
          <a:p>
            <a:fld id="{735E98AF-4574-4509-BF7A-519ACD5BF826}" type="datetime2">
              <a:rPr lang="en-US" smtClean="0"/>
              <a:t>Wednesday, April 19, 2023</a:t>
            </a:fld>
            <a:endParaRPr lang="en-US"/>
          </a:p>
        </p:txBody>
      </p:sp>
      <p:sp>
        <p:nvSpPr>
          <p:cNvPr id="5" name="Footer Placeholder 4">
            <a:extLst>
              <a:ext uri="{FF2B5EF4-FFF2-40B4-BE49-F238E27FC236}">
                <a16:creationId xmlns:a16="http://schemas.microsoft.com/office/drawing/2014/main" id="{0C4664EC-C4B1-4D14-9ED3-14C6CCBFFC8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FDF5526-E518-4133-9F44-D812576C1092}"/>
              </a:ext>
            </a:extLst>
          </p:cNvPr>
          <p:cNvSpPr>
            <a:spLocks noGrp="1"/>
          </p:cNvSpPr>
          <p:nvPr>
            <p:ph type="sldNum" sz="quarter" idx="12"/>
          </p:nvPr>
        </p:nvSpPr>
        <p:spPr/>
        <p:txBody>
          <a:bodyPr/>
          <a:lstStyle/>
          <a:p>
            <a:fld id="{C01389E6-C847-4AD0-B56D-D205B2EAB1EE}" type="slidenum">
              <a:rPr lang="en-US" smtClean="0"/>
              <a:t>‹Nº›</a:t>
            </a:fld>
            <a:endParaRPr lang="en-US"/>
          </a:p>
        </p:txBody>
      </p:sp>
    </p:spTree>
    <p:extLst>
      <p:ext uri="{BB962C8B-B14F-4D97-AF65-F5344CB8AC3E}">
        <p14:creationId xmlns:p14="http://schemas.microsoft.com/office/powerpoint/2010/main" val="34374208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5F62998-15B1-4CA8-8C60-7801001F8060}"/>
              </a:ext>
            </a:extLst>
          </p:cNvPr>
          <p:cNvSpPr>
            <a:spLocks noGrp="1"/>
          </p:cNvSpPr>
          <p:nvPr>
            <p:ph type="title" orient="vert"/>
          </p:nvPr>
        </p:nvSpPr>
        <p:spPr>
          <a:xfrm>
            <a:off x="8724900" y="838899"/>
            <a:ext cx="2628900" cy="4849301"/>
          </a:xfrm>
        </p:spPr>
        <p:txBody>
          <a:bodyPr vert="eaVert"/>
          <a:lstStyle/>
          <a:p>
            <a:r>
              <a:rPr lang="en-US"/>
              <a:t>Click to edit Master title style</a:t>
            </a:r>
            <a:endParaRPr lang="en-US" dirty="0"/>
          </a:p>
        </p:txBody>
      </p:sp>
      <p:sp>
        <p:nvSpPr>
          <p:cNvPr id="3" name="Vertical Text Placeholder 2">
            <a:extLst>
              <a:ext uri="{FF2B5EF4-FFF2-40B4-BE49-F238E27FC236}">
                <a16:creationId xmlns:a16="http://schemas.microsoft.com/office/drawing/2014/main" id="{111AE278-0885-4594-AB09-120344C7D882}"/>
              </a:ext>
            </a:extLst>
          </p:cNvPr>
          <p:cNvSpPr>
            <a:spLocks noGrp="1"/>
          </p:cNvSpPr>
          <p:nvPr>
            <p:ph type="body" orient="vert" idx="1"/>
          </p:nvPr>
        </p:nvSpPr>
        <p:spPr>
          <a:xfrm>
            <a:off x="849235" y="838900"/>
            <a:ext cx="7723265" cy="48493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85B850CC-FB43-4988-8D4E-9C54C20185B4}"/>
              </a:ext>
            </a:extLst>
          </p:cNvPr>
          <p:cNvSpPr>
            <a:spLocks noGrp="1"/>
          </p:cNvSpPr>
          <p:nvPr>
            <p:ph type="dt" sz="half" idx="10"/>
          </p:nvPr>
        </p:nvSpPr>
        <p:spPr/>
        <p:txBody>
          <a:bodyPr/>
          <a:lstStyle/>
          <a:p>
            <a:fld id="{93DD97D4-9636-490F-85D0-E926C2B6F3B1}" type="datetime2">
              <a:rPr lang="en-US" smtClean="0"/>
              <a:t>Wednesday, April 19, 2023</a:t>
            </a:fld>
            <a:endParaRPr lang="en-US"/>
          </a:p>
        </p:txBody>
      </p:sp>
      <p:sp>
        <p:nvSpPr>
          <p:cNvPr id="5" name="Footer Placeholder 4">
            <a:extLst>
              <a:ext uri="{FF2B5EF4-FFF2-40B4-BE49-F238E27FC236}">
                <a16:creationId xmlns:a16="http://schemas.microsoft.com/office/drawing/2014/main" id="{47A70300-3853-4FB4-A084-CF6E5CF2BDE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7DBAFB0-25AA-4B69-8418-418F47A92700}"/>
              </a:ext>
            </a:extLst>
          </p:cNvPr>
          <p:cNvSpPr>
            <a:spLocks noGrp="1"/>
          </p:cNvSpPr>
          <p:nvPr>
            <p:ph type="sldNum" sz="quarter" idx="12"/>
          </p:nvPr>
        </p:nvSpPr>
        <p:spPr/>
        <p:txBody>
          <a:bodyPr/>
          <a:lstStyle/>
          <a:p>
            <a:fld id="{C01389E6-C847-4AD0-B56D-D205B2EAB1EE}" type="slidenum">
              <a:rPr lang="en-US" smtClean="0"/>
              <a:t>‹Nº›</a:t>
            </a:fld>
            <a:endParaRPr lang="en-US"/>
          </a:p>
        </p:txBody>
      </p:sp>
    </p:spTree>
    <p:extLst>
      <p:ext uri="{BB962C8B-B14F-4D97-AF65-F5344CB8AC3E}">
        <p14:creationId xmlns:p14="http://schemas.microsoft.com/office/powerpoint/2010/main" val="20760866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FE0F35-0AE7-48AB-9005-F1DB4BD0B473}"/>
              </a:ext>
            </a:extLst>
          </p:cNvPr>
          <p:cNvSpPr>
            <a:spLocks noGrp="1"/>
          </p:cNvSpPr>
          <p:nvPr>
            <p:ph type="title"/>
          </p:nvPr>
        </p:nvSpPr>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4DDD4022-C31F-4C4C-B5BF-5F9730C08A00}"/>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9A45EE9-11D3-436C-9D73-1AA6CCDB165F}"/>
              </a:ext>
            </a:extLst>
          </p:cNvPr>
          <p:cNvSpPr>
            <a:spLocks noGrp="1"/>
          </p:cNvSpPr>
          <p:nvPr>
            <p:ph type="dt" sz="half" idx="10"/>
          </p:nvPr>
        </p:nvSpPr>
        <p:spPr/>
        <p:txBody>
          <a:bodyPr/>
          <a:lstStyle/>
          <a:p>
            <a:fld id="{2F3AF3C6-0FD4-4939-991C-00DDE5C56815}" type="datetime2">
              <a:rPr lang="en-US" smtClean="0"/>
              <a:t>Wednesday, April 19, 2023</a:t>
            </a:fld>
            <a:endParaRPr lang="en-US"/>
          </a:p>
        </p:txBody>
      </p:sp>
      <p:sp>
        <p:nvSpPr>
          <p:cNvPr id="5" name="Footer Placeholder 4">
            <a:extLst>
              <a:ext uri="{FF2B5EF4-FFF2-40B4-BE49-F238E27FC236}">
                <a16:creationId xmlns:a16="http://schemas.microsoft.com/office/drawing/2014/main" id="{92817DCF-881F-4956-81AE-A6D27A88F4B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A265F17-AD75-4B7E-970D-5D4DBD5D170C}"/>
              </a:ext>
            </a:extLst>
          </p:cNvPr>
          <p:cNvSpPr>
            <a:spLocks noGrp="1"/>
          </p:cNvSpPr>
          <p:nvPr>
            <p:ph type="sldNum" sz="quarter" idx="12"/>
          </p:nvPr>
        </p:nvSpPr>
        <p:spPr/>
        <p:txBody>
          <a:bodyPr/>
          <a:lstStyle/>
          <a:p>
            <a:fld id="{C01389E6-C847-4AD0-B56D-D205B2EAB1EE}" type="slidenum">
              <a:rPr lang="en-US" smtClean="0"/>
              <a:t>‹Nº›</a:t>
            </a:fld>
            <a:endParaRPr lang="en-US"/>
          </a:p>
        </p:txBody>
      </p:sp>
    </p:spTree>
    <p:extLst>
      <p:ext uri="{BB962C8B-B14F-4D97-AF65-F5344CB8AC3E}">
        <p14:creationId xmlns:p14="http://schemas.microsoft.com/office/powerpoint/2010/main" val="28053519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8C12CB-05D8-4D62-BDC5-812DB6DD04CD}"/>
              </a:ext>
            </a:extLst>
          </p:cNvPr>
          <p:cNvSpPr>
            <a:spLocks noGrp="1"/>
          </p:cNvSpPr>
          <p:nvPr>
            <p:ph type="title"/>
          </p:nvPr>
        </p:nvSpPr>
        <p:spPr>
          <a:xfrm>
            <a:off x="1371600" y="1709738"/>
            <a:ext cx="9966960" cy="2852737"/>
          </a:xfrm>
        </p:spPr>
        <p:txBody>
          <a:bodyPr anchor="b">
            <a:normAutofit/>
          </a:bodyPr>
          <a:lstStyle>
            <a:lvl1pPr>
              <a:lnSpc>
                <a:spcPct val="100000"/>
              </a:lnSpc>
              <a:defRPr sz="4400" spc="750" baseline="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7C52F020-8516-4B9E-B455-5731ED6C9E9E}"/>
              </a:ext>
            </a:extLst>
          </p:cNvPr>
          <p:cNvSpPr>
            <a:spLocks noGrp="1"/>
          </p:cNvSpPr>
          <p:nvPr>
            <p:ph type="body" idx="1"/>
          </p:nvPr>
        </p:nvSpPr>
        <p:spPr>
          <a:xfrm>
            <a:off x="1371600" y="4974336"/>
            <a:ext cx="9966961" cy="1115568"/>
          </a:xfrm>
        </p:spPr>
        <p:txBody>
          <a:bodyPr>
            <a:normAutofit/>
          </a:bodyPr>
          <a:lstStyle>
            <a:lvl1pPr marL="0" indent="0">
              <a:buNone/>
              <a:defRPr sz="1600" cap="all" spc="600" baseline="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7C822993-6E28-44BB-B983-095B476B801A}"/>
              </a:ext>
            </a:extLst>
          </p:cNvPr>
          <p:cNvSpPr>
            <a:spLocks noGrp="1"/>
          </p:cNvSpPr>
          <p:nvPr>
            <p:ph type="dt" sz="half" idx="10"/>
          </p:nvPr>
        </p:nvSpPr>
        <p:spPr/>
        <p:txBody>
          <a:bodyPr/>
          <a:lstStyle/>
          <a:p>
            <a:fld id="{86807482-8128-47C6-A8DD-6452B0291CFF}" type="datetime2">
              <a:rPr lang="en-US" smtClean="0"/>
              <a:t>Wednesday, April 19, 2023</a:t>
            </a:fld>
            <a:endParaRPr lang="en-US"/>
          </a:p>
        </p:txBody>
      </p:sp>
      <p:sp>
        <p:nvSpPr>
          <p:cNvPr id="5" name="Footer Placeholder 4">
            <a:extLst>
              <a:ext uri="{FF2B5EF4-FFF2-40B4-BE49-F238E27FC236}">
                <a16:creationId xmlns:a16="http://schemas.microsoft.com/office/drawing/2014/main" id="{FC909971-06C9-462B-81D9-BEF24C708A1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F9A076D-47C1-49CD-9A8B-956DB3FC31F7}"/>
              </a:ext>
            </a:extLst>
          </p:cNvPr>
          <p:cNvSpPr>
            <a:spLocks noGrp="1"/>
          </p:cNvSpPr>
          <p:nvPr>
            <p:ph type="sldNum" sz="quarter" idx="12"/>
          </p:nvPr>
        </p:nvSpPr>
        <p:spPr/>
        <p:txBody>
          <a:bodyPr/>
          <a:lstStyle/>
          <a:p>
            <a:fld id="{C01389E6-C847-4AD0-B56D-D205B2EAB1EE}" type="slidenum">
              <a:rPr lang="en-US" smtClean="0"/>
              <a:t>‹Nº›</a:t>
            </a:fld>
            <a:endParaRPr lang="en-US"/>
          </a:p>
        </p:txBody>
      </p:sp>
    </p:spTree>
    <p:extLst>
      <p:ext uri="{BB962C8B-B14F-4D97-AF65-F5344CB8AC3E}">
        <p14:creationId xmlns:p14="http://schemas.microsoft.com/office/powerpoint/2010/main" val="10064837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28DFBD-F5ED-455C-8AD0-97476A55E3D5}"/>
              </a:ext>
            </a:extLst>
          </p:cNvPr>
          <p:cNvSpPr>
            <a:spLocks noGrp="1"/>
          </p:cNvSpPr>
          <p:nvPr>
            <p:ph type="title"/>
          </p:nvPr>
        </p:nvSpPr>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8C30E58C-F463-4D52-9225-9410133113A4}"/>
              </a:ext>
            </a:extLst>
          </p:cNvPr>
          <p:cNvSpPr>
            <a:spLocks noGrp="1"/>
          </p:cNvSpPr>
          <p:nvPr>
            <p:ph sz="half" idx="1"/>
          </p:nvPr>
        </p:nvSpPr>
        <p:spPr>
          <a:xfrm>
            <a:off x="1371600" y="2112264"/>
            <a:ext cx="4846320" cy="395935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a:extLst>
              <a:ext uri="{FF2B5EF4-FFF2-40B4-BE49-F238E27FC236}">
                <a16:creationId xmlns:a16="http://schemas.microsoft.com/office/drawing/2014/main" id="{6AF7BDB4-97FA-485D-A557-6F96692BAC9E}"/>
              </a:ext>
            </a:extLst>
          </p:cNvPr>
          <p:cNvSpPr>
            <a:spLocks noGrp="1"/>
          </p:cNvSpPr>
          <p:nvPr>
            <p:ph sz="half" idx="2"/>
          </p:nvPr>
        </p:nvSpPr>
        <p:spPr>
          <a:xfrm>
            <a:off x="6766560" y="2112265"/>
            <a:ext cx="4846320" cy="395935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a:extLst>
              <a:ext uri="{FF2B5EF4-FFF2-40B4-BE49-F238E27FC236}">
                <a16:creationId xmlns:a16="http://schemas.microsoft.com/office/drawing/2014/main" id="{68C50007-C799-4117-8ACD-5EE980E63F17}"/>
              </a:ext>
            </a:extLst>
          </p:cNvPr>
          <p:cNvSpPr>
            <a:spLocks noGrp="1"/>
          </p:cNvSpPr>
          <p:nvPr>
            <p:ph type="dt" sz="half" idx="10"/>
          </p:nvPr>
        </p:nvSpPr>
        <p:spPr/>
        <p:txBody>
          <a:bodyPr/>
          <a:lstStyle/>
          <a:p>
            <a:fld id="{37903F25-275E-41DE-BE3B-EBF0DB49F9B1}" type="datetime2">
              <a:rPr lang="en-US" smtClean="0"/>
              <a:t>Wednesday, April 19, 2023</a:t>
            </a:fld>
            <a:endParaRPr lang="en-US"/>
          </a:p>
        </p:txBody>
      </p:sp>
      <p:sp>
        <p:nvSpPr>
          <p:cNvPr id="6" name="Footer Placeholder 5">
            <a:extLst>
              <a:ext uri="{FF2B5EF4-FFF2-40B4-BE49-F238E27FC236}">
                <a16:creationId xmlns:a16="http://schemas.microsoft.com/office/drawing/2014/main" id="{F24E8968-6BAD-4D5A-BF1D-911C7A39C1C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99D8C08-BF20-4D5E-9004-0C075C36D8A4}"/>
              </a:ext>
            </a:extLst>
          </p:cNvPr>
          <p:cNvSpPr>
            <a:spLocks noGrp="1"/>
          </p:cNvSpPr>
          <p:nvPr>
            <p:ph type="sldNum" sz="quarter" idx="12"/>
          </p:nvPr>
        </p:nvSpPr>
        <p:spPr/>
        <p:txBody>
          <a:bodyPr/>
          <a:lstStyle/>
          <a:p>
            <a:fld id="{C01389E6-C847-4AD0-B56D-D205B2EAB1EE}" type="slidenum">
              <a:rPr lang="en-US" smtClean="0"/>
              <a:t>‹Nº›</a:t>
            </a:fld>
            <a:endParaRPr lang="en-US"/>
          </a:p>
        </p:txBody>
      </p:sp>
    </p:spTree>
    <p:extLst>
      <p:ext uri="{BB962C8B-B14F-4D97-AF65-F5344CB8AC3E}">
        <p14:creationId xmlns:p14="http://schemas.microsoft.com/office/powerpoint/2010/main" val="22955811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82036E0D-26A5-455A-A8BD-70DA8BC03EB2}"/>
              </a:ext>
            </a:extLst>
          </p:cNvPr>
          <p:cNvSpPr>
            <a:spLocks noGrp="1"/>
          </p:cNvSpPr>
          <p:nvPr>
            <p:ph type="body" idx="1"/>
          </p:nvPr>
        </p:nvSpPr>
        <p:spPr>
          <a:xfrm>
            <a:off x="1371600" y="2112264"/>
            <a:ext cx="484107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7FD4EA0-094D-4056-9032-BFB44B40896B}"/>
              </a:ext>
            </a:extLst>
          </p:cNvPr>
          <p:cNvSpPr>
            <a:spLocks noGrp="1"/>
          </p:cNvSpPr>
          <p:nvPr>
            <p:ph sz="half" idx="2"/>
          </p:nvPr>
        </p:nvSpPr>
        <p:spPr>
          <a:xfrm>
            <a:off x="1371600" y="3018472"/>
            <a:ext cx="4841076" cy="310485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5FC0CCE8-718F-4620-8B4A-C60EEA7B884D}"/>
              </a:ext>
            </a:extLst>
          </p:cNvPr>
          <p:cNvSpPr>
            <a:spLocks noGrp="1"/>
          </p:cNvSpPr>
          <p:nvPr>
            <p:ph type="body" sz="quarter" idx="3"/>
          </p:nvPr>
        </p:nvSpPr>
        <p:spPr>
          <a:xfrm>
            <a:off x="6766560" y="2112264"/>
            <a:ext cx="484632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56CE86DF-0069-4D31-BDD3-A9A2F9B7B468}"/>
              </a:ext>
            </a:extLst>
          </p:cNvPr>
          <p:cNvSpPr>
            <a:spLocks noGrp="1"/>
          </p:cNvSpPr>
          <p:nvPr>
            <p:ph sz="quarter" idx="4"/>
          </p:nvPr>
        </p:nvSpPr>
        <p:spPr>
          <a:xfrm>
            <a:off x="6766560" y="3018471"/>
            <a:ext cx="4841076" cy="31048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21A5ED06-FE54-4B86-A8D4-07D0EB08C3AB}"/>
              </a:ext>
            </a:extLst>
          </p:cNvPr>
          <p:cNvSpPr>
            <a:spLocks noGrp="1"/>
          </p:cNvSpPr>
          <p:nvPr>
            <p:ph type="dt" sz="half" idx="10"/>
          </p:nvPr>
        </p:nvSpPr>
        <p:spPr/>
        <p:txBody>
          <a:bodyPr/>
          <a:lstStyle/>
          <a:p>
            <a:fld id="{EE475572-4A44-4171-84AA-64D42C8050A6}" type="datetime2">
              <a:rPr lang="en-US" smtClean="0"/>
              <a:t>Wednesday, April 19, 2023</a:t>
            </a:fld>
            <a:endParaRPr lang="en-US"/>
          </a:p>
        </p:txBody>
      </p:sp>
      <p:sp>
        <p:nvSpPr>
          <p:cNvPr id="8" name="Footer Placeholder 7">
            <a:extLst>
              <a:ext uri="{FF2B5EF4-FFF2-40B4-BE49-F238E27FC236}">
                <a16:creationId xmlns:a16="http://schemas.microsoft.com/office/drawing/2014/main" id="{CE9EC6C3-0950-4AFE-936A-9AB5D227844D}"/>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6784B1D1-BE0C-48F4-BC74-90675A0F07CF}"/>
              </a:ext>
            </a:extLst>
          </p:cNvPr>
          <p:cNvSpPr>
            <a:spLocks noGrp="1"/>
          </p:cNvSpPr>
          <p:nvPr>
            <p:ph type="sldNum" sz="quarter" idx="12"/>
          </p:nvPr>
        </p:nvSpPr>
        <p:spPr/>
        <p:txBody>
          <a:bodyPr/>
          <a:lstStyle/>
          <a:p>
            <a:fld id="{C01389E6-C847-4AD0-B56D-D205B2EAB1EE}" type="slidenum">
              <a:rPr lang="en-US" smtClean="0"/>
              <a:t>‹Nº›</a:t>
            </a:fld>
            <a:endParaRPr lang="en-US"/>
          </a:p>
        </p:txBody>
      </p:sp>
      <p:sp>
        <p:nvSpPr>
          <p:cNvPr id="10" name="Title 9">
            <a:extLst>
              <a:ext uri="{FF2B5EF4-FFF2-40B4-BE49-F238E27FC236}">
                <a16:creationId xmlns:a16="http://schemas.microsoft.com/office/drawing/2014/main" id="{2D453288-3D76-40C1-BE00-223AB28F13DF}"/>
              </a:ext>
            </a:extLst>
          </p:cNvPr>
          <p:cNvSpPr>
            <a:spLocks noGrp="1"/>
          </p:cNvSpPr>
          <p:nvPr>
            <p:ph type="title"/>
          </p:nvPr>
        </p:nvSpPr>
        <p:spPr/>
        <p:txBody>
          <a:bodyPr/>
          <a:lstStyle/>
          <a:p>
            <a:r>
              <a:rPr lang="en-US"/>
              <a:t>Click to edit Master title style</a:t>
            </a:r>
            <a:endParaRPr lang="en-US" dirty="0"/>
          </a:p>
        </p:txBody>
      </p:sp>
    </p:spTree>
    <p:extLst>
      <p:ext uri="{BB962C8B-B14F-4D97-AF65-F5344CB8AC3E}">
        <p14:creationId xmlns:p14="http://schemas.microsoft.com/office/powerpoint/2010/main" val="34248683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3B1716-24B0-42CD-95B6-843092597B29}"/>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F9E3617E-4B11-481F-AC6E-00031790294A}"/>
              </a:ext>
            </a:extLst>
          </p:cNvPr>
          <p:cNvSpPr>
            <a:spLocks noGrp="1"/>
          </p:cNvSpPr>
          <p:nvPr>
            <p:ph type="dt" sz="half" idx="10"/>
          </p:nvPr>
        </p:nvSpPr>
        <p:spPr/>
        <p:txBody>
          <a:bodyPr/>
          <a:lstStyle/>
          <a:p>
            <a:fld id="{C4C1612E-528E-4FD5-9E9E-E15F1108F171}" type="datetime2">
              <a:rPr lang="en-US" smtClean="0"/>
              <a:t>Wednesday, April 19, 2023</a:t>
            </a:fld>
            <a:endParaRPr lang="en-US"/>
          </a:p>
        </p:txBody>
      </p:sp>
      <p:sp>
        <p:nvSpPr>
          <p:cNvPr id="4" name="Footer Placeholder 3">
            <a:extLst>
              <a:ext uri="{FF2B5EF4-FFF2-40B4-BE49-F238E27FC236}">
                <a16:creationId xmlns:a16="http://schemas.microsoft.com/office/drawing/2014/main" id="{F6BF19CC-06D3-40E9-81B5-63B457B220CF}"/>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6AEFC312-3AA5-46F7-B701-3D9327A68DB7}"/>
              </a:ext>
            </a:extLst>
          </p:cNvPr>
          <p:cNvSpPr>
            <a:spLocks noGrp="1"/>
          </p:cNvSpPr>
          <p:nvPr>
            <p:ph type="sldNum" sz="quarter" idx="12"/>
          </p:nvPr>
        </p:nvSpPr>
        <p:spPr/>
        <p:txBody>
          <a:bodyPr/>
          <a:lstStyle/>
          <a:p>
            <a:fld id="{C01389E6-C847-4AD0-B56D-D205B2EAB1EE}" type="slidenum">
              <a:rPr lang="en-US" smtClean="0"/>
              <a:t>‹Nº›</a:t>
            </a:fld>
            <a:endParaRPr lang="en-US"/>
          </a:p>
        </p:txBody>
      </p:sp>
    </p:spTree>
    <p:extLst>
      <p:ext uri="{BB962C8B-B14F-4D97-AF65-F5344CB8AC3E}">
        <p14:creationId xmlns:p14="http://schemas.microsoft.com/office/powerpoint/2010/main" val="39519557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8C9E28E-1389-47AF-B3EB-22571417ACBE}"/>
              </a:ext>
            </a:extLst>
          </p:cNvPr>
          <p:cNvSpPr>
            <a:spLocks noGrp="1"/>
          </p:cNvSpPr>
          <p:nvPr>
            <p:ph type="dt" sz="half" idx="10"/>
          </p:nvPr>
        </p:nvSpPr>
        <p:spPr/>
        <p:txBody>
          <a:bodyPr/>
          <a:lstStyle/>
          <a:p>
            <a:fld id="{D4F6D862-A06D-436F-A92E-EBAAD50B6E50}" type="datetime2">
              <a:rPr lang="en-US" smtClean="0"/>
              <a:t>Wednesday, April 19, 2023</a:t>
            </a:fld>
            <a:endParaRPr lang="en-US"/>
          </a:p>
        </p:txBody>
      </p:sp>
      <p:sp>
        <p:nvSpPr>
          <p:cNvPr id="3" name="Footer Placeholder 2">
            <a:extLst>
              <a:ext uri="{FF2B5EF4-FFF2-40B4-BE49-F238E27FC236}">
                <a16:creationId xmlns:a16="http://schemas.microsoft.com/office/drawing/2014/main" id="{BFCF6B08-1984-4F7C-9F6E-A4F47BDBA215}"/>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7771B3C5-CEC7-427F-931C-1318C421BEF9}"/>
              </a:ext>
            </a:extLst>
          </p:cNvPr>
          <p:cNvSpPr>
            <a:spLocks noGrp="1"/>
          </p:cNvSpPr>
          <p:nvPr>
            <p:ph type="sldNum" sz="quarter" idx="12"/>
          </p:nvPr>
        </p:nvSpPr>
        <p:spPr/>
        <p:txBody>
          <a:bodyPr/>
          <a:lstStyle/>
          <a:p>
            <a:fld id="{C01389E6-C847-4AD0-B56D-D205B2EAB1EE}" type="slidenum">
              <a:rPr lang="en-US" smtClean="0"/>
              <a:t>‹Nº›</a:t>
            </a:fld>
            <a:endParaRPr lang="en-US"/>
          </a:p>
        </p:txBody>
      </p:sp>
    </p:spTree>
    <p:extLst>
      <p:ext uri="{BB962C8B-B14F-4D97-AF65-F5344CB8AC3E}">
        <p14:creationId xmlns:p14="http://schemas.microsoft.com/office/powerpoint/2010/main" val="32947205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4EB55F-536E-4547-A5D2-0483FC3684CD}"/>
              </a:ext>
            </a:extLst>
          </p:cNvPr>
          <p:cNvSpPr>
            <a:spLocks noGrp="1"/>
          </p:cNvSpPr>
          <p:nvPr>
            <p:ph type="title"/>
          </p:nvPr>
        </p:nvSpPr>
        <p:spPr>
          <a:xfrm>
            <a:off x="1371600" y="987425"/>
            <a:ext cx="3932237" cy="1894511"/>
          </a:xfrm>
        </p:spPr>
        <p:txBody>
          <a:bodyPr anchor="b"/>
          <a:lstStyle>
            <a:lvl1pPr>
              <a:lnSpc>
                <a:spcPct val="100000"/>
              </a:lnSpc>
              <a:defRPr sz="32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3D717D3C-533B-4EA9-886B-FAE59956C74C}"/>
              </a:ext>
            </a:extLst>
          </p:cNvPr>
          <p:cNvSpPr>
            <a:spLocks noGrp="1"/>
          </p:cNvSpPr>
          <p:nvPr>
            <p:ph idx="1"/>
          </p:nvPr>
        </p:nvSpPr>
        <p:spPr>
          <a:xfrm>
            <a:off x="5650992" y="987425"/>
            <a:ext cx="5687568" cy="4873625"/>
          </a:xfrm>
        </p:spPr>
        <p:txBody>
          <a:bodyPr>
            <a:normAutofit/>
          </a:bodyPr>
          <a:lstStyle>
            <a:lvl1pPr>
              <a:defRPr sz="2000"/>
            </a:lvl1pPr>
            <a:lvl2pPr>
              <a:defRPr sz="2000"/>
            </a:lvl2pPr>
            <a:lvl3pPr>
              <a:defRPr sz="1800"/>
            </a:lvl3pPr>
            <a:lvl4pPr>
              <a:defRPr sz="1600"/>
            </a:lvl4pPr>
            <a:lvl5pPr>
              <a:defRPr sz="16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a:extLst>
              <a:ext uri="{FF2B5EF4-FFF2-40B4-BE49-F238E27FC236}">
                <a16:creationId xmlns:a16="http://schemas.microsoft.com/office/drawing/2014/main" id="{2419D2E1-4B17-4608-961E-2C4719855E89}"/>
              </a:ext>
            </a:extLst>
          </p:cNvPr>
          <p:cNvSpPr>
            <a:spLocks noGrp="1"/>
          </p:cNvSpPr>
          <p:nvPr>
            <p:ph type="body" sz="half" idx="2"/>
          </p:nvPr>
        </p:nvSpPr>
        <p:spPr>
          <a:xfrm>
            <a:off x="1371600" y="3058510"/>
            <a:ext cx="3932237" cy="280254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75A3535-184C-438C-AE91-9C42B7C5AFB6}"/>
              </a:ext>
            </a:extLst>
          </p:cNvPr>
          <p:cNvSpPr>
            <a:spLocks noGrp="1"/>
          </p:cNvSpPr>
          <p:nvPr>
            <p:ph type="dt" sz="half" idx="10"/>
          </p:nvPr>
        </p:nvSpPr>
        <p:spPr/>
        <p:txBody>
          <a:bodyPr/>
          <a:lstStyle/>
          <a:p>
            <a:fld id="{B73E0B7D-2260-4809-8F0A-9E5F3E24F169}" type="datetime2">
              <a:rPr lang="en-US" smtClean="0"/>
              <a:t>Wednesday, April 19, 2023</a:t>
            </a:fld>
            <a:endParaRPr lang="en-US"/>
          </a:p>
        </p:txBody>
      </p:sp>
      <p:sp>
        <p:nvSpPr>
          <p:cNvPr id="6" name="Footer Placeholder 5">
            <a:extLst>
              <a:ext uri="{FF2B5EF4-FFF2-40B4-BE49-F238E27FC236}">
                <a16:creationId xmlns:a16="http://schemas.microsoft.com/office/drawing/2014/main" id="{0DF6DBC3-4A58-42BA-9B55-A9A72510374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D4E6563-0AB6-4038-A12B-A259552DB66C}"/>
              </a:ext>
            </a:extLst>
          </p:cNvPr>
          <p:cNvSpPr>
            <a:spLocks noGrp="1"/>
          </p:cNvSpPr>
          <p:nvPr>
            <p:ph type="sldNum" sz="quarter" idx="12"/>
          </p:nvPr>
        </p:nvSpPr>
        <p:spPr/>
        <p:txBody>
          <a:bodyPr/>
          <a:lstStyle/>
          <a:p>
            <a:fld id="{C01389E6-C847-4AD0-B56D-D205B2EAB1EE}" type="slidenum">
              <a:rPr lang="en-US" smtClean="0"/>
              <a:t>‹Nº›</a:t>
            </a:fld>
            <a:endParaRPr lang="en-US"/>
          </a:p>
        </p:txBody>
      </p:sp>
    </p:spTree>
    <p:extLst>
      <p:ext uri="{BB962C8B-B14F-4D97-AF65-F5344CB8AC3E}">
        <p14:creationId xmlns:p14="http://schemas.microsoft.com/office/powerpoint/2010/main" val="14416689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9702C5-1E3B-4C62-A538-59BB572864A0}"/>
              </a:ext>
            </a:extLst>
          </p:cNvPr>
          <p:cNvSpPr>
            <a:spLocks noGrp="1"/>
          </p:cNvSpPr>
          <p:nvPr>
            <p:ph type="title"/>
          </p:nvPr>
        </p:nvSpPr>
        <p:spPr>
          <a:xfrm>
            <a:off x="1371600" y="987552"/>
            <a:ext cx="3932237" cy="1892808"/>
          </a:xfrm>
        </p:spPr>
        <p:txBody>
          <a:bodyPr anchor="b"/>
          <a:lstStyle>
            <a:lvl1pPr>
              <a:defRPr sz="3200" baseline="0"/>
            </a:lvl1pPr>
          </a:lstStyle>
          <a:p>
            <a:r>
              <a:rPr lang="en-US"/>
              <a:t>Click to edit Master title style</a:t>
            </a:r>
            <a:endParaRPr lang="en-US" dirty="0"/>
          </a:p>
        </p:txBody>
      </p:sp>
      <p:sp>
        <p:nvSpPr>
          <p:cNvPr id="3" name="Picture Placeholder 2">
            <a:extLst>
              <a:ext uri="{FF2B5EF4-FFF2-40B4-BE49-F238E27FC236}">
                <a16:creationId xmlns:a16="http://schemas.microsoft.com/office/drawing/2014/main" id="{6E2CF574-95CE-4E60-B2CF-3B5B4F33A767}"/>
              </a:ext>
            </a:extLst>
          </p:cNvPr>
          <p:cNvSpPr>
            <a:spLocks noGrp="1"/>
          </p:cNvSpPr>
          <p:nvPr>
            <p:ph type="pic" idx="1"/>
          </p:nvPr>
        </p:nvSpPr>
        <p:spPr>
          <a:xfrm>
            <a:off x="5505319" y="987425"/>
            <a:ext cx="5833242"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6D039F7C-C735-4356-8B04-89E19047950C}"/>
              </a:ext>
            </a:extLst>
          </p:cNvPr>
          <p:cNvSpPr>
            <a:spLocks noGrp="1"/>
          </p:cNvSpPr>
          <p:nvPr>
            <p:ph type="body" sz="half" idx="2"/>
          </p:nvPr>
        </p:nvSpPr>
        <p:spPr>
          <a:xfrm>
            <a:off x="1371600" y="3033286"/>
            <a:ext cx="3932237" cy="2835702"/>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5E706DF-52A3-4F34-9BF5-E1ACD5D54283}"/>
              </a:ext>
            </a:extLst>
          </p:cNvPr>
          <p:cNvSpPr>
            <a:spLocks noGrp="1"/>
          </p:cNvSpPr>
          <p:nvPr>
            <p:ph type="dt" sz="half" idx="10"/>
          </p:nvPr>
        </p:nvSpPr>
        <p:spPr/>
        <p:txBody>
          <a:bodyPr/>
          <a:lstStyle/>
          <a:p>
            <a:fld id="{3C8E4735-C637-46A3-94EB-AB3AC4188D2F}" type="datetime2">
              <a:rPr lang="en-US" smtClean="0"/>
              <a:t>Wednesday, April 19, 2023</a:t>
            </a:fld>
            <a:endParaRPr lang="en-US"/>
          </a:p>
        </p:txBody>
      </p:sp>
      <p:sp>
        <p:nvSpPr>
          <p:cNvPr id="6" name="Footer Placeholder 5">
            <a:extLst>
              <a:ext uri="{FF2B5EF4-FFF2-40B4-BE49-F238E27FC236}">
                <a16:creationId xmlns:a16="http://schemas.microsoft.com/office/drawing/2014/main" id="{BFB25E53-E72E-4110-BB6B-3477F56C308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3686F8F-3D62-4CEC-AD9A-B70848E6A81C}"/>
              </a:ext>
            </a:extLst>
          </p:cNvPr>
          <p:cNvSpPr>
            <a:spLocks noGrp="1"/>
          </p:cNvSpPr>
          <p:nvPr>
            <p:ph type="sldNum" sz="quarter" idx="12"/>
          </p:nvPr>
        </p:nvSpPr>
        <p:spPr/>
        <p:txBody>
          <a:bodyPr/>
          <a:lstStyle/>
          <a:p>
            <a:fld id="{C01389E6-C847-4AD0-B56D-D205B2EAB1EE}" type="slidenum">
              <a:rPr lang="en-US" smtClean="0"/>
              <a:t>‹Nº›</a:t>
            </a:fld>
            <a:endParaRPr lang="en-US"/>
          </a:p>
        </p:txBody>
      </p:sp>
    </p:spTree>
    <p:extLst>
      <p:ext uri="{BB962C8B-B14F-4D97-AF65-F5344CB8AC3E}">
        <p14:creationId xmlns:p14="http://schemas.microsoft.com/office/powerpoint/2010/main" val="17032009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CCF2F3BB-127D-44BC-A8EF-A8BB5F5911CA}"/>
              </a:ext>
            </a:extLst>
          </p:cNvPr>
          <p:cNvSpPr/>
          <p:nvPr/>
        </p:nvSpPr>
        <p:spPr>
          <a:xfrm rot="10800000" flipH="1">
            <a:off x="0" y="6401226"/>
            <a:ext cx="12192000" cy="456773"/>
          </a:xfrm>
          <a:prstGeom prst="rect">
            <a:avLst/>
          </a:prstGeom>
          <a:gradFill>
            <a:gsLst>
              <a:gs pos="14000">
                <a:schemeClr val="accent4">
                  <a:alpha val="28000"/>
                </a:schemeClr>
              </a:gs>
              <a:gs pos="100000">
                <a:schemeClr val="accent5">
                  <a:alpha val="85000"/>
                </a:schemeClr>
              </a:gs>
            </a:gsLst>
            <a:lin ang="6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010D1F30-F118-4A1F-A48F-7E5706959F64}"/>
              </a:ext>
            </a:extLst>
          </p:cNvPr>
          <p:cNvSpPr/>
          <p:nvPr/>
        </p:nvSpPr>
        <p:spPr>
          <a:xfrm flipH="1">
            <a:off x="4038602" y="6401228"/>
            <a:ext cx="8153398" cy="456772"/>
          </a:xfrm>
          <a:prstGeom prst="rect">
            <a:avLst/>
          </a:prstGeom>
          <a:gradFill>
            <a:gsLst>
              <a:gs pos="9000">
                <a:schemeClr val="accent2">
                  <a:lumMod val="60000"/>
                  <a:lumOff val="40000"/>
                  <a:alpha val="55000"/>
                </a:schemeClr>
              </a:gs>
              <a:gs pos="99000">
                <a:schemeClr val="accent2"/>
              </a:gs>
            </a:gsLst>
            <a:lin ang="14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a:extLst>
              <a:ext uri="{FF2B5EF4-FFF2-40B4-BE49-F238E27FC236}">
                <a16:creationId xmlns:a16="http://schemas.microsoft.com/office/drawing/2014/main" id="{17AE890C-17CE-44C0-BDED-BA68F92A845D}"/>
              </a:ext>
            </a:extLst>
          </p:cNvPr>
          <p:cNvSpPr>
            <a:spLocks noGrp="1"/>
          </p:cNvSpPr>
          <p:nvPr>
            <p:ph type="title"/>
          </p:nvPr>
        </p:nvSpPr>
        <p:spPr>
          <a:xfrm>
            <a:off x="1371600" y="795528"/>
            <a:ext cx="10241280" cy="1234440"/>
          </a:xfrm>
          <a:prstGeom prst="rect">
            <a:avLst/>
          </a:prstGeom>
        </p:spPr>
        <p:txBody>
          <a:bodyPr vert="horz" lIns="0" tIns="0" rIns="0" bIns="0" rtlCol="0" anchor="b">
            <a:normAutofit/>
          </a:bodyPr>
          <a:lstStyle/>
          <a:p>
            <a:r>
              <a:rPr lang="en-US" dirty="0"/>
              <a:t>Click to edit Master title style</a:t>
            </a:r>
          </a:p>
        </p:txBody>
      </p:sp>
      <p:sp>
        <p:nvSpPr>
          <p:cNvPr id="3" name="Text Placeholder 2">
            <a:extLst>
              <a:ext uri="{FF2B5EF4-FFF2-40B4-BE49-F238E27FC236}">
                <a16:creationId xmlns:a16="http://schemas.microsoft.com/office/drawing/2014/main" id="{47910A6E-46D1-42CF-996C-2207737FB871}"/>
              </a:ext>
            </a:extLst>
          </p:cNvPr>
          <p:cNvSpPr>
            <a:spLocks noGrp="1"/>
          </p:cNvSpPr>
          <p:nvPr>
            <p:ph type="body" idx="1"/>
          </p:nvPr>
        </p:nvSpPr>
        <p:spPr>
          <a:xfrm>
            <a:off x="1371600" y="2112264"/>
            <a:ext cx="10241280" cy="3959352"/>
          </a:xfrm>
          <a:prstGeom prst="rect">
            <a:avLst/>
          </a:prstGeom>
        </p:spPr>
        <p:txBody>
          <a:bodyPr vert="horz" lIns="0" tIns="0" rIns="0" bIns="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D85B5247-D236-462B-BCE0-2A24DF75B085}"/>
              </a:ext>
            </a:extLst>
          </p:cNvPr>
          <p:cNvSpPr>
            <a:spLocks noGrp="1"/>
          </p:cNvSpPr>
          <p:nvPr>
            <p:ph type="dt" sz="half" idx="2"/>
          </p:nvPr>
        </p:nvSpPr>
        <p:spPr>
          <a:xfrm>
            <a:off x="7909560" y="6409944"/>
            <a:ext cx="3703320" cy="448056"/>
          </a:xfrm>
          <a:prstGeom prst="rect">
            <a:avLst/>
          </a:prstGeom>
        </p:spPr>
        <p:txBody>
          <a:bodyPr vert="horz" lIns="91440" tIns="45720" rIns="91440" bIns="45720" rtlCol="0" anchor="ctr"/>
          <a:lstStyle>
            <a:lvl1pPr algn="r">
              <a:defRPr sz="800" cap="all" spc="300" baseline="0">
                <a:solidFill>
                  <a:srgbClr val="FFFFFF"/>
                </a:solidFill>
              </a:defRPr>
            </a:lvl1pPr>
          </a:lstStyle>
          <a:p>
            <a:fld id="{AE0C963C-C1DB-4AFD-9DDC-0691666BF49B}" type="datetime2">
              <a:rPr lang="en-US" smtClean="0"/>
              <a:pPr/>
              <a:t>Wednesday, April 19, 2023</a:t>
            </a:fld>
            <a:endParaRPr lang="en-US" cap="all" dirty="0"/>
          </a:p>
        </p:txBody>
      </p:sp>
      <p:sp>
        <p:nvSpPr>
          <p:cNvPr id="5" name="Footer Placeholder 4">
            <a:extLst>
              <a:ext uri="{FF2B5EF4-FFF2-40B4-BE49-F238E27FC236}">
                <a16:creationId xmlns:a16="http://schemas.microsoft.com/office/drawing/2014/main" id="{19155C58-7DDF-4CD4-96AD-F9CC844D84CC}"/>
              </a:ext>
            </a:extLst>
          </p:cNvPr>
          <p:cNvSpPr>
            <a:spLocks noGrp="1"/>
          </p:cNvSpPr>
          <p:nvPr>
            <p:ph type="ftr" sz="quarter" idx="3"/>
          </p:nvPr>
        </p:nvSpPr>
        <p:spPr>
          <a:xfrm rot="5400000">
            <a:off x="-1828800" y="1911096"/>
            <a:ext cx="4114800" cy="457200"/>
          </a:xfrm>
          <a:prstGeom prst="rect">
            <a:avLst/>
          </a:prstGeom>
        </p:spPr>
        <p:txBody>
          <a:bodyPr vert="horz" lIns="91440" tIns="45720" rIns="91440" bIns="45720" rtlCol="0" anchor="ctr"/>
          <a:lstStyle>
            <a:lvl1pPr algn="l">
              <a:defRPr sz="800" b="1">
                <a:solidFill>
                  <a:schemeClr val="tx1"/>
                </a:solidFill>
                <a:latin typeface="+mj-lt"/>
              </a:defRPr>
            </a:lvl1pPr>
          </a:lstStyle>
          <a:p>
            <a:pPr algn="l"/>
            <a:endParaRPr lang="en-US"/>
          </a:p>
        </p:txBody>
      </p:sp>
      <p:sp>
        <p:nvSpPr>
          <p:cNvPr id="6" name="Slide Number Placeholder 5">
            <a:extLst>
              <a:ext uri="{FF2B5EF4-FFF2-40B4-BE49-F238E27FC236}">
                <a16:creationId xmlns:a16="http://schemas.microsoft.com/office/drawing/2014/main" id="{6F495647-A849-45D9-BC71-46A12E6DE479}"/>
              </a:ext>
            </a:extLst>
          </p:cNvPr>
          <p:cNvSpPr>
            <a:spLocks noGrp="1"/>
          </p:cNvSpPr>
          <p:nvPr>
            <p:ph type="sldNum" sz="quarter" idx="4"/>
          </p:nvPr>
        </p:nvSpPr>
        <p:spPr>
          <a:xfrm>
            <a:off x="11667744" y="6409944"/>
            <a:ext cx="438912" cy="448056"/>
          </a:xfrm>
          <a:prstGeom prst="rect">
            <a:avLst/>
          </a:prstGeom>
        </p:spPr>
        <p:txBody>
          <a:bodyPr vert="horz" lIns="91440" tIns="45720" rIns="91440" bIns="45720" rtlCol="0" anchor="ctr"/>
          <a:lstStyle>
            <a:lvl1pPr algn="r">
              <a:defRPr sz="800">
                <a:solidFill>
                  <a:srgbClr val="FFFFFF"/>
                </a:solidFill>
              </a:defRPr>
            </a:lvl1pPr>
          </a:lstStyle>
          <a:p>
            <a:fld id="{C01389E6-C847-4AD0-B56D-D205B2EAB1EE}" type="slidenum">
              <a:rPr lang="en-US" smtClean="0"/>
              <a:pPr/>
              <a:t>‹Nº›</a:t>
            </a:fld>
            <a:endParaRPr lang="en-US" sz="800" dirty="0"/>
          </a:p>
        </p:txBody>
      </p:sp>
    </p:spTree>
    <p:extLst>
      <p:ext uri="{BB962C8B-B14F-4D97-AF65-F5344CB8AC3E}">
        <p14:creationId xmlns:p14="http://schemas.microsoft.com/office/powerpoint/2010/main" val="3501618742"/>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689" r:id="rId4"/>
    <p:sldLayoutId id="2147483690" r:id="rId5"/>
    <p:sldLayoutId id="2147483695" r:id="rId6"/>
    <p:sldLayoutId id="2147483691" r:id="rId7"/>
    <p:sldLayoutId id="2147483692" r:id="rId8"/>
    <p:sldLayoutId id="2147483693" r:id="rId9"/>
    <p:sldLayoutId id="2147483694" r:id="rId10"/>
    <p:sldLayoutId id="2147483696" r:id="rId11"/>
  </p:sldLayoutIdLst>
  <p:hf sldNum="0" hdr="0" ftr="0" dt="0"/>
  <p:txStyles>
    <p:titleStyle>
      <a:lvl1pPr algn="l" defTabSz="914400" rtl="0" eaLnBrk="1" latinLnBrk="0" hangingPunct="1">
        <a:lnSpc>
          <a:spcPct val="100000"/>
        </a:lnSpc>
        <a:spcBef>
          <a:spcPct val="0"/>
        </a:spcBef>
        <a:buNone/>
        <a:defRPr sz="3600" b="1" i="0" kern="1200" cap="all" spc="700" baseline="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Font typeface="Arial" panose="020B0604020202020204" pitchFamily="34" charset="0"/>
        <a:buChar char="•"/>
        <a:defRPr sz="2000" kern="1200">
          <a:solidFill>
            <a:schemeClr val="tx1"/>
          </a:solidFill>
          <a:latin typeface="+mn-lt"/>
          <a:ea typeface="+mn-ea"/>
          <a:cs typeface="+mn-cs"/>
        </a:defRPr>
      </a:lvl1pPr>
      <a:lvl2pPr marL="685800" indent="-228600" algn="l" defTabSz="914400" rtl="0" eaLnBrk="1" latinLnBrk="0" hangingPunct="1">
        <a:lnSpc>
          <a:spcPct val="12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12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12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12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A8384FB5-9ADC-4DDC-881B-597D56F5B1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0AF57B88-1D4C-41FA-A761-EC1DD10C35C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7539" y="1417538"/>
            <a:ext cx="6875818" cy="4040744"/>
          </a:xfrm>
          <a:prstGeom prst="rect">
            <a:avLst/>
          </a:prstGeom>
          <a:gradFill>
            <a:gsLst>
              <a:gs pos="11000">
                <a:schemeClr val="accent2"/>
              </a:gs>
              <a:gs pos="100000">
                <a:schemeClr val="accent6">
                  <a:lumMod val="75000"/>
                  <a:alpha val="85000"/>
                </a:schemeClr>
              </a:gs>
            </a:gsLst>
            <a:lin ang="18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a:extLst>
              <a:ext uri="{FF2B5EF4-FFF2-40B4-BE49-F238E27FC236}">
                <a16:creationId xmlns:a16="http://schemas.microsoft.com/office/drawing/2014/main" id="{D2548F45-5164-4ABB-8212-7F293FDED8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159565" y="2659404"/>
            <a:ext cx="4355594" cy="4040742"/>
          </a:xfrm>
          <a:prstGeom prst="rect">
            <a:avLst/>
          </a:prstGeom>
          <a:gradFill>
            <a:gsLst>
              <a:gs pos="0">
                <a:schemeClr val="accent5">
                  <a:alpha val="35000"/>
                </a:schemeClr>
              </a:gs>
              <a:gs pos="100000">
                <a:schemeClr val="accent6">
                  <a:alpha val="0"/>
                </a:schemeClr>
              </a:gs>
            </a:gsLst>
            <a:lin ang="11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descr="Un salpicón de colores en una superficie blanca">
            <a:extLst>
              <a:ext uri="{FF2B5EF4-FFF2-40B4-BE49-F238E27FC236}">
                <a16:creationId xmlns:a16="http://schemas.microsoft.com/office/drawing/2014/main" id="{F650283B-4F61-1482-96C4-25AEAC9BFC5E}"/>
              </a:ext>
            </a:extLst>
          </p:cNvPr>
          <p:cNvPicPr>
            <a:picLocks noChangeAspect="1"/>
          </p:cNvPicPr>
          <p:nvPr/>
        </p:nvPicPr>
        <p:blipFill rotWithShape="1">
          <a:blip r:embed="rId2"/>
          <a:srcRect r="10991" b="-2"/>
          <a:stretch/>
        </p:blipFill>
        <p:spPr>
          <a:xfrm>
            <a:off x="4038599" y="10"/>
            <a:ext cx="8160026" cy="6875809"/>
          </a:xfrm>
          <a:prstGeom prst="rect">
            <a:avLst/>
          </a:prstGeom>
        </p:spPr>
      </p:pic>
      <p:sp>
        <p:nvSpPr>
          <p:cNvPr id="22" name="Freeform: Shape 14">
            <a:extLst>
              <a:ext uri="{FF2B5EF4-FFF2-40B4-BE49-F238E27FC236}">
                <a16:creationId xmlns:a16="http://schemas.microsoft.com/office/drawing/2014/main" id="{5E81CCFB-7BEF-4186-86FB-D09450B4D02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6097846">
            <a:off x="-747355" y="1201312"/>
            <a:ext cx="4808302" cy="4088666"/>
          </a:xfrm>
          <a:custGeom>
            <a:avLst/>
            <a:gdLst>
              <a:gd name="connsiteX0" fmla="*/ 48844 w 4808302"/>
              <a:gd name="connsiteY0" fmla="*/ 2888671 h 4088666"/>
              <a:gd name="connsiteX1" fmla="*/ 0 w 4808302"/>
              <a:gd name="connsiteY1" fmla="*/ 2404151 h 4088666"/>
              <a:gd name="connsiteX2" fmla="*/ 2404151 w 4808302"/>
              <a:gd name="connsiteY2" fmla="*/ 0 h 4088666"/>
              <a:gd name="connsiteX3" fmla="*/ 4808302 w 4808302"/>
              <a:gd name="connsiteY3" fmla="*/ 2404151 h 4088666"/>
              <a:gd name="connsiteX4" fmla="*/ 4700216 w 4808302"/>
              <a:gd name="connsiteY4" fmla="*/ 3119072 h 4088666"/>
              <a:gd name="connsiteX5" fmla="*/ 4643143 w 4808302"/>
              <a:gd name="connsiteY5" fmla="*/ 3275009 h 4088666"/>
              <a:gd name="connsiteX6" fmla="*/ 690093 w 4808302"/>
              <a:gd name="connsiteY6" fmla="*/ 4088666 h 4088666"/>
              <a:gd name="connsiteX7" fmla="*/ 548991 w 4808302"/>
              <a:gd name="connsiteY7" fmla="*/ 3933414 h 4088666"/>
              <a:gd name="connsiteX8" fmla="*/ 48844 w 4808302"/>
              <a:gd name="connsiteY8" fmla="*/ 2888671 h 40886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808302" h="4088666">
                <a:moveTo>
                  <a:pt x="48844" y="2888671"/>
                </a:moveTo>
                <a:cubicBezTo>
                  <a:pt x="16818" y="2732167"/>
                  <a:pt x="0" y="2570123"/>
                  <a:pt x="0" y="2404151"/>
                </a:cubicBezTo>
                <a:cubicBezTo>
                  <a:pt x="0" y="1076375"/>
                  <a:pt x="1076375" y="0"/>
                  <a:pt x="2404151" y="0"/>
                </a:cubicBezTo>
                <a:cubicBezTo>
                  <a:pt x="3731927" y="0"/>
                  <a:pt x="4808302" y="1076375"/>
                  <a:pt x="4808302" y="2404151"/>
                </a:cubicBezTo>
                <a:cubicBezTo>
                  <a:pt x="4808302" y="2653109"/>
                  <a:pt x="4770461" y="2893229"/>
                  <a:pt x="4700216" y="3119072"/>
                </a:cubicBezTo>
                <a:lnTo>
                  <a:pt x="4643143" y="3275009"/>
                </a:lnTo>
                <a:lnTo>
                  <a:pt x="690093" y="4088666"/>
                </a:lnTo>
                <a:lnTo>
                  <a:pt x="548991" y="3933414"/>
                </a:lnTo>
                <a:cubicBezTo>
                  <a:pt x="304015" y="3636572"/>
                  <a:pt x="128908" y="3279932"/>
                  <a:pt x="48844" y="2888671"/>
                </a:cubicBezTo>
                <a:close/>
              </a:path>
            </a:pathLst>
          </a:custGeom>
          <a:gradFill>
            <a:gsLst>
              <a:gs pos="39000">
                <a:schemeClr val="accent4">
                  <a:lumMod val="20000"/>
                  <a:lumOff val="80000"/>
                  <a:alpha val="0"/>
                </a:schemeClr>
              </a:gs>
              <a:gs pos="100000">
                <a:schemeClr val="accent6">
                  <a:alpha val="29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 name="Título 1">
            <a:extLst>
              <a:ext uri="{FF2B5EF4-FFF2-40B4-BE49-F238E27FC236}">
                <a16:creationId xmlns:a16="http://schemas.microsoft.com/office/drawing/2014/main" id="{0055EFEB-F33B-9DD3-9F34-777FFC89DFE6}"/>
              </a:ext>
            </a:extLst>
          </p:cNvPr>
          <p:cNvSpPr>
            <a:spLocks noGrp="1"/>
          </p:cNvSpPr>
          <p:nvPr>
            <p:ph type="ctrTitle"/>
          </p:nvPr>
        </p:nvSpPr>
        <p:spPr>
          <a:xfrm>
            <a:off x="99152" y="2950387"/>
            <a:ext cx="3836349" cy="3531403"/>
          </a:xfrm>
        </p:spPr>
        <p:txBody>
          <a:bodyPr anchor="t">
            <a:normAutofit/>
          </a:bodyPr>
          <a:lstStyle/>
          <a:p>
            <a:pPr algn="r"/>
            <a:br>
              <a:rPr lang="es-ES" sz="2400" dirty="0">
                <a:solidFill>
                  <a:schemeClr val="bg1"/>
                </a:solidFill>
              </a:rPr>
            </a:br>
            <a:br>
              <a:rPr lang="es-ES" sz="2400" dirty="0">
                <a:solidFill>
                  <a:schemeClr val="bg1"/>
                </a:solidFill>
              </a:rPr>
            </a:br>
            <a:br>
              <a:rPr lang="es-ES" sz="2400" dirty="0">
                <a:solidFill>
                  <a:schemeClr val="bg1"/>
                </a:solidFill>
              </a:rPr>
            </a:br>
            <a:r>
              <a:rPr lang="es-ES" sz="2400" dirty="0">
                <a:solidFill>
                  <a:schemeClr val="bg1"/>
                </a:solidFill>
              </a:rPr>
              <a:t>EVALUACIÓN </a:t>
            </a:r>
            <a:br>
              <a:rPr lang="es-ES" sz="2400" dirty="0">
                <a:solidFill>
                  <a:schemeClr val="bg1"/>
                </a:solidFill>
              </a:rPr>
            </a:br>
            <a:br>
              <a:rPr lang="es-ES" sz="2400" dirty="0">
                <a:solidFill>
                  <a:schemeClr val="bg1"/>
                </a:solidFill>
              </a:rPr>
            </a:br>
            <a:r>
              <a:rPr lang="es-ES" sz="2400" dirty="0">
                <a:solidFill>
                  <a:schemeClr val="bg1"/>
                </a:solidFill>
              </a:rPr>
              <a:t>COMPETENCIAL</a:t>
            </a:r>
          </a:p>
        </p:txBody>
      </p:sp>
      <p:sp>
        <p:nvSpPr>
          <p:cNvPr id="3" name="Subtítulo 2">
            <a:extLst>
              <a:ext uri="{FF2B5EF4-FFF2-40B4-BE49-F238E27FC236}">
                <a16:creationId xmlns:a16="http://schemas.microsoft.com/office/drawing/2014/main" id="{CEA6045C-61A6-06B5-45ED-862DB67DBA3E}"/>
              </a:ext>
            </a:extLst>
          </p:cNvPr>
          <p:cNvSpPr>
            <a:spLocks noGrp="1"/>
          </p:cNvSpPr>
          <p:nvPr>
            <p:ph type="subTitle" idx="1"/>
          </p:nvPr>
        </p:nvSpPr>
        <p:spPr>
          <a:xfrm>
            <a:off x="642026" y="525970"/>
            <a:ext cx="2894276" cy="1396136"/>
          </a:xfrm>
        </p:spPr>
        <p:txBody>
          <a:bodyPr anchor="b">
            <a:normAutofit/>
          </a:bodyPr>
          <a:lstStyle/>
          <a:p>
            <a:pPr algn="just"/>
            <a:r>
              <a:rPr lang="es-ES" sz="1400" dirty="0" err="1">
                <a:solidFill>
                  <a:schemeClr val="bg1"/>
                </a:solidFill>
                <a:highlight>
                  <a:srgbClr val="C0C0C0"/>
                </a:highlight>
              </a:rPr>
              <a:t>Ceip</a:t>
            </a:r>
            <a:r>
              <a:rPr lang="es-ES" sz="1400" dirty="0">
                <a:solidFill>
                  <a:schemeClr val="bg1"/>
                </a:solidFill>
                <a:highlight>
                  <a:srgbClr val="C0C0C0"/>
                </a:highlight>
              </a:rPr>
              <a:t> fray Luis de león (Valladolid</a:t>
            </a:r>
            <a:r>
              <a:rPr lang="es-ES" sz="1200" dirty="0">
                <a:solidFill>
                  <a:schemeClr val="bg1"/>
                </a:solidFill>
                <a:highlight>
                  <a:srgbClr val="C0C0C0"/>
                </a:highlight>
              </a:rPr>
              <a:t>)</a:t>
            </a:r>
          </a:p>
        </p:txBody>
      </p:sp>
    </p:spTree>
    <p:extLst>
      <p:ext uri="{BB962C8B-B14F-4D97-AF65-F5344CB8AC3E}">
        <p14:creationId xmlns:p14="http://schemas.microsoft.com/office/powerpoint/2010/main" val="355247153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ítulo 4">
            <a:extLst>
              <a:ext uri="{FF2B5EF4-FFF2-40B4-BE49-F238E27FC236}">
                <a16:creationId xmlns:a16="http://schemas.microsoft.com/office/drawing/2014/main" id="{9EB7728D-E260-42D2-FBB6-3EE25AE65A91}"/>
              </a:ext>
            </a:extLst>
          </p:cNvPr>
          <p:cNvSpPr>
            <a:spLocks noGrp="1"/>
          </p:cNvSpPr>
          <p:nvPr>
            <p:ph type="title"/>
          </p:nvPr>
        </p:nvSpPr>
        <p:spPr>
          <a:xfrm>
            <a:off x="1175657" y="550506"/>
            <a:ext cx="10739535" cy="690465"/>
          </a:xfrm>
        </p:spPr>
        <p:txBody>
          <a:bodyPr>
            <a:normAutofit/>
          </a:bodyPr>
          <a:lstStyle/>
          <a:p>
            <a:r>
              <a:rPr lang="es-ES" sz="2800" dirty="0">
                <a:solidFill>
                  <a:srgbClr val="CC6600"/>
                </a:solidFill>
                <a:effectLst>
                  <a:outerShdw blurRad="38100" dist="38100" dir="2700000" algn="tl">
                    <a:srgbClr val="000000">
                      <a:alpha val="43137"/>
                    </a:srgbClr>
                  </a:outerShdw>
                </a:effectLst>
              </a:rPr>
              <a:t>Decreto 38/2022, de 29 de septiembre</a:t>
            </a:r>
          </a:p>
        </p:txBody>
      </p:sp>
      <p:sp>
        <p:nvSpPr>
          <p:cNvPr id="3" name="Marcador de contenido 2">
            <a:extLst>
              <a:ext uri="{FF2B5EF4-FFF2-40B4-BE49-F238E27FC236}">
                <a16:creationId xmlns:a16="http://schemas.microsoft.com/office/drawing/2014/main" id="{D9DE1393-2D9D-F6F4-4AEC-5266E722F6D4}"/>
              </a:ext>
            </a:extLst>
          </p:cNvPr>
          <p:cNvSpPr>
            <a:spLocks noGrp="1"/>
          </p:cNvSpPr>
          <p:nvPr>
            <p:ph idx="1"/>
          </p:nvPr>
        </p:nvSpPr>
        <p:spPr>
          <a:xfrm>
            <a:off x="1371600" y="1614196"/>
            <a:ext cx="10241280" cy="4457420"/>
          </a:xfrm>
        </p:spPr>
        <p:txBody>
          <a:bodyPr>
            <a:normAutofit fontScale="92500" lnSpcReduction="20000"/>
          </a:bodyPr>
          <a:lstStyle/>
          <a:p>
            <a:pPr>
              <a:buFont typeface="Wingdings" pitchFamily="2" charset="2"/>
              <a:buChar char="q"/>
            </a:pPr>
            <a:r>
              <a:rPr lang="es-ES" b="1" dirty="0">
                <a:solidFill>
                  <a:srgbClr val="FF0000"/>
                </a:solidFill>
                <a:effectLst>
                  <a:outerShdw blurRad="38100" dist="38100" dir="2700000" algn="tl">
                    <a:srgbClr val="000000">
                      <a:alpha val="43137"/>
                    </a:srgbClr>
                  </a:outerShdw>
                </a:effectLst>
              </a:rPr>
              <a:t>Artículo 19.- Evaluación del alumnado:</a:t>
            </a:r>
          </a:p>
          <a:p>
            <a:pPr marL="0" indent="0" algn="just">
              <a:buNone/>
            </a:pPr>
            <a:r>
              <a:rPr lang="es-ES" dirty="0"/>
              <a:t>4. En los </a:t>
            </a:r>
            <a:r>
              <a:rPr lang="es-ES" b="1" dirty="0">
                <a:solidFill>
                  <a:srgbClr val="0070C0"/>
                </a:solidFill>
                <a:effectLst>
                  <a:outerShdw blurRad="38100" dist="38100" dir="2700000" algn="tl">
                    <a:srgbClr val="000000">
                      <a:alpha val="43137"/>
                    </a:srgbClr>
                  </a:outerShdw>
                </a:effectLst>
              </a:rPr>
              <a:t>procedimientos de evaluación</a:t>
            </a:r>
            <a:r>
              <a:rPr lang="es-ES" dirty="0"/>
              <a:t>, el docente buscará la </a:t>
            </a:r>
            <a:r>
              <a:rPr lang="es-ES" dirty="0">
                <a:highlight>
                  <a:srgbClr val="00FF00"/>
                </a:highlight>
              </a:rPr>
              <a:t>participación del alumnado a través de su propia evaluación y de la evaluación entre iguales. </a:t>
            </a:r>
          </a:p>
          <a:p>
            <a:pPr marL="0" indent="0" algn="just">
              <a:buNone/>
            </a:pPr>
            <a:r>
              <a:rPr lang="es-ES" dirty="0"/>
              <a:t>5. Las </a:t>
            </a:r>
            <a:r>
              <a:rPr lang="es-ES" b="1" dirty="0">
                <a:solidFill>
                  <a:srgbClr val="FF0066"/>
                </a:solidFill>
                <a:effectLst>
                  <a:outerShdw blurRad="38100" dist="38100" dir="2700000" algn="tl">
                    <a:srgbClr val="000000">
                      <a:alpha val="43137"/>
                    </a:srgbClr>
                  </a:outerShdw>
                </a:effectLst>
              </a:rPr>
              <a:t>calificaciones de cada área </a:t>
            </a:r>
            <a:r>
              <a:rPr lang="es-ES" dirty="0"/>
              <a:t>serán decididas por el </a:t>
            </a:r>
            <a:r>
              <a:rPr lang="es-ES" b="1" dirty="0">
                <a:solidFill>
                  <a:schemeClr val="accent5">
                    <a:lumMod val="50000"/>
                  </a:schemeClr>
                </a:solidFill>
                <a:effectLst>
                  <a:outerShdw blurRad="38100" dist="38100" dir="2700000" algn="tl">
                    <a:srgbClr val="000000">
                      <a:alpha val="43137"/>
                    </a:srgbClr>
                  </a:outerShdw>
                </a:effectLst>
              </a:rPr>
              <a:t>profesor</a:t>
            </a:r>
            <a:r>
              <a:rPr lang="es-ES" dirty="0"/>
              <a:t> correspondiente, a partir de la valoración y calificación de los </a:t>
            </a:r>
            <a:r>
              <a:rPr lang="es-ES" b="1" dirty="0">
                <a:solidFill>
                  <a:srgbClr val="0070C0"/>
                </a:solidFill>
                <a:effectLst>
                  <a:outerShdw blurRad="38100" dist="38100" dir="2700000" algn="tl">
                    <a:srgbClr val="000000">
                      <a:alpha val="43137"/>
                    </a:srgbClr>
                  </a:outerShdw>
                </a:effectLst>
              </a:rPr>
              <a:t>criterios de evaluación </a:t>
            </a:r>
            <a:r>
              <a:rPr lang="es-ES" dirty="0"/>
              <a:t>establecidos en la respectiva </a:t>
            </a:r>
            <a:r>
              <a:rPr lang="es-ES" dirty="0">
                <a:highlight>
                  <a:srgbClr val="D6A300"/>
                </a:highlight>
              </a:rPr>
              <a:t>programación didáctica</a:t>
            </a:r>
            <a:r>
              <a:rPr lang="es-ES" dirty="0"/>
              <a:t>, teniendo presente, en su caso, las medidas adoptadas en materia de atención a la diversidad. </a:t>
            </a:r>
          </a:p>
          <a:p>
            <a:pPr marL="0" indent="0" algn="just">
              <a:buNone/>
            </a:pPr>
            <a:r>
              <a:rPr lang="es-ES" dirty="0"/>
              <a:t>6. Las </a:t>
            </a:r>
            <a:r>
              <a:rPr lang="es-ES" b="1" dirty="0">
                <a:solidFill>
                  <a:srgbClr val="00B050"/>
                </a:solidFill>
                <a:effectLst>
                  <a:outerShdw blurRad="38100" dist="38100" dir="2700000" algn="tl">
                    <a:srgbClr val="000000">
                      <a:alpha val="43137"/>
                    </a:srgbClr>
                  </a:outerShdw>
                </a:effectLst>
              </a:rPr>
              <a:t>calificaciones de las competencias clave </a:t>
            </a:r>
            <a:r>
              <a:rPr lang="es-ES" dirty="0"/>
              <a:t>serán decididas por el </a:t>
            </a:r>
            <a:r>
              <a:rPr lang="es-ES" b="1" dirty="0">
                <a:solidFill>
                  <a:srgbClr val="FFC000"/>
                </a:solidFill>
                <a:effectLst>
                  <a:outerShdw blurRad="38100" dist="38100" dir="2700000" algn="tl">
                    <a:srgbClr val="000000">
                      <a:alpha val="43137"/>
                    </a:srgbClr>
                  </a:outerShdw>
                </a:effectLst>
                <a:highlight>
                  <a:srgbClr val="D6A300"/>
                </a:highlight>
              </a:rPr>
              <a:t>equipo docente</a:t>
            </a:r>
            <a:r>
              <a:rPr lang="es-ES" dirty="0"/>
              <a:t>, igualmente a partir de la valoración y calificación de los criterios de evaluación establecidos en las </a:t>
            </a:r>
            <a:r>
              <a:rPr lang="es-ES" dirty="0">
                <a:highlight>
                  <a:srgbClr val="00FF00"/>
                </a:highlight>
              </a:rPr>
              <a:t>programaciones didácticas de las áreas que cursa cada alumno en un nivel determinado. </a:t>
            </a:r>
          </a:p>
          <a:p>
            <a:pPr marL="0" indent="0" algn="just">
              <a:buNone/>
            </a:pPr>
            <a:r>
              <a:rPr lang="es-ES" dirty="0"/>
              <a:t>7. El proceso de valoración y calificación de los criterios de evaluación será </a:t>
            </a:r>
            <a:r>
              <a:rPr lang="es-ES" dirty="0">
                <a:highlight>
                  <a:srgbClr val="FF00FF"/>
                </a:highlight>
              </a:rPr>
              <a:t>único</a:t>
            </a:r>
            <a:r>
              <a:rPr lang="es-ES" dirty="0"/>
              <a:t>, y permitirá obtener de </a:t>
            </a:r>
            <a:r>
              <a:rPr lang="es-ES" dirty="0">
                <a:highlight>
                  <a:srgbClr val="66FFFF"/>
                </a:highlight>
              </a:rPr>
              <a:t>forma simultánea la calificación de cada área y de cada competencia clave.</a:t>
            </a:r>
            <a:endParaRPr lang="es-ES" b="1" dirty="0">
              <a:solidFill>
                <a:srgbClr val="FF0000"/>
              </a:solidFill>
              <a:effectLst>
                <a:outerShdw blurRad="38100" dist="38100" dir="2700000" algn="tl">
                  <a:srgbClr val="000000">
                    <a:alpha val="43137"/>
                  </a:srgbClr>
                </a:outerShdw>
              </a:effectLst>
              <a:highlight>
                <a:srgbClr val="66FFFF"/>
              </a:highlight>
            </a:endParaRPr>
          </a:p>
        </p:txBody>
      </p:sp>
    </p:spTree>
    <p:extLst>
      <p:ext uri="{BB962C8B-B14F-4D97-AF65-F5344CB8AC3E}">
        <p14:creationId xmlns:p14="http://schemas.microsoft.com/office/powerpoint/2010/main" val="377360988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ítulo 4">
            <a:extLst>
              <a:ext uri="{FF2B5EF4-FFF2-40B4-BE49-F238E27FC236}">
                <a16:creationId xmlns:a16="http://schemas.microsoft.com/office/drawing/2014/main" id="{9EB7728D-E260-42D2-FBB6-3EE25AE65A91}"/>
              </a:ext>
            </a:extLst>
          </p:cNvPr>
          <p:cNvSpPr>
            <a:spLocks noGrp="1"/>
          </p:cNvSpPr>
          <p:nvPr>
            <p:ph type="title"/>
          </p:nvPr>
        </p:nvSpPr>
        <p:spPr>
          <a:xfrm>
            <a:off x="1175657" y="550506"/>
            <a:ext cx="10739535" cy="690465"/>
          </a:xfrm>
        </p:spPr>
        <p:txBody>
          <a:bodyPr>
            <a:normAutofit/>
          </a:bodyPr>
          <a:lstStyle/>
          <a:p>
            <a:r>
              <a:rPr lang="es-ES" sz="2800" dirty="0">
                <a:solidFill>
                  <a:srgbClr val="CC6600"/>
                </a:solidFill>
                <a:effectLst>
                  <a:outerShdw blurRad="38100" dist="38100" dir="2700000" algn="tl">
                    <a:srgbClr val="000000">
                      <a:alpha val="43137"/>
                    </a:srgbClr>
                  </a:outerShdw>
                </a:effectLst>
              </a:rPr>
              <a:t>Decreto 38/2022, de 30 SEPTIEMBRE</a:t>
            </a:r>
          </a:p>
        </p:txBody>
      </p:sp>
      <p:sp>
        <p:nvSpPr>
          <p:cNvPr id="3" name="Marcador de contenido 2">
            <a:extLst>
              <a:ext uri="{FF2B5EF4-FFF2-40B4-BE49-F238E27FC236}">
                <a16:creationId xmlns:a16="http://schemas.microsoft.com/office/drawing/2014/main" id="{D9DE1393-2D9D-F6F4-4AEC-5266E722F6D4}"/>
              </a:ext>
            </a:extLst>
          </p:cNvPr>
          <p:cNvSpPr>
            <a:spLocks noGrp="1"/>
          </p:cNvSpPr>
          <p:nvPr>
            <p:ph idx="1"/>
          </p:nvPr>
        </p:nvSpPr>
        <p:spPr>
          <a:xfrm>
            <a:off x="1371600" y="1619075"/>
            <a:ext cx="10241280" cy="4452541"/>
          </a:xfrm>
        </p:spPr>
        <p:txBody>
          <a:bodyPr>
            <a:normAutofit lnSpcReduction="10000"/>
          </a:bodyPr>
          <a:lstStyle/>
          <a:p>
            <a:pPr>
              <a:buFont typeface="Wingdings" pitchFamily="2" charset="2"/>
              <a:buChar char="q"/>
            </a:pPr>
            <a:r>
              <a:rPr lang="es-ES" b="1" dirty="0">
                <a:solidFill>
                  <a:srgbClr val="FF0000"/>
                </a:solidFill>
                <a:effectLst>
                  <a:outerShdw blurRad="38100" dist="38100" dir="2700000" algn="tl">
                    <a:srgbClr val="000000">
                      <a:alpha val="43137"/>
                    </a:srgbClr>
                  </a:outerShdw>
                </a:effectLst>
              </a:rPr>
              <a:t>Artículo 19.- Evaluación del alumnado:</a:t>
            </a:r>
          </a:p>
          <a:p>
            <a:pPr marL="0" indent="0" algn="just">
              <a:buNone/>
            </a:pPr>
            <a:r>
              <a:rPr lang="es-ES" dirty="0"/>
              <a:t>8. En el </a:t>
            </a:r>
            <a:r>
              <a:rPr lang="es-ES" dirty="0">
                <a:highlight>
                  <a:srgbClr val="FFFF00"/>
                </a:highlight>
              </a:rPr>
              <a:t>anexo II.B </a:t>
            </a:r>
            <a:r>
              <a:rPr lang="es-ES" dirty="0"/>
              <a:t>se determinan </a:t>
            </a:r>
            <a:r>
              <a:rPr lang="es-ES" dirty="0">
                <a:highlight>
                  <a:srgbClr val="00FF00"/>
                </a:highlight>
              </a:rPr>
              <a:t>orientaciones para la evaluación de los aprendizajes </a:t>
            </a:r>
            <a:r>
              <a:rPr lang="es-ES" dirty="0"/>
              <a:t>del alumnado. En todo caso, las condiciones de realización de los procesos asociados a la evaluación </a:t>
            </a:r>
            <a:r>
              <a:rPr lang="es-ES" dirty="0">
                <a:highlight>
                  <a:srgbClr val="00FFFF"/>
                </a:highlight>
              </a:rPr>
              <a:t>se adaptarán a las necesidades del alumnado con necesidad específica de apoyo educativo. </a:t>
            </a:r>
          </a:p>
          <a:p>
            <a:pPr marL="0" indent="0" algn="just">
              <a:buNone/>
            </a:pPr>
            <a:r>
              <a:rPr lang="es-ES" dirty="0"/>
              <a:t>9. Cuando el </a:t>
            </a:r>
            <a:r>
              <a:rPr lang="es-ES" dirty="0">
                <a:highlight>
                  <a:srgbClr val="FF00FF"/>
                </a:highlight>
              </a:rPr>
              <a:t>progreso del alumnado no sea el adecuado</a:t>
            </a:r>
            <a:r>
              <a:rPr lang="es-ES" dirty="0"/>
              <a:t> se establecerán </a:t>
            </a:r>
            <a:r>
              <a:rPr lang="es-ES" b="1" dirty="0">
                <a:solidFill>
                  <a:srgbClr val="0070C0"/>
                </a:solidFill>
                <a:effectLst>
                  <a:outerShdw blurRad="38100" dist="38100" dir="2700000" algn="tl">
                    <a:srgbClr val="000000">
                      <a:alpha val="43137"/>
                    </a:srgbClr>
                  </a:outerShdw>
                </a:effectLst>
              </a:rPr>
              <a:t>medidas de refuerzo educativo</a:t>
            </a:r>
            <a:r>
              <a:rPr lang="es-ES" dirty="0"/>
              <a:t>. Estas medidas, que estarán dirigidas a garantizar la adquisición de los aprendizajes imprescindibles para continuar el proceso educativo, podrán incluir aspectos relacionados con la orientación educativa y con la adaptación de la enseñanza, y deberán adoptarse tan pronto como se detecten las dificultades. La consejería competente en materia de educación determinará orientaciones para que los centros puedan establecer medidas de refuerzo.</a:t>
            </a:r>
            <a:endParaRPr lang="es-ES" b="1" dirty="0">
              <a:solidFill>
                <a:srgbClr val="FF000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78202699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ítulo 4">
            <a:extLst>
              <a:ext uri="{FF2B5EF4-FFF2-40B4-BE49-F238E27FC236}">
                <a16:creationId xmlns:a16="http://schemas.microsoft.com/office/drawing/2014/main" id="{9EB7728D-E260-42D2-FBB6-3EE25AE65A91}"/>
              </a:ext>
            </a:extLst>
          </p:cNvPr>
          <p:cNvSpPr>
            <a:spLocks noGrp="1"/>
          </p:cNvSpPr>
          <p:nvPr>
            <p:ph type="title"/>
          </p:nvPr>
        </p:nvSpPr>
        <p:spPr>
          <a:xfrm>
            <a:off x="1175657" y="550506"/>
            <a:ext cx="10739535" cy="690465"/>
          </a:xfrm>
        </p:spPr>
        <p:txBody>
          <a:bodyPr>
            <a:normAutofit/>
          </a:bodyPr>
          <a:lstStyle/>
          <a:p>
            <a:r>
              <a:rPr lang="es-ES" sz="2800" dirty="0">
                <a:solidFill>
                  <a:srgbClr val="CC6600"/>
                </a:solidFill>
                <a:effectLst>
                  <a:outerShdw blurRad="38100" dist="38100" dir="2700000" algn="tl">
                    <a:srgbClr val="000000">
                      <a:alpha val="43137"/>
                    </a:srgbClr>
                  </a:outerShdw>
                </a:effectLst>
              </a:rPr>
              <a:t>Decreto 38/2022, de 29 de septiembre</a:t>
            </a:r>
          </a:p>
        </p:txBody>
      </p:sp>
      <p:sp>
        <p:nvSpPr>
          <p:cNvPr id="3" name="Marcador de contenido 2">
            <a:extLst>
              <a:ext uri="{FF2B5EF4-FFF2-40B4-BE49-F238E27FC236}">
                <a16:creationId xmlns:a16="http://schemas.microsoft.com/office/drawing/2014/main" id="{D9DE1393-2D9D-F6F4-4AEC-5266E722F6D4}"/>
              </a:ext>
            </a:extLst>
          </p:cNvPr>
          <p:cNvSpPr>
            <a:spLocks noGrp="1"/>
          </p:cNvSpPr>
          <p:nvPr>
            <p:ph idx="1"/>
          </p:nvPr>
        </p:nvSpPr>
        <p:spPr>
          <a:xfrm>
            <a:off x="1371600" y="1576873"/>
            <a:ext cx="10241280" cy="4494743"/>
          </a:xfrm>
        </p:spPr>
        <p:txBody>
          <a:bodyPr>
            <a:normAutofit/>
          </a:bodyPr>
          <a:lstStyle/>
          <a:p>
            <a:pPr>
              <a:buFont typeface="Wingdings" pitchFamily="2" charset="2"/>
              <a:buChar char="q"/>
            </a:pPr>
            <a:r>
              <a:rPr lang="es-ES" b="1" dirty="0">
                <a:solidFill>
                  <a:srgbClr val="FF0000"/>
                </a:solidFill>
                <a:effectLst>
                  <a:outerShdw blurRad="38100" dist="38100" dir="2700000" algn="tl">
                    <a:srgbClr val="000000">
                      <a:alpha val="43137"/>
                    </a:srgbClr>
                  </a:outerShdw>
                </a:effectLst>
              </a:rPr>
              <a:t>Artículo 19.- Evaluación del alumnado:</a:t>
            </a:r>
          </a:p>
          <a:p>
            <a:pPr marL="0" indent="0" algn="just">
              <a:buNone/>
            </a:pPr>
            <a:r>
              <a:rPr lang="es-ES" dirty="0"/>
              <a:t>10. Igualmente, se establecerán orientaciones para que los centros educativos puedan elaborar </a:t>
            </a:r>
            <a:r>
              <a:rPr lang="es-ES" dirty="0">
                <a:highlight>
                  <a:srgbClr val="66FFFF"/>
                </a:highlight>
              </a:rPr>
              <a:t>planes de enriquecimiento curricular </a:t>
            </a:r>
            <a:r>
              <a:rPr lang="es-ES" dirty="0"/>
              <a:t>que permitan mejorar el nivel competencial del alumnado que lo requiera. </a:t>
            </a:r>
          </a:p>
          <a:p>
            <a:pPr marL="0" indent="0" algn="just">
              <a:buNone/>
            </a:pPr>
            <a:r>
              <a:rPr lang="es-ES" dirty="0"/>
              <a:t>11. El </a:t>
            </a:r>
            <a:r>
              <a:rPr lang="es-ES" b="1" dirty="0">
                <a:solidFill>
                  <a:srgbClr val="00B050"/>
                </a:solidFill>
                <a:effectLst>
                  <a:outerShdw blurRad="38100" dist="38100" dir="2700000" algn="tl">
                    <a:srgbClr val="000000">
                      <a:alpha val="43137"/>
                    </a:srgbClr>
                  </a:outerShdw>
                </a:effectLst>
              </a:rPr>
              <a:t>equipo docente</a:t>
            </a:r>
            <a:r>
              <a:rPr lang="es-ES" dirty="0"/>
              <a:t>, coordinado por el tutor de cada grupo y actuando de </a:t>
            </a:r>
            <a:r>
              <a:rPr lang="es-ES" b="1" dirty="0">
                <a:solidFill>
                  <a:srgbClr val="FF0066"/>
                </a:solidFill>
                <a:effectLst>
                  <a:outerShdw blurRad="38100" dist="38100" dir="2700000" algn="tl">
                    <a:srgbClr val="000000">
                      <a:alpha val="43137"/>
                    </a:srgbClr>
                  </a:outerShdw>
                </a:effectLst>
              </a:rPr>
              <a:t>forma colegiada</a:t>
            </a:r>
            <a:r>
              <a:rPr lang="es-ES" dirty="0"/>
              <a:t>, realizará el seguimiento del alumnado, valorará su progreso y, en su caso, adoptará las decisiones oportunas, en los términos que a tal efecto determine la consejería competente en materia de educación. </a:t>
            </a:r>
          </a:p>
          <a:p>
            <a:pPr marL="0" indent="0" algn="just">
              <a:buNone/>
            </a:pPr>
            <a:r>
              <a:rPr lang="es-ES" dirty="0"/>
              <a:t>12. </a:t>
            </a:r>
            <a:r>
              <a:rPr lang="es-ES" dirty="0">
                <a:highlight>
                  <a:srgbClr val="FFFF00"/>
                </a:highlight>
              </a:rPr>
              <a:t>El profesorado que imparte educación primaria evaluará su propia práctica docente como punto de partida para su mejora.</a:t>
            </a:r>
            <a:endParaRPr lang="es-ES" b="1" dirty="0">
              <a:solidFill>
                <a:srgbClr val="FF0000"/>
              </a:solidFill>
              <a:effectLst>
                <a:outerShdw blurRad="38100" dist="38100" dir="2700000" algn="tl">
                  <a:srgbClr val="000000">
                    <a:alpha val="43137"/>
                  </a:srgbClr>
                </a:outerShdw>
              </a:effectLst>
              <a:highlight>
                <a:srgbClr val="FFFF00"/>
              </a:highlight>
            </a:endParaRPr>
          </a:p>
        </p:txBody>
      </p:sp>
    </p:spTree>
    <p:extLst>
      <p:ext uri="{BB962C8B-B14F-4D97-AF65-F5344CB8AC3E}">
        <p14:creationId xmlns:p14="http://schemas.microsoft.com/office/powerpoint/2010/main" val="324428507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8" name="Rectangle 17">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a:extLst>
              <a:ext uri="{FF2B5EF4-FFF2-40B4-BE49-F238E27FC236}">
                <a16:creationId xmlns:a16="http://schemas.microsoft.com/office/drawing/2014/main" id="{4E3AE8C3-8F65-40F4-BABE-E70F3830147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1409317" y="1410082"/>
            <a:ext cx="6858000" cy="4037835"/>
          </a:xfrm>
          <a:prstGeom prst="rect">
            <a:avLst/>
          </a:prstGeom>
          <a:gradFill>
            <a:gsLst>
              <a:gs pos="8000">
                <a:schemeClr val="accent6">
                  <a:alpha val="78000"/>
                </a:schemeClr>
              </a:gs>
              <a:gs pos="100000">
                <a:schemeClr val="accent5">
                  <a:alpha val="89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a:extLst>
              <a:ext uri="{FF2B5EF4-FFF2-40B4-BE49-F238E27FC236}">
                <a16:creationId xmlns:a16="http://schemas.microsoft.com/office/drawing/2014/main" id="{E2FC4764-B8D5-4F87-95DB-3125B2D1285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59728" y="59346"/>
            <a:ext cx="4156527" cy="4037836"/>
          </a:xfrm>
          <a:prstGeom prst="rect">
            <a:avLst/>
          </a:prstGeom>
          <a:gradFill>
            <a:gsLst>
              <a:gs pos="0">
                <a:schemeClr val="accent5">
                  <a:alpha val="47000"/>
                </a:schemeClr>
              </a:gs>
              <a:gs pos="100000">
                <a:schemeClr val="accent4">
                  <a:alpha val="0"/>
                </a:schemeClr>
              </a:gs>
            </a:gsLst>
            <a:lin ang="9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a:extLst>
              <a:ext uri="{FF2B5EF4-FFF2-40B4-BE49-F238E27FC236}">
                <a16:creationId xmlns:a16="http://schemas.microsoft.com/office/drawing/2014/main" id="{B4C1654F-94F5-497E-8ECF-F2A7E84D6A6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768313" y="3587284"/>
            <a:ext cx="2501977" cy="4038601"/>
          </a:xfrm>
          <a:prstGeom prst="rect">
            <a:avLst/>
          </a:prstGeom>
          <a:gradFill>
            <a:gsLst>
              <a:gs pos="0">
                <a:schemeClr val="accent5">
                  <a:lumMod val="60000"/>
                  <a:lumOff val="40000"/>
                  <a:alpha val="0"/>
                </a:schemeClr>
              </a:gs>
              <a:gs pos="99000">
                <a:schemeClr val="accent2">
                  <a:alpha val="70000"/>
                </a:schemeClr>
              </a:gs>
            </a:gsLst>
            <a:lin ang="3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Freeform: Shape 25">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365254" y="969296"/>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58000">
                <a:schemeClr val="bg1">
                  <a:alpha val="0"/>
                </a:schemeClr>
              </a:gs>
              <a:gs pos="100000">
                <a:schemeClr val="accent6">
                  <a:alpha val="35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 name="Título 1">
            <a:extLst>
              <a:ext uri="{FF2B5EF4-FFF2-40B4-BE49-F238E27FC236}">
                <a16:creationId xmlns:a16="http://schemas.microsoft.com/office/drawing/2014/main" id="{9FF09F20-BB29-388D-47EA-D07B5713B808}"/>
              </a:ext>
            </a:extLst>
          </p:cNvPr>
          <p:cNvSpPr>
            <a:spLocks noGrp="1"/>
          </p:cNvSpPr>
          <p:nvPr>
            <p:ph type="title"/>
          </p:nvPr>
        </p:nvSpPr>
        <p:spPr>
          <a:xfrm>
            <a:off x="409518" y="586855"/>
            <a:ext cx="3258570" cy="3387497"/>
          </a:xfrm>
        </p:spPr>
        <p:txBody>
          <a:bodyPr anchor="b">
            <a:normAutofit/>
          </a:bodyPr>
          <a:lstStyle/>
          <a:p>
            <a:pPr algn="r"/>
            <a:r>
              <a:rPr lang="es-ES" sz="3000" dirty="0">
                <a:solidFill>
                  <a:schemeClr val="bg1"/>
                </a:solidFill>
                <a:effectLst>
                  <a:outerShdw blurRad="38100" dist="38100" dir="2700000" algn="tl">
                    <a:srgbClr val="000000">
                      <a:alpha val="43137"/>
                    </a:srgbClr>
                  </a:outerShdw>
                </a:effectLst>
              </a:rPr>
              <a:t>GLOSARIO CONCEPTOS LOMLOE</a:t>
            </a:r>
          </a:p>
        </p:txBody>
      </p:sp>
      <p:sp>
        <p:nvSpPr>
          <p:cNvPr id="3" name="Marcador de contenido 2">
            <a:extLst>
              <a:ext uri="{FF2B5EF4-FFF2-40B4-BE49-F238E27FC236}">
                <a16:creationId xmlns:a16="http://schemas.microsoft.com/office/drawing/2014/main" id="{D9DE1393-2D9D-F6F4-4AEC-5266E722F6D4}"/>
              </a:ext>
            </a:extLst>
          </p:cNvPr>
          <p:cNvSpPr>
            <a:spLocks noGrp="1"/>
          </p:cNvSpPr>
          <p:nvPr>
            <p:ph idx="1"/>
          </p:nvPr>
        </p:nvSpPr>
        <p:spPr>
          <a:xfrm>
            <a:off x="4581727" y="833535"/>
            <a:ext cx="3025303" cy="5361991"/>
          </a:xfrm>
        </p:spPr>
        <p:txBody>
          <a:bodyPr anchor="ctr">
            <a:normAutofit/>
          </a:bodyPr>
          <a:lstStyle/>
          <a:p>
            <a:pPr marL="0" indent="0">
              <a:lnSpc>
                <a:spcPct val="110000"/>
              </a:lnSpc>
              <a:buNone/>
            </a:pPr>
            <a:endParaRPr lang="es-ES" sz="800" dirty="0"/>
          </a:p>
        </p:txBody>
      </p:sp>
      <p:pic>
        <p:nvPicPr>
          <p:cNvPr id="5" name="Picture 4" descr="Números de plástico de juguete">
            <a:extLst>
              <a:ext uri="{FF2B5EF4-FFF2-40B4-BE49-F238E27FC236}">
                <a16:creationId xmlns:a16="http://schemas.microsoft.com/office/drawing/2014/main" id="{7EEF406B-BDA6-2CDD-9D1A-68C1C4A33294}"/>
              </a:ext>
            </a:extLst>
          </p:cNvPr>
          <p:cNvPicPr>
            <a:picLocks noChangeAspect="1"/>
          </p:cNvPicPr>
          <p:nvPr/>
        </p:nvPicPr>
        <p:blipFill rotWithShape="1">
          <a:blip r:embed="rId2"/>
          <a:srcRect l="27203" r="33061" b="-1"/>
          <a:stretch/>
        </p:blipFill>
        <p:spPr>
          <a:xfrm>
            <a:off x="8109502" y="10"/>
            <a:ext cx="4082498" cy="6857990"/>
          </a:xfrm>
          <a:prstGeom prst="rect">
            <a:avLst/>
          </a:prstGeom>
        </p:spPr>
      </p:pic>
    </p:spTree>
    <p:extLst>
      <p:ext uri="{BB962C8B-B14F-4D97-AF65-F5344CB8AC3E}">
        <p14:creationId xmlns:p14="http://schemas.microsoft.com/office/powerpoint/2010/main" val="355317523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ítulo 1">
            <a:extLst>
              <a:ext uri="{FF2B5EF4-FFF2-40B4-BE49-F238E27FC236}">
                <a16:creationId xmlns:a16="http://schemas.microsoft.com/office/drawing/2014/main" id="{9FF09F20-BB29-388D-47EA-D07B5713B808}"/>
              </a:ext>
            </a:extLst>
          </p:cNvPr>
          <p:cNvSpPr>
            <a:spLocks noGrp="1"/>
          </p:cNvSpPr>
          <p:nvPr>
            <p:ph type="title"/>
          </p:nvPr>
        </p:nvSpPr>
        <p:spPr>
          <a:xfrm>
            <a:off x="1380235" y="286601"/>
            <a:ext cx="6122251" cy="826103"/>
          </a:xfrm>
        </p:spPr>
        <p:txBody>
          <a:bodyPr>
            <a:normAutofit/>
          </a:bodyPr>
          <a:lstStyle/>
          <a:p>
            <a:r>
              <a:rPr lang="es-ES" sz="2400" dirty="0">
                <a:solidFill>
                  <a:srgbClr val="C00000"/>
                </a:solidFill>
                <a:effectLst>
                  <a:outerShdw blurRad="38100" dist="38100" dir="2700000" algn="tl">
                    <a:srgbClr val="000000">
                      <a:alpha val="43137"/>
                    </a:srgbClr>
                  </a:outerShdw>
                </a:effectLst>
              </a:rPr>
              <a:t>GLOSARIO CONCEPTOS LOMLOE</a:t>
            </a:r>
          </a:p>
        </p:txBody>
      </p:sp>
      <p:sp>
        <p:nvSpPr>
          <p:cNvPr id="3" name="Marcador de contenido 2">
            <a:extLst>
              <a:ext uri="{FF2B5EF4-FFF2-40B4-BE49-F238E27FC236}">
                <a16:creationId xmlns:a16="http://schemas.microsoft.com/office/drawing/2014/main" id="{D9DE1393-2D9D-F6F4-4AEC-5266E722F6D4}"/>
              </a:ext>
            </a:extLst>
          </p:cNvPr>
          <p:cNvSpPr>
            <a:spLocks noGrp="1"/>
          </p:cNvSpPr>
          <p:nvPr>
            <p:ph idx="1"/>
          </p:nvPr>
        </p:nvSpPr>
        <p:spPr>
          <a:xfrm>
            <a:off x="1380237" y="1399305"/>
            <a:ext cx="5929422" cy="4544296"/>
          </a:xfrm>
        </p:spPr>
        <p:txBody>
          <a:bodyPr>
            <a:normAutofit lnSpcReduction="10000"/>
          </a:bodyPr>
          <a:lstStyle/>
          <a:p>
            <a:pPr algn="just">
              <a:lnSpc>
                <a:spcPct val="110000"/>
              </a:lnSpc>
              <a:buFont typeface="Wingdings" panose="05000000000000000000" pitchFamily="2" charset="2"/>
              <a:buChar char="q"/>
            </a:pPr>
            <a:r>
              <a:rPr lang="es-ES" sz="1400" b="1" dirty="0">
                <a:solidFill>
                  <a:srgbClr val="0070C0"/>
                </a:solidFill>
                <a:effectLst>
                  <a:outerShdw blurRad="38100" dist="38100" dir="2700000" algn="tl">
                    <a:srgbClr val="000000">
                      <a:alpha val="43137"/>
                    </a:srgbClr>
                  </a:outerShdw>
                </a:effectLst>
              </a:rPr>
              <a:t>Descriptores operativos:</a:t>
            </a:r>
            <a:r>
              <a:rPr lang="es-ES" sz="1100" dirty="0"/>
              <a:t> concretan y contextualizan la adquisición de cada una de las </a:t>
            </a:r>
            <a:r>
              <a:rPr lang="es-ES" sz="1100" dirty="0">
                <a:solidFill>
                  <a:srgbClr val="FF0066"/>
                </a:solidFill>
                <a:effectLst>
                  <a:outerShdw blurRad="38100" dist="38100" dir="2700000" algn="tl">
                    <a:srgbClr val="000000">
                      <a:alpha val="43137"/>
                    </a:srgbClr>
                  </a:outerShdw>
                </a:effectLst>
              </a:rPr>
              <a:t>competencias clave</a:t>
            </a:r>
            <a:r>
              <a:rPr lang="es-ES" sz="1100" dirty="0"/>
              <a:t>. Los descriptores operativos de primaria establecen el nivel de desempeño esperado al término de la educación primaria. Anexo I Real Decreto 157/2022, de 1 de marzo, por el que se establecen la ordenación y las enseñanzas mínimas de la Educación Primaria. Anexo I.B Decreto 38/2022, de 29 de septiembre, por el que se establece la ordenación y el currículo de la educación primaria en la Comunidad de Castilla y León. </a:t>
            </a:r>
          </a:p>
          <a:p>
            <a:pPr algn="just">
              <a:lnSpc>
                <a:spcPct val="110000"/>
              </a:lnSpc>
              <a:buFont typeface="Wingdings" panose="05000000000000000000" pitchFamily="2" charset="2"/>
              <a:buChar char="q"/>
            </a:pPr>
            <a:r>
              <a:rPr lang="es-ES" sz="1400" b="1" dirty="0">
                <a:solidFill>
                  <a:srgbClr val="0070C0"/>
                </a:solidFill>
                <a:effectLst>
                  <a:outerShdw blurRad="38100" dist="38100" dir="2700000" algn="tl">
                    <a:srgbClr val="000000">
                      <a:alpha val="43137"/>
                    </a:srgbClr>
                  </a:outerShdw>
                </a:effectLst>
              </a:rPr>
              <a:t>Competencias específicas:</a:t>
            </a:r>
            <a:r>
              <a:rPr lang="es-ES" sz="1100" dirty="0"/>
              <a:t> plasman, para cada una de las áreas, la concreción de los </a:t>
            </a:r>
            <a:r>
              <a:rPr lang="es-ES" sz="1100" dirty="0">
                <a:solidFill>
                  <a:srgbClr val="FF0066"/>
                </a:solidFill>
                <a:effectLst>
                  <a:outerShdw blurRad="38100" dist="38100" dir="2700000" algn="tl">
                    <a:srgbClr val="000000">
                      <a:alpha val="43137"/>
                    </a:srgbClr>
                  </a:outerShdw>
                </a:effectLst>
              </a:rPr>
              <a:t>descriptores operativos del Perfil de salida</a:t>
            </a:r>
            <a:r>
              <a:rPr lang="es-ES" sz="1100" dirty="0"/>
              <a:t>, referidos al nivel de desempeño correspondiente al término de la educación primaria.  Anexo III Decreto 38/2022, de 29 de septiembre, por el que se establece la ordenación y el currículo de la educación primaria en la Comunidad de Castilla y León. </a:t>
            </a:r>
          </a:p>
          <a:p>
            <a:pPr algn="just">
              <a:lnSpc>
                <a:spcPct val="110000"/>
              </a:lnSpc>
              <a:buFont typeface="Wingdings" panose="05000000000000000000" pitchFamily="2" charset="2"/>
              <a:buChar char="q"/>
            </a:pPr>
            <a:r>
              <a:rPr lang="es-ES" sz="1400" b="1" dirty="0">
                <a:solidFill>
                  <a:srgbClr val="0070C0"/>
                </a:solidFill>
                <a:effectLst>
                  <a:outerShdw blurRad="38100" dist="38100" dir="2700000" algn="tl">
                    <a:srgbClr val="000000">
                      <a:alpha val="43137"/>
                    </a:srgbClr>
                  </a:outerShdw>
                </a:effectLst>
              </a:rPr>
              <a:t>Mapas de relaciones competenciales</a:t>
            </a:r>
            <a:r>
              <a:rPr lang="es-ES" sz="1100" dirty="0"/>
              <a:t>: representa la vinculación de los descriptores operativos con las competencias específicas de cada área, Anexo IV Decreto 38/2022, de 29 de septiembre, por el que se establece la ordenación y el currículo de la educación primaria en la Comunidad de Castilla y León. </a:t>
            </a:r>
          </a:p>
          <a:p>
            <a:pPr algn="just">
              <a:lnSpc>
                <a:spcPct val="110000"/>
              </a:lnSpc>
              <a:buFont typeface="Wingdings" panose="05000000000000000000" pitchFamily="2" charset="2"/>
              <a:buChar char="q"/>
            </a:pPr>
            <a:r>
              <a:rPr lang="es-ES" sz="1400" b="1" dirty="0">
                <a:solidFill>
                  <a:srgbClr val="0070C0"/>
                </a:solidFill>
                <a:effectLst>
                  <a:outerShdw blurRad="38100" dist="38100" dir="2700000" algn="tl">
                    <a:srgbClr val="000000">
                      <a:alpha val="43137"/>
                    </a:srgbClr>
                  </a:outerShdw>
                </a:effectLst>
              </a:rPr>
              <a:t>Criterios de evaluación: </a:t>
            </a:r>
            <a:r>
              <a:rPr lang="es-ES" sz="1100" dirty="0"/>
              <a:t>plasman la </a:t>
            </a:r>
            <a:r>
              <a:rPr lang="es-ES" sz="1100" dirty="0">
                <a:solidFill>
                  <a:srgbClr val="FF0066"/>
                </a:solidFill>
                <a:effectLst>
                  <a:outerShdw blurRad="38100" dist="38100" dir="2700000" algn="tl">
                    <a:srgbClr val="000000">
                      <a:alpha val="43137"/>
                    </a:srgbClr>
                  </a:outerShdw>
                </a:effectLst>
              </a:rPr>
              <a:t>referencia de cada área </a:t>
            </a:r>
            <a:r>
              <a:rPr lang="es-ES" sz="1100" dirty="0"/>
              <a:t>para valorar el aprendizaje del alumnado y el grado de adquisición de cada competencia específica.  Anexo III Decreto 38/2022, de 29 de septiembre, por el que se establece la ordenación y el currículo de la educación primaria en la Comunidad de Castilla y León. Orientaciones para la evaluación en Anexo II.B Decreto 38/2022, de 29 de septiembre, por el que se establece la ordenación y el currículo de la educación primaria en la Comunidad de Castilla y León. </a:t>
            </a:r>
          </a:p>
        </p:txBody>
      </p:sp>
      <p:sp>
        <p:nvSpPr>
          <p:cNvPr id="11" name="Rectangle 10">
            <a:extLst>
              <a:ext uri="{FF2B5EF4-FFF2-40B4-BE49-F238E27FC236}">
                <a16:creationId xmlns:a16="http://schemas.microsoft.com/office/drawing/2014/main" id="{61707E60-CEC9-4661-AA82-69242EB4BDC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6406116"/>
            <a:ext cx="12191998" cy="461774"/>
          </a:xfrm>
          <a:prstGeom prst="rect">
            <a:avLst/>
          </a:prstGeom>
          <a:gradFill>
            <a:gsLst>
              <a:gs pos="0">
                <a:schemeClr val="accent5"/>
              </a:gs>
              <a:gs pos="100000">
                <a:schemeClr val="accent2">
                  <a:lumMod val="60000"/>
                  <a:lumOff val="40000"/>
                  <a:alpha val="59000"/>
                </a:schemeClr>
              </a:gs>
            </a:gsLst>
            <a:lin ang="15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8F035CD8-AE30-4146-96F2-036B0CE5E4F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300" y="6406115"/>
            <a:ext cx="4076698" cy="464399"/>
          </a:xfrm>
          <a:prstGeom prst="rect">
            <a:avLst/>
          </a:prstGeom>
          <a:gradFill>
            <a:gsLst>
              <a:gs pos="19000">
                <a:schemeClr val="accent6">
                  <a:lumMod val="75000"/>
                  <a:alpha val="61000"/>
                </a:schemeClr>
              </a:gs>
              <a:gs pos="99000">
                <a:schemeClr val="accent6">
                  <a:alpha val="87000"/>
                </a:scheme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descr="Números de plástico de juguete">
            <a:extLst>
              <a:ext uri="{FF2B5EF4-FFF2-40B4-BE49-F238E27FC236}">
                <a16:creationId xmlns:a16="http://schemas.microsoft.com/office/drawing/2014/main" id="{7EEF406B-BDA6-2CDD-9D1A-68C1C4A33294}"/>
              </a:ext>
            </a:extLst>
          </p:cNvPr>
          <p:cNvPicPr>
            <a:picLocks noChangeAspect="1"/>
          </p:cNvPicPr>
          <p:nvPr/>
        </p:nvPicPr>
        <p:blipFill rotWithShape="1">
          <a:blip r:embed="rId2"/>
          <a:srcRect l="25722" r="31883" b="1"/>
          <a:stretch/>
        </p:blipFill>
        <p:spPr>
          <a:xfrm>
            <a:off x="8115300" y="-12515"/>
            <a:ext cx="4076700" cy="6418631"/>
          </a:xfrm>
          <a:prstGeom prst="rect">
            <a:avLst/>
          </a:prstGeom>
        </p:spPr>
      </p:pic>
    </p:spTree>
    <p:extLst>
      <p:ext uri="{BB962C8B-B14F-4D97-AF65-F5344CB8AC3E}">
        <p14:creationId xmlns:p14="http://schemas.microsoft.com/office/powerpoint/2010/main" val="77523015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ítulo 1">
            <a:extLst>
              <a:ext uri="{FF2B5EF4-FFF2-40B4-BE49-F238E27FC236}">
                <a16:creationId xmlns:a16="http://schemas.microsoft.com/office/drawing/2014/main" id="{9FF09F20-BB29-388D-47EA-D07B5713B808}"/>
              </a:ext>
            </a:extLst>
          </p:cNvPr>
          <p:cNvSpPr>
            <a:spLocks noGrp="1"/>
          </p:cNvSpPr>
          <p:nvPr>
            <p:ph type="title"/>
          </p:nvPr>
        </p:nvSpPr>
        <p:spPr>
          <a:xfrm>
            <a:off x="1380235" y="286601"/>
            <a:ext cx="6122251" cy="826103"/>
          </a:xfrm>
        </p:spPr>
        <p:txBody>
          <a:bodyPr>
            <a:normAutofit/>
          </a:bodyPr>
          <a:lstStyle/>
          <a:p>
            <a:r>
              <a:rPr lang="es-ES" sz="2400" dirty="0">
                <a:solidFill>
                  <a:srgbClr val="C00000"/>
                </a:solidFill>
                <a:effectLst>
                  <a:outerShdw blurRad="38100" dist="38100" dir="2700000" algn="tl">
                    <a:srgbClr val="000000">
                      <a:alpha val="43137"/>
                    </a:srgbClr>
                  </a:outerShdw>
                </a:effectLst>
              </a:rPr>
              <a:t>GLOSARIO CONCEPTOS LOMLOE</a:t>
            </a:r>
          </a:p>
        </p:txBody>
      </p:sp>
      <p:sp>
        <p:nvSpPr>
          <p:cNvPr id="3" name="Marcador de contenido 2">
            <a:extLst>
              <a:ext uri="{FF2B5EF4-FFF2-40B4-BE49-F238E27FC236}">
                <a16:creationId xmlns:a16="http://schemas.microsoft.com/office/drawing/2014/main" id="{D9DE1393-2D9D-F6F4-4AEC-5266E722F6D4}"/>
              </a:ext>
            </a:extLst>
          </p:cNvPr>
          <p:cNvSpPr>
            <a:spLocks noGrp="1"/>
          </p:cNvSpPr>
          <p:nvPr>
            <p:ph idx="1"/>
          </p:nvPr>
        </p:nvSpPr>
        <p:spPr>
          <a:xfrm>
            <a:off x="1380237" y="1399305"/>
            <a:ext cx="5929422" cy="4544296"/>
          </a:xfrm>
        </p:spPr>
        <p:txBody>
          <a:bodyPr>
            <a:normAutofit lnSpcReduction="10000"/>
          </a:bodyPr>
          <a:lstStyle/>
          <a:p>
            <a:pPr algn="just">
              <a:lnSpc>
                <a:spcPct val="110000"/>
              </a:lnSpc>
              <a:buFont typeface="Wingdings" panose="05000000000000000000" pitchFamily="2" charset="2"/>
              <a:buChar char="q"/>
            </a:pPr>
            <a:r>
              <a:rPr lang="es-ES" sz="1400" b="1" dirty="0">
                <a:solidFill>
                  <a:srgbClr val="0070C0"/>
                </a:solidFill>
                <a:effectLst>
                  <a:outerShdw blurRad="38100" dist="38100" dir="2700000" algn="tl">
                    <a:srgbClr val="000000">
                      <a:alpha val="43137"/>
                    </a:srgbClr>
                  </a:outerShdw>
                </a:effectLst>
              </a:rPr>
              <a:t>Elementos transversales del currículo: </a:t>
            </a:r>
            <a:r>
              <a:rPr lang="es-ES" sz="1100" dirty="0"/>
              <a:t>elementos que se deben trabajar de manera transversal desde los dos planos de intervención del centro. El trabajo de estos elementos transversales contribuirá, en última instancia, al logro de los objetivos de la etapa y al desarrollo de las competencias clave del alumnado. artículo 6 </a:t>
            </a:r>
            <a:r>
              <a:rPr lang="es-ES" sz="1050" dirty="0"/>
              <a:t>Real Decreto 157/2022, de 1 de marzo, por el que se establecen la ordenación y las enseñanzas mínimas de la Educación Primaria.; Artículo 10. Contenidos de carácter transversal. DECRETO 38/2022, de 29 de septiembre, por el que se establece la ordenación y el currículo de la educación primaria en la Comunidad de Castilla y León.</a:t>
            </a:r>
          </a:p>
          <a:p>
            <a:pPr algn="just">
              <a:lnSpc>
                <a:spcPct val="110000"/>
              </a:lnSpc>
              <a:buFont typeface="Wingdings" panose="05000000000000000000" pitchFamily="2" charset="2"/>
              <a:buChar char="q"/>
            </a:pPr>
            <a:r>
              <a:rPr lang="es-ES" sz="1400" b="1" dirty="0">
                <a:solidFill>
                  <a:srgbClr val="0070C0"/>
                </a:solidFill>
                <a:effectLst>
                  <a:outerShdw blurRad="38100" dist="38100" dir="2700000" algn="tl">
                    <a:srgbClr val="000000">
                      <a:alpha val="43137"/>
                    </a:srgbClr>
                  </a:outerShdw>
                </a:effectLst>
              </a:rPr>
              <a:t>Principios pedagógicos: </a:t>
            </a:r>
            <a:r>
              <a:rPr lang="es-ES" sz="1200" dirty="0"/>
              <a:t>identifican el conjunto de normas que deben orientar la vida del centro educativo, al objeto de articular la respuesta más adecuada posible al alumnado. Artículo 6 Real Decreto 157/2022, de 1 de marzo, por el que se establecen la ordenación y las enseñanzas mínimas de la Educación Primaria. Artículo 12 Decreto 38/2022, de 29 de septiembre, por el que se establece la ordenación y el currículo de la educación primaria en la Comunidad de Castilla y León. </a:t>
            </a:r>
          </a:p>
          <a:p>
            <a:pPr algn="just">
              <a:lnSpc>
                <a:spcPct val="110000"/>
              </a:lnSpc>
              <a:buFont typeface="Wingdings" panose="05000000000000000000" pitchFamily="2" charset="2"/>
              <a:buChar char="q"/>
            </a:pPr>
            <a:r>
              <a:rPr lang="es-ES" sz="1400" b="1" dirty="0">
                <a:solidFill>
                  <a:srgbClr val="0070C0"/>
                </a:solidFill>
                <a:effectLst>
                  <a:outerShdw blurRad="38100" dist="38100" dir="2700000" algn="tl">
                    <a:srgbClr val="000000">
                      <a:alpha val="43137"/>
                    </a:srgbClr>
                  </a:outerShdw>
                </a:effectLst>
              </a:rPr>
              <a:t>Principios metodológicos: </a:t>
            </a:r>
            <a:r>
              <a:rPr lang="es-ES" sz="1100" dirty="0"/>
              <a:t>guiarán a los docentes en la selección de metodologías que integren estilos, estrategias y técnicas de enseñanza, tipos de agrupamientos y formas de organización del espacio y el tiempo, y recursos y materiales de desarrollo curricular adecuados, a fin de que el diseño y puesta en práctica de las situaciones de aprendizaje permitan al alumnado movilizar los contenidos y alcanzar los aprendizajes esenciales. Artículo 13 y ANEXO II.A Decreto 38/2022, de 29 de septiembre, por el que se establece la ordenación y el currículo de la educación primaria en la Comunidad de Castilla y León. </a:t>
            </a:r>
          </a:p>
          <a:p>
            <a:pPr algn="just">
              <a:lnSpc>
                <a:spcPct val="110000"/>
              </a:lnSpc>
              <a:buFont typeface="Wingdings" panose="05000000000000000000" pitchFamily="2" charset="2"/>
              <a:buChar char="q"/>
            </a:pPr>
            <a:endParaRPr lang="es-ES" sz="1100" dirty="0"/>
          </a:p>
        </p:txBody>
      </p:sp>
      <p:sp>
        <p:nvSpPr>
          <p:cNvPr id="11" name="Rectangle 10">
            <a:extLst>
              <a:ext uri="{FF2B5EF4-FFF2-40B4-BE49-F238E27FC236}">
                <a16:creationId xmlns:a16="http://schemas.microsoft.com/office/drawing/2014/main" id="{61707E60-CEC9-4661-AA82-69242EB4BDC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6406116"/>
            <a:ext cx="12191998" cy="461774"/>
          </a:xfrm>
          <a:prstGeom prst="rect">
            <a:avLst/>
          </a:prstGeom>
          <a:gradFill>
            <a:gsLst>
              <a:gs pos="0">
                <a:schemeClr val="accent5"/>
              </a:gs>
              <a:gs pos="100000">
                <a:schemeClr val="accent2">
                  <a:lumMod val="60000"/>
                  <a:lumOff val="40000"/>
                  <a:alpha val="59000"/>
                </a:schemeClr>
              </a:gs>
            </a:gsLst>
            <a:lin ang="15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8F035CD8-AE30-4146-96F2-036B0CE5E4F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300" y="6406115"/>
            <a:ext cx="4076698" cy="464399"/>
          </a:xfrm>
          <a:prstGeom prst="rect">
            <a:avLst/>
          </a:prstGeom>
          <a:gradFill>
            <a:gsLst>
              <a:gs pos="19000">
                <a:schemeClr val="accent6">
                  <a:lumMod val="75000"/>
                  <a:alpha val="61000"/>
                </a:schemeClr>
              </a:gs>
              <a:gs pos="99000">
                <a:schemeClr val="accent6">
                  <a:alpha val="87000"/>
                </a:scheme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descr="Números de plástico de juguete">
            <a:extLst>
              <a:ext uri="{FF2B5EF4-FFF2-40B4-BE49-F238E27FC236}">
                <a16:creationId xmlns:a16="http://schemas.microsoft.com/office/drawing/2014/main" id="{7EEF406B-BDA6-2CDD-9D1A-68C1C4A33294}"/>
              </a:ext>
            </a:extLst>
          </p:cNvPr>
          <p:cNvPicPr>
            <a:picLocks noChangeAspect="1"/>
          </p:cNvPicPr>
          <p:nvPr/>
        </p:nvPicPr>
        <p:blipFill rotWithShape="1">
          <a:blip r:embed="rId2"/>
          <a:srcRect l="25722" r="31883" b="1"/>
          <a:stretch/>
        </p:blipFill>
        <p:spPr>
          <a:xfrm>
            <a:off x="8115300" y="-12515"/>
            <a:ext cx="4076700" cy="6418631"/>
          </a:xfrm>
          <a:prstGeom prst="rect">
            <a:avLst/>
          </a:prstGeom>
        </p:spPr>
      </p:pic>
    </p:spTree>
    <p:extLst>
      <p:ext uri="{BB962C8B-B14F-4D97-AF65-F5344CB8AC3E}">
        <p14:creationId xmlns:p14="http://schemas.microsoft.com/office/powerpoint/2010/main" val="395488027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ítulo 1">
            <a:extLst>
              <a:ext uri="{FF2B5EF4-FFF2-40B4-BE49-F238E27FC236}">
                <a16:creationId xmlns:a16="http://schemas.microsoft.com/office/drawing/2014/main" id="{9FF09F20-BB29-388D-47EA-D07B5713B808}"/>
              </a:ext>
            </a:extLst>
          </p:cNvPr>
          <p:cNvSpPr>
            <a:spLocks noGrp="1"/>
          </p:cNvSpPr>
          <p:nvPr>
            <p:ph type="title"/>
          </p:nvPr>
        </p:nvSpPr>
        <p:spPr>
          <a:xfrm>
            <a:off x="1380235" y="286601"/>
            <a:ext cx="6122251" cy="826103"/>
          </a:xfrm>
        </p:spPr>
        <p:txBody>
          <a:bodyPr>
            <a:normAutofit/>
          </a:bodyPr>
          <a:lstStyle/>
          <a:p>
            <a:r>
              <a:rPr lang="es-ES" sz="2400">
                <a:solidFill>
                  <a:srgbClr val="C00000"/>
                </a:solidFill>
                <a:effectLst>
                  <a:outerShdw blurRad="38100" dist="38100" dir="2700000" algn="tl">
                    <a:srgbClr val="000000">
                      <a:alpha val="43137"/>
                    </a:srgbClr>
                  </a:outerShdw>
                </a:effectLst>
              </a:rPr>
              <a:t>GLOSARIO CONCEPTOS LOMLOE</a:t>
            </a:r>
            <a:endParaRPr lang="es-ES" sz="2400" dirty="0">
              <a:solidFill>
                <a:srgbClr val="C00000"/>
              </a:solidFill>
              <a:effectLst>
                <a:outerShdw blurRad="38100" dist="38100" dir="2700000" algn="tl">
                  <a:srgbClr val="000000">
                    <a:alpha val="43137"/>
                  </a:srgbClr>
                </a:outerShdw>
              </a:effectLst>
            </a:endParaRPr>
          </a:p>
        </p:txBody>
      </p:sp>
      <p:sp>
        <p:nvSpPr>
          <p:cNvPr id="3" name="Marcador de contenido 2">
            <a:extLst>
              <a:ext uri="{FF2B5EF4-FFF2-40B4-BE49-F238E27FC236}">
                <a16:creationId xmlns:a16="http://schemas.microsoft.com/office/drawing/2014/main" id="{D9DE1393-2D9D-F6F4-4AEC-5266E722F6D4}"/>
              </a:ext>
            </a:extLst>
          </p:cNvPr>
          <p:cNvSpPr>
            <a:spLocks noGrp="1"/>
          </p:cNvSpPr>
          <p:nvPr>
            <p:ph idx="1"/>
          </p:nvPr>
        </p:nvSpPr>
        <p:spPr>
          <a:xfrm>
            <a:off x="1380235" y="1487262"/>
            <a:ext cx="5929422" cy="4544296"/>
          </a:xfrm>
        </p:spPr>
        <p:txBody>
          <a:bodyPr>
            <a:normAutofit/>
          </a:bodyPr>
          <a:lstStyle/>
          <a:p>
            <a:pPr algn="just">
              <a:lnSpc>
                <a:spcPct val="110000"/>
              </a:lnSpc>
              <a:buFont typeface="Wingdings" panose="05000000000000000000" pitchFamily="2" charset="2"/>
              <a:buChar char="q"/>
            </a:pPr>
            <a:r>
              <a:rPr lang="es-ES" sz="1400" b="1" dirty="0">
                <a:solidFill>
                  <a:srgbClr val="0070C0"/>
                </a:solidFill>
                <a:effectLst>
                  <a:outerShdw blurRad="38100" dist="38100" dir="2700000" algn="tl">
                    <a:srgbClr val="000000">
                      <a:alpha val="43137"/>
                    </a:srgbClr>
                  </a:outerShdw>
                </a:effectLst>
              </a:rPr>
              <a:t>Situaciones de aprendizaje: </a:t>
            </a:r>
            <a:r>
              <a:rPr lang="es-ES" sz="1400" dirty="0">
                <a:solidFill>
                  <a:srgbClr val="FF0066"/>
                </a:solidFill>
                <a:effectLst>
                  <a:outerShdw blurRad="38100" dist="38100" dir="2700000" algn="tl">
                    <a:srgbClr val="000000">
                      <a:alpha val="43137"/>
                    </a:srgbClr>
                  </a:outerShdw>
                </a:effectLst>
              </a:rPr>
              <a:t>conjunto de momentos, circunstancias, disposiciones y escenarios alineados con las competencias clave y con las competencias específicas</a:t>
            </a:r>
            <a:r>
              <a:rPr lang="es-ES" sz="1400" dirty="0"/>
              <a:t> a ellas vinculadas, que requieren por parte del alumnado la resolución de actividades y tareas secuenciadas a través de la movilización de contenidos, y que contribuyen a la adquisición y desarrollo de las competencias. Artículo 14, ANEXO II.C y ANEXO III Decreto 38/2022, de 29 de septiembre, por el que se establece la ordenación y el currículo de la educación primaria en la Comunidad de Castilla y León. </a:t>
            </a:r>
          </a:p>
        </p:txBody>
      </p:sp>
      <p:sp>
        <p:nvSpPr>
          <p:cNvPr id="11" name="Rectangle 10">
            <a:extLst>
              <a:ext uri="{FF2B5EF4-FFF2-40B4-BE49-F238E27FC236}">
                <a16:creationId xmlns:a16="http://schemas.microsoft.com/office/drawing/2014/main" id="{61707E60-CEC9-4661-AA82-69242EB4BDC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6406116"/>
            <a:ext cx="12191998" cy="461774"/>
          </a:xfrm>
          <a:prstGeom prst="rect">
            <a:avLst/>
          </a:prstGeom>
          <a:gradFill>
            <a:gsLst>
              <a:gs pos="0">
                <a:schemeClr val="accent5"/>
              </a:gs>
              <a:gs pos="100000">
                <a:schemeClr val="accent2">
                  <a:lumMod val="60000"/>
                  <a:lumOff val="40000"/>
                  <a:alpha val="59000"/>
                </a:schemeClr>
              </a:gs>
            </a:gsLst>
            <a:lin ang="15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8F035CD8-AE30-4146-96F2-036B0CE5E4F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300" y="6406115"/>
            <a:ext cx="4076698" cy="464399"/>
          </a:xfrm>
          <a:prstGeom prst="rect">
            <a:avLst/>
          </a:prstGeom>
          <a:gradFill>
            <a:gsLst>
              <a:gs pos="19000">
                <a:schemeClr val="accent6">
                  <a:lumMod val="75000"/>
                  <a:alpha val="61000"/>
                </a:schemeClr>
              </a:gs>
              <a:gs pos="99000">
                <a:schemeClr val="accent6">
                  <a:alpha val="87000"/>
                </a:scheme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descr="Números de plástico de juguete">
            <a:extLst>
              <a:ext uri="{FF2B5EF4-FFF2-40B4-BE49-F238E27FC236}">
                <a16:creationId xmlns:a16="http://schemas.microsoft.com/office/drawing/2014/main" id="{7EEF406B-BDA6-2CDD-9D1A-68C1C4A33294}"/>
              </a:ext>
            </a:extLst>
          </p:cNvPr>
          <p:cNvPicPr>
            <a:picLocks noChangeAspect="1"/>
          </p:cNvPicPr>
          <p:nvPr/>
        </p:nvPicPr>
        <p:blipFill rotWithShape="1">
          <a:blip r:embed="rId2"/>
          <a:srcRect l="25722" r="31883" b="1"/>
          <a:stretch/>
        </p:blipFill>
        <p:spPr>
          <a:xfrm>
            <a:off x="8115300" y="-12515"/>
            <a:ext cx="4076700" cy="6418631"/>
          </a:xfrm>
          <a:prstGeom prst="rect">
            <a:avLst/>
          </a:prstGeom>
        </p:spPr>
      </p:pic>
    </p:spTree>
    <p:extLst>
      <p:ext uri="{BB962C8B-B14F-4D97-AF65-F5344CB8AC3E}">
        <p14:creationId xmlns:p14="http://schemas.microsoft.com/office/powerpoint/2010/main" val="116133793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45C5CC17-FF17-43CF-B073-D9051465D5C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1EBE2DDC-0D14-44E6-A1AB-2EEC095074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09318" y="1410082"/>
            <a:ext cx="6858000" cy="4037835"/>
          </a:xfrm>
          <a:prstGeom prst="rect">
            <a:avLst/>
          </a:prstGeom>
          <a:gradFill>
            <a:gsLst>
              <a:gs pos="8000">
                <a:schemeClr val="accent6"/>
              </a:gs>
              <a:gs pos="100000">
                <a:schemeClr val="accent5">
                  <a:alpha val="72000"/>
                </a:schemeClr>
              </a:gs>
            </a:gsLst>
            <a:lin ang="3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A8543D98-0AA2-43B4-B508-DC1DB7F3DC9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2414" y="1406060"/>
            <a:ext cx="6857572" cy="4045450"/>
          </a:xfrm>
          <a:prstGeom prst="rect">
            <a:avLst/>
          </a:prstGeom>
          <a:gradFill>
            <a:gsLst>
              <a:gs pos="0">
                <a:schemeClr val="accent4">
                  <a:alpha val="0"/>
                </a:schemeClr>
              </a:gs>
              <a:gs pos="96000">
                <a:schemeClr val="accent2"/>
              </a:gs>
            </a:gsLst>
            <a:lin ang="2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89723C1D-9A1A-465B-8164-483BF542661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98889" y="3617790"/>
            <a:ext cx="2453337" cy="4027079"/>
          </a:xfrm>
          <a:prstGeom prst="rect">
            <a:avLst/>
          </a:prstGeom>
          <a:gradFill>
            <a:gsLst>
              <a:gs pos="2000">
                <a:schemeClr val="accent5">
                  <a:alpha val="35000"/>
                </a:schemeClr>
              </a:gs>
              <a:gs pos="67000">
                <a:schemeClr val="accent4">
                  <a:alpha val="0"/>
                </a:scheme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Shape 15">
            <a:extLst>
              <a:ext uri="{FF2B5EF4-FFF2-40B4-BE49-F238E27FC236}">
                <a16:creationId xmlns:a16="http://schemas.microsoft.com/office/drawing/2014/main" id="{A6680484-5F73-4078-85C2-415205B1A4C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6097846">
            <a:off x="-30441" y="1644149"/>
            <a:ext cx="4384532" cy="4196758"/>
          </a:xfrm>
          <a:custGeom>
            <a:avLst/>
            <a:gdLst>
              <a:gd name="connsiteX0" fmla="*/ 44539 w 4384532"/>
              <a:gd name="connsiteY0" fmla="*/ 2446310 h 4196758"/>
              <a:gd name="connsiteX1" fmla="*/ 0 w 4384532"/>
              <a:gd name="connsiteY1" fmla="*/ 2004492 h 4196758"/>
              <a:gd name="connsiteX2" fmla="*/ 500607 w 4384532"/>
              <a:gd name="connsiteY2" fmla="*/ 610007 h 4196758"/>
              <a:gd name="connsiteX3" fmla="*/ 589546 w 4384532"/>
              <a:gd name="connsiteY3" fmla="*/ 512149 h 4196758"/>
              <a:gd name="connsiteX4" fmla="*/ 3077760 w 4384532"/>
              <a:gd name="connsiteY4" fmla="*/ 0 h 4196758"/>
              <a:gd name="connsiteX5" fmla="*/ 3237230 w 4384532"/>
              <a:gd name="connsiteY5" fmla="*/ 76821 h 4196758"/>
              <a:gd name="connsiteX6" fmla="*/ 4384532 w 4384532"/>
              <a:gd name="connsiteY6" fmla="*/ 2004492 h 4196758"/>
              <a:gd name="connsiteX7" fmla="*/ 2192266 w 4384532"/>
              <a:gd name="connsiteY7" fmla="*/ 4196758 h 4196758"/>
              <a:gd name="connsiteX8" fmla="*/ 44539 w 4384532"/>
              <a:gd name="connsiteY8" fmla="*/ 2446310 h 41967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384532" h="4196758">
                <a:moveTo>
                  <a:pt x="44539" y="2446310"/>
                </a:moveTo>
                <a:cubicBezTo>
                  <a:pt x="15336" y="2303599"/>
                  <a:pt x="0" y="2155836"/>
                  <a:pt x="0" y="2004492"/>
                </a:cubicBezTo>
                <a:cubicBezTo>
                  <a:pt x="0" y="1474787"/>
                  <a:pt x="187867" y="988960"/>
                  <a:pt x="500607" y="610007"/>
                </a:cubicBezTo>
                <a:lnTo>
                  <a:pt x="589546" y="512149"/>
                </a:lnTo>
                <a:lnTo>
                  <a:pt x="3077760" y="0"/>
                </a:lnTo>
                <a:lnTo>
                  <a:pt x="3237230" y="76821"/>
                </a:lnTo>
                <a:cubicBezTo>
                  <a:pt x="3920615" y="448057"/>
                  <a:pt x="4384532" y="1172098"/>
                  <a:pt x="4384532" y="2004492"/>
                </a:cubicBezTo>
                <a:cubicBezTo>
                  <a:pt x="4384532" y="3215247"/>
                  <a:pt x="3403021" y="4196758"/>
                  <a:pt x="2192266" y="4196758"/>
                </a:cubicBezTo>
                <a:cubicBezTo>
                  <a:pt x="1132855" y="4196758"/>
                  <a:pt x="248960" y="3445288"/>
                  <a:pt x="44539" y="2446310"/>
                </a:cubicBezTo>
                <a:close/>
              </a:path>
            </a:pathLst>
          </a:custGeom>
          <a:gradFill>
            <a:gsLst>
              <a:gs pos="39000">
                <a:schemeClr val="accent4">
                  <a:lumMod val="20000"/>
                  <a:lumOff val="80000"/>
                  <a:alpha val="0"/>
                </a:schemeClr>
              </a:gs>
              <a:gs pos="100000">
                <a:schemeClr val="accent6">
                  <a:alpha val="29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 name="Título 1">
            <a:extLst>
              <a:ext uri="{FF2B5EF4-FFF2-40B4-BE49-F238E27FC236}">
                <a16:creationId xmlns:a16="http://schemas.microsoft.com/office/drawing/2014/main" id="{EB1F8533-62B3-4375-96F3-A7B1F552DD70}"/>
              </a:ext>
            </a:extLst>
          </p:cNvPr>
          <p:cNvSpPr>
            <a:spLocks noGrp="1"/>
          </p:cNvSpPr>
          <p:nvPr>
            <p:ph type="title"/>
          </p:nvPr>
        </p:nvSpPr>
        <p:spPr>
          <a:xfrm>
            <a:off x="165252" y="1028701"/>
            <a:ext cx="3701667" cy="3048777"/>
          </a:xfrm>
        </p:spPr>
        <p:txBody>
          <a:bodyPr>
            <a:normAutofit/>
          </a:bodyPr>
          <a:lstStyle/>
          <a:p>
            <a:pPr algn="r"/>
            <a:br>
              <a:rPr lang="es-ES" sz="3200" dirty="0">
                <a:solidFill>
                  <a:schemeClr val="bg1"/>
                </a:solidFill>
              </a:rPr>
            </a:br>
            <a:br>
              <a:rPr lang="es-ES" sz="3200" dirty="0">
                <a:solidFill>
                  <a:schemeClr val="bg1"/>
                </a:solidFill>
              </a:rPr>
            </a:br>
            <a:r>
              <a:rPr lang="es-ES" sz="3200" dirty="0">
                <a:solidFill>
                  <a:schemeClr val="bg1"/>
                </a:solidFill>
              </a:rPr>
              <a:t>Concepto</a:t>
            </a:r>
            <a:br>
              <a:rPr lang="es-ES" sz="3200" dirty="0">
                <a:solidFill>
                  <a:schemeClr val="bg1"/>
                </a:solidFill>
              </a:rPr>
            </a:br>
            <a:r>
              <a:rPr lang="es-ES" sz="3200" dirty="0">
                <a:solidFill>
                  <a:schemeClr val="bg1"/>
                </a:solidFill>
              </a:rPr>
              <a:t> evaluación</a:t>
            </a:r>
          </a:p>
        </p:txBody>
      </p:sp>
      <p:sp>
        <p:nvSpPr>
          <p:cNvPr id="3" name="Marcador de contenido 2">
            <a:extLst>
              <a:ext uri="{FF2B5EF4-FFF2-40B4-BE49-F238E27FC236}">
                <a16:creationId xmlns:a16="http://schemas.microsoft.com/office/drawing/2014/main" id="{9A2F2970-C3C7-44E3-4ABB-442850E4C076}"/>
              </a:ext>
            </a:extLst>
          </p:cNvPr>
          <p:cNvSpPr>
            <a:spLocks noGrp="1"/>
          </p:cNvSpPr>
          <p:nvPr>
            <p:ph idx="1"/>
          </p:nvPr>
        </p:nvSpPr>
        <p:spPr>
          <a:xfrm>
            <a:off x="4777409" y="1028702"/>
            <a:ext cx="6273972" cy="4843462"/>
          </a:xfrm>
        </p:spPr>
        <p:txBody>
          <a:bodyPr>
            <a:normAutofit/>
          </a:bodyPr>
          <a:lstStyle/>
          <a:p>
            <a:pPr algn="just">
              <a:buFont typeface="Wingdings" pitchFamily="2" charset="2"/>
              <a:buChar char="q"/>
            </a:pPr>
            <a:r>
              <a:rPr lang="es-ES" sz="1800" b="1" dirty="0">
                <a:solidFill>
                  <a:srgbClr val="FF9900"/>
                </a:solidFill>
                <a:effectLst>
                  <a:outerShdw blurRad="38100" dist="38100" dir="2700000" algn="tl">
                    <a:srgbClr val="000000">
                      <a:alpha val="43137"/>
                    </a:srgbClr>
                  </a:outerShdw>
                </a:effectLst>
              </a:rPr>
              <a:t>Gimeno (199</a:t>
            </a:r>
            <a:r>
              <a:rPr lang="es-ES" sz="1800" dirty="0">
                <a:solidFill>
                  <a:srgbClr val="FF9900"/>
                </a:solidFill>
                <a:effectLst>
                  <a:outerShdw blurRad="38100" dist="38100" dir="2700000" algn="tl">
                    <a:srgbClr val="000000">
                      <a:alpha val="43137"/>
                    </a:srgbClr>
                  </a:outerShdw>
                </a:effectLst>
              </a:rPr>
              <a:t>2): </a:t>
            </a:r>
            <a:r>
              <a:rPr lang="es-ES" sz="1600" i="1" dirty="0"/>
              <a:t>«La evaluación hace referencia a cualquier proceso por medio del que algunas o varias características de un alumno, de un grupo de estudiantes, de un ambiente educativo, de objetos educativos, de materiales, de profesores, de programas, etc., reciben la atención del que evalúa, se analizan y se valoran sus características y condiciones en función de unos criterios o puntos de referencia para emitir un juicio relevante para la educación».</a:t>
            </a:r>
          </a:p>
          <a:p>
            <a:pPr algn="just">
              <a:buFont typeface="Wingdings" pitchFamily="2" charset="2"/>
              <a:buChar char="q"/>
            </a:pPr>
            <a:r>
              <a:rPr lang="es-ES" sz="1800" b="1" dirty="0" err="1">
                <a:solidFill>
                  <a:srgbClr val="FF9900"/>
                </a:solidFill>
                <a:effectLst>
                  <a:outerShdw blurRad="38100" dist="38100" dir="2700000" algn="tl">
                    <a:srgbClr val="000000">
                      <a:alpha val="43137"/>
                    </a:srgbClr>
                  </a:outerShdw>
                </a:effectLst>
              </a:rPr>
              <a:t>Tenbrink</a:t>
            </a:r>
            <a:r>
              <a:rPr lang="es-ES" sz="1800" b="1" dirty="0">
                <a:solidFill>
                  <a:srgbClr val="FF9900"/>
                </a:solidFill>
                <a:effectLst>
                  <a:outerShdw blurRad="38100" dist="38100" dir="2700000" algn="tl">
                    <a:srgbClr val="000000">
                      <a:alpha val="43137"/>
                    </a:srgbClr>
                  </a:outerShdw>
                </a:effectLst>
              </a:rPr>
              <a:t> (1981): </a:t>
            </a:r>
            <a:r>
              <a:rPr lang="es-ES" sz="1800" dirty="0"/>
              <a:t>«</a:t>
            </a:r>
            <a:r>
              <a:rPr lang="es-ES" sz="1600" dirty="0"/>
              <a:t>La evaluación es el proceso de obtención de información y de su uso para formular juicios que a su vez se utilizarán para tomar decisiones».</a:t>
            </a:r>
          </a:p>
          <a:p>
            <a:pPr algn="just">
              <a:buFont typeface="Wingdings" pitchFamily="2" charset="2"/>
              <a:buChar char="q"/>
            </a:pPr>
            <a:r>
              <a:rPr lang="es-ES" sz="1800" b="1" dirty="0">
                <a:solidFill>
                  <a:srgbClr val="FF9900"/>
                </a:solidFill>
                <a:effectLst>
                  <a:outerShdw blurRad="38100" dist="38100" dir="2700000" algn="tl">
                    <a:srgbClr val="000000">
                      <a:alpha val="43137"/>
                    </a:srgbClr>
                  </a:outerShdw>
                </a:effectLst>
              </a:rPr>
              <a:t>De </a:t>
            </a:r>
            <a:r>
              <a:rPr lang="es-ES" sz="1800" b="1" dirty="0" err="1">
                <a:solidFill>
                  <a:srgbClr val="FF9900"/>
                </a:solidFill>
                <a:effectLst>
                  <a:outerShdw blurRad="38100" dist="38100" dir="2700000" algn="tl">
                    <a:srgbClr val="000000">
                      <a:alpha val="43137"/>
                    </a:srgbClr>
                  </a:outerShdw>
                </a:effectLst>
              </a:rPr>
              <a:t>Ketele</a:t>
            </a:r>
            <a:r>
              <a:rPr lang="es-ES" sz="1800" b="1" dirty="0">
                <a:solidFill>
                  <a:srgbClr val="FF9900"/>
                </a:solidFill>
                <a:effectLst>
                  <a:outerShdw blurRad="38100" dist="38100" dir="2700000" algn="tl">
                    <a:srgbClr val="000000">
                      <a:alpha val="43137"/>
                    </a:srgbClr>
                  </a:outerShdw>
                </a:effectLst>
              </a:rPr>
              <a:t> (1980): </a:t>
            </a:r>
            <a:r>
              <a:rPr lang="es-ES" sz="1600" dirty="0"/>
              <a:t>«Evaluar significa examinar el grado de adecuación entre un conjunto de informaciones y un conjunto de criterios adecuados al objetivo fijado, con el fin de tomar una decisión «</a:t>
            </a:r>
            <a:endParaRPr lang="es-ES" sz="1600" b="1" dirty="0">
              <a:solidFill>
                <a:srgbClr val="FF990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29924390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45C5CC17-FF17-43CF-B073-D9051465D5C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1EBE2DDC-0D14-44E6-A1AB-2EEC095074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09318" y="1410082"/>
            <a:ext cx="6858000" cy="4037835"/>
          </a:xfrm>
          <a:prstGeom prst="rect">
            <a:avLst/>
          </a:prstGeom>
          <a:gradFill>
            <a:gsLst>
              <a:gs pos="8000">
                <a:schemeClr val="accent6"/>
              </a:gs>
              <a:gs pos="100000">
                <a:schemeClr val="accent5">
                  <a:alpha val="72000"/>
                </a:schemeClr>
              </a:gs>
            </a:gsLst>
            <a:lin ang="3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A8543D98-0AA2-43B4-B508-DC1DB7F3DC9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2414" y="1406060"/>
            <a:ext cx="6857572" cy="4045450"/>
          </a:xfrm>
          <a:prstGeom prst="rect">
            <a:avLst/>
          </a:prstGeom>
          <a:gradFill>
            <a:gsLst>
              <a:gs pos="0">
                <a:schemeClr val="accent4">
                  <a:alpha val="0"/>
                </a:schemeClr>
              </a:gs>
              <a:gs pos="96000">
                <a:schemeClr val="accent2"/>
              </a:gs>
            </a:gsLst>
            <a:lin ang="2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89723C1D-9A1A-465B-8164-483BF542661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98889" y="3617790"/>
            <a:ext cx="2453337" cy="4027079"/>
          </a:xfrm>
          <a:prstGeom prst="rect">
            <a:avLst/>
          </a:prstGeom>
          <a:gradFill>
            <a:gsLst>
              <a:gs pos="2000">
                <a:schemeClr val="accent5">
                  <a:alpha val="35000"/>
                </a:schemeClr>
              </a:gs>
              <a:gs pos="67000">
                <a:schemeClr val="accent4">
                  <a:alpha val="0"/>
                </a:scheme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Shape 15">
            <a:extLst>
              <a:ext uri="{FF2B5EF4-FFF2-40B4-BE49-F238E27FC236}">
                <a16:creationId xmlns:a16="http://schemas.microsoft.com/office/drawing/2014/main" id="{A6680484-5F73-4078-85C2-415205B1A4C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6097846">
            <a:off x="-30441" y="1644149"/>
            <a:ext cx="4384532" cy="4196758"/>
          </a:xfrm>
          <a:custGeom>
            <a:avLst/>
            <a:gdLst>
              <a:gd name="connsiteX0" fmla="*/ 44539 w 4384532"/>
              <a:gd name="connsiteY0" fmla="*/ 2446310 h 4196758"/>
              <a:gd name="connsiteX1" fmla="*/ 0 w 4384532"/>
              <a:gd name="connsiteY1" fmla="*/ 2004492 h 4196758"/>
              <a:gd name="connsiteX2" fmla="*/ 500607 w 4384532"/>
              <a:gd name="connsiteY2" fmla="*/ 610007 h 4196758"/>
              <a:gd name="connsiteX3" fmla="*/ 589546 w 4384532"/>
              <a:gd name="connsiteY3" fmla="*/ 512149 h 4196758"/>
              <a:gd name="connsiteX4" fmla="*/ 3077760 w 4384532"/>
              <a:gd name="connsiteY4" fmla="*/ 0 h 4196758"/>
              <a:gd name="connsiteX5" fmla="*/ 3237230 w 4384532"/>
              <a:gd name="connsiteY5" fmla="*/ 76821 h 4196758"/>
              <a:gd name="connsiteX6" fmla="*/ 4384532 w 4384532"/>
              <a:gd name="connsiteY6" fmla="*/ 2004492 h 4196758"/>
              <a:gd name="connsiteX7" fmla="*/ 2192266 w 4384532"/>
              <a:gd name="connsiteY7" fmla="*/ 4196758 h 4196758"/>
              <a:gd name="connsiteX8" fmla="*/ 44539 w 4384532"/>
              <a:gd name="connsiteY8" fmla="*/ 2446310 h 41967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384532" h="4196758">
                <a:moveTo>
                  <a:pt x="44539" y="2446310"/>
                </a:moveTo>
                <a:cubicBezTo>
                  <a:pt x="15336" y="2303599"/>
                  <a:pt x="0" y="2155836"/>
                  <a:pt x="0" y="2004492"/>
                </a:cubicBezTo>
                <a:cubicBezTo>
                  <a:pt x="0" y="1474787"/>
                  <a:pt x="187867" y="988960"/>
                  <a:pt x="500607" y="610007"/>
                </a:cubicBezTo>
                <a:lnTo>
                  <a:pt x="589546" y="512149"/>
                </a:lnTo>
                <a:lnTo>
                  <a:pt x="3077760" y="0"/>
                </a:lnTo>
                <a:lnTo>
                  <a:pt x="3237230" y="76821"/>
                </a:lnTo>
                <a:cubicBezTo>
                  <a:pt x="3920615" y="448057"/>
                  <a:pt x="4384532" y="1172098"/>
                  <a:pt x="4384532" y="2004492"/>
                </a:cubicBezTo>
                <a:cubicBezTo>
                  <a:pt x="4384532" y="3215247"/>
                  <a:pt x="3403021" y="4196758"/>
                  <a:pt x="2192266" y="4196758"/>
                </a:cubicBezTo>
                <a:cubicBezTo>
                  <a:pt x="1132855" y="4196758"/>
                  <a:pt x="248960" y="3445288"/>
                  <a:pt x="44539" y="2446310"/>
                </a:cubicBezTo>
                <a:close/>
              </a:path>
            </a:pathLst>
          </a:custGeom>
          <a:gradFill>
            <a:gsLst>
              <a:gs pos="39000">
                <a:schemeClr val="accent4">
                  <a:lumMod val="20000"/>
                  <a:lumOff val="80000"/>
                  <a:alpha val="0"/>
                </a:schemeClr>
              </a:gs>
              <a:gs pos="100000">
                <a:schemeClr val="accent6">
                  <a:alpha val="29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 name="Título 1">
            <a:extLst>
              <a:ext uri="{FF2B5EF4-FFF2-40B4-BE49-F238E27FC236}">
                <a16:creationId xmlns:a16="http://schemas.microsoft.com/office/drawing/2014/main" id="{EB1F8533-62B3-4375-96F3-A7B1F552DD70}"/>
              </a:ext>
            </a:extLst>
          </p:cNvPr>
          <p:cNvSpPr>
            <a:spLocks noGrp="1"/>
          </p:cNvSpPr>
          <p:nvPr>
            <p:ph type="title"/>
          </p:nvPr>
        </p:nvSpPr>
        <p:spPr>
          <a:xfrm>
            <a:off x="289248" y="1828800"/>
            <a:ext cx="3881535" cy="3228391"/>
          </a:xfrm>
        </p:spPr>
        <p:txBody>
          <a:bodyPr>
            <a:normAutofit fontScale="90000"/>
          </a:bodyPr>
          <a:lstStyle/>
          <a:p>
            <a:pPr algn="ctr"/>
            <a:br>
              <a:rPr lang="es-ES" sz="1800" dirty="0">
                <a:solidFill>
                  <a:schemeClr val="bg1"/>
                </a:solidFill>
              </a:rPr>
            </a:br>
            <a:br>
              <a:rPr lang="es-ES" sz="1800" dirty="0">
                <a:solidFill>
                  <a:schemeClr val="bg1"/>
                </a:solidFill>
              </a:rPr>
            </a:br>
            <a:br>
              <a:rPr lang="es-ES" sz="1800" dirty="0">
                <a:solidFill>
                  <a:schemeClr val="bg1"/>
                </a:solidFill>
              </a:rPr>
            </a:br>
            <a:br>
              <a:rPr lang="es-ES" sz="1800" dirty="0">
                <a:solidFill>
                  <a:schemeClr val="bg1"/>
                </a:solidFill>
              </a:rPr>
            </a:br>
            <a:br>
              <a:rPr lang="es-ES" sz="1800" dirty="0">
                <a:solidFill>
                  <a:schemeClr val="bg1"/>
                </a:solidFill>
              </a:rPr>
            </a:br>
            <a:br>
              <a:rPr lang="es-ES" sz="1800" dirty="0">
                <a:solidFill>
                  <a:schemeClr val="bg1"/>
                </a:solidFill>
              </a:rPr>
            </a:br>
            <a:br>
              <a:rPr lang="es-ES" sz="1800" dirty="0">
                <a:solidFill>
                  <a:schemeClr val="bg1"/>
                </a:solidFill>
              </a:rPr>
            </a:br>
            <a:br>
              <a:rPr lang="es-ES" sz="1800" dirty="0">
                <a:solidFill>
                  <a:schemeClr val="bg1"/>
                </a:solidFill>
              </a:rPr>
            </a:br>
            <a:br>
              <a:rPr lang="es-ES" sz="1800" dirty="0">
                <a:solidFill>
                  <a:schemeClr val="bg1"/>
                </a:solidFill>
              </a:rPr>
            </a:br>
            <a:br>
              <a:rPr lang="es-ES" sz="2200" dirty="0">
                <a:solidFill>
                  <a:schemeClr val="bg1"/>
                </a:solidFill>
              </a:rPr>
            </a:br>
            <a:br>
              <a:rPr lang="es-ES" sz="2200" dirty="0">
                <a:solidFill>
                  <a:schemeClr val="bg1"/>
                </a:solidFill>
              </a:rPr>
            </a:br>
            <a:br>
              <a:rPr lang="es-ES" sz="2200" dirty="0">
                <a:solidFill>
                  <a:schemeClr val="bg1"/>
                </a:solidFill>
              </a:rPr>
            </a:br>
            <a:r>
              <a:rPr lang="es-ES" sz="2200" dirty="0">
                <a:solidFill>
                  <a:schemeClr val="bg1"/>
                </a:solidFill>
              </a:rPr>
              <a:t>CARACTERÍSTICAS</a:t>
            </a:r>
            <a:br>
              <a:rPr lang="es-ES" sz="2200" dirty="0">
                <a:solidFill>
                  <a:schemeClr val="bg1"/>
                </a:solidFill>
              </a:rPr>
            </a:br>
            <a:br>
              <a:rPr lang="es-ES" sz="2200" dirty="0">
                <a:solidFill>
                  <a:schemeClr val="bg1"/>
                </a:solidFill>
              </a:rPr>
            </a:br>
            <a:r>
              <a:rPr lang="es-ES" sz="2200" dirty="0">
                <a:solidFill>
                  <a:schemeClr val="bg1"/>
                </a:solidFill>
              </a:rPr>
              <a:t>DE LA </a:t>
            </a:r>
            <a:br>
              <a:rPr lang="es-ES" sz="2200" dirty="0">
                <a:solidFill>
                  <a:schemeClr val="bg1"/>
                </a:solidFill>
              </a:rPr>
            </a:br>
            <a:br>
              <a:rPr lang="es-ES" sz="2200" dirty="0">
                <a:solidFill>
                  <a:schemeClr val="bg1"/>
                </a:solidFill>
              </a:rPr>
            </a:br>
            <a:r>
              <a:rPr lang="es-ES" sz="2200" dirty="0">
                <a:solidFill>
                  <a:schemeClr val="bg1"/>
                </a:solidFill>
              </a:rPr>
              <a:t>EVALUACIÓN EN </a:t>
            </a:r>
            <a:br>
              <a:rPr lang="es-ES" sz="2200" dirty="0">
                <a:solidFill>
                  <a:schemeClr val="bg1"/>
                </a:solidFill>
              </a:rPr>
            </a:br>
            <a:br>
              <a:rPr lang="es-ES" sz="2200" dirty="0">
                <a:solidFill>
                  <a:schemeClr val="bg1"/>
                </a:solidFill>
              </a:rPr>
            </a:br>
            <a:r>
              <a:rPr lang="es-ES" sz="2200" dirty="0">
                <a:solidFill>
                  <a:schemeClr val="bg1"/>
                </a:solidFill>
              </a:rPr>
              <a:t>EDUCACIÓN </a:t>
            </a:r>
            <a:br>
              <a:rPr lang="es-ES" sz="2200" dirty="0">
                <a:solidFill>
                  <a:schemeClr val="bg1"/>
                </a:solidFill>
              </a:rPr>
            </a:br>
            <a:br>
              <a:rPr lang="es-ES" sz="2200" dirty="0">
                <a:solidFill>
                  <a:schemeClr val="bg1"/>
                </a:solidFill>
              </a:rPr>
            </a:br>
            <a:r>
              <a:rPr lang="es-ES" sz="2200" dirty="0">
                <a:solidFill>
                  <a:schemeClr val="bg1"/>
                </a:solidFill>
              </a:rPr>
              <a:t>PRIMARIA </a:t>
            </a:r>
          </a:p>
        </p:txBody>
      </p:sp>
      <p:sp>
        <p:nvSpPr>
          <p:cNvPr id="3" name="Marcador de contenido 2">
            <a:extLst>
              <a:ext uri="{FF2B5EF4-FFF2-40B4-BE49-F238E27FC236}">
                <a16:creationId xmlns:a16="http://schemas.microsoft.com/office/drawing/2014/main" id="{9A2F2970-C3C7-44E3-4ABB-442850E4C076}"/>
              </a:ext>
            </a:extLst>
          </p:cNvPr>
          <p:cNvSpPr>
            <a:spLocks noGrp="1"/>
          </p:cNvSpPr>
          <p:nvPr>
            <p:ph idx="1"/>
          </p:nvPr>
        </p:nvSpPr>
        <p:spPr>
          <a:xfrm>
            <a:off x="4777409" y="1028702"/>
            <a:ext cx="6273972" cy="4843462"/>
          </a:xfrm>
        </p:spPr>
        <p:txBody>
          <a:bodyPr>
            <a:normAutofit/>
          </a:bodyPr>
          <a:lstStyle/>
          <a:p>
            <a:endParaRPr lang="es-ES" sz="1800" dirty="0"/>
          </a:p>
          <a:p>
            <a:endParaRPr lang="es-ES" sz="1800" dirty="0"/>
          </a:p>
          <a:p>
            <a:endParaRPr lang="es-ES" sz="1800" dirty="0"/>
          </a:p>
          <a:p>
            <a:endParaRPr lang="es-ES" sz="1800" dirty="0"/>
          </a:p>
          <a:p>
            <a:endParaRPr lang="es-ES" sz="1800" dirty="0"/>
          </a:p>
        </p:txBody>
      </p:sp>
      <p:sp>
        <p:nvSpPr>
          <p:cNvPr id="13" name="12 Rectángulo redondeado"/>
          <p:cNvSpPr/>
          <p:nvPr/>
        </p:nvSpPr>
        <p:spPr>
          <a:xfrm>
            <a:off x="6316824" y="1285912"/>
            <a:ext cx="2239347" cy="817671"/>
          </a:xfrm>
          <a:prstGeom prst="roundRect">
            <a:avLst/>
          </a:prstGeom>
          <a:solidFill>
            <a:schemeClr val="accent5">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b="1" dirty="0">
                <a:solidFill>
                  <a:schemeClr val="accent4">
                    <a:lumMod val="75000"/>
                  </a:schemeClr>
                </a:solidFill>
                <a:effectLst>
                  <a:outerShdw blurRad="38100" dist="38100" dir="2700000" algn="tl">
                    <a:srgbClr val="000000">
                      <a:alpha val="43137"/>
                    </a:srgbClr>
                  </a:outerShdw>
                </a:effectLst>
              </a:rPr>
              <a:t>GLOBAL</a:t>
            </a:r>
          </a:p>
        </p:txBody>
      </p:sp>
      <p:sp>
        <p:nvSpPr>
          <p:cNvPr id="15" name="14 Rectángulo redondeado"/>
          <p:cNvSpPr/>
          <p:nvPr/>
        </p:nvSpPr>
        <p:spPr>
          <a:xfrm>
            <a:off x="9311950" y="1544216"/>
            <a:ext cx="2248678" cy="825760"/>
          </a:xfrm>
          <a:prstGeom prst="roundRect">
            <a:avLst/>
          </a:prstGeom>
          <a:solidFill>
            <a:schemeClr val="accent5">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b="1" dirty="0">
                <a:ln w="12700">
                  <a:solidFill>
                    <a:schemeClr val="tx2">
                      <a:satMod val="155000"/>
                    </a:schemeClr>
                  </a:solidFill>
                  <a:prstDash val="solid"/>
                </a:ln>
                <a:solidFill>
                  <a:schemeClr val="accent4">
                    <a:lumMod val="75000"/>
                  </a:schemeClr>
                </a:solidFill>
              </a:rPr>
              <a:t>CONTINUA</a:t>
            </a:r>
          </a:p>
        </p:txBody>
      </p:sp>
      <p:sp>
        <p:nvSpPr>
          <p:cNvPr id="17" name="16 Rectángulo redondeado"/>
          <p:cNvSpPr/>
          <p:nvPr/>
        </p:nvSpPr>
        <p:spPr>
          <a:xfrm>
            <a:off x="6690048" y="2780999"/>
            <a:ext cx="2015412" cy="934014"/>
          </a:xfrm>
          <a:prstGeom prst="roundRect">
            <a:avLst/>
          </a:prstGeom>
          <a:solidFill>
            <a:schemeClr val="accent5">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b="1" dirty="0">
                <a:solidFill>
                  <a:schemeClr val="accent4">
                    <a:lumMod val="75000"/>
                  </a:schemeClr>
                </a:solidFill>
                <a:effectLst>
                  <a:outerShdw blurRad="38100" dist="38100" dir="2700000" algn="tl">
                    <a:srgbClr val="000000">
                      <a:alpha val="43137"/>
                    </a:srgbClr>
                  </a:outerShdw>
                </a:effectLst>
              </a:rPr>
              <a:t>FORMATIVA</a:t>
            </a:r>
          </a:p>
        </p:txBody>
      </p:sp>
      <p:sp>
        <p:nvSpPr>
          <p:cNvPr id="18" name="17 Rectángulo redondeado"/>
          <p:cNvSpPr/>
          <p:nvPr/>
        </p:nvSpPr>
        <p:spPr>
          <a:xfrm>
            <a:off x="9605864" y="2971584"/>
            <a:ext cx="1917441" cy="914400"/>
          </a:xfrm>
          <a:prstGeom prst="roundRect">
            <a:avLst/>
          </a:prstGeom>
          <a:solidFill>
            <a:schemeClr val="accent5">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b="1" dirty="0">
                <a:solidFill>
                  <a:schemeClr val="accent4">
                    <a:lumMod val="75000"/>
                  </a:schemeClr>
                </a:solidFill>
                <a:effectLst>
                  <a:outerShdw blurRad="38100" dist="38100" dir="2700000" algn="tl">
                    <a:srgbClr val="000000">
                      <a:alpha val="43137"/>
                    </a:srgbClr>
                  </a:outerShdw>
                </a:effectLst>
              </a:rPr>
              <a:t>CRITERIAL</a:t>
            </a:r>
          </a:p>
        </p:txBody>
      </p:sp>
      <p:sp>
        <p:nvSpPr>
          <p:cNvPr id="4" name="3 Rectángulo redondeado"/>
          <p:cNvSpPr/>
          <p:nvPr/>
        </p:nvSpPr>
        <p:spPr>
          <a:xfrm>
            <a:off x="7847045" y="4273420"/>
            <a:ext cx="2211355" cy="961053"/>
          </a:xfrm>
          <a:prstGeom prst="roundRect">
            <a:avLst/>
          </a:prstGeom>
          <a:solidFill>
            <a:schemeClr val="accent5">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b="1" dirty="0">
                <a:solidFill>
                  <a:schemeClr val="accent4">
                    <a:lumMod val="75000"/>
                  </a:schemeClr>
                </a:solidFill>
                <a:effectLst>
                  <a:outerShdw blurRad="38100" dist="38100" dir="2700000" algn="tl">
                    <a:srgbClr val="000000">
                      <a:alpha val="43137"/>
                    </a:srgbClr>
                  </a:outerShdw>
                </a:effectLst>
              </a:rPr>
              <a:t>ORIENTADORA</a:t>
            </a:r>
          </a:p>
        </p:txBody>
      </p:sp>
    </p:spTree>
    <p:extLst>
      <p:ext uri="{BB962C8B-B14F-4D97-AF65-F5344CB8AC3E}">
        <p14:creationId xmlns:p14="http://schemas.microsoft.com/office/powerpoint/2010/main" val="392189674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ítulo 4">
            <a:extLst>
              <a:ext uri="{FF2B5EF4-FFF2-40B4-BE49-F238E27FC236}">
                <a16:creationId xmlns:a16="http://schemas.microsoft.com/office/drawing/2014/main" id="{9EB7728D-E260-42D2-FBB6-3EE25AE65A91}"/>
              </a:ext>
            </a:extLst>
          </p:cNvPr>
          <p:cNvSpPr>
            <a:spLocks noGrp="1"/>
          </p:cNvSpPr>
          <p:nvPr>
            <p:ph type="title"/>
          </p:nvPr>
        </p:nvSpPr>
        <p:spPr>
          <a:xfrm>
            <a:off x="1175658" y="436229"/>
            <a:ext cx="4369466" cy="494950"/>
          </a:xfrm>
        </p:spPr>
        <p:txBody>
          <a:bodyPr>
            <a:normAutofit/>
          </a:bodyPr>
          <a:lstStyle/>
          <a:p>
            <a:r>
              <a:rPr lang="es-ES" sz="2400" dirty="0" err="1">
                <a:solidFill>
                  <a:srgbClr val="CC6600"/>
                </a:solidFill>
                <a:effectLst>
                  <a:outerShdw blurRad="38100" dist="38100" dir="2700000" algn="tl">
                    <a:srgbClr val="000000">
                      <a:alpha val="43137"/>
                    </a:srgbClr>
                  </a:outerShdw>
                </a:effectLst>
              </a:rPr>
              <a:t>cARACTERÍSTICAS</a:t>
            </a:r>
            <a:endParaRPr lang="es-ES" sz="2400" dirty="0">
              <a:solidFill>
                <a:srgbClr val="CC6600"/>
              </a:solidFill>
              <a:effectLst>
                <a:outerShdw blurRad="38100" dist="38100" dir="2700000" algn="tl">
                  <a:srgbClr val="000000">
                    <a:alpha val="43137"/>
                  </a:srgbClr>
                </a:outerShdw>
              </a:effectLst>
            </a:endParaRPr>
          </a:p>
        </p:txBody>
      </p:sp>
      <p:sp>
        <p:nvSpPr>
          <p:cNvPr id="3" name="Marcador de contenido 2">
            <a:extLst>
              <a:ext uri="{FF2B5EF4-FFF2-40B4-BE49-F238E27FC236}">
                <a16:creationId xmlns:a16="http://schemas.microsoft.com/office/drawing/2014/main" id="{D9DE1393-2D9D-F6F4-4AEC-5266E722F6D4}"/>
              </a:ext>
            </a:extLst>
          </p:cNvPr>
          <p:cNvSpPr>
            <a:spLocks noGrp="1"/>
          </p:cNvSpPr>
          <p:nvPr>
            <p:ph idx="1"/>
          </p:nvPr>
        </p:nvSpPr>
        <p:spPr>
          <a:xfrm>
            <a:off x="1371600" y="1576873"/>
            <a:ext cx="10241280" cy="4494743"/>
          </a:xfrm>
        </p:spPr>
        <p:txBody>
          <a:bodyPr>
            <a:normAutofit/>
          </a:bodyPr>
          <a:lstStyle/>
          <a:p>
            <a:pPr marL="0" indent="0">
              <a:buNone/>
            </a:pPr>
            <a:endParaRPr lang="es-ES" b="1" dirty="0">
              <a:solidFill>
                <a:srgbClr val="FF0000"/>
              </a:solidFill>
              <a:effectLst>
                <a:outerShdw blurRad="38100" dist="38100" dir="2700000" algn="tl">
                  <a:srgbClr val="000000">
                    <a:alpha val="43137"/>
                  </a:srgbClr>
                </a:outerShdw>
              </a:effectLst>
              <a:highlight>
                <a:srgbClr val="FFFF00"/>
              </a:highlight>
            </a:endParaRPr>
          </a:p>
        </p:txBody>
      </p:sp>
      <p:sp>
        <p:nvSpPr>
          <p:cNvPr id="2" name="Bocadillo: rectángulo con esquinas redondeadas 1">
            <a:extLst>
              <a:ext uri="{FF2B5EF4-FFF2-40B4-BE49-F238E27FC236}">
                <a16:creationId xmlns:a16="http://schemas.microsoft.com/office/drawing/2014/main" id="{59CBC020-C9C0-5D15-C5DC-19737F1C9BB0}"/>
              </a:ext>
            </a:extLst>
          </p:cNvPr>
          <p:cNvSpPr/>
          <p:nvPr/>
        </p:nvSpPr>
        <p:spPr>
          <a:xfrm>
            <a:off x="478172" y="1207759"/>
            <a:ext cx="3137762" cy="2221242"/>
          </a:xfrm>
          <a:prstGeom prst="wedgeRoundRectCallout">
            <a:avLst>
              <a:gd name="adj1" fmla="val -20557"/>
              <a:gd name="adj2" fmla="val 61975"/>
              <a:gd name="adj3" fmla="val 16667"/>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b="1" dirty="0">
              <a:solidFill>
                <a:srgbClr val="FF0000"/>
              </a:solidFill>
              <a:effectLst>
                <a:outerShdw blurRad="38100" dist="38100" dir="2700000" algn="tl">
                  <a:srgbClr val="000000">
                    <a:alpha val="43137"/>
                  </a:srgbClr>
                </a:outerShdw>
              </a:effectLst>
            </a:endParaRPr>
          </a:p>
          <a:p>
            <a:pPr algn="ctr"/>
            <a:r>
              <a:rPr lang="es-ES" b="1" dirty="0">
                <a:solidFill>
                  <a:srgbClr val="FF0000"/>
                </a:solidFill>
                <a:effectLst>
                  <a:outerShdw blurRad="38100" dist="38100" dir="2700000" algn="tl">
                    <a:srgbClr val="000000">
                      <a:alpha val="43137"/>
                    </a:srgbClr>
                  </a:outerShdw>
                </a:effectLst>
              </a:rPr>
              <a:t>Continua: </a:t>
            </a:r>
          </a:p>
          <a:p>
            <a:pPr algn="just"/>
            <a:r>
              <a:rPr lang="es-ES" sz="1200" dirty="0">
                <a:solidFill>
                  <a:srgbClr val="8037B7"/>
                </a:solidFill>
              </a:rPr>
              <a:t>A lo largo del proceso de aprendizaje (no solo en momentos puntuales).</a:t>
            </a:r>
          </a:p>
          <a:p>
            <a:pPr algn="just"/>
            <a:r>
              <a:rPr lang="es-ES" sz="1200" b="1" dirty="0">
                <a:solidFill>
                  <a:srgbClr val="8037B7"/>
                </a:solidFill>
                <a:effectLst>
                  <a:outerShdw blurRad="38100" dist="38100" dir="2700000" algn="tl">
                    <a:srgbClr val="000000">
                      <a:alpha val="43137"/>
                    </a:srgbClr>
                  </a:outerShdw>
                </a:effectLst>
              </a:rPr>
              <a:t>Proporciona:</a:t>
            </a:r>
          </a:p>
          <a:p>
            <a:pPr marL="285750" indent="-285750" algn="just">
              <a:buFont typeface="Wingdings" panose="05000000000000000000" pitchFamily="2" charset="2"/>
              <a:buChar char="q"/>
            </a:pPr>
            <a:r>
              <a:rPr lang="es-ES" sz="1200" dirty="0">
                <a:solidFill>
                  <a:srgbClr val="8037B7"/>
                </a:solidFill>
              </a:rPr>
              <a:t>Información sobre el </a:t>
            </a:r>
            <a:r>
              <a:rPr lang="es-ES" sz="1200" u="sng" dirty="0">
                <a:solidFill>
                  <a:srgbClr val="8037B7"/>
                </a:solidFill>
                <a:effectLst>
                  <a:outerShdw blurRad="38100" dist="38100" dir="2700000" algn="tl">
                    <a:srgbClr val="000000">
                      <a:alpha val="43137"/>
                    </a:srgbClr>
                  </a:outerShdw>
                </a:effectLst>
              </a:rPr>
              <a:t>aprendizaje </a:t>
            </a:r>
            <a:r>
              <a:rPr lang="es-ES" sz="1200" dirty="0">
                <a:solidFill>
                  <a:srgbClr val="8037B7"/>
                </a:solidFill>
              </a:rPr>
              <a:t>del alumnado.</a:t>
            </a:r>
          </a:p>
          <a:p>
            <a:pPr marL="285750" indent="-285750" algn="just">
              <a:buFont typeface="Wingdings" panose="05000000000000000000" pitchFamily="2" charset="2"/>
              <a:buChar char="q"/>
            </a:pPr>
            <a:r>
              <a:rPr lang="es-ES" sz="1200" dirty="0">
                <a:solidFill>
                  <a:srgbClr val="8037B7"/>
                </a:solidFill>
              </a:rPr>
              <a:t>Permite </a:t>
            </a:r>
            <a:r>
              <a:rPr lang="es-ES" sz="1200" u="sng" dirty="0">
                <a:solidFill>
                  <a:srgbClr val="8037B7"/>
                </a:solidFill>
                <a:effectLst>
                  <a:outerShdw blurRad="38100" dist="38100" dir="2700000" algn="tl">
                    <a:srgbClr val="000000">
                      <a:alpha val="43137"/>
                    </a:srgbClr>
                  </a:outerShdw>
                </a:effectLst>
              </a:rPr>
              <a:t>la toma de decisiones </a:t>
            </a:r>
            <a:r>
              <a:rPr lang="es-ES" sz="1200" dirty="0">
                <a:solidFill>
                  <a:srgbClr val="8037B7"/>
                </a:solidFill>
              </a:rPr>
              <a:t>más adecuados en cada momento</a:t>
            </a:r>
          </a:p>
        </p:txBody>
      </p:sp>
      <p:sp>
        <p:nvSpPr>
          <p:cNvPr id="4" name="Bocadillo: rectángulo con esquinas redondeadas 3">
            <a:extLst>
              <a:ext uri="{FF2B5EF4-FFF2-40B4-BE49-F238E27FC236}">
                <a16:creationId xmlns:a16="http://schemas.microsoft.com/office/drawing/2014/main" id="{D6AE146C-BBC0-2B1B-E7A2-98B7527FFA45}"/>
              </a:ext>
            </a:extLst>
          </p:cNvPr>
          <p:cNvSpPr/>
          <p:nvPr/>
        </p:nvSpPr>
        <p:spPr>
          <a:xfrm>
            <a:off x="4358081" y="1392315"/>
            <a:ext cx="3036813" cy="1451553"/>
          </a:xfrm>
          <a:prstGeom prst="wedgeRoundRectCallout">
            <a:avLst/>
          </a:prstGeom>
          <a:solidFill>
            <a:schemeClr val="accent6">
              <a:lumMod val="20000"/>
              <a:lumOff val="80000"/>
            </a:schemeClr>
          </a:solidFill>
          <a:ln>
            <a:solidFill>
              <a:srgbClr val="30630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b="1" dirty="0">
                <a:solidFill>
                  <a:srgbClr val="FF0000"/>
                </a:solidFill>
              </a:rPr>
              <a:t>Formativa:</a:t>
            </a:r>
          </a:p>
          <a:p>
            <a:pPr marL="285750" indent="-285750" algn="just">
              <a:buFont typeface="Wingdings" panose="05000000000000000000" pitchFamily="2" charset="2"/>
              <a:buChar char="q"/>
            </a:pPr>
            <a:r>
              <a:rPr lang="es-ES" sz="1200" dirty="0">
                <a:solidFill>
                  <a:srgbClr val="8037B7"/>
                </a:solidFill>
              </a:rPr>
              <a:t>Contribuye a la </a:t>
            </a:r>
            <a:r>
              <a:rPr lang="es-ES" sz="1200" u="sng" dirty="0">
                <a:solidFill>
                  <a:srgbClr val="8037B7"/>
                </a:solidFill>
                <a:effectLst>
                  <a:outerShdw blurRad="38100" dist="38100" dir="2700000" algn="tl">
                    <a:srgbClr val="000000">
                      <a:alpha val="43137"/>
                    </a:srgbClr>
                  </a:outerShdw>
                </a:effectLst>
              </a:rPr>
              <a:t>mejora del proceso educativo.</a:t>
            </a:r>
          </a:p>
          <a:p>
            <a:pPr marL="285750" indent="-285750" algn="just">
              <a:buFont typeface="Wingdings" panose="05000000000000000000" pitchFamily="2" charset="2"/>
              <a:buChar char="q"/>
            </a:pPr>
            <a:r>
              <a:rPr lang="es-ES" sz="1200" dirty="0">
                <a:solidFill>
                  <a:srgbClr val="8037B7"/>
                </a:solidFill>
              </a:rPr>
              <a:t>Permite </a:t>
            </a:r>
            <a:r>
              <a:rPr lang="es-ES" sz="1200" u="sng" dirty="0">
                <a:solidFill>
                  <a:srgbClr val="8037B7"/>
                </a:solidFill>
                <a:effectLst>
                  <a:outerShdw blurRad="38100" dist="38100" dir="2700000" algn="tl">
                    <a:srgbClr val="000000">
                      <a:alpha val="43137"/>
                    </a:srgbClr>
                  </a:outerShdw>
                </a:effectLst>
              </a:rPr>
              <a:t>adecuar la práctica docente</a:t>
            </a:r>
            <a:r>
              <a:rPr lang="es-ES" sz="1200" dirty="0">
                <a:solidFill>
                  <a:srgbClr val="8037B7"/>
                </a:solidFill>
              </a:rPr>
              <a:t> a las necesidades de aprendizaje del alumnado</a:t>
            </a:r>
          </a:p>
          <a:p>
            <a:pPr algn="just"/>
            <a:endParaRPr lang="es-ES" dirty="0">
              <a:solidFill>
                <a:srgbClr val="990099"/>
              </a:solidFill>
            </a:endParaRPr>
          </a:p>
        </p:txBody>
      </p:sp>
      <p:sp>
        <p:nvSpPr>
          <p:cNvPr id="6" name="Bocadillo: rectángulo con esquinas redondeadas 5">
            <a:extLst>
              <a:ext uri="{FF2B5EF4-FFF2-40B4-BE49-F238E27FC236}">
                <a16:creationId xmlns:a16="http://schemas.microsoft.com/office/drawing/2014/main" id="{6E422916-D28C-A71D-ACDE-1F4BB52BD611}"/>
              </a:ext>
            </a:extLst>
          </p:cNvPr>
          <p:cNvSpPr/>
          <p:nvPr/>
        </p:nvSpPr>
        <p:spPr>
          <a:xfrm>
            <a:off x="8330267" y="1392316"/>
            <a:ext cx="3036813" cy="1845834"/>
          </a:xfrm>
          <a:prstGeom prst="wedgeRoundRectCallout">
            <a:avLst/>
          </a:prstGeom>
          <a:solidFill>
            <a:schemeClr val="accent6">
              <a:lumMod val="20000"/>
              <a:lumOff val="80000"/>
            </a:schemeClr>
          </a:solidFill>
          <a:ln>
            <a:solidFill>
              <a:srgbClr val="30630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b="1" dirty="0">
                <a:solidFill>
                  <a:srgbClr val="FF0000"/>
                </a:solidFill>
                <a:effectLst>
                  <a:outerShdw blurRad="38100" dist="38100" dir="2700000" algn="tl">
                    <a:srgbClr val="000000">
                      <a:alpha val="43137"/>
                    </a:srgbClr>
                  </a:outerShdw>
                </a:effectLst>
              </a:rPr>
              <a:t>Integradora:</a:t>
            </a:r>
          </a:p>
          <a:p>
            <a:pPr marL="171450" indent="-171450" algn="just">
              <a:buFont typeface="Wingdings" panose="05000000000000000000" pitchFamily="2" charset="2"/>
              <a:buChar char="q"/>
            </a:pPr>
            <a:r>
              <a:rPr lang="es-ES" sz="1200" dirty="0">
                <a:solidFill>
                  <a:srgbClr val="8037B7"/>
                </a:solidFill>
              </a:rPr>
              <a:t>Incluye </a:t>
            </a:r>
            <a:r>
              <a:rPr lang="es-ES" sz="1200" u="sng" dirty="0">
                <a:solidFill>
                  <a:srgbClr val="8037B7"/>
                </a:solidFill>
                <a:effectLst>
                  <a:outerShdw blurRad="38100" dist="38100" dir="2700000" algn="tl">
                    <a:srgbClr val="000000">
                      <a:alpha val="43137"/>
                    </a:srgbClr>
                  </a:outerShdw>
                </a:effectLst>
              </a:rPr>
              <a:t>todas y cada una de las áreas. </a:t>
            </a:r>
            <a:r>
              <a:rPr lang="es-ES" sz="1200" dirty="0">
                <a:solidFill>
                  <a:srgbClr val="8037B7"/>
                </a:solidFill>
              </a:rPr>
              <a:t>Se tienen en cuenta para el logro de los objetivos de la etapa y el desarrollo de las competencias claves.</a:t>
            </a:r>
          </a:p>
          <a:p>
            <a:pPr marL="171450" indent="-171450" algn="just">
              <a:buFont typeface="Wingdings" panose="05000000000000000000" pitchFamily="2" charset="2"/>
              <a:buChar char="q"/>
            </a:pPr>
            <a:r>
              <a:rPr lang="es-ES" sz="1200" dirty="0">
                <a:solidFill>
                  <a:srgbClr val="8037B7"/>
                </a:solidFill>
              </a:rPr>
              <a:t>No impide que cada profesor realice de manera diferenciada la evaluación de cada materia</a:t>
            </a:r>
          </a:p>
        </p:txBody>
      </p:sp>
      <p:sp>
        <p:nvSpPr>
          <p:cNvPr id="7" name="Bocadillo: rectángulo con esquinas redondeadas 6">
            <a:extLst>
              <a:ext uri="{FF2B5EF4-FFF2-40B4-BE49-F238E27FC236}">
                <a16:creationId xmlns:a16="http://schemas.microsoft.com/office/drawing/2014/main" id="{029B00B4-A900-A65B-89C8-30B06B6AD46E}"/>
              </a:ext>
            </a:extLst>
          </p:cNvPr>
          <p:cNvSpPr/>
          <p:nvPr/>
        </p:nvSpPr>
        <p:spPr>
          <a:xfrm>
            <a:off x="579120" y="4014133"/>
            <a:ext cx="3036814" cy="1564546"/>
          </a:xfrm>
          <a:prstGeom prst="wedgeRoundRectCallout">
            <a:avLst/>
          </a:prstGeom>
          <a:solidFill>
            <a:schemeClr val="accent6">
              <a:lumMod val="20000"/>
              <a:lumOff val="80000"/>
            </a:schemeClr>
          </a:solidFill>
          <a:ln>
            <a:solidFill>
              <a:srgbClr val="30630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b="1" dirty="0">
                <a:solidFill>
                  <a:srgbClr val="FF0000"/>
                </a:solidFill>
                <a:effectLst>
                  <a:outerShdw blurRad="38100" dist="38100" dir="2700000" algn="tl">
                    <a:srgbClr val="000000">
                      <a:alpha val="43137"/>
                    </a:srgbClr>
                  </a:outerShdw>
                </a:effectLst>
              </a:rPr>
              <a:t>Diferenciada:</a:t>
            </a:r>
          </a:p>
          <a:p>
            <a:pPr algn="just"/>
            <a:r>
              <a:rPr lang="es-ES" sz="1200" dirty="0">
                <a:solidFill>
                  <a:srgbClr val="8D42C6"/>
                </a:solidFill>
              </a:rPr>
              <a:t>Permite valorar, desde cada una de las áreas:</a:t>
            </a:r>
          </a:p>
          <a:p>
            <a:pPr marL="171450" indent="-171450" algn="just">
              <a:buFont typeface="Wingdings" panose="05000000000000000000" pitchFamily="2" charset="2"/>
              <a:buChar char="q"/>
            </a:pPr>
            <a:r>
              <a:rPr lang="es-ES" sz="1200" dirty="0">
                <a:solidFill>
                  <a:srgbClr val="8D42C6"/>
                </a:solidFill>
              </a:rPr>
              <a:t>La consecución de los objetivos.</a:t>
            </a:r>
          </a:p>
          <a:p>
            <a:pPr marL="171450" indent="-171450" algn="just">
              <a:buFont typeface="Wingdings" panose="05000000000000000000" pitchFamily="2" charset="2"/>
              <a:buChar char="q"/>
            </a:pPr>
            <a:r>
              <a:rPr lang="es-ES" sz="1200" dirty="0">
                <a:solidFill>
                  <a:srgbClr val="8D42C6"/>
                </a:solidFill>
              </a:rPr>
              <a:t>Adecuación en la adquisición de las competencias clave.</a:t>
            </a:r>
          </a:p>
        </p:txBody>
      </p:sp>
      <p:sp>
        <p:nvSpPr>
          <p:cNvPr id="8" name="Bocadillo: rectángulo con esquinas redondeadas 7">
            <a:extLst>
              <a:ext uri="{FF2B5EF4-FFF2-40B4-BE49-F238E27FC236}">
                <a16:creationId xmlns:a16="http://schemas.microsoft.com/office/drawing/2014/main" id="{EE8FB681-4736-26B9-FA55-2E48DCD06DCA}"/>
              </a:ext>
            </a:extLst>
          </p:cNvPr>
          <p:cNvSpPr/>
          <p:nvPr/>
        </p:nvSpPr>
        <p:spPr>
          <a:xfrm>
            <a:off x="4613945" y="3883845"/>
            <a:ext cx="3036813" cy="1451554"/>
          </a:xfrm>
          <a:prstGeom prst="wedgeRoundRectCallout">
            <a:avLst/>
          </a:prstGeom>
          <a:solidFill>
            <a:schemeClr val="accent6">
              <a:lumMod val="20000"/>
              <a:lumOff val="80000"/>
            </a:schemeClr>
          </a:solidFill>
          <a:ln>
            <a:solidFill>
              <a:srgbClr val="30630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b="1" dirty="0">
                <a:solidFill>
                  <a:srgbClr val="FF0000"/>
                </a:solidFill>
                <a:effectLst>
                  <a:outerShdw blurRad="38100" dist="38100" dir="2700000" algn="tl">
                    <a:srgbClr val="000000">
                      <a:alpha val="43137"/>
                    </a:srgbClr>
                  </a:outerShdw>
                </a:effectLst>
              </a:rPr>
              <a:t>Criterial:</a:t>
            </a:r>
          </a:p>
          <a:p>
            <a:pPr algn="just"/>
            <a:r>
              <a:rPr lang="es-ES" sz="1200" dirty="0">
                <a:solidFill>
                  <a:srgbClr val="8D42C6"/>
                </a:solidFill>
              </a:rPr>
              <a:t>Se lleva a cabo a partir de </a:t>
            </a:r>
            <a:r>
              <a:rPr lang="es-ES" sz="1200" u="sng" dirty="0">
                <a:solidFill>
                  <a:srgbClr val="8D42C6"/>
                </a:solidFill>
                <a:effectLst>
                  <a:outerShdw blurRad="38100" dist="38100" dir="2700000" algn="tl">
                    <a:srgbClr val="000000">
                      <a:alpha val="43137"/>
                    </a:srgbClr>
                  </a:outerShdw>
                </a:effectLst>
              </a:rPr>
              <a:t>criterios de evaluación, calificación, objetivos </a:t>
            </a:r>
            <a:r>
              <a:rPr lang="es-ES" sz="1200" dirty="0">
                <a:solidFill>
                  <a:srgbClr val="8D42C6"/>
                </a:solidFill>
              </a:rPr>
              <a:t>conocidos por el alumnado y sus familias.</a:t>
            </a:r>
          </a:p>
        </p:txBody>
      </p:sp>
      <p:sp>
        <p:nvSpPr>
          <p:cNvPr id="9" name="Bocadillo: rectángulo con esquinas redondeadas 8">
            <a:extLst>
              <a:ext uri="{FF2B5EF4-FFF2-40B4-BE49-F238E27FC236}">
                <a16:creationId xmlns:a16="http://schemas.microsoft.com/office/drawing/2014/main" id="{DDA442FE-5098-E7F4-E6B7-447F527CD34B}"/>
              </a:ext>
            </a:extLst>
          </p:cNvPr>
          <p:cNvSpPr/>
          <p:nvPr/>
        </p:nvSpPr>
        <p:spPr>
          <a:xfrm>
            <a:off x="8648769" y="3883844"/>
            <a:ext cx="2914332" cy="1638337"/>
          </a:xfrm>
          <a:prstGeom prst="wedgeRoundRectCallout">
            <a:avLst/>
          </a:prstGeom>
          <a:solidFill>
            <a:schemeClr val="accent6">
              <a:lumMod val="20000"/>
              <a:lumOff val="80000"/>
            </a:schemeClr>
          </a:solidFill>
          <a:ln>
            <a:solidFill>
              <a:srgbClr val="30630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b="1" dirty="0">
                <a:solidFill>
                  <a:srgbClr val="FF0000"/>
                </a:solidFill>
                <a:effectLst>
                  <a:outerShdw blurRad="38100" dist="38100" dir="2700000" algn="tl">
                    <a:srgbClr val="000000">
                      <a:alpha val="43137"/>
                    </a:srgbClr>
                  </a:outerShdw>
                </a:effectLst>
              </a:rPr>
              <a:t>Orientadora:</a:t>
            </a:r>
          </a:p>
          <a:p>
            <a:pPr algn="just"/>
            <a:r>
              <a:rPr lang="es-ES" sz="1200" dirty="0">
                <a:solidFill>
                  <a:srgbClr val="8D42C6"/>
                </a:solidFill>
                <a:effectLst>
                  <a:outerShdw blurRad="38100" dist="38100" dir="2700000" algn="tl">
                    <a:srgbClr val="000000">
                      <a:alpha val="43137"/>
                    </a:srgbClr>
                  </a:outerShdw>
                </a:effectLst>
              </a:rPr>
              <a:t>Permite guiar en todo momento:</a:t>
            </a:r>
          </a:p>
          <a:p>
            <a:pPr marL="171450" indent="-171450" algn="just">
              <a:buFont typeface="Wingdings" panose="05000000000000000000" pitchFamily="2" charset="2"/>
              <a:buChar char="q"/>
            </a:pPr>
            <a:r>
              <a:rPr lang="es-ES" sz="1200" dirty="0">
                <a:solidFill>
                  <a:srgbClr val="8D42C6"/>
                </a:solidFill>
              </a:rPr>
              <a:t>Al </a:t>
            </a:r>
            <a:r>
              <a:rPr lang="es-ES" sz="1200" b="1" u="sng" dirty="0">
                <a:solidFill>
                  <a:srgbClr val="8D42C6"/>
                </a:solidFill>
              </a:rPr>
              <a:t>alumnado</a:t>
            </a:r>
            <a:r>
              <a:rPr lang="es-ES" sz="1200" dirty="0">
                <a:solidFill>
                  <a:srgbClr val="8D42C6"/>
                </a:solidFill>
              </a:rPr>
              <a:t> en su desarrollo, en sus actitudes y en sus estrategias de aprendizaje.</a:t>
            </a:r>
          </a:p>
          <a:p>
            <a:pPr marL="171450" indent="-171450" algn="just">
              <a:buFont typeface="Wingdings" panose="05000000000000000000" pitchFamily="2" charset="2"/>
              <a:buChar char="q"/>
            </a:pPr>
            <a:r>
              <a:rPr lang="es-ES" sz="1200" dirty="0">
                <a:solidFill>
                  <a:srgbClr val="8D42C6"/>
                </a:solidFill>
              </a:rPr>
              <a:t>Al </a:t>
            </a:r>
            <a:r>
              <a:rPr lang="es-ES" sz="1200" b="1" u="sng" dirty="0">
                <a:solidFill>
                  <a:srgbClr val="8D42C6"/>
                </a:solidFill>
              </a:rPr>
              <a:t>profesorado</a:t>
            </a:r>
            <a:r>
              <a:rPr lang="es-ES" sz="1200" dirty="0">
                <a:solidFill>
                  <a:srgbClr val="8D42C6"/>
                </a:solidFill>
              </a:rPr>
              <a:t>, en el desarrollo del proceso de enseñanza</a:t>
            </a:r>
            <a:r>
              <a:rPr lang="es-ES" sz="1200" dirty="0">
                <a:solidFill>
                  <a:srgbClr val="8D42C6"/>
                </a:solidFill>
                <a:effectLst>
                  <a:outerShdw blurRad="38100" dist="38100" dir="2700000" algn="tl">
                    <a:srgbClr val="000000">
                      <a:alpha val="43137"/>
                    </a:srgbClr>
                  </a:outerShdw>
                </a:effectLst>
              </a:rPr>
              <a:t>.</a:t>
            </a:r>
            <a:endParaRPr lang="es-ES" sz="1200" dirty="0">
              <a:solidFill>
                <a:srgbClr val="8D42C6"/>
              </a:solidFill>
            </a:endParaRPr>
          </a:p>
        </p:txBody>
      </p:sp>
    </p:spTree>
    <p:extLst>
      <p:ext uri="{BB962C8B-B14F-4D97-AF65-F5344CB8AC3E}">
        <p14:creationId xmlns:p14="http://schemas.microsoft.com/office/powerpoint/2010/main" val="9349249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50" name="Rectangle 1030">
            <a:extLst>
              <a:ext uri="{FF2B5EF4-FFF2-40B4-BE49-F238E27FC236}">
                <a16:creationId xmlns:a16="http://schemas.microsoft.com/office/drawing/2014/main" id="{1A132FCB-B5B4-417C-9E11-9813E11046E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1" name="Rectangle 1032">
            <a:extLst>
              <a:ext uri="{FF2B5EF4-FFF2-40B4-BE49-F238E27FC236}">
                <a16:creationId xmlns:a16="http://schemas.microsoft.com/office/drawing/2014/main" id="{AF7614F1-58A8-4F51-BE9E-460C2D12B5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3988577" y="1839884"/>
            <a:ext cx="8203421" cy="5017687"/>
          </a:xfrm>
          <a:prstGeom prst="rect">
            <a:avLst/>
          </a:prstGeom>
          <a:gradFill>
            <a:gsLst>
              <a:gs pos="0">
                <a:schemeClr val="accent5">
                  <a:alpha val="92000"/>
                </a:schemeClr>
              </a:gs>
              <a:gs pos="100000">
                <a:schemeClr val="accent2"/>
              </a:gs>
            </a:gsLst>
            <a:lin ang="12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2" name="Rectangle 1034">
            <a:extLst>
              <a:ext uri="{FF2B5EF4-FFF2-40B4-BE49-F238E27FC236}">
                <a16:creationId xmlns:a16="http://schemas.microsoft.com/office/drawing/2014/main" id="{9A949972-ABE9-4305-8999-ABC76BCAA09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038600" y="0"/>
            <a:ext cx="8157458" cy="6858000"/>
          </a:xfrm>
          <a:prstGeom prst="rect">
            <a:avLst/>
          </a:prstGeom>
          <a:gradFill>
            <a:gsLst>
              <a:gs pos="0">
                <a:schemeClr val="accent5">
                  <a:alpha val="3000"/>
                </a:schemeClr>
              </a:gs>
              <a:gs pos="100000">
                <a:schemeClr val="accent6">
                  <a:lumMod val="75000"/>
                </a:schemeClr>
              </a:gs>
            </a:gsLst>
            <a:lin ang="17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26" name="Picture 2">
            <a:extLst>
              <a:ext uri="{FF2B5EF4-FFF2-40B4-BE49-F238E27FC236}">
                <a16:creationId xmlns:a16="http://schemas.microsoft.com/office/drawing/2014/main" id="{7B401887-620B-47FD-955C-1CF0DABC04B8}"/>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857" b="28873"/>
          <a:stretch/>
        </p:blipFill>
        <p:spPr bwMode="auto">
          <a:xfrm>
            <a:off x="457200" y="457200"/>
            <a:ext cx="11277600" cy="59436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6058181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45C5CC17-FF17-43CF-B073-D9051465D5C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1EBE2DDC-0D14-44E6-A1AB-2EEC095074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09318" y="1410082"/>
            <a:ext cx="6858000" cy="4037835"/>
          </a:xfrm>
          <a:prstGeom prst="rect">
            <a:avLst/>
          </a:prstGeom>
          <a:gradFill>
            <a:gsLst>
              <a:gs pos="8000">
                <a:schemeClr val="accent6"/>
              </a:gs>
              <a:gs pos="100000">
                <a:schemeClr val="accent5">
                  <a:alpha val="72000"/>
                </a:schemeClr>
              </a:gs>
            </a:gsLst>
            <a:lin ang="3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A8543D98-0AA2-43B4-B508-DC1DB7F3DC9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2414" y="1406060"/>
            <a:ext cx="6857572" cy="4045450"/>
          </a:xfrm>
          <a:prstGeom prst="rect">
            <a:avLst/>
          </a:prstGeom>
          <a:gradFill>
            <a:gsLst>
              <a:gs pos="0">
                <a:schemeClr val="accent4">
                  <a:alpha val="0"/>
                </a:schemeClr>
              </a:gs>
              <a:gs pos="96000">
                <a:schemeClr val="accent2"/>
              </a:gs>
            </a:gsLst>
            <a:lin ang="2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89723C1D-9A1A-465B-8164-483BF542661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98889" y="3617790"/>
            <a:ext cx="2453337" cy="4027079"/>
          </a:xfrm>
          <a:prstGeom prst="rect">
            <a:avLst/>
          </a:prstGeom>
          <a:gradFill>
            <a:gsLst>
              <a:gs pos="2000">
                <a:schemeClr val="accent5">
                  <a:alpha val="35000"/>
                </a:schemeClr>
              </a:gs>
              <a:gs pos="67000">
                <a:schemeClr val="accent4">
                  <a:alpha val="0"/>
                </a:scheme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Shape 15">
            <a:extLst>
              <a:ext uri="{FF2B5EF4-FFF2-40B4-BE49-F238E27FC236}">
                <a16:creationId xmlns:a16="http://schemas.microsoft.com/office/drawing/2014/main" id="{A6680484-5F73-4078-85C2-415205B1A4C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6097846">
            <a:off x="-30441" y="1644149"/>
            <a:ext cx="4384532" cy="4196758"/>
          </a:xfrm>
          <a:custGeom>
            <a:avLst/>
            <a:gdLst>
              <a:gd name="connsiteX0" fmla="*/ 44539 w 4384532"/>
              <a:gd name="connsiteY0" fmla="*/ 2446310 h 4196758"/>
              <a:gd name="connsiteX1" fmla="*/ 0 w 4384532"/>
              <a:gd name="connsiteY1" fmla="*/ 2004492 h 4196758"/>
              <a:gd name="connsiteX2" fmla="*/ 500607 w 4384532"/>
              <a:gd name="connsiteY2" fmla="*/ 610007 h 4196758"/>
              <a:gd name="connsiteX3" fmla="*/ 589546 w 4384532"/>
              <a:gd name="connsiteY3" fmla="*/ 512149 h 4196758"/>
              <a:gd name="connsiteX4" fmla="*/ 3077760 w 4384532"/>
              <a:gd name="connsiteY4" fmla="*/ 0 h 4196758"/>
              <a:gd name="connsiteX5" fmla="*/ 3237230 w 4384532"/>
              <a:gd name="connsiteY5" fmla="*/ 76821 h 4196758"/>
              <a:gd name="connsiteX6" fmla="*/ 4384532 w 4384532"/>
              <a:gd name="connsiteY6" fmla="*/ 2004492 h 4196758"/>
              <a:gd name="connsiteX7" fmla="*/ 2192266 w 4384532"/>
              <a:gd name="connsiteY7" fmla="*/ 4196758 h 4196758"/>
              <a:gd name="connsiteX8" fmla="*/ 44539 w 4384532"/>
              <a:gd name="connsiteY8" fmla="*/ 2446310 h 41967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384532" h="4196758">
                <a:moveTo>
                  <a:pt x="44539" y="2446310"/>
                </a:moveTo>
                <a:cubicBezTo>
                  <a:pt x="15336" y="2303599"/>
                  <a:pt x="0" y="2155836"/>
                  <a:pt x="0" y="2004492"/>
                </a:cubicBezTo>
                <a:cubicBezTo>
                  <a:pt x="0" y="1474787"/>
                  <a:pt x="187867" y="988960"/>
                  <a:pt x="500607" y="610007"/>
                </a:cubicBezTo>
                <a:lnTo>
                  <a:pt x="589546" y="512149"/>
                </a:lnTo>
                <a:lnTo>
                  <a:pt x="3077760" y="0"/>
                </a:lnTo>
                <a:lnTo>
                  <a:pt x="3237230" y="76821"/>
                </a:lnTo>
                <a:cubicBezTo>
                  <a:pt x="3920615" y="448057"/>
                  <a:pt x="4384532" y="1172098"/>
                  <a:pt x="4384532" y="2004492"/>
                </a:cubicBezTo>
                <a:cubicBezTo>
                  <a:pt x="4384532" y="3215247"/>
                  <a:pt x="3403021" y="4196758"/>
                  <a:pt x="2192266" y="4196758"/>
                </a:cubicBezTo>
                <a:cubicBezTo>
                  <a:pt x="1132855" y="4196758"/>
                  <a:pt x="248960" y="3445288"/>
                  <a:pt x="44539" y="2446310"/>
                </a:cubicBezTo>
                <a:close/>
              </a:path>
            </a:pathLst>
          </a:custGeom>
          <a:gradFill>
            <a:gsLst>
              <a:gs pos="39000">
                <a:schemeClr val="accent4">
                  <a:lumMod val="20000"/>
                  <a:lumOff val="80000"/>
                  <a:alpha val="0"/>
                </a:schemeClr>
              </a:gs>
              <a:gs pos="100000">
                <a:schemeClr val="accent6">
                  <a:alpha val="29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 name="Título 1">
            <a:extLst>
              <a:ext uri="{FF2B5EF4-FFF2-40B4-BE49-F238E27FC236}">
                <a16:creationId xmlns:a16="http://schemas.microsoft.com/office/drawing/2014/main" id="{EB1F8533-62B3-4375-96F3-A7B1F552DD70}"/>
              </a:ext>
            </a:extLst>
          </p:cNvPr>
          <p:cNvSpPr>
            <a:spLocks noGrp="1"/>
          </p:cNvSpPr>
          <p:nvPr>
            <p:ph type="title"/>
          </p:nvPr>
        </p:nvSpPr>
        <p:spPr>
          <a:xfrm>
            <a:off x="289250" y="979714"/>
            <a:ext cx="3749848" cy="3914803"/>
          </a:xfrm>
        </p:spPr>
        <p:txBody>
          <a:bodyPr>
            <a:normAutofit fontScale="90000"/>
          </a:bodyPr>
          <a:lstStyle/>
          <a:p>
            <a:pPr algn="ctr"/>
            <a:br>
              <a:rPr lang="es-ES" sz="1800" dirty="0">
                <a:solidFill>
                  <a:schemeClr val="bg1"/>
                </a:solidFill>
              </a:rPr>
            </a:br>
            <a:br>
              <a:rPr lang="es-ES" sz="1800" dirty="0">
                <a:solidFill>
                  <a:schemeClr val="bg1"/>
                </a:solidFill>
              </a:rPr>
            </a:br>
            <a:br>
              <a:rPr lang="es-ES" sz="1800" dirty="0">
                <a:solidFill>
                  <a:schemeClr val="bg1"/>
                </a:solidFill>
              </a:rPr>
            </a:br>
            <a:br>
              <a:rPr lang="es-ES" sz="1800" dirty="0">
                <a:solidFill>
                  <a:schemeClr val="bg1"/>
                </a:solidFill>
              </a:rPr>
            </a:br>
            <a:br>
              <a:rPr lang="es-ES" sz="1800" dirty="0">
                <a:solidFill>
                  <a:schemeClr val="bg1"/>
                </a:solidFill>
              </a:rPr>
            </a:br>
            <a:br>
              <a:rPr lang="es-ES" sz="1800" dirty="0">
                <a:solidFill>
                  <a:schemeClr val="bg1"/>
                </a:solidFill>
              </a:rPr>
            </a:br>
            <a:br>
              <a:rPr lang="es-ES" sz="1800" dirty="0">
                <a:solidFill>
                  <a:schemeClr val="bg1"/>
                </a:solidFill>
              </a:rPr>
            </a:br>
            <a:br>
              <a:rPr lang="es-ES" sz="1800" dirty="0">
                <a:solidFill>
                  <a:schemeClr val="bg1"/>
                </a:solidFill>
              </a:rPr>
            </a:br>
            <a:br>
              <a:rPr lang="es-ES" sz="1800" dirty="0">
                <a:solidFill>
                  <a:schemeClr val="bg1"/>
                </a:solidFill>
              </a:rPr>
            </a:br>
            <a:br>
              <a:rPr lang="es-ES" sz="2200" dirty="0">
                <a:solidFill>
                  <a:schemeClr val="bg1"/>
                </a:solidFill>
              </a:rPr>
            </a:br>
            <a:r>
              <a:rPr lang="es-ES" sz="2200" dirty="0">
                <a:solidFill>
                  <a:schemeClr val="bg1"/>
                </a:solidFill>
              </a:rPr>
              <a:t> ELEMENTOS</a:t>
            </a:r>
            <a:br>
              <a:rPr lang="es-ES" sz="2200" dirty="0">
                <a:solidFill>
                  <a:schemeClr val="bg1"/>
                </a:solidFill>
              </a:rPr>
            </a:br>
            <a:r>
              <a:rPr lang="es-ES" sz="2200" dirty="0">
                <a:solidFill>
                  <a:schemeClr val="bg1"/>
                </a:solidFill>
              </a:rPr>
              <a:t> </a:t>
            </a:r>
            <a:br>
              <a:rPr lang="es-ES" sz="2200" dirty="0">
                <a:solidFill>
                  <a:schemeClr val="bg1"/>
                </a:solidFill>
              </a:rPr>
            </a:br>
            <a:r>
              <a:rPr lang="es-ES" sz="2200" dirty="0">
                <a:solidFill>
                  <a:schemeClr val="bg1"/>
                </a:solidFill>
              </a:rPr>
              <a:t>DE</a:t>
            </a:r>
            <a:br>
              <a:rPr lang="es-ES" sz="2200" dirty="0">
                <a:solidFill>
                  <a:schemeClr val="bg1"/>
                </a:solidFill>
              </a:rPr>
            </a:br>
            <a:r>
              <a:rPr lang="es-ES" sz="2200" dirty="0">
                <a:solidFill>
                  <a:schemeClr val="bg1"/>
                </a:solidFill>
              </a:rPr>
              <a:t> </a:t>
            </a:r>
            <a:br>
              <a:rPr lang="es-ES" sz="2200" dirty="0">
                <a:solidFill>
                  <a:schemeClr val="bg1"/>
                </a:solidFill>
              </a:rPr>
            </a:br>
            <a:r>
              <a:rPr lang="es-ES" sz="2200" dirty="0">
                <a:solidFill>
                  <a:schemeClr val="bg1"/>
                </a:solidFill>
              </a:rPr>
              <a:t>LA </a:t>
            </a:r>
            <a:br>
              <a:rPr lang="es-ES" sz="2200" dirty="0">
                <a:solidFill>
                  <a:schemeClr val="bg1"/>
                </a:solidFill>
              </a:rPr>
            </a:br>
            <a:br>
              <a:rPr lang="es-ES" sz="2200" dirty="0">
                <a:solidFill>
                  <a:schemeClr val="bg1"/>
                </a:solidFill>
              </a:rPr>
            </a:br>
            <a:r>
              <a:rPr lang="es-ES" sz="2200" dirty="0">
                <a:solidFill>
                  <a:schemeClr val="bg1"/>
                </a:solidFill>
              </a:rPr>
              <a:t>EVALUACIÓN </a:t>
            </a:r>
          </a:p>
        </p:txBody>
      </p:sp>
      <p:sp>
        <p:nvSpPr>
          <p:cNvPr id="3" name="Marcador de contenido 2">
            <a:extLst>
              <a:ext uri="{FF2B5EF4-FFF2-40B4-BE49-F238E27FC236}">
                <a16:creationId xmlns:a16="http://schemas.microsoft.com/office/drawing/2014/main" id="{9A2F2970-C3C7-44E3-4ABB-442850E4C076}"/>
              </a:ext>
            </a:extLst>
          </p:cNvPr>
          <p:cNvSpPr>
            <a:spLocks noGrp="1"/>
          </p:cNvSpPr>
          <p:nvPr>
            <p:ph idx="1"/>
          </p:nvPr>
        </p:nvSpPr>
        <p:spPr>
          <a:xfrm>
            <a:off x="4777409" y="1028702"/>
            <a:ext cx="6273972" cy="4843462"/>
          </a:xfrm>
        </p:spPr>
        <p:txBody>
          <a:bodyPr>
            <a:normAutofit/>
          </a:bodyPr>
          <a:lstStyle/>
          <a:p>
            <a:endParaRPr lang="es-ES" sz="1800" dirty="0"/>
          </a:p>
          <a:p>
            <a:endParaRPr lang="es-ES" sz="1800" dirty="0"/>
          </a:p>
          <a:p>
            <a:endParaRPr lang="es-ES" sz="1800" dirty="0"/>
          </a:p>
          <a:p>
            <a:endParaRPr lang="es-ES" sz="1800" dirty="0"/>
          </a:p>
          <a:p>
            <a:endParaRPr lang="es-ES" sz="1800" dirty="0"/>
          </a:p>
        </p:txBody>
      </p:sp>
      <p:sp>
        <p:nvSpPr>
          <p:cNvPr id="4" name="3 Rectángulo"/>
          <p:cNvSpPr/>
          <p:nvPr/>
        </p:nvSpPr>
        <p:spPr>
          <a:xfrm>
            <a:off x="9073644" y="1298069"/>
            <a:ext cx="2460171"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b="1" dirty="0">
                <a:solidFill>
                  <a:srgbClr val="0070C0"/>
                </a:solidFill>
                <a:effectLst>
                  <a:outerShdw blurRad="38100" dist="38100" dir="2700000" algn="tl">
                    <a:srgbClr val="000000">
                      <a:alpha val="43137"/>
                    </a:srgbClr>
                  </a:outerShdw>
                </a:effectLst>
              </a:rPr>
              <a:t>¿QUÉ EVALUAR?</a:t>
            </a:r>
          </a:p>
        </p:txBody>
      </p:sp>
      <p:sp>
        <p:nvSpPr>
          <p:cNvPr id="5" name="4 Rectángulo"/>
          <p:cNvSpPr/>
          <p:nvPr/>
        </p:nvSpPr>
        <p:spPr>
          <a:xfrm>
            <a:off x="6148873" y="2904230"/>
            <a:ext cx="2407298" cy="83829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b="1">
                <a:solidFill>
                  <a:srgbClr val="0070C0"/>
                </a:solidFill>
                <a:effectLst>
                  <a:outerShdw blurRad="38100" dist="38100" dir="2700000" algn="tl">
                    <a:srgbClr val="000000">
                      <a:alpha val="43137"/>
                    </a:srgbClr>
                  </a:outerShdw>
                </a:effectLst>
              </a:rPr>
              <a:t>¿CÓMO EVALUAR</a:t>
            </a:r>
            <a:r>
              <a:rPr lang="es-ES" b="1" dirty="0">
                <a:solidFill>
                  <a:srgbClr val="0070C0"/>
                </a:solidFill>
                <a:effectLst>
                  <a:outerShdw blurRad="38100" dist="38100" dir="2700000" algn="tl">
                    <a:srgbClr val="000000">
                      <a:alpha val="43137"/>
                    </a:srgbClr>
                  </a:outerShdw>
                </a:effectLst>
              </a:rPr>
              <a:t>?</a:t>
            </a:r>
          </a:p>
        </p:txBody>
      </p:sp>
      <p:sp>
        <p:nvSpPr>
          <p:cNvPr id="6" name="5 Rectángulo"/>
          <p:cNvSpPr/>
          <p:nvPr/>
        </p:nvSpPr>
        <p:spPr>
          <a:xfrm>
            <a:off x="9388051" y="3015392"/>
            <a:ext cx="2313991" cy="99837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b="1" dirty="0">
                <a:solidFill>
                  <a:srgbClr val="0070C0"/>
                </a:solidFill>
                <a:effectLst>
                  <a:outerShdw blurRad="38100" dist="38100" dir="2700000" algn="tl">
                    <a:srgbClr val="000000">
                      <a:alpha val="43137"/>
                    </a:srgbClr>
                  </a:outerShdw>
                </a:effectLst>
              </a:rPr>
              <a:t>¿CON QUÉ EVALUAR?</a:t>
            </a:r>
          </a:p>
        </p:txBody>
      </p:sp>
      <p:sp>
        <p:nvSpPr>
          <p:cNvPr id="7" name="6 Rectángulo"/>
          <p:cNvSpPr/>
          <p:nvPr/>
        </p:nvSpPr>
        <p:spPr>
          <a:xfrm>
            <a:off x="6469503" y="4574997"/>
            <a:ext cx="2062065" cy="98882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b="1" dirty="0">
                <a:solidFill>
                  <a:srgbClr val="0070C0"/>
                </a:solidFill>
                <a:effectLst>
                  <a:outerShdw blurRad="38100" dist="38100" dir="2700000" algn="tl">
                    <a:srgbClr val="000000">
                      <a:alpha val="43137"/>
                    </a:srgbClr>
                  </a:outerShdw>
                </a:effectLst>
              </a:rPr>
              <a:t>¿CUÁNDO EVALUAR?</a:t>
            </a:r>
          </a:p>
        </p:txBody>
      </p:sp>
      <p:sp>
        <p:nvSpPr>
          <p:cNvPr id="11" name="10 Rectángulo"/>
          <p:cNvSpPr/>
          <p:nvPr/>
        </p:nvSpPr>
        <p:spPr>
          <a:xfrm>
            <a:off x="9270377" y="4466816"/>
            <a:ext cx="2351313" cy="97971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b="1" dirty="0">
                <a:solidFill>
                  <a:srgbClr val="0070C0"/>
                </a:solidFill>
                <a:effectLst>
                  <a:outerShdw blurRad="38100" dist="38100" dir="2700000" algn="tl">
                    <a:srgbClr val="000000">
                      <a:alpha val="43137"/>
                    </a:srgbClr>
                  </a:outerShdw>
                </a:effectLst>
              </a:rPr>
              <a:t>¿QUIÉN EVALÚA?</a:t>
            </a:r>
          </a:p>
        </p:txBody>
      </p:sp>
      <p:sp>
        <p:nvSpPr>
          <p:cNvPr id="9" name="Rectángulo 8">
            <a:extLst>
              <a:ext uri="{FF2B5EF4-FFF2-40B4-BE49-F238E27FC236}">
                <a16:creationId xmlns:a16="http://schemas.microsoft.com/office/drawing/2014/main" id="{556D7343-4951-9973-FC81-C246F3F51F99}"/>
              </a:ext>
            </a:extLst>
          </p:cNvPr>
          <p:cNvSpPr/>
          <p:nvPr/>
        </p:nvSpPr>
        <p:spPr>
          <a:xfrm>
            <a:off x="6096000" y="1298069"/>
            <a:ext cx="2238835"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b="1" dirty="0">
                <a:solidFill>
                  <a:srgbClr val="0070C0"/>
                </a:solidFill>
                <a:effectLst>
                  <a:outerShdw blurRad="38100" dist="38100" dir="2700000" algn="tl">
                    <a:srgbClr val="000000">
                      <a:alpha val="43137"/>
                    </a:srgbClr>
                  </a:outerShdw>
                </a:effectLst>
              </a:rPr>
              <a:t>¿PARA QUÉ EVALUAR?</a:t>
            </a:r>
          </a:p>
        </p:txBody>
      </p:sp>
    </p:spTree>
    <p:extLst>
      <p:ext uri="{BB962C8B-B14F-4D97-AF65-F5344CB8AC3E}">
        <p14:creationId xmlns:p14="http://schemas.microsoft.com/office/powerpoint/2010/main" val="231109401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9 Título"/>
          <p:cNvSpPr>
            <a:spLocks noGrp="1"/>
          </p:cNvSpPr>
          <p:nvPr>
            <p:ph type="title"/>
          </p:nvPr>
        </p:nvSpPr>
        <p:spPr>
          <a:xfrm>
            <a:off x="1558212" y="375651"/>
            <a:ext cx="10241280" cy="1234440"/>
          </a:xfrm>
        </p:spPr>
        <p:txBody>
          <a:bodyPr/>
          <a:lstStyle/>
          <a:p>
            <a:endParaRPr lang="es-ES" dirty="0"/>
          </a:p>
        </p:txBody>
      </p:sp>
      <p:sp>
        <p:nvSpPr>
          <p:cNvPr id="5" name="4 Marcador de contenido"/>
          <p:cNvSpPr>
            <a:spLocks noGrp="1"/>
          </p:cNvSpPr>
          <p:nvPr>
            <p:ph sz="half" idx="4294967295"/>
          </p:nvPr>
        </p:nvSpPr>
        <p:spPr>
          <a:xfrm>
            <a:off x="1847461" y="1623527"/>
            <a:ext cx="3313113" cy="4243388"/>
          </a:xfrm>
        </p:spPr>
        <p:txBody>
          <a:bodyPr>
            <a:normAutofit/>
          </a:bodyPr>
          <a:lstStyle/>
          <a:p>
            <a:pPr marL="0" indent="0" algn="just">
              <a:buNone/>
            </a:pPr>
            <a:endParaRPr lang="es-ES" sz="1900" dirty="0"/>
          </a:p>
        </p:txBody>
      </p:sp>
      <p:sp>
        <p:nvSpPr>
          <p:cNvPr id="11" name="10 Llamada de flecha hacia abajo"/>
          <p:cNvSpPr/>
          <p:nvPr/>
        </p:nvSpPr>
        <p:spPr>
          <a:xfrm>
            <a:off x="2761863" y="587826"/>
            <a:ext cx="6316824" cy="1362269"/>
          </a:xfrm>
          <a:prstGeom prst="downArrowCallout">
            <a:avLst/>
          </a:prstGeom>
          <a:solidFill>
            <a:schemeClr val="tx2">
              <a:lumMod val="25000"/>
              <a:lumOff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2000" b="1" dirty="0">
                <a:solidFill>
                  <a:srgbClr val="A03624"/>
                </a:solidFill>
                <a:effectLst>
                  <a:outerShdw blurRad="38100" dist="38100" dir="2700000" algn="tl">
                    <a:srgbClr val="000000">
                      <a:alpha val="43137"/>
                    </a:srgbClr>
                  </a:outerShdw>
                </a:effectLst>
              </a:rPr>
              <a:t>¿PARA QUÉ EVALUAR?</a:t>
            </a:r>
          </a:p>
        </p:txBody>
      </p:sp>
      <p:sp>
        <p:nvSpPr>
          <p:cNvPr id="2" name="Rectángulo 1">
            <a:extLst>
              <a:ext uri="{FF2B5EF4-FFF2-40B4-BE49-F238E27FC236}">
                <a16:creationId xmlns:a16="http://schemas.microsoft.com/office/drawing/2014/main" id="{C7743C9D-9FB1-7897-39C0-A06022D93DD4}"/>
              </a:ext>
            </a:extLst>
          </p:cNvPr>
          <p:cNvSpPr/>
          <p:nvPr/>
        </p:nvSpPr>
        <p:spPr>
          <a:xfrm>
            <a:off x="2761864" y="2290195"/>
            <a:ext cx="6239524" cy="3061982"/>
          </a:xfrm>
          <a:prstGeom prst="rect">
            <a:avLst/>
          </a:prstGeom>
          <a:solidFill>
            <a:srgbClr val="66FF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b="1" dirty="0">
                <a:solidFill>
                  <a:srgbClr val="0070C0"/>
                </a:solidFill>
                <a:effectLst>
                  <a:outerShdw blurRad="38100" dist="38100" dir="2700000" algn="tl">
                    <a:srgbClr val="000000">
                      <a:alpha val="43137"/>
                    </a:srgbClr>
                  </a:outerShdw>
                </a:effectLst>
              </a:rPr>
              <a:t>MOTIVOS:</a:t>
            </a:r>
          </a:p>
          <a:p>
            <a:pPr marL="285750" indent="-285750" algn="just">
              <a:buFont typeface="Wingdings" panose="05000000000000000000" pitchFamily="2" charset="2"/>
              <a:buChar char="q"/>
            </a:pPr>
            <a:r>
              <a:rPr lang="es-ES" dirty="0">
                <a:solidFill>
                  <a:srgbClr val="0070C0"/>
                </a:solidFill>
                <a:effectLst>
                  <a:outerShdw blurRad="38100" dist="38100" dir="2700000" algn="tl">
                    <a:srgbClr val="000000">
                      <a:alpha val="43137"/>
                    </a:srgbClr>
                  </a:outerShdw>
                </a:effectLst>
              </a:rPr>
              <a:t>Enfoque competencial y constructivista.</a:t>
            </a:r>
          </a:p>
          <a:p>
            <a:pPr marL="285750" indent="-285750" algn="just">
              <a:buFont typeface="Wingdings" panose="05000000000000000000" pitchFamily="2" charset="2"/>
              <a:buChar char="q"/>
            </a:pPr>
            <a:r>
              <a:rPr lang="es-ES" dirty="0">
                <a:solidFill>
                  <a:srgbClr val="0070C0"/>
                </a:solidFill>
              </a:rPr>
              <a:t>Permite obtener información sobre el progreso del alumnado a través del desarrollo de actividades y tareas.</a:t>
            </a:r>
          </a:p>
          <a:p>
            <a:pPr marL="285750" indent="-285750" algn="just">
              <a:buFont typeface="Wingdings" panose="05000000000000000000" pitchFamily="2" charset="2"/>
              <a:buChar char="q"/>
            </a:pPr>
            <a:r>
              <a:rPr lang="es-ES" dirty="0">
                <a:solidFill>
                  <a:srgbClr val="0070C0"/>
                </a:solidFill>
              </a:rPr>
              <a:t>El docente realiza valoraciones y formula juicios que se utilizan para la toma de decisiones.</a:t>
            </a:r>
          </a:p>
          <a:p>
            <a:pPr marL="285750" indent="-285750" algn="just">
              <a:buFont typeface="Wingdings" panose="05000000000000000000" pitchFamily="2" charset="2"/>
              <a:buChar char="q"/>
            </a:pPr>
            <a:r>
              <a:rPr lang="es-ES" dirty="0">
                <a:solidFill>
                  <a:srgbClr val="0070C0"/>
                </a:solidFill>
              </a:rPr>
              <a:t>Es parte del quehacer diario dentro del proceso de enseñanza y aprendizaje que se implementa desde cada una de las materias/áreas que forman parte de la oferta formativa.</a:t>
            </a:r>
          </a:p>
          <a:p>
            <a:pPr marL="285750" indent="-285750" algn="just">
              <a:buFont typeface="Wingdings" panose="05000000000000000000" pitchFamily="2" charset="2"/>
              <a:buChar char="q"/>
            </a:pPr>
            <a:endParaRPr lang="es-ES" dirty="0">
              <a:solidFill>
                <a:srgbClr val="0070C0"/>
              </a:solidFill>
            </a:endParaRPr>
          </a:p>
          <a:p>
            <a:pPr marL="285750" indent="-285750" algn="just">
              <a:buFont typeface="Wingdings" panose="05000000000000000000" pitchFamily="2" charset="2"/>
              <a:buChar char="q"/>
            </a:pPr>
            <a:endParaRPr lang="es-ES" b="1" dirty="0">
              <a:solidFill>
                <a:srgbClr val="0070C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30405209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9 Título"/>
          <p:cNvSpPr>
            <a:spLocks noGrp="1"/>
          </p:cNvSpPr>
          <p:nvPr>
            <p:ph type="title"/>
          </p:nvPr>
        </p:nvSpPr>
        <p:spPr>
          <a:xfrm>
            <a:off x="1558212" y="375651"/>
            <a:ext cx="10241280" cy="1234440"/>
          </a:xfrm>
        </p:spPr>
        <p:txBody>
          <a:bodyPr/>
          <a:lstStyle/>
          <a:p>
            <a:endParaRPr lang="es-ES" dirty="0"/>
          </a:p>
        </p:txBody>
      </p:sp>
      <p:sp>
        <p:nvSpPr>
          <p:cNvPr id="5" name="4 Marcador de contenido"/>
          <p:cNvSpPr>
            <a:spLocks noGrp="1"/>
          </p:cNvSpPr>
          <p:nvPr>
            <p:ph sz="half" idx="4294967295"/>
          </p:nvPr>
        </p:nvSpPr>
        <p:spPr>
          <a:xfrm>
            <a:off x="1847461" y="1623527"/>
            <a:ext cx="3313113" cy="4243388"/>
          </a:xfrm>
        </p:spPr>
        <p:txBody>
          <a:bodyPr>
            <a:normAutofit/>
          </a:bodyPr>
          <a:lstStyle/>
          <a:p>
            <a:pPr marL="0" indent="0" algn="just">
              <a:buNone/>
            </a:pPr>
            <a:endParaRPr lang="es-ES" sz="1900" dirty="0"/>
          </a:p>
        </p:txBody>
      </p:sp>
      <p:sp>
        <p:nvSpPr>
          <p:cNvPr id="11" name="10 Llamada de flecha hacia abajo"/>
          <p:cNvSpPr/>
          <p:nvPr/>
        </p:nvSpPr>
        <p:spPr>
          <a:xfrm>
            <a:off x="2761863" y="587826"/>
            <a:ext cx="6316824" cy="1362269"/>
          </a:xfrm>
          <a:prstGeom prst="downArrowCallout">
            <a:avLst/>
          </a:prstGeom>
          <a:solidFill>
            <a:schemeClr val="tx2">
              <a:lumMod val="25000"/>
              <a:lumOff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2000" b="1" dirty="0">
                <a:solidFill>
                  <a:srgbClr val="A03624"/>
                </a:solidFill>
                <a:effectLst>
                  <a:outerShdw blurRad="38100" dist="38100" dir="2700000" algn="tl">
                    <a:srgbClr val="000000">
                      <a:alpha val="43137"/>
                    </a:srgbClr>
                  </a:outerShdw>
                </a:effectLst>
              </a:rPr>
              <a:t>¿QUÉ EVALUAR?</a:t>
            </a:r>
          </a:p>
        </p:txBody>
      </p:sp>
      <p:sp>
        <p:nvSpPr>
          <p:cNvPr id="2" name="Rectángulo 1">
            <a:extLst>
              <a:ext uri="{FF2B5EF4-FFF2-40B4-BE49-F238E27FC236}">
                <a16:creationId xmlns:a16="http://schemas.microsoft.com/office/drawing/2014/main" id="{034DECD5-9050-CD28-60BA-12DDB15CD7D9}"/>
              </a:ext>
            </a:extLst>
          </p:cNvPr>
          <p:cNvSpPr/>
          <p:nvPr/>
        </p:nvSpPr>
        <p:spPr>
          <a:xfrm>
            <a:off x="3003259" y="2162270"/>
            <a:ext cx="6182686" cy="3704645"/>
          </a:xfrm>
          <a:prstGeom prst="rect">
            <a:avLst/>
          </a:prstGeom>
          <a:solidFill>
            <a:srgbClr val="66FF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b="1" dirty="0">
                <a:solidFill>
                  <a:srgbClr val="0070C0"/>
                </a:solidFill>
                <a:effectLst>
                  <a:outerShdw blurRad="38100" dist="38100" dir="2700000" algn="tl">
                    <a:srgbClr val="000000">
                      <a:alpha val="43137"/>
                    </a:srgbClr>
                  </a:outerShdw>
                </a:effectLst>
              </a:rPr>
              <a:t>CRITERIOS DE EVALUACIÓN:</a:t>
            </a:r>
          </a:p>
          <a:p>
            <a:pPr marL="285750" indent="-285750" algn="just">
              <a:buFont typeface="Wingdings" panose="05000000000000000000" pitchFamily="2" charset="2"/>
              <a:buChar char="q"/>
            </a:pPr>
            <a:r>
              <a:rPr lang="es-ES" sz="1400" dirty="0">
                <a:solidFill>
                  <a:srgbClr val="0070C0"/>
                </a:solidFill>
              </a:rPr>
              <a:t>Permiten diseñar las situaciones de evaluación, la selección de los instrumentos y procedimientos de evaluación y la definición de los indicadores.</a:t>
            </a:r>
          </a:p>
          <a:p>
            <a:pPr marL="285750" indent="-285750" algn="just">
              <a:buFont typeface="Wingdings" panose="05000000000000000000" pitchFamily="2" charset="2"/>
              <a:buChar char="q"/>
            </a:pPr>
            <a:r>
              <a:rPr lang="es-ES" sz="1400" dirty="0">
                <a:solidFill>
                  <a:srgbClr val="0070C0"/>
                </a:solidFill>
              </a:rPr>
              <a:t>El docente, podrá incluir en los indicadores de logro, además del criterio de evaluación, otros aspectos de sus elección: </a:t>
            </a:r>
            <a:r>
              <a:rPr lang="es-ES" sz="1400" b="1" u="sng" dirty="0">
                <a:solidFill>
                  <a:srgbClr val="FF0066"/>
                </a:solidFill>
                <a:effectLst>
                  <a:outerShdw blurRad="38100" dist="38100" dir="2700000" algn="tl">
                    <a:srgbClr val="000000">
                      <a:alpha val="43137"/>
                    </a:srgbClr>
                  </a:outerShdw>
                </a:effectLst>
              </a:rPr>
              <a:t>contenidos específicos propios o transversales, u otros aprendizajes competenciales.</a:t>
            </a:r>
          </a:p>
          <a:p>
            <a:pPr marL="285750" indent="-285750" algn="just">
              <a:buFont typeface="Wingdings" panose="05000000000000000000" pitchFamily="2" charset="2"/>
              <a:buChar char="q"/>
            </a:pPr>
            <a:r>
              <a:rPr lang="es-ES" sz="1400" b="1" u="sng" dirty="0">
                <a:solidFill>
                  <a:srgbClr val="FF0066"/>
                </a:solidFill>
                <a:effectLst>
                  <a:outerShdw blurRad="38100" dist="38100" dir="2700000" algn="tl">
                    <a:srgbClr val="000000">
                      <a:alpha val="43137"/>
                    </a:srgbClr>
                  </a:outerShdw>
                </a:effectLst>
              </a:rPr>
              <a:t>Criterios de evaluación e indicadores de logro</a:t>
            </a:r>
            <a:r>
              <a:rPr lang="es-ES" sz="1400" dirty="0">
                <a:solidFill>
                  <a:srgbClr val="0070C0"/>
                </a:solidFill>
              </a:rPr>
              <a:t>: punto de partida para el diseño de las situaciones de aprendizaje..</a:t>
            </a:r>
          </a:p>
          <a:p>
            <a:pPr marL="285750" indent="-285750" algn="just">
              <a:buFont typeface="Wingdings" panose="05000000000000000000" pitchFamily="2" charset="2"/>
              <a:buChar char="q"/>
            </a:pPr>
            <a:r>
              <a:rPr lang="es-ES" sz="1400" dirty="0">
                <a:solidFill>
                  <a:srgbClr val="0070C0"/>
                </a:solidFill>
              </a:rPr>
              <a:t>Estos permitirán la adquisición de las competencias definidas en el </a:t>
            </a:r>
            <a:r>
              <a:rPr lang="es-ES" sz="1400" b="1" u="sng" dirty="0">
                <a:solidFill>
                  <a:srgbClr val="FF0066"/>
                </a:solidFill>
                <a:effectLst>
                  <a:outerShdw blurRad="38100" dist="38100" dir="2700000" algn="tl">
                    <a:srgbClr val="000000">
                      <a:alpha val="43137"/>
                    </a:srgbClr>
                  </a:outerShdw>
                </a:effectLst>
              </a:rPr>
              <a:t>PERFIL DE SALIDA </a:t>
            </a:r>
            <a:r>
              <a:rPr lang="es-ES" sz="1400" dirty="0">
                <a:solidFill>
                  <a:srgbClr val="0070C0"/>
                </a:solidFill>
              </a:rPr>
              <a:t>(etapa de Educación Primaria).</a:t>
            </a:r>
          </a:p>
          <a:p>
            <a:pPr marL="285750" indent="-285750" algn="just">
              <a:buFont typeface="Wingdings" panose="05000000000000000000" pitchFamily="2" charset="2"/>
              <a:buChar char="q"/>
            </a:pPr>
            <a:r>
              <a:rPr lang="es-ES" sz="1400" dirty="0">
                <a:solidFill>
                  <a:srgbClr val="0070C0"/>
                </a:solidFill>
              </a:rPr>
              <a:t>Deben ser conocidos, tanto por el alumnado como por las familias.</a:t>
            </a:r>
          </a:p>
        </p:txBody>
      </p:sp>
    </p:spTree>
    <p:extLst>
      <p:ext uri="{BB962C8B-B14F-4D97-AF65-F5344CB8AC3E}">
        <p14:creationId xmlns:p14="http://schemas.microsoft.com/office/powerpoint/2010/main" val="334103484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9 Título"/>
          <p:cNvSpPr>
            <a:spLocks noGrp="1"/>
          </p:cNvSpPr>
          <p:nvPr>
            <p:ph type="title"/>
          </p:nvPr>
        </p:nvSpPr>
        <p:spPr>
          <a:xfrm>
            <a:off x="1558212" y="375651"/>
            <a:ext cx="10241280" cy="1234440"/>
          </a:xfrm>
        </p:spPr>
        <p:txBody>
          <a:bodyPr/>
          <a:lstStyle/>
          <a:p>
            <a:endParaRPr lang="es-ES" dirty="0"/>
          </a:p>
        </p:txBody>
      </p:sp>
      <p:sp>
        <p:nvSpPr>
          <p:cNvPr id="5" name="4 Marcador de contenido"/>
          <p:cNvSpPr>
            <a:spLocks noGrp="1"/>
          </p:cNvSpPr>
          <p:nvPr>
            <p:ph sz="half" idx="4294967295"/>
          </p:nvPr>
        </p:nvSpPr>
        <p:spPr>
          <a:xfrm>
            <a:off x="1847461" y="1623527"/>
            <a:ext cx="3313113" cy="4243388"/>
          </a:xfrm>
        </p:spPr>
        <p:txBody>
          <a:bodyPr>
            <a:normAutofit/>
          </a:bodyPr>
          <a:lstStyle/>
          <a:p>
            <a:pPr marL="0" indent="0" algn="just">
              <a:buNone/>
            </a:pPr>
            <a:endParaRPr lang="es-ES" sz="1900" dirty="0"/>
          </a:p>
        </p:txBody>
      </p:sp>
      <p:sp>
        <p:nvSpPr>
          <p:cNvPr id="11" name="10 Llamada de flecha hacia abajo"/>
          <p:cNvSpPr/>
          <p:nvPr/>
        </p:nvSpPr>
        <p:spPr>
          <a:xfrm>
            <a:off x="2761863" y="587826"/>
            <a:ext cx="6316824" cy="1362269"/>
          </a:xfrm>
          <a:prstGeom prst="downArrowCallout">
            <a:avLst/>
          </a:prstGeom>
          <a:solidFill>
            <a:schemeClr val="tx2">
              <a:lumMod val="25000"/>
              <a:lumOff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2000" b="1" dirty="0">
                <a:solidFill>
                  <a:srgbClr val="A03624"/>
                </a:solidFill>
                <a:effectLst>
                  <a:outerShdw blurRad="38100" dist="38100" dir="2700000" algn="tl">
                    <a:srgbClr val="000000">
                      <a:alpha val="43137"/>
                    </a:srgbClr>
                  </a:outerShdw>
                </a:effectLst>
              </a:rPr>
              <a:t>¿QUÉ EVALUAR?</a:t>
            </a:r>
          </a:p>
        </p:txBody>
      </p:sp>
      <p:sp>
        <p:nvSpPr>
          <p:cNvPr id="3" name="Elipse 2">
            <a:extLst>
              <a:ext uri="{FF2B5EF4-FFF2-40B4-BE49-F238E27FC236}">
                <a16:creationId xmlns:a16="http://schemas.microsoft.com/office/drawing/2014/main" id="{91065B7A-1817-941D-D2D9-59A485250569}"/>
              </a:ext>
            </a:extLst>
          </p:cNvPr>
          <p:cNvSpPr/>
          <p:nvPr/>
        </p:nvSpPr>
        <p:spPr>
          <a:xfrm>
            <a:off x="3624045" y="2340551"/>
            <a:ext cx="4639112" cy="1510019"/>
          </a:xfrm>
          <a:prstGeom prst="ellipse">
            <a:avLst/>
          </a:prstGeom>
          <a:solidFill>
            <a:srgbClr val="66FF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dirty="0">
                <a:solidFill>
                  <a:srgbClr val="0070C0"/>
                </a:solidFill>
                <a:effectLst>
                  <a:outerShdw blurRad="38100" dist="38100" dir="2700000" algn="tl">
                    <a:srgbClr val="000000">
                      <a:alpha val="43137"/>
                    </a:srgbClr>
                  </a:outerShdw>
                </a:effectLst>
              </a:rPr>
              <a:t>CRITERIOS DE EVALUACIÓN</a:t>
            </a:r>
          </a:p>
        </p:txBody>
      </p:sp>
      <p:sp>
        <p:nvSpPr>
          <p:cNvPr id="4" name="Elipse 3">
            <a:extLst>
              <a:ext uri="{FF2B5EF4-FFF2-40B4-BE49-F238E27FC236}">
                <a16:creationId xmlns:a16="http://schemas.microsoft.com/office/drawing/2014/main" id="{FB3A2566-3CE3-31AA-9BA1-A0571C09FAF4}"/>
              </a:ext>
            </a:extLst>
          </p:cNvPr>
          <p:cNvSpPr/>
          <p:nvPr/>
        </p:nvSpPr>
        <p:spPr>
          <a:xfrm>
            <a:off x="8069011" y="4446164"/>
            <a:ext cx="2019351" cy="1249961"/>
          </a:xfrm>
          <a:prstGeom prst="ellips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200" dirty="0">
                <a:effectLst>
                  <a:outerShdw blurRad="38100" dist="38100" dir="2700000" algn="tl">
                    <a:srgbClr val="000000">
                      <a:alpha val="43137"/>
                    </a:srgbClr>
                  </a:outerShdw>
                </a:effectLst>
              </a:rPr>
              <a:t>INDICADORES DE LOGRO</a:t>
            </a:r>
          </a:p>
        </p:txBody>
      </p:sp>
      <p:sp>
        <p:nvSpPr>
          <p:cNvPr id="6" name="Elipse 5">
            <a:extLst>
              <a:ext uri="{FF2B5EF4-FFF2-40B4-BE49-F238E27FC236}">
                <a16:creationId xmlns:a16="http://schemas.microsoft.com/office/drawing/2014/main" id="{C10FC2C9-60BC-28E6-8D22-3BB8A5EA2B74}"/>
              </a:ext>
            </a:extLst>
          </p:cNvPr>
          <p:cNvSpPr/>
          <p:nvPr/>
        </p:nvSpPr>
        <p:spPr>
          <a:xfrm>
            <a:off x="4987256" y="4478537"/>
            <a:ext cx="1912689" cy="1132514"/>
          </a:xfrm>
          <a:prstGeom prst="ellips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200" dirty="0">
                <a:effectLst>
                  <a:outerShdw blurRad="38100" dist="38100" dir="2700000" algn="tl">
                    <a:srgbClr val="000000">
                      <a:alpha val="43137"/>
                    </a:srgbClr>
                  </a:outerShdw>
                </a:effectLst>
              </a:rPr>
              <a:t>INDICADORES DE LOGRO</a:t>
            </a:r>
          </a:p>
        </p:txBody>
      </p:sp>
      <p:sp>
        <p:nvSpPr>
          <p:cNvPr id="7" name="Elipse 6">
            <a:extLst>
              <a:ext uri="{FF2B5EF4-FFF2-40B4-BE49-F238E27FC236}">
                <a16:creationId xmlns:a16="http://schemas.microsoft.com/office/drawing/2014/main" id="{444CA736-9C5A-787F-D307-48F3E86646DF}"/>
              </a:ext>
            </a:extLst>
          </p:cNvPr>
          <p:cNvSpPr/>
          <p:nvPr/>
        </p:nvSpPr>
        <p:spPr>
          <a:xfrm>
            <a:off x="2306971" y="4520468"/>
            <a:ext cx="1837190" cy="1132514"/>
          </a:xfrm>
          <a:prstGeom prst="ellips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200" dirty="0">
                <a:effectLst>
                  <a:outerShdw blurRad="38100" dist="38100" dir="2700000" algn="tl">
                    <a:srgbClr val="000000">
                      <a:alpha val="43137"/>
                    </a:srgbClr>
                  </a:outerShdw>
                </a:effectLst>
              </a:rPr>
              <a:t>INDICADORES DE LOGRO</a:t>
            </a:r>
          </a:p>
        </p:txBody>
      </p:sp>
      <p:cxnSp>
        <p:nvCxnSpPr>
          <p:cNvPr id="18" name="Conector recto de flecha 17">
            <a:extLst>
              <a:ext uri="{FF2B5EF4-FFF2-40B4-BE49-F238E27FC236}">
                <a16:creationId xmlns:a16="http://schemas.microsoft.com/office/drawing/2014/main" id="{B63E44A9-9C39-7A18-9B1B-EF35A0BC9ECE}"/>
              </a:ext>
            </a:extLst>
          </p:cNvPr>
          <p:cNvCxnSpPr>
            <a:cxnSpLocks/>
          </p:cNvCxnSpPr>
          <p:nvPr/>
        </p:nvCxnSpPr>
        <p:spPr>
          <a:xfrm>
            <a:off x="7029974" y="3741490"/>
            <a:ext cx="1652633" cy="62078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1" name="Conector recto de flecha 20">
            <a:extLst>
              <a:ext uri="{FF2B5EF4-FFF2-40B4-BE49-F238E27FC236}">
                <a16:creationId xmlns:a16="http://schemas.microsoft.com/office/drawing/2014/main" id="{19C9EA86-6652-B960-CA3A-949748A5B415}"/>
              </a:ext>
            </a:extLst>
          </p:cNvPr>
          <p:cNvCxnSpPr/>
          <p:nvPr/>
        </p:nvCxnSpPr>
        <p:spPr>
          <a:xfrm>
            <a:off x="5981350" y="3959604"/>
            <a:ext cx="0" cy="48656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3" name="Conector recto de flecha 22">
            <a:extLst>
              <a:ext uri="{FF2B5EF4-FFF2-40B4-BE49-F238E27FC236}">
                <a16:creationId xmlns:a16="http://schemas.microsoft.com/office/drawing/2014/main" id="{BA3C72DC-8F8E-EE04-5991-B54A0AE93743}"/>
              </a:ext>
            </a:extLst>
          </p:cNvPr>
          <p:cNvCxnSpPr/>
          <p:nvPr/>
        </p:nvCxnSpPr>
        <p:spPr>
          <a:xfrm flipH="1">
            <a:off x="3389152" y="3665989"/>
            <a:ext cx="755009" cy="78017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4" name="Rectángulo 23">
            <a:extLst>
              <a:ext uri="{FF2B5EF4-FFF2-40B4-BE49-F238E27FC236}">
                <a16:creationId xmlns:a16="http://schemas.microsoft.com/office/drawing/2014/main" id="{86C3BAE6-4039-2C3E-B433-B716DB967D27}"/>
              </a:ext>
            </a:extLst>
          </p:cNvPr>
          <p:cNvSpPr/>
          <p:nvPr/>
        </p:nvSpPr>
        <p:spPr>
          <a:xfrm>
            <a:off x="3456266" y="6011453"/>
            <a:ext cx="5226341" cy="335186"/>
          </a:xfrm>
          <a:prstGeom prst="rect">
            <a:avLst/>
          </a:prstGeom>
          <a:solidFill>
            <a:srgbClr val="07F13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b="1" dirty="0">
                <a:solidFill>
                  <a:srgbClr val="0070C0"/>
                </a:solidFill>
                <a:highlight>
                  <a:srgbClr val="00FF00"/>
                </a:highlight>
              </a:rPr>
              <a:t>Conductas observables y medibles</a:t>
            </a:r>
          </a:p>
        </p:txBody>
      </p:sp>
      <p:cxnSp>
        <p:nvCxnSpPr>
          <p:cNvPr id="26" name="Conector recto de flecha 25">
            <a:extLst>
              <a:ext uri="{FF2B5EF4-FFF2-40B4-BE49-F238E27FC236}">
                <a16:creationId xmlns:a16="http://schemas.microsoft.com/office/drawing/2014/main" id="{8151C425-DABE-6499-0BB7-CD44FD260FC6}"/>
              </a:ext>
            </a:extLst>
          </p:cNvPr>
          <p:cNvCxnSpPr/>
          <p:nvPr/>
        </p:nvCxnSpPr>
        <p:spPr>
          <a:xfrm>
            <a:off x="3504017" y="5755588"/>
            <a:ext cx="489143" cy="25586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8" name="Conector recto de flecha 27">
            <a:extLst>
              <a:ext uri="{FF2B5EF4-FFF2-40B4-BE49-F238E27FC236}">
                <a16:creationId xmlns:a16="http://schemas.microsoft.com/office/drawing/2014/main" id="{0E318E39-47A1-7686-FCEB-1B1066792B24}"/>
              </a:ext>
            </a:extLst>
          </p:cNvPr>
          <p:cNvCxnSpPr/>
          <p:nvPr/>
        </p:nvCxnSpPr>
        <p:spPr>
          <a:xfrm>
            <a:off x="5920275" y="5755588"/>
            <a:ext cx="0" cy="22038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0" name="Conector recto de flecha 29">
            <a:extLst>
              <a:ext uri="{FF2B5EF4-FFF2-40B4-BE49-F238E27FC236}">
                <a16:creationId xmlns:a16="http://schemas.microsoft.com/office/drawing/2014/main" id="{979A05B3-4224-B746-D59E-77EBB96ECE6E}"/>
              </a:ext>
            </a:extLst>
          </p:cNvPr>
          <p:cNvCxnSpPr/>
          <p:nvPr/>
        </p:nvCxnSpPr>
        <p:spPr>
          <a:xfrm flipH="1">
            <a:off x="8263157" y="5696125"/>
            <a:ext cx="738230" cy="31532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8190016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449C18D-B29C-0BBF-C227-E793F3808AE9}"/>
              </a:ext>
            </a:extLst>
          </p:cNvPr>
          <p:cNvSpPr>
            <a:spLocks noGrp="1"/>
          </p:cNvSpPr>
          <p:nvPr>
            <p:ph type="title"/>
          </p:nvPr>
        </p:nvSpPr>
        <p:spPr>
          <a:xfrm>
            <a:off x="1371600" y="795528"/>
            <a:ext cx="10241280" cy="831936"/>
          </a:xfrm>
        </p:spPr>
        <p:txBody>
          <a:bodyPr/>
          <a:lstStyle/>
          <a:p>
            <a:endParaRPr lang="es-ES" dirty="0"/>
          </a:p>
        </p:txBody>
      </p:sp>
      <p:sp>
        <p:nvSpPr>
          <p:cNvPr id="8" name="Marcador de contenido 7">
            <a:extLst>
              <a:ext uri="{FF2B5EF4-FFF2-40B4-BE49-F238E27FC236}">
                <a16:creationId xmlns:a16="http://schemas.microsoft.com/office/drawing/2014/main" id="{DAD22657-F654-8228-0E6D-DA0C41EA0D84}"/>
              </a:ext>
            </a:extLst>
          </p:cNvPr>
          <p:cNvSpPr>
            <a:spLocks noGrp="1"/>
          </p:cNvSpPr>
          <p:nvPr>
            <p:ph sz="half" idx="1"/>
          </p:nvPr>
        </p:nvSpPr>
        <p:spPr>
          <a:xfrm>
            <a:off x="673635" y="1835166"/>
            <a:ext cx="6566063" cy="4236450"/>
          </a:xfrm>
        </p:spPr>
        <p:txBody>
          <a:bodyPr>
            <a:normAutofit fontScale="25000" lnSpcReduction="20000"/>
          </a:bodyPr>
          <a:lstStyle/>
          <a:p>
            <a:pPr marL="0" indent="0">
              <a:buNone/>
            </a:pPr>
            <a:r>
              <a:rPr lang="es-ES" sz="4800" b="1" dirty="0">
                <a:solidFill>
                  <a:srgbClr val="0070C0"/>
                </a:solidFill>
                <a:effectLst>
                  <a:outerShdw blurRad="38100" dist="38100" dir="2700000" algn="tl">
                    <a:srgbClr val="000000">
                      <a:alpha val="43137"/>
                    </a:srgbClr>
                  </a:outerShdw>
                </a:effectLst>
              </a:rPr>
              <a:t>ÁREA CIENCIAS DE LA NATURALEZA:</a:t>
            </a:r>
          </a:p>
          <a:p>
            <a:pPr>
              <a:buFont typeface="Wingdings" panose="05000000000000000000" pitchFamily="2" charset="2"/>
              <a:buChar char="q"/>
            </a:pPr>
            <a:r>
              <a:rPr lang="es-ES" sz="4800" b="1" u="sng" dirty="0">
                <a:solidFill>
                  <a:srgbClr val="0070C0"/>
                </a:solidFill>
                <a:effectLst>
                  <a:outerShdw blurRad="38100" dist="38100" dir="2700000" algn="tl">
                    <a:srgbClr val="000000">
                      <a:alpha val="43137"/>
                    </a:srgbClr>
                  </a:outerShdw>
                </a:effectLst>
              </a:rPr>
              <a:t>Primer curso:</a:t>
            </a:r>
          </a:p>
          <a:p>
            <a:pPr>
              <a:buFont typeface="Wingdings" panose="05000000000000000000" pitchFamily="2" charset="2"/>
              <a:buChar char="q"/>
            </a:pPr>
            <a:r>
              <a:rPr lang="es-ES" sz="4800" b="1" dirty="0">
                <a:solidFill>
                  <a:srgbClr val="FF0066"/>
                </a:solidFill>
                <a:effectLst>
                  <a:outerShdw blurRad="38100" dist="38100" dir="2700000" algn="tl">
                    <a:srgbClr val="000000">
                      <a:alpha val="43137"/>
                    </a:srgbClr>
                  </a:outerShdw>
                </a:effectLst>
              </a:rPr>
              <a:t>Competencia específica 1. </a:t>
            </a:r>
          </a:p>
          <a:p>
            <a:pPr lvl="1" algn="just">
              <a:buFont typeface="Wingdings" panose="05000000000000000000" pitchFamily="2" charset="2"/>
              <a:buChar char="q"/>
            </a:pPr>
            <a:r>
              <a:rPr lang="es-ES" sz="4400" dirty="0">
                <a:solidFill>
                  <a:srgbClr val="00AAE6"/>
                </a:solidFill>
              </a:rPr>
              <a:t>1.1 Iniciarse en la utilización de dispositivos y recursos digitales, con ayuda, de forma segura y responsable, de acuerdo con las necesidades del contexto educativo, descubriendo el medio natural. (CD1, CD3, CD4, CPSAA2, CCEC4)</a:t>
            </a:r>
            <a:r>
              <a:rPr lang="es-ES" sz="4400" dirty="0">
                <a:solidFill>
                  <a:srgbClr val="00AAE6"/>
                </a:solidFill>
                <a:effectLst>
                  <a:outerShdw blurRad="38100" dist="38100" dir="2700000" algn="tl">
                    <a:srgbClr val="000000">
                      <a:alpha val="43137"/>
                    </a:srgbClr>
                  </a:outerShdw>
                </a:effectLst>
              </a:rPr>
              <a:t>.</a:t>
            </a:r>
          </a:p>
          <a:p>
            <a:pPr algn="just">
              <a:buFont typeface="Wingdings" panose="05000000000000000000" pitchFamily="2" charset="2"/>
              <a:buChar char="q"/>
            </a:pPr>
            <a:r>
              <a:rPr lang="es-ES" sz="4800" b="1" dirty="0">
                <a:solidFill>
                  <a:srgbClr val="FF0066"/>
                </a:solidFill>
                <a:effectLst>
                  <a:outerShdw blurRad="38100" dist="38100" dir="2700000" algn="tl">
                    <a:srgbClr val="000000">
                      <a:alpha val="43137"/>
                    </a:srgbClr>
                  </a:outerShdw>
                </a:effectLst>
              </a:rPr>
              <a:t>Competencia específica 2. </a:t>
            </a:r>
          </a:p>
          <a:p>
            <a:pPr lvl="1" algn="just">
              <a:buFont typeface="Wingdings" panose="05000000000000000000" pitchFamily="2" charset="2"/>
              <a:buChar char="q"/>
            </a:pPr>
            <a:r>
              <a:rPr lang="es-ES" sz="4000" dirty="0">
                <a:solidFill>
                  <a:srgbClr val="00B0F0"/>
                </a:solidFill>
              </a:rPr>
              <a:t>2.1 Mostrar curiosidad por objetos, hechos y fenómenos cercanos del medio natural, formulando preguntas y realizando predicciones sencillas. (CCL1, STEM2, CC4) </a:t>
            </a:r>
          </a:p>
          <a:p>
            <a:pPr lvl="1" algn="just">
              <a:buFont typeface="Wingdings" panose="05000000000000000000" pitchFamily="2" charset="2"/>
              <a:buChar char="q"/>
            </a:pPr>
            <a:r>
              <a:rPr lang="es-ES" sz="4000" dirty="0">
                <a:solidFill>
                  <a:srgbClr val="00B0F0"/>
                </a:solidFill>
              </a:rPr>
              <a:t>2.2 Iniciarse en la búsqueda de información sencilla de diferentes fuentes seguras y fiables de forma guiada, utilizándola en experimentaciones relacionadas con el medio natural. (CCL2, CCL3, CD1, CD4) </a:t>
            </a:r>
          </a:p>
          <a:p>
            <a:pPr lvl="1" algn="just">
              <a:buFont typeface="Wingdings" panose="05000000000000000000" pitchFamily="2" charset="2"/>
              <a:buChar char="q"/>
            </a:pPr>
            <a:r>
              <a:rPr lang="es-ES" sz="4000" dirty="0">
                <a:solidFill>
                  <a:srgbClr val="00B0F0"/>
                </a:solidFill>
              </a:rPr>
              <a:t>2.3 Participar en experimentos pautados o guiados, cuando la investigación lo requiera, empleando de forma segura los instrumentos y registrando las observaciones. (STEM 1, STEM 2, CPSAA4, CPSAA5) </a:t>
            </a:r>
          </a:p>
          <a:p>
            <a:pPr lvl="1" algn="just">
              <a:buFont typeface="Wingdings" panose="05000000000000000000" pitchFamily="2" charset="2"/>
              <a:buChar char="q"/>
            </a:pPr>
            <a:r>
              <a:rPr lang="es-ES" sz="4000" dirty="0">
                <a:solidFill>
                  <a:srgbClr val="00B0F0"/>
                </a:solidFill>
              </a:rPr>
              <a:t>2.4 Proponer respuestas a preguntas sencillas planteadas sobre el medio natural, comparando de forma guiada los resultados obtenidos con las predicciones realizadas. (CCL1, STEM2, CPSAA5) </a:t>
            </a:r>
          </a:p>
          <a:p>
            <a:pPr lvl="1" algn="just">
              <a:buFont typeface="Wingdings" panose="05000000000000000000" pitchFamily="2" charset="2"/>
              <a:buChar char="q"/>
            </a:pPr>
            <a:r>
              <a:rPr lang="es-ES" sz="4000" dirty="0">
                <a:solidFill>
                  <a:srgbClr val="00B0F0"/>
                </a:solidFill>
              </a:rPr>
              <a:t>2.5 Comunicar de forma oral el resultado de las investigaciones sobre el medio natural próximo, explicando los pasos seguidos con ayuda de un guion. (CCL1, STEM2, STEM4, CPSAA4, CPSAA5).</a:t>
            </a:r>
          </a:p>
        </p:txBody>
      </p:sp>
      <p:sp>
        <p:nvSpPr>
          <p:cNvPr id="9" name="Marcador de contenido 8">
            <a:extLst>
              <a:ext uri="{FF2B5EF4-FFF2-40B4-BE49-F238E27FC236}">
                <a16:creationId xmlns:a16="http://schemas.microsoft.com/office/drawing/2014/main" id="{2530F0F3-2D5C-5850-F1AC-809A68B4A8F0}"/>
              </a:ext>
            </a:extLst>
          </p:cNvPr>
          <p:cNvSpPr>
            <a:spLocks noGrp="1"/>
          </p:cNvSpPr>
          <p:nvPr>
            <p:ph sz="half" idx="2"/>
          </p:nvPr>
        </p:nvSpPr>
        <p:spPr>
          <a:xfrm>
            <a:off x="7776593" y="2112265"/>
            <a:ext cx="3951215" cy="3959351"/>
          </a:xfrm>
        </p:spPr>
        <p:txBody>
          <a:bodyPr>
            <a:normAutofit fontScale="25000" lnSpcReduction="20000"/>
          </a:bodyPr>
          <a:lstStyle/>
          <a:p>
            <a:pPr>
              <a:buFont typeface="Wingdings" panose="05000000000000000000" pitchFamily="2" charset="2"/>
              <a:buChar char="q"/>
            </a:pPr>
            <a:r>
              <a:rPr lang="es-ES" sz="4800" b="1" dirty="0">
                <a:solidFill>
                  <a:srgbClr val="FF0066"/>
                </a:solidFill>
                <a:effectLst>
                  <a:outerShdw blurRad="38100" dist="38100" dir="2700000" algn="tl">
                    <a:srgbClr val="000000">
                      <a:alpha val="43137"/>
                    </a:srgbClr>
                  </a:outerShdw>
                </a:effectLst>
              </a:rPr>
              <a:t>Competencia específica 3. </a:t>
            </a:r>
          </a:p>
          <a:p>
            <a:pPr lvl="1">
              <a:buFont typeface="Wingdings" panose="05000000000000000000" pitchFamily="2" charset="2"/>
              <a:buChar char="q"/>
            </a:pPr>
            <a:r>
              <a:rPr lang="es-ES" sz="4000" dirty="0">
                <a:solidFill>
                  <a:srgbClr val="00AAE6"/>
                </a:solidFill>
              </a:rPr>
              <a:t>3.1 Iniciarse en la realización, de forma guiada y en equipo, de un producto final sencillo que dé solución a un problema de diseño, experimentando con diferentes prototipos y utilizando de forma segura los materiales adecuados. (STEM1, STEM3, CPSAA3, CE1, CE3, CCEC4).</a:t>
            </a:r>
          </a:p>
          <a:p>
            <a:pPr>
              <a:buFont typeface="Wingdings" panose="05000000000000000000" pitchFamily="2" charset="2"/>
              <a:buChar char="q"/>
            </a:pPr>
            <a:r>
              <a:rPr lang="es-ES" sz="4800" b="1" dirty="0">
                <a:solidFill>
                  <a:srgbClr val="FF0066"/>
                </a:solidFill>
                <a:effectLst>
                  <a:outerShdw blurRad="38100" dist="38100" dir="2700000" algn="tl">
                    <a:srgbClr val="000000">
                      <a:alpha val="43137"/>
                    </a:srgbClr>
                  </a:outerShdw>
                </a:effectLst>
              </a:rPr>
              <a:t>Competencia específica 4. </a:t>
            </a:r>
          </a:p>
          <a:p>
            <a:pPr lvl="1">
              <a:buFont typeface="Wingdings" panose="05000000000000000000" pitchFamily="2" charset="2"/>
              <a:buChar char="q"/>
            </a:pPr>
            <a:r>
              <a:rPr lang="es-ES" sz="4000" dirty="0">
                <a:solidFill>
                  <a:srgbClr val="00AAE6"/>
                </a:solidFill>
              </a:rPr>
              <a:t>4.1 Identificar las emociones propias y las de los demás en el entorno familiar y escolar, reconociendo de manera guiada, las acciones que favorezcan el bienestar emocional y social. (STEM5, CPSAA1, CPSAA2, CPSAA3, CE2, CCEC3) </a:t>
            </a:r>
          </a:p>
          <a:p>
            <a:pPr lvl="1">
              <a:buFont typeface="Wingdings" panose="05000000000000000000" pitchFamily="2" charset="2"/>
              <a:buChar char="q"/>
            </a:pPr>
            <a:r>
              <a:rPr lang="es-ES" sz="4000" dirty="0">
                <a:solidFill>
                  <a:srgbClr val="00AAE6"/>
                </a:solidFill>
              </a:rPr>
              <a:t>4.2 Identificar estilos de vida saludables valorando la importancia de una alimentación variada, equilibrada y sostenible, la higiene, el ejercicio físico, el contacto con la naturaleza y el descanso. (STEM5, CPSAA2, CC3)</a:t>
            </a:r>
          </a:p>
          <a:p>
            <a:pPr marL="0" indent="0">
              <a:buNone/>
            </a:pPr>
            <a:endParaRPr lang="es-ES" dirty="0"/>
          </a:p>
        </p:txBody>
      </p:sp>
      <p:sp>
        <p:nvSpPr>
          <p:cNvPr id="11" name="10 Llamada de flecha hacia abajo"/>
          <p:cNvSpPr/>
          <p:nvPr/>
        </p:nvSpPr>
        <p:spPr>
          <a:xfrm>
            <a:off x="2761863" y="587826"/>
            <a:ext cx="6316824" cy="1362269"/>
          </a:xfrm>
          <a:prstGeom prst="downArrowCallout">
            <a:avLst/>
          </a:prstGeom>
          <a:solidFill>
            <a:schemeClr val="tx2">
              <a:lumMod val="25000"/>
              <a:lumOff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2000" b="1" dirty="0">
                <a:solidFill>
                  <a:srgbClr val="A03624"/>
                </a:solidFill>
                <a:effectLst>
                  <a:outerShdw blurRad="38100" dist="38100" dir="2700000" algn="tl">
                    <a:srgbClr val="000000">
                      <a:alpha val="43137"/>
                    </a:srgbClr>
                  </a:outerShdw>
                </a:effectLst>
              </a:rPr>
              <a:t>¿QUÉ EVALUAR?</a:t>
            </a:r>
          </a:p>
        </p:txBody>
      </p:sp>
    </p:spTree>
    <p:extLst>
      <p:ext uri="{BB962C8B-B14F-4D97-AF65-F5344CB8AC3E}">
        <p14:creationId xmlns:p14="http://schemas.microsoft.com/office/powerpoint/2010/main" val="384371836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449C18D-B29C-0BBF-C227-E793F3808AE9}"/>
              </a:ext>
            </a:extLst>
          </p:cNvPr>
          <p:cNvSpPr>
            <a:spLocks noGrp="1"/>
          </p:cNvSpPr>
          <p:nvPr>
            <p:ph type="title"/>
          </p:nvPr>
        </p:nvSpPr>
        <p:spPr/>
        <p:txBody>
          <a:bodyPr/>
          <a:lstStyle/>
          <a:p>
            <a:endParaRPr lang="es-ES"/>
          </a:p>
        </p:txBody>
      </p:sp>
      <p:sp>
        <p:nvSpPr>
          <p:cNvPr id="8" name="Marcador de contenido 7">
            <a:extLst>
              <a:ext uri="{FF2B5EF4-FFF2-40B4-BE49-F238E27FC236}">
                <a16:creationId xmlns:a16="http://schemas.microsoft.com/office/drawing/2014/main" id="{DAD22657-F654-8228-0E6D-DA0C41EA0D84}"/>
              </a:ext>
            </a:extLst>
          </p:cNvPr>
          <p:cNvSpPr>
            <a:spLocks noGrp="1"/>
          </p:cNvSpPr>
          <p:nvPr>
            <p:ph sz="half" idx="1"/>
          </p:nvPr>
        </p:nvSpPr>
        <p:spPr>
          <a:xfrm>
            <a:off x="673636" y="2112264"/>
            <a:ext cx="4846320" cy="3959352"/>
          </a:xfrm>
        </p:spPr>
        <p:txBody>
          <a:bodyPr>
            <a:normAutofit fontScale="55000" lnSpcReduction="20000"/>
          </a:bodyPr>
          <a:lstStyle/>
          <a:p>
            <a:pPr marL="0" indent="0">
              <a:buNone/>
            </a:pPr>
            <a:r>
              <a:rPr lang="es-ES" sz="3700" b="1" dirty="0">
                <a:solidFill>
                  <a:srgbClr val="0070C0"/>
                </a:solidFill>
                <a:effectLst>
                  <a:outerShdw blurRad="38100" dist="38100" dir="2700000" algn="tl">
                    <a:srgbClr val="000000">
                      <a:alpha val="43137"/>
                    </a:srgbClr>
                  </a:outerShdw>
                </a:effectLst>
              </a:rPr>
              <a:t>ÁREA CIENCIAS DE LA NATURALEZA:</a:t>
            </a:r>
          </a:p>
          <a:p>
            <a:pPr>
              <a:buFont typeface="Wingdings" panose="05000000000000000000" pitchFamily="2" charset="2"/>
              <a:buChar char="q"/>
            </a:pPr>
            <a:r>
              <a:rPr lang="es-ES" sz="3700" b="1" u="sng" dirty="0">
                <a:solidFill>
                  <a:srgbClr val="0070C0"/>
                </a:solidFill>
                <a:effectLst>
                  <a:outerShdw blurRad="38100" dist="38100" dir="2700000" algn="tl">
                    <a:srgbClr val="000000">
                      <a:alpha val="43137"/>
                    </a:srgbClr>
                  </a:outerShdw>
                </a:effectLst>
              </a:rPr>
              <a:t>Primer curso:</a:t>
            </a:r>
          </a:p>
          <a:p>
            <a:pPr>
              <a:buFont typeface="Wingdings" panose="05000000000000000000" pitchFamily="2" charset="2"/>
              <a:buChar char="q"/>
            </a:pPr>
            <a:r>
              <a:rPr lang="es-ES" sz="2900" b="1" dirty="0">
                <a:solidFill>
                  <a:srgbClr val="FF0066"/>
                </a:solidFill>
                <a:effectLst>
                  <a:outerShdw blurRad="38100" dist="38100" dir="2700000" algn="tl">
                    <a:srgbClr val="000000">
                      <a:alpha val="43137"/>
                    </a:srgbClr>
                  </a:outerShdw>
                </a:effectLst>
              </a:rPr>
              <a:t>Competencia específica 5. </a:t>
            </a:r>
          </a:p>
          <a:p>
            <a:pPr lvl="1" algn="just">
              <a:buFont typeface="Wingdings" panose="05000000000000000000" pitchFamily="2" charset="2"/>
              <a:buChar char="q"/>
            </a:pPr>
            <a:r>
              <a:rPr lang="es-ES" sz="2300" dirty="0">
                <a:solidFill>
                  <a:srgbClr val="00AAE6"/>
                </a:solidFill>
              </a:rPr>
              <a:t>5.1 Reconocer las principales características, la organización y las propiedades básicas de los elementos del medio natural a través de la exploración y utilizando las herramientas y procesos adecuados de forma pautada. (STEM1, STEM2, CCEC1) </a:t>
            </a:r>
          </a:p>
          <a:p>
            <a:pPr lvl="1" algn="just">
              <a:buFont typeface="Wingdings" panose="05000000000000000000" pitchFamily="2" charset="2"/>
              <a:buChar char="q"/>
            </a:pPr>
            <a:r>
              <a:rPr lang="es-ES" sz="2300" dirty="0">
                <a:solidFill>
                  <a:srgbClr val="00AAE6"/>
                </a:solidFill>
              </a:rPr>
              <a:t>5.2 Reconocer de manera guiada conexiones sencillas y directas entre diferentes elementos del medio natural por medio de la observación, la manipulación y la experimentación. (STEM5, CC3, CC4, CCEC1) </a:t>
            </a:r>
          </a:p>
          <a:p>
            <a:pPr lvl="1" algn="just">
              <a:buFont typeface="Wingdings" panose="05000000000000000000" pitchFamily="2" charset="2"/>
              <a:buChar char="q"/>
            </a:pPr>
            <a:r>
              <a:rPr lang="es-ES" sz="2300" dirty="0">
                <a:solidFill>
                  <a:srgbClr val="00AAE6"/>
                </a:solidFill>
              </a:rPr>
              <a:t>5.3 Mostrar actitudes de respeto ante el patrimonio natural, reconociéndolo como un bien común. (STEM5, CC3, CC4, CCEC1).</a:t>
            </a:r>
          </a:p>
          <a:p>
            <a:pPr>
              <a:buFont typeface="Wingdings" panose="05000000000000000000" pitchFamily="2" charset="2"/>
              <a:buChar char="q"/>
            </a:pPr>
            <a:endParaRPr lang="es-ES" sz="3700" b="1" u="sng" dirty="0">
              <a:solidFill>
                <a:srgbClr val="0070C0"/>
              </a:solidFill>
              <a:effectLst>
                <a:outerShdw blurRad="38100" dist="38100" dir="2700000" algn="tl">
                  <a:srgbClr val="000000">
                    <a:alpha val="43137"/>
                  </a:srgbClr>
                </a:outerShdw>
              </a:effectLst>
            </a:endParaRPr>
          </a:p>
        </p:txBody>
      </p:sp>
      <p:sp>
        <p:nvSpPr>
          <p:cNvPr id="9" name="Marcador de contenido 8">
            <a:extLst>
              <a:ext uri="{FF2B5EF4-FFF2-40B4-BE49-F238E27FC236}">
                <a16:creationId xmlns:a16="http://schemas.microsoft.com/office/drawing/2014/main" id="{2530F0F3-2D5C-5850-F1AC-809A68B4A8F0}"/>
              </a:ext>
            </a:extLst>
          </p:cNvPr>
          <p:cNvSpPr>
            <a:spLocks noGrp="1"/>
          </p:cNvSpPr>
          <p:nvPr>
            <p:ph sz="half" idx="2"/>
          </p:nvPr>
        </p:nvSpPr>
        <p:spPr>
          <a:xfrm>
            <a:off x="7206142" y="2112265"/>
            <a:ext cx="4035105" cy="3959351"/>
          </a:xfrm>
        </p:spPr>
        <p:txBody>
          <a:bodyPr>
            <a:normAutofit fontScale="55000" lnSpcReduction="20000"/>
          </a:bodyPr>
          <a:lstStyle/>
          <a:p>
            <a:pPr>
              <a:buFont typeface="Wingdings" panose="05000000000000000000" pitchFamily="2" charset="2"/>
              <a:buChar char="q"/>
            </a:pPr>
            <a:r>
              <a:rPr lang="es-ES" sz="2900" b="1" dirty="0">
                <a:solidFill>
                  <a:srgbClr val="FF0066"/>
                </a:solidFill>
                <a:effectLst>
                  <a:outerShdw blurRad="38100" dist="38100" dir="2700000" algn="tl">
                    <a:srgbClr val="000000">
                      <a:alpha val="43137"/>
                    </a:srgbClr>
                  </a:outerShdw>
                </a:effectLst>
              </a:rPr>
              <a:t>Competencia específica 6. </a:t>
            </a:r>
          </a:p>
          <a:p>
            <a:pPr lvl="1" algn="just">
              <a:buFont typeface="Wingdings" panose="05000000000000000000" pitchFamily="2" charset="2"/>
              <a:buChar char="q"/>
            </a:pPr>
            <a:r>
              <a:rPr lang="es-ES" sz="2500" dirty="0">
                <a:solidFill>
                  <a:srgbClr val="00AAE6"/>
                </a:solidFill>
              </a:rPr>
              <a:t>6.1 Descubrir estilos de vida sostenible y valorar la importancia del respeto, los cuidados, la corresponsabilidad y la protección de los elementos y seres del planeta, explorando de forma guiada la relación de la vida de las personas con sus acciones sobre los elementos y recursos del medio tecnológico y ambiental, y contribuyendo a una conciencia individual o colectiva. (CCL5, STEM5, CD4, CC4</a:t>
            </a:r>
            <a:endParaRPr lang="es-ES" sz="2500" b="1" dirty="0">
              <a:solidFill>
                <a:srgbClr val="00AAE6"/>
              </a:solidFill>
              <a:effectLst>
                <a:outerShdw blurRad="38100" dist="38100" dir="2700000" algn="tl">
                  <a:srgbClr val="000000">
                    <a:alpha val="43137"/>
                  </a:srgbClr>
                </a:outerShdw>
              </a:effectLst>
            </a:endParaRPr>
          </a:p>
        </p:txBody>
      </p:sp>
      <p:sp>
        <p:nvSpPr>
          <p:cNvPr id="11" name="10 Llamada de flecha hacia abajo"/>
          <p:cNvSpPr/>
          <p:nvPr/>
        </p:nvSpPr>
        <p:spPr>
          <a:xfrm>
            <a:off x="2761863" y="587826"/>
            <a:ext cx="6316824" cy="1362269"/>
          </a:xfrm>
          <a:prstGeom prst="downArrowCallout">
            <a:avLst/>
          </a:prstGeom>
          <a:solidFill>
            <a:schemeClr val="tx2">
              <a:lumMod val="25000"/>
              <a:lumOff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2000" b="1" dirty="0">
                <a:solidFill>
                  <a:srgbClr val="A03624"/>
                </a:solidFill>
                <a:effectLst>
                  <a:outerShdw blurRad="38100" dist="38100" dir="2700000" algn="tl">
                    <a:srgbClr val="000000">
                      <a:alpha val="43137"/>
                    </a:srgbClr>
                  </a:outerShdw>
                </a:effectLst>
              </a:rPr>
              <a:t>¿QUÉ EVALUAR?</a:t>
            </a:r>
          </a:p>
        </p:txBody>
      </p:sp>
    </p:spTree>
    <p:extLst>
      <p:ext uri="{BB962C8B-B14F-4D97-AF65-F5344CB8AC3E}">
        <p14:creationId xmlns:p14="http://schemas.microsoft.com/office/powerpoint/2010/main" val="270281807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ítulo 2">
            <a:extLst>
              <a:ext uri="{FF2B5EF4-FFF2-40B4-BE49-F238E27FC236}">
                <a16:creationId xmlns:a16="http://schemas.microsoft.com/office/drawing/2014/main" id="{F6D751B8-DDFD-D12D-7C46-51866F241D9C}"/>
              </a:ext>
            </a:extLst>
          </p:cNvPr>
          <p:cNvSpPr>
            <a:spLocks noGrp="1"/>
          </p:cNvSpPr>
          <p:nvPr>
            <p:ph type="title"/>
          </p:nvPr>
        </p:nvSpPr>
        <p:spPr>
          <a:xfrm>
            <a:off x="1371600" y="795528"/>
            <a:ext cx="10241280" cy="1091995"/>
          </a:xfrm>
        </p:spPr>
        <p:txBody>
          <a:bodyPr/>
          <a:lstStyle/>
          <a:p>
            <a:endParaRPr lang="es-ES" dirty="0"/>
          </a:p>
        </p:txBody>
      </p:sp>
      <p:sp>
        <p:nvSpPr>
          <p:cNvPr id="11" name="10 Llamada de flecha hacia abajo"/>
          <p:cNvSpPr/>
          <p:nvPr/>
        </p:nvSpPr>
        <p:spPr>
          <a:xfrm>
            <a:off x="2761863" y="587826"/>
            <a:ext cx="6316824" cy="1362269"/>
          </a:xfrm>
          <a:prstGeom prst="downArrowCallout">
            <a:avLst/>
          </a:prstGeom>
          <a:solidFill>
            <a:schemeClr val="tx2">
              <a:lumMod val="25000"/>
              <a:lumOff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2000" b="1" dirty="0">
                <a:solidFill>
                  <a:srgbClr val="A03624"/>
                </a:solidFill>
                <a:effectLst>
                  <a:outerShdw blurRad="38100" dist="38100" dir="2700000" algn="tl">
                    <a:srgbClr val="000000">
                      <a:alpha val="43137"/>
                    </a:srgbClr>
                  </a:outerShdw>
                </a:effectLst>
              </a:rPr>
              <a:t>¿QUÉ EVALUAR?</a:t>
            </a:r>
          </a:p>
        </p:txBody>
      </p:sp>
      <p:sp>
        <p:nvSpPr>
          <p:cNvPr id="4" name="Rectángulo 3">
            <a:extLst>
              <a:ext uri="{FF2B5EF4-FFF2-40B4-BE49-F238E27FC236}">
                <a16:creationId xmlns:a16="http://schemas.microsoft.com/office/drawing/2014/main" id="{A391DE42-5DE2-8065-3EF3-2634070B2FFB}"/>
              </a:ext>
            </a:extLst>
          </p:cNvPr>
          <p:cNvSpPr/>
          <p:nvPr/>
        </p:nvSpPr>
        <p:spPr>
          <a:xfrm>
            <a:off x="2827090" y="2306973"/>
            <a:ext cx="6174297" cy="3234898"/>
          </a:xfrm>
          <a:prstGeom prst="rect">
            <a:avLst/>
          </a:prstGeom>
          <a:solidFill>
            <a:srgbClr val="66FF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b="1" dirty="0">
                <a:solidFill>
                  <a:srgbClr val="07F13F"/>
                </a:solidFill>
                <a:effectLst>
                  <a:outerShdw blurRad="38100" dist="38100" dir="2700000" algn="tl">
                    <a:srgbClr val="000000">
                      <a:alpha val="43137"/>
                    </a:srgbClr>
                  </a:outerShdw>
                </a:effectLst>
              </a:rPr>
              <a:t>Partes de los criterios de evaluación</a:t>
            </a:r>
            <a:r>
              <a:rPr lang="es-ES" dirty="0">
                <a:solidFill>
                  <a:srgbClr val="07F13F"/>
                </a:solidFill>
              </a:rPr>
              <a:t>:</a:t>
            </a:r>
          </a:p>
          <a:p>
            <a:pPr algn="ctr"/>
            <a:endParaRPr lang="es-ES" dirty="0">
              <a:solidFill>
                <a:srgbClr val="07F13F"/>
              </a:solidFill>
            </a:endParaRPr>
          </a:p>
          <a:p>
            <a:pPr marL="285750" indent="-285750" algn="just">
              <a:buFont typeface="Wingdings" panose="05000000000000000000" pitchFamily="2" charset="2"/>
              <a:buChar char="q"/>
            </a:pPr>
            <a:r>
              <a:rPr lang="es-ES" b="1" dirty="0">
                <a:solidFill>
                  <a:srgbClr val="0070C0"/>
                </a:solidFill>
                <a:effectLst>
                  <a:outerShdw blurRad="38100" dist="38100" dir="2700000" algn="tl">
                    <a:srgbClr val="000000">
                      <a:alpha val="43137"/>
                    </a:srgbClr>
                  </a:outerShdw>
                </a:effectLst>
              </a:rPr>
              <a:t>QUÉ</a:t>
            </a:r>
            <a:r>
              <a:rPr lang="es-ES" dirty="0">
                <a:solidFill>
                  <a:srgbClr val="0070C0"/>
                </a:solidFill>
              </a:rPr>
              <a:t> ( infinitivo referido a un proceso y a la capacidad que se pretende adquirir).</a:t>
            </a:r>
          </a:p>
          <a:p>
            <a:pPr marL="285750" indent="-285750" algn="just">
              <a:buFont typeface="Wingdings" panose="05000000000000000000" pitchFamily="2" charset="2"/>
              <a:buChar char="q"/>
            </a:pPr>
            <a:r>
              <a:rPr lang="es-ES" b="1" dirty="0">
                <a:solidFill>
                  <a:srgbClr val="0070C0"/>
                </a:solidFill>
                <a:effectLst>
                  <a:outerShdw blurRad="38100" dist="38100" dir="2700000" algn="tl">
                    <a:srgbClr val="000000">
                      <a:alpha val="43137"/>
                    </a:srgbClr>
                  </a:outerShdw>
                </a:effectLst>
              </a:rPr>
              <a:t>CONTENIDO </a:t>
            </a:r>
            <a:r>
              <a:rPr lang="es-ES" dirty="0">
                <a:solidFill>
                  <a:srgbClr val="0070C0"/>
                </a:solidFill>
              </a:rPr>
              <a:t>(lo que el alumnado debe saber y el profesorado enseñar)</a:t>
            </a:r>
          </a:p>
          <a:p>
            <a:pPr marL="285750" indent="-285750" algn="just">
              <a:buFont typeface="Wingdings" panose="05000000000000000000" pitchFamily="2" charset="2"/>
              <a:buChar char="q"/>
            </a:pPr>
            <a:r>
              <a:rPr lang="es-ES" b="1" dirty="0">
                <a:solidFill>
                  <a:srgbClr val="0070C0"/>
                </a:solidFill>
                <a:effectLst>
                  <a:outerShdw blurRad="38100" dist="38100" dir="2700000" algn="tl">
                    <a:srgbClr val="000000">
                      <a:alpha val="43137"/>
                    </a:srgbClr>
                  </a:outerShdw>
                </a:effectLst>
              </a:rPr>
              <a:t>CÓMO</a:t>
            </a:r>
            <a:r>
              <a:rPr lang="es-ES" dirty="0">
                <a:solidFill>
                  <a:srgbClr val="0070C0"/>
                </a:solidFill>
              </a:rPr>
              <a:t> (contexto, situación o modo de aplicación, en gerundio o adverbios y expresiones modales)</a:t>
            </a:r>
          </a:p>
        </p:txBody>
      </p:sp>
    </p:spTree>
    <p:extLst>
      <p:ext uri="{BB962C8B-B14F-4D97-AF65-F5344CB8AC3E}">
        <p14:creationId xmlns:p14="http://schemas.microsoft.com/office/powerpoint/2010/main" val="19697583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1B51DE2-111F-974F-8ABC-D515A1553987}"/>
              </a:ext>
            </a:extLst>
          </p:cNvPr>
          <p:cNvSpPr>
            <a:spLocks noGrp="1"/>
          </p:cNvSpPr>
          <p:nvPr>
            <p:ph type="title"/>
          </p:nvPr>
        </p:nvSpPr>
        <p:spPr/>
        <p:txBody>
          <a:bodyPr/>
          <a:lstStyle/>
          <a:p>
            <a:endParaRPr lang="es-ES"/>
          </a:p>
        </p:txBody>
      </p:sp>
      <p:sp>
        <p:nvSpPr>
          <p:cNvPr id="3" name="Marcador de contenido 2">
            <a:extLst>
              <a:ext uri="{FF2B5EF4-FFF2-40B4-BE49-F238E27FC236}">
                <a16:creationId xmlns:a16="http://schemas.microsoft.com/office/drawing/2014/main" id="{A4C1153A-D080-9ADF-787F-73C0B8AD3BEB}"/>
              </a:ext>
            </a:extLst>
          </p:cNvPr>
          <p:cNvSpPr>
            <a:spLocks noGrp="1"/>
          </p:cNvSpPr>
          <p:nvPr>
            <p:ph sz="half" idx="1"/>
          </p:nvPr>
        </p:nvSpPr>
        <p:spPr/>
        <p:txBody>
          <a:bodyPr/>
          <a:lstStyle/>
          <a:p>
            <a:endParaRPr lang="es-ES" dirty="0"/>
          </a:p>
        </p:txBody>
      </p:sp>
      <p:sp>
        <p:nvSpPr>
          <p:cNvPr id="4" name="Marcador de contenido 3">
            <a:extLst>
              <a:ext uri="{FF2B5EF4-FFF2-40B4-BE49-F238E27FC236}">
                <a16:creationId xmlns:a16="http://schemas.microsoft.com/office/drawing/2014/main" id="{CDA28C5E-8614-C4E0-0DAC-15DDFA76CFE6}"/>
              </a:ext>
            </a:extLst>
          </p:cNvPr>
          <p:cNvSpPr>
            <a:spLocks noGrp="1"/>
          </p:cNvSpPr>
          <p:nvPr>
            <p:ph sz="half" idx="2"/>
          </p:nvPr>
        </p:nvSpPr>
        <p:spPr/>
        <p:txBody>
          <a:bodyPr/>
          <a:lstStyle/>
          <a:p>
            <a:endParaRPr lang="es-ES"/>
          </a:p>
        </p:txBody>
      </p:sp>
      <p:sp>
        <p:nvSpPr>
          <p:cNvPr id="11" name="10 Llamada de flecha hacia abajo"/>
          <p:cNvSpPr/>
          <p:nvPr/>
        </p:nvSpPr>
        <p:spPr>
          <a:xfrm>
            <a:off x="2761863" y="587826"/>
            <a:ext cx="6316824" cy="1362269"/>
          </a:xfrm>
          <a:prstGeom prst="downArrowCallout">
            <a:avLst/>
          </a:prstGeom>
          <a:solidFill>
            <a:schemeClr val="tx2">
              <a:lumMod val="25000"/>
              <a:lumOff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2000" b="1" dirty="0">
                <a:solidFill>
                  <a:srgbClr val="A03624"/>
                </a:solidFill>
                <a:effectLst>
                  <a:outerShdw blurRad="38100" dist="38100" dir="2700000" algn="tl">
                    <a:srgbClr val="000000">
                      <a:alpha val="43137"/>
                    </a:srgbClr>
                  </a:outerShdw>
                </a:effectLst>
              </a:rPr>
              <a:t>¿CÓMO EVALUAR?</a:t>
            </a:r>
          </a:p>
        </p:txBody>
      </p:sp>
      <p:sp>
        <p:nvSpPr>
          <p:cNvPr id="7" name="Rectángulo: esquinas redondeadas 6">
            <a:extLst>
              <a:ext uri="{FF2B5EF4-FFF2-40B4-BE49-F238E27FC236}">
                <a16:creationId xmlns:a16="http://schemas.microsoft.com/office/drawing/2014/main" id="{44ECDC06-DD80-940F-E854-5D0DB1DB6695}"/>
              </a:ext>
            </a:extLst>
          </p:cNvPr>
          <p:cNvSpPr/>
          <p:nvPr/>
        </p:nvSpPr>
        <p:spPr>
          <a:xfrm>
            <a:off x="3087149" y="2189527"/>
            <a:ext cx="5805181" cy="830510"/>
          </a:xfrm>
          <a:prstGeom prst="roundRect">
            <a:avLst/>
          </a:prstGeom>
          <a:solidFill>
            <a:srgbClr val="66FF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b="1" dirty="0">
                <a:solidFill>
                  <a:srgbClr val="0070C0"/>
                </a:solidFill>
                <a:effectLst>
                  <a:outerShdw blurRad="38100" dist="38100" dir="2700000" algn="tl">
                    <a:srgbClr val="000000">
                      <a:alpha val="43137"/>
                    </a:srgbClr>
                  </a:outerShdw>
                </a:effectLst>
              </a:rPr>
              <a:t>TÉCNICAS DE EVALUACIÓN</a:t>
            </a:r>
          </a:p>
        </p:txBody>
      </p:sp>
      <p:sp>
        <p:nvSpPr>
          <p:cNvPr id="8" name="Rectángulo 7">
            <a:extLst>
              <a:ext uri="{FF2B5EF4-FFF2-40B4-BE49-F238E27FC236}">
                <a16:creationId xmlns:a16="http://schemas.microsoft.com/office/drawing/2014/main" id="{6840394F-DED7-08CD-182C-E29655BD6800}"/>
              </a:ext>
            </a:extLst>
          </p:cNvPr>
          <p:cNvSpPr/>
          <p:nvPr/>
        </p:nvSpPr>
        <p:spPr>
          <a:xfrm>
            <a:off x="1820412" y="3271706"/>
            <a:ext cx="8758106" cy="2790766"/>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s-ES" b="1" dirty="0">
                <a:solidFill>
                  <a:srgbClr val="FF0000"/>
                </a:solidFill>
                <a:effectLst>
                  <a:outerShdw blurRad="38100" dist="38100" dir="2700000" algn="tl">
                    <a:srgbClr val="000000">
                      <a:alpha val="43137"/>
                    </a:srgbClr>
                  </a:outerShdw>
                </a:effectLst>
              </a:rPr>
              <a:t>Técnicas</a:t>
            </a:r>
          </a:p>
          <a:p>
            <a:pPr algn="r"/>
            <a:r>
              <a:rPr lang="es-ES" b="1" dirty="0">
                <a:solidFill>
                  <a:srgbClr val="FF0000"/>
                </a:solidFill>
                <a:effectLst>
                  <a:outerShdw blurRad="38100" dist="38100" dir="2700000" algn="tl">
                    <a:srgbClr val="000000">
                      <a:alpha val="43137"/>
                    </a:srgbClr>
                  </a:outerShdw>
                </a:effectLst>
              </a:rPr>
              <a:t>Procedimientos</a:t>
            </a:r>
          </a:p>
          <a:p>
            <a:pPr algn="ctr"/>
            <a:r>
              <a:rPr lang="es-ES" b="1" dirty="0">
                <a:solidFill>
                  <a:srgbClr val="FF0000"/>
                </a:solidFill>
                <a:effectLst>
                  <a:outerShdw blurRad="38100" dist="38100" dir="2700000" algn="tl">
                    <a:srgbClr val="000000">
                      <a:alpha val="43137"/>
                    </a:srgbClr>
                  </a:outerShdw>
                </a:effectLst>
              </a:rPr>
              <a:t>Instrumentos</a:t>
            </a:r>
          </a:p>
          <a:p>
            <a:r>
              <a:rPr lang="es-ES" b="1" dirty="0">
                <a:solidFill>
                  <a:srgbClr val="FF0000"/>
                </a:solidFill>
                <a:effectLst>
                  <a:outerShdw blurRad="38100" dist="38100" dir="2700000" algn="tl">
                    <a:srgbClr val="000000">
                      <a:alpha val="43137"/>
                    </a:srgbClr>
                  </a:outerShdw>
                </a:effectLst>
              </a:rPr>
              <a:t>Medios</a:t>
            </a:r>
          </a:p>
          <a:p>
            <a:pPr algn="ctr"/>
            <a:r>
              <a:rPr lang="es-ES" b="1" dirty="0">
                <a:solidFill>
                  <a:srgbClr val="FF0000"/>
                </a:solidFill>
                <a:effectLst>
                  <a:outerShdw blurRad="38100" dist="38100" dir="2700000" algn="tl">
                    <a:srgbClr val="000000">
                      <a:alpha val="43137"/>
                    </a:srgbClr>
                  </a:outerShdw>
                </a:effectLst>
              </a:rPr>
              <a:t>Tareas</a:t>
            </a:r>
          </a:p>
          <a:p>
            <a:pPr algn="r"/>
            <a:r>
              <a:rPr lang="es-ES" b="1" dirty="0">
                <a:solidFill>
                  <a:srgbClr val="FF0000"/>
                </a:solidFill>
                <a:effectLst>
                  <a:outerShdw blurRad="38100" dist="38100" dir="2700000" algn="tl">
                    <a:srgbClr val="000000">
                      <a:alpha val="43137"/>
                    </a:srgbClr>
                  </a:outerShdw>
                </a:effectLst>
              </a:rPr>
              <a:t>Pruebas</a:t>
            </a:r>
          </a:p>
          <a:p>
            <a:r>
              <a:rPr lang="es-ES" b="1" dirty="0">
                <a:solidFill>
                  <a:srgbClr val="FF0000"/>
                </a:solidFill>
                <a:effectLst>
                  <a:outerShdw blurRad="38100" dist="38100" dir="2700000" algn="tl">
                    <a:srgbClr val="000000">
                      <a:alpha val="43137"/>
                    </a:srgbClr>
                  </a:outerShdw>
                </a:effectLst>
              </a:rPr>
              <a:t>Herramientas</a:t>
            </a:r>
          </a:p>
          <a:p>
            <a:pPr algn="ctr"/>
            <a:r>
              <a:rPr lang="es-ES" b="1" dirty="0">
                <a:solidFill>
                  <a:srgbClr val="FF0000"/>
                </a:solidFill>
                <a:effectLst>
                  <a:outerShdw blurRad="38100" dist="38100" dir="2700000" algn="tl">
                    <a:srgbClr val="000000">
                      <a:alpha val="43137"/>
                    </a:srgbClr>
                  </a:outerShdw>
                </a:effectLst>
              </a:rPr>
              <a:t>Ejercicios</a:t>
            </a:r>
          </a:p>
          <a:p>
            <a:pPr algn="r"/>
            <a:r>
              <a:rPr lang="es-ES" b="1" dirty="0">
                <a:solidFill>
                  <a:srgbClr val="FF0000"/>
                </a:solidFill>
                <a:effectLst>
                  <a:outerShdw blurRad="38100" dist="38100" dir="2700000" algn="tl">
                    <a:srgbClr val="000000">
                      <a:alpha val="43137"/>
                    </a:srgbClr>
                  </a:outerShdw>
                </a:effectLst>
              </a:rPr>
              <a:t>Actividades</a:t>
            </a:r>
          </a:p>
          <a:p>
            <a:pPr algn="ctr"/>
            <a:endParaRPr lang="es-ES" dirty="0"/>
          </a:p>
        </p:txBody>
      </p:sp>
    </p:spTree>
    <p:extLst>
      <p:ext uri="{BB962C8B-B14F-4D97-AF65-F5344CB8AC3E}">
        <p14:creationId xmlns:p14="http://schemas.microsoft.com/office/powerpoint/2010/main" val="326550784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1B51DE2-111F-974F-8ABC-D515A1553987}"/>
              </a:ext>
            </a:extLst>
          </p:cNvPr>
          <p:cNvSpPr>
            <a:spLocks noGrp="1"/>
          </p:cNvSpPr>
          <p:nvPr>
            <p:ph type="title"/>
          </p:nvPr>
        </p:nvSpPr>
        <p:spPr/>
        <p:txBody>
          <a:bodyPr/>
          <a:lstStyle/>
          <a:p>
            <a:endParaRPr lang="es-ES"/>
          </a:p>
        </p:txBody>
      </p:sp>
      <p:sp>
        <p:nvSpPr>
          <p:cNvPr id="3" name="Marcador de contenido 2">
            <a:extLst>
              <a:ext uri="{FF2B5EF4-FFF2-40B4-BE49-F238E27FC236}">
                <a16:creationId xmlns:a16="http://schemas.microsoft.com/office/drawing/2014/main" id="{A4C1153A-D080-9ADF-787F-73C0B8AD3BEB}"/>
              </a:ext>
            </a:extLst>
          </p:cNvPr>
          <p:cNvSpPr>
            <a:spLocks noGrp="1"/>
          </p:cNvSpPr>
          <p:nvPr>
            <p:ph sz="half" idx="1"/>
          </p:nvPr>
        </p:nvSpPr>
        <p:spPr/>
        <p:txBody>
          <a:bodyPr/>
          <a:lstStyle/>
          <a:p>
            <a:endParaRPr lang="es-ES" dirty="0"/>
          </a:p>
        </p:txBody>
      </p:sp>
      <p:sp>
        <p:nvSpPr>
          <p:cNvPr id="4" name="Marcador de contenido 3">
            <a:extLst>
              <a:ext uri="{FF2B5EF4-FFF2-40B4-BE49-F238E27FC236}">
                <a16:creationId xmlns:a16="http://schemas.microsoft.com/office/drawing/2014/main" id="{CDA28C5E-8614-C4E0-0DAC-15DDFA76CFE6}"/>
              </a:ext>
            </a:extLst>
          </p:cNvPr>
          <p:cNvSpPr>
            <a:spLocks noGrp="1"/>
          </p:cNvSpPr>
          <p:nvPr>
            <p:ph sz="half" idx="2"/>
          </p:nvPr>
        </p:nvSpPr>
        <p:spPr/>
        <p:txBody>
          <a:bodyPr/>
          <a:lstStyle/>
          <a:p>
            <a:endParaRPr lang="es-ES"/>
          </a:p>
        </p:txBody>
      </p:sp>
      <p:sp>
        <p:nvSpPr>
          <p:cNvPr id="11" name="10 Llamada de flecha hacia abajo"/>
          <p:cNvSpPr/>
          <p:nvPr/>
        </p:nvSpPr>
        <p:spPr>
          <a:xfrm>
            <a:off x="2761863" y="587826"/>
            <a:ext cx="6316824" cy="1362269"/>
          </a:xfrm>
          <a:prstGeom prst="downArrowCallout">
            <a:avLst/>
          </a:prstGeom>
          <a:solidFill>
            <a:schemeClr val="tx2">
              <a:lumMod val="25000"/>
              <a:lumOff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2000" b="1" dirty="0">
                <a:solidFill>
                  <a:srgbClr val="A03624"/>
                </a:solidFill>
                <a:effectLst>
                  <a:outerShdw blurRad="38100" dist="38100" dir="2700000" algn="tl">
                    <a:srgbClr val="000000">
                      <a:alpha val="43137"/>
                    </a:srgbClr>
                  </a:outerShdw>
                </a:effectLst>
              </a:rPr>
              <a:t>¿CÓMO EVALUAR?</a:t>
            </a:r>
          </a:p>
        </p:txBody>
      </p:sp>
      <p:sp>
        <p:nvSpPr>
          <p:cNvPr id="7" name="Rectángulo: esquinas redondeadas 6">
            <a:extLst>
              <a:ext uri="{FF2B5EF4-FFF2-40B4-BE49-F238E27FC236}">
                <a16:creationId xmlns:a16="http://schemas.microsoft.com/office/drawing/2014/main" id="{44ECDC06-DD80-940F-E854-5D0DB1DB6695}"/>
              </a:ext>
            </a:extLst>
          </p:cNvPr>
          <p:cNvSpPr/>
          <p:nvPr/>
        </p:nvSpPr>
        <p:spPr>
          <a:xfrm>
            <a:off x="3087149" y="2189527"/>
            <a:ext cx="5805181" cy="830510"/>
          </a:xfrm>
          <a:prstGeom prst="roundRect">
            <a:avLst/>
          </a:prstGeom>
          <a:solidFill>
            <a:srgbClr val="66FF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b="1" dirty="0">
                <a:solidFill>
                  <a:srgbClr val="0070C0"/>
                </a:solidFill>
                <a:effectLst>
                  <a:outerShdw blurRad="38100" dist="38100" dir="2700000" algn="tl">
                    <a:srgbClr val="000000">
                      <a:alpha val="43137"/>
                    </a:srgbClr>
                  </a:outerShdw>
                </a:effectLst>
              </a:rPr>
              <a:t>TÉCNICAS DE EVALUACIÓN</a:t>
            </a:r>
          </a:p>
        </p:txBody>
      </p:sp>
      <p:sp>
        <p:nvSpPr>
          <p:cNvPr id="8" name="Rectángulo 7">
            <a:extLst>
              <a:ext uri="{FF2B5EF4-FFF2-40B4-BE49-F238E27FC236}">
                <a16:creationId xmlns:a16="http://schemas.microsoft.com/office/drawing/2014/main" id="{6840394F-DED7-08CD-182C-E29655BD6800}"/>
              </a:ext>
            </a:extLst>
          </p:cNvPr>
          <p:cNvSpPr/>
          <p:nvPr/>
        </p:nvSpPr>
        <p:spPr>
          <a:xfrm>
            <a:off x="1820412" y="3271706"/>
            <a:ext cx="8758106" cy="2790766"/>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s-ES" b="1" dirty="0">
                <a:solidFill>
                  <a:srgbClr val="FF0000"/>
                </a:solidFill>
                <a:effectLst>
                  <a:outerShdw blurRad="38100" dist="38100" dir="2700000" algn="tl">
                    <a:srgbClr val="000000">
                      <a:alpha val="43137"/>
                    </a:srgbClr>
                  </a:outerShdw>
                </a:effectLst>
              </a:rPr>
              <a:t>Técnicas</a:t>
            </a:r>
          </a:p>
          <a:p>
            <a:pPr algn="r"/>
            <a:r>
              <a:rPr lang="es-ES" b="1" dirty="0">
                <a:solidFill>
                  <a:srgbClr val="FF0000"/>
                </a:solidFill>
                <a:effectLst>
                  <a:outerShdw blurRad="38100" dist="38100" dir="2700000" algn="tl">
                    <a:srgbClr val="000000">
                      <a:alpha val="43137"/>
                    </a:srgbClr>
                  </a:outerShdw>
                </a:effectLst>
              </a:rPr>
              <a:t>Procedimientos</a:t>
            </a:r>
          </a:p>
          <a:p>
            <a:pPr algn="ctr"/>
            <a:r>
              <a:rPr lang="es-ES" b="1" dirty="0">
                <a:solidFill>
                  <a:srgbClr val="FF0000"/>
                </a:solidFill>
                <a:effectLst>
                  <a:outerShdw blurRad="38100" dist="38100" dir="2700000" algn="tl">
                    <a:srgbClr val="000000">
                      <a:alpha val="43137"/>
                    </a:srgbClr>
                  </a:outerShdw>
                </a:effectLst>
              </a:rPr>
              <a:t>Instrumentos</a:t>
            </a:r>
          </a:p>
          <a:p>
            <a:r>
              <a:rPr lang="es-ES" b="1" dirty="0">
                <a:solidFill>
                  <a:srgbClr val="FF0000"/>
                </a:solidFill>
                <a:effectLst>
                  <a:outerShdw blurRad="38100" dist="38100" dir="2700000" algn="tl">
                    <a:srgbClr val="000000">
                      <a:alpha val="43137"/>
                    </a:srgbClr>
                  </a:outerShdw>
                </a:effectLst>
              </a:rPr>
              <a:t>Medios</a:t>
            </a:r>
          </a:p>
          <a:p>
            <a:pPr algn="ctr"/>
            <a:r>
              <a:rPr lang="es-ES" b="1" dirty="0">
                <a:solidFill>
                  <a:srgbClr val="FF0000"/>
                </a:solidFill>
                <a:effectLst>
                  <a:outerShdw blurRad="38100" dist="38100" dir="2700000" algn="tl">
                    <a:srgbClr val="000000">
                      <a:alpha val="43137"/>
                    </a:srgbClr>
                  </a:outerShdw>
                </a:effectLst>
              </a:rPr>
              <a:t>Tareas</a:t>
            </a:r>
          </a:p>
          <a:p>
            <a:pPr algn="r"/>
            <a:r>
              <a:rPr lang="es-ES" b="1" dirty="0">
                <a:solidFill>
                  <a:srgbClr val="FF0000"/>
                </a:solidFill>
                <a:effectLst>
                  <a:outerShdw blurRad="38100" dist="38100" dir="2700000" algn="tl">
                    <a:srgbClr val="000000">
                      <a:alpha val="43137"/>
                    </a:srgbClr>
                  </a:outerShdw>
                </a:effectLst>
              </a:rPr>
              <a:t>Pruebas</a:t>
            </a:r>
          </a:p>
          <a:p>
            <a:r>
              <a:rPr lang="es-ES" b="1" dirty="0">
                <a:solidFill>
                  <a:srgbClr val="FF0000"/>
                </a:solidFill>
                <a:effectLst>
                  <a:outerShdw blurRad="38100" dist="38100" dir="2700000" algn="tl">
                    <a:srgbClr val="000000">
                      <a:alpha val="43137"/>
                    </a:srgbClr>
                  </a:outerShdw>
                </a:effectLst>
              </a:rPr>
              <a:t>Herramientas</a:t>
            </a:r>
          </a:p>
          <a:p>
            <a:pPr algn="ctr"/>
            <a:r>
              <a:rPr lang="es-ES" b="1" dirty="0">
                <a:solidFill>
                  <a:srgbClr val="FF0000"/>
                </a:solidFill>
                <a:effectLst>
                  <a:outerShdw blurRad="38100" dist="38100" dir="2700000" algn="tl">
                    <a:srgbClr val="000000">
                      <a:alpha val="43137"/>
                    </a:srgbClr>
                  </a:outerShdw>
                </a:effectLst>
              </a:rPr>
              <a:t>Ejercicios</a:t>
            </a:r>
          </a:p>
          <a:p>
            <a:pPr algn="r"/>
            <a:r>
              <a:rPr lang="es-ES" b="1" dirty="0">
                <a:solidFill>
                  <a:srgbClr val="FF0000"/>
                </a:solidFill>
                <a:effectLst>
                  <a:outerShdw blurRad="38100" dist="38100" dir="2700000" algn="tl">
                    <a:srgbClr val="000000">
                      <a:alpha val="43137"/>
                    </a:srgbClr>
                  </a:outerShdw>
                </a:effectLst>
              </a:rPr>
              <a:t>Actividades</a:t>
            </a:r>
          </a:p>
          <a:p>
            <a:pPr algn="ctr"/>
            <a:endParaRPr lang="es-ES" dirty="0"/>
          </a:p>
        </p:txBody>
      </p:sp>
    </p:spTree>
    <p:extLst>
      <p:ext uri="{BB962C8B-B14F-4D97-AF65-F5344CB8AC3E}">
        <p14:creationId xmlns:p14="http://schemas.microsoft.com/office/powerpoint/2010/main" val="25661770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9 Título"/>
          <p:cNvSpPr>
            <a:spLocks noGrp="1"/>
          </p:cNvSpPr>
          <p:nvPr>
            <p:ph type="title"/>
          </p:nvPr>
        </p:nvSpPr>
        <p:spPr>
          <a:xfrm>
            <a:off x="1558212" y="375651"/>
            <a:ext cx="10241280" cy="1234440"/>
          </a:xfrm>
        </p:spPr>
        <p:txBody>
          <a:bodyPr/>
          <a:lstStyle/>
          <a:p>
            <a:endParaRPr lang="es-ES" dirty="0"/>
          </a:p>
        </p:txBody>
      </p:sp>
      <p:sp>
        <p:nvSpPr>
          <p:cNvPr id="5" name="4 Marcador de contenido"/>
          <p:cNvSpPr>
            <a:spLocks noGrp="1"/>
          </p:cNvSpPr>
          <p:nvPr>
            <p:ph sz="half" idx="4294967295"/>
          </p:nvPr>
        </p:nvSpPr>
        <p:spPr>
          <a:xfrm>
            <a:off x="1847461" y="1623527"/>
            <a:ext cx="3313113" cy="4243388"/>
          </a:xfrm>
        </p:spPr>
        <p:txBody>
          <a:bodyPr>
            <a:normAutofit/>
          </a:bodyPr>
          <a:lstStyle/>
          <a:p>
            <a:pPr marL="0" indent="0" algn="just">
              <a:buNone/>
            </a:pPr>
            <a:endParaRPr lang="es-ES" sz="1900" dirty="0"/>
          </a:p>
        </p:txBody>
      </p:sp>
      <p:sp>
        <p:nvSpPr>
          <p:cNvPr id="11" name="10 Llamada de flecha hacia abajo"/>
          <p:cNvSpPr/>
          <p:nvPr/>
        </p:nvSpPr>
        <p:spPr>
          <a:xfrm>
            <a:off x="2761863" y="587826"/>
            <a:ext cx="6316824" cy="1362269"/>
          </a:xfrm>
          <a:prstGeom prst="downArrowCallout">
            <a:avLst/>
          </a:prstGeom>
          <a:solidFill>
            <a:schemeClr val="tx2">
              <a:lumMod val="25000"/>
              <a:lumOff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2000" b="1" dirty="0">
                <a:solidFill>
                  <a:srgbClr val="A03624"/>
                </a:solidFill>
                <a:effectLst>
                  <a:outerShdw blurRad="38100" dist="38100" dir="2700000" algn="tl">
                    <a:srgbClr val="000000">
                      <a:alpha val="43137"/>
                    </a:srgbClr>
                  </a:outerShdw>
                </a:effectLst>
              </a:rPr>
              <a:t>¿CÓMO  EVALUAR?</a:t>
            </a:r>
          </a:p>
        </p:txBody>
      </p:sp>
      <p:sp>
        <p:nvSpPr>
          <p:cNvPr id="2" name="Rectángulo: esquinas redondeadas 1">
            <a:extLst>
              <a:ext uri="{FF2B5EF4-FFF2-40B4-BE49-F238E27FC236}">
                <a16:creationId xmlns:a16="http://schemas.microsoft.com/office/drawing/2014/main" id="{D73DB7AF-B8F4-60D9-36A6-C389C9975546}"/>
              </a:ext>
            </a:extLst>
          </p:cNvPr>
          <p:cNvSpPr/>
          <p:nvPr/>
        </p:nvSpPr>
        <p:spPr>
          <a:xfrm>
            <a:off x="2046913" y="1950095"/>
            <a:ext cx="7383224" cy="3997699"/>
          </a:xfrm>
          <a:prstGeom prst="roundRect">
            <a:avLst/>
          </a:prstGeom>
          <a:solidFill>
            <a:srgbClr val="66FF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1450" indent="-171450" algn="just">
              <a:buFont typeface="Wingdings" panose="05000000000000000000" pitchFamily="2" charset="2"/>
              <a:buChar char="q"/>
            </a:pPr>
            <a:r>
              <a:rPr lang="es-ES" sz="1200" b="1" dirty="0">
                <a:solidFill>
                  <a:srgbClr val="0070C0"/>
                </a:solidFill>
                <a:effectLst>
                  <a:outerShdw blurRad="38100" dist="38100" dir="2700000" algn="tl">
                    <a:srgbClr val="000000">
                      <a:alpha val="43137"/>
                    </a:srgbClr>
                  </a:outerShdw>
                </a:effectLst>
              </a:rPr>
              <a:t>Profesorado:</a:t>
            </a:r>
            <a:r>
              <a:rPr lang="es-ES" sz="1200" dirty="0">
                <a:solidFill>
                  <a:srgbClr val="0070C0"/>
                </a:solidFill>
              </a:rPr>
              <a:t> planificación, selección o elaboración de un conjunto de acciones y procedimientos variados.</a:t>
            </a:r>
          </a:p>
          <a:p>
            <a:pPr algn="just"/>
            <a:endParaRPr lang="es-ES" sz="1200" dirty="0">
              <a:solidFill>
                <a:srgbClr val="0070C0"/>
              </a:solidFill>
            </a:endParaRPr>
          </a:p>
          <a:p>
            <a:pPr algn="just"/>
            <a:r>
              <a:rPr lang="es-ES" sz="1200" dirty="0">
                <a:solidFill>
                  <a:srgbClr val="0070C0"/>
                </a:solidFill>
              </a:rPr>
              <a:t>                             </a:t>
            </a:r>
          </a:p>
          <a:p>
            <a:pPr algn="just"/>
            <a:endParaRPr lang="es-ES" sz="1200" dirty="0">
              <a:solidFill>
                <a:srgbClr val="0070C0"/>
              </a:solidFill>
            </a:endParaRPr>
          </a:p>
          <a:p>
            <a:pPr algn="ctr"/>
            <a:r>
              <a:rPr lang="es-ES" sz="1200" b="1" dirty="0">
                <a:solidFill>
                  <a:srgbClr val="FF0000"/>
                </a:solidFill>
                <a:effectLst>
                  <a:outerShdw blurRad="38100" dist="38100" dir="2700000" algn="tl">
                    <a:srgbClr val="000000">
                      <a:alpha val="43137"/>
                    </a:srgbClr>
                  </a:outerShdw>
                </a:effectLst>
              </a:rPr>
              <a:t>OBTENER INFORMACIÓN RELEVANTE SOBRE EL ALUMNADO</a:t>
            </a:r>
          </a:p>
          <a:p>
            <a:pPr algn="ctr"/>
            <a:endParaRPr lang="es-ES" sz="1200" b="1" dirty="0">
              <a:solidFill>
                <a:srgbClr val="FF0000"/>
              </a:solidFill>
              <a:effectLst>
                <a:outerShdw blurRad="38100" dist="38100" dir="2700000" algn="tl">
                  <a:srgbClr val="000000">
                    <a:alpha val="43137"/>
                  </a:srgbClr>
                </a:outerShdw>
              </a:effectLst>
            </a:endParaRPr>
          </a:p>
          <a:p>
            <a:pPr marL="171450" indent="-171450" algn="just">
              <a:buFont typeface="Wingdings" panose="05000000000000000000" pitchFamily="2" charset="2"/>
              <a:buChar char="q"/>
            </a:pPr>
            <a:r>
              <a:rPr lang="es-ES" sz="1200" b="1" dirty="0">
                <a:solidFill>
                  <a:srgbClr val="0070C0"/>
                </a:solidFill>
                <a:effectLst>
                  <a:outerShdw blurRad="38100" dist="38100" dir="2700000" algn="tl">
                    <a:srgbClr val="000000">
                      <a:alpha val="43137"/>
                    </a:srgbClr>
                  </a:outerShdw>
                </a:effectLst>
              </a:rPr>
              <a:t>Tipología:</a:t>
            </a:r>
            <a:r>
              <a:rPr lang="es-ES" sz="1200" dirty="0">
                <a:solidFill>
                  <a:srgbClr val="0070C0"/>
                </a:solidFill>
              </a:rPr>
              <a:t> </a:t>
            </a:r>
          </a:p>
          <a:p>
            <a:pPr algn="just"/>
            <a:endParaRPr lang="es-ES" sz="1200" dirty="0">
              <a:solidFill>
                <a:srgbClr val="0070C0"/>
              </a:solidFill>
            </a:endParaRPr>
          </a:p>
          <a:p>
            <a:pPr marL="628650" lvl="1" indent="-171450" algn="just">
              <a:buFont typeface="Wingdings" panose="05000000000000000000" pitchFamily="2" charset="2"/>
              <a:buChar char="q"/>
            </a:pPr>
            <a:r>
              <a:rPr lang="es-ES" sz="1200" dirty="0">
                <a:solidFill>
                  <a:srgbClr val="0070C0"/>
                </a:solidFill>
              </a:rPr>
              <a:t>Procedimientos o técnicas de observación: permite obtener información y tomar registros </a:t>
            </a:r>
            <a:r>
              <a:rPr lang="es-ES" sz="1200" b="1" dirty="0">
                <a:solidFill>
                  <a:srgbClr val="FF0000"/>
                </a:solidFill>
                <a:effectLst>
                  <a:outerShdw blurRad="38100" dist="38100" dir="2700000" algn="tl">
                    <a:srgbClr val="000000">
                      <a:alpha val="43137"/>
                    </a:srgbClr>
                  </a:outerShdw>
                </a:effectLst>
              </a:rPr>
              <a:t>(PROCESO)</a:t>
            </a:r>
          </a:p>
          <a:p>
            <a:pPr marL="628650" lvl="1" indent="-171450" algn="just">
              <a:buFont typeface="Wingdings" panose="05000000000000000000" pitchFamily="2" charset="2"/>
              <a:buChar char="q"/>
            </a:pPr>
            <a:r>
              <a:rPr lang="es-ES" sz="1200" dirty="0">
                <a:solidFill>
                  <a:srgbClr val="0070C0"/>
                </a:solidFill>
              </a:rPr>
              <a:t>Técnicas de análisis del desempeño: propuesta de realización de actividades y tareas al alumnado </a:t>
            </a:r>
            <a:r>
              <a:rPr lang="es-ES" sz="1200" b="1" dirty="0">
                <a:solidFill>
                  <a:srgbClr val="FF0000"/>
                </a:solidFill>
                <a:effectLst>
                  <a:outerShdw blurRad="38100" dist="38100" dir="2700000" algn="tl">
                    <a:srgbClr val="000000">
                      <a:alpha val="43137"/>
                    </a:srgbClr>
                  </a:outerShdw>
                </a:effectLst>
              </a:rPr>
              <a:t>(PROCESO Y PRODUCTO/RESULTADO DE APRENDIZAJE)</a:t>
            </a:r>
          </a:p>
          <a:p>
            <a:pPr marL="628650" lvl="1" indent="-171450" algn="just">
              <a:buFont typeface="Wingdings" panose="05000000000000000000" pitchFamily="2" charset="2"/>
              <a:buChar char="q"/>
            </a:pPr>
            <a:r>
              <a:rPr lang="es-ES" sz="1200" dirty="0">
                <a:solidFill>
                  <a:srgbClr val="0070C0"/>
                </a:solidFill>
              </a:rPr>
              <a:t>Técnicas de análisis del rendimiento (experimentación): valoración específica y exclusiva del resultado de aprendizaje final </a:t>
            </a:r>
            <a:r>
              <a:rPr lang="es-ES" sz="1200" b="1" dirty="0">
                <a:solidFill>
                  <a:srgbClr val="FF0000"/>
                </a:solidFill>
                <a:effectLst>
                  <a:outerShdw blurRad="38100" dist="38100" dir="2700000" algn="tl">
                    <a:srgbClr val="000000">
                      <a:alpha val="43137"/>
                    </a:srgbClr>
                  </a:outerShdw>
                </a:effectLst>
              </a:rPr>
              <a:t>(RESULTADO DE APRENDIZAJE FINAL).</a:t>
            </a:r>
          </a:p>
        </p:txBody>
      </p:sp>
      <p:sp>
        <p:nvSpPr>
          <p:cNvPr id="6" name="Flecha: hacia abajo 5">
            <a:extLst>
              <a:ext uri="{FF2B5EF4-FFF2-40B4-BE49-F238E27FC236}">
                <a16:creationId xmlns:a16="http://schemas.microsoft.com/office/drawing/2014/main" id="{5A861EC1-480A-63EC-467A-0A4F397686AC}"/>
              </a:ext>
            </a:extLst>
          </p:cNvPr>
          <p:cNvSpPr/>
          <p:nvPr/>
        </p:nvSpPr>
        <p:spPr>
          <a:xfrm>
            <a:off x="5469622" y="3015843"/>
            <a:ext cx="377504" cy="320879"/>
          </a:xfrm>
          <a:prstGeom prst="down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Tree>
    <p:extLst>
      <p:ext uri="{BB962C8B-B14F-4D97-AF65-F5344CB8AC3E}">
        <p14:creationId xmlns:p14="http://schemas.microsoft.com/office/powerpoint/2010/main" val="6238055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D9DE1393-2D9D-F6F4-4AEC-5266E722F6D4}"/>
              </a:ext>
            </a:extLst>
          </p:cNvPr>
          <p:cNvSpPr>
            <a:spLocks noGrp="1"/>
          </p:cNvSpPr>
          <p:nvPr>
            <p:ph idx="4294967295"/>
          </p:nvPr>
        </p:nvSpPr>
        <p:spPr>
          <a:xfrm>
            <a:off x="1597447" y="1520890"/>
            <a:ext cx="9298236" cy="4551298"/>
          </a:xfrm>
        </p:spPr>
        <p:txBody>
          <a:bodyPr>
            <a:normAutofit/>
          </a:bodyPr>
          <a:lstStyle/>
          <a:p>
            <a:pPr algn="just">
              <a:buFont typeface="Wingdings" panose="05000000000000000000" pitchFamily="2" charset="2"/>
              <a:buChar char="q"/>
            </a:pPr>
            <a:r>
              <a:rPr lang="es-ES" sz="1900" b="1" dirty="0">
                <a:solidFill>
                  <a:srgbClr val="D6A300"/>
                </a:solidFill>
              </a:rPr>
              <a:t>Ley Orgánica 2/2006, de 3 de mayo, de Educación: Capítulo II, Título I (artículos 16 al 21).</a:t>
            </a:r>
          </a:p>
          <a:p>
            <a:pPr algn="just">
              <a:buFont typeface="Wingdings" panose="05000000000000000000" pitchFamily="2" charset="2"/>
              <a:buChar char="q"/>
            </a:pPr>
            <a:r>
              <a:rPr lang="es-ES" sz="1900" b="1" dirty="0">
                <a:solidFill>
                  <a:srgbClr val="D6A300"/>
                </a:solidFill>
              </a:rPr>
              <a:t>Real Decreto 157/2022, de 1 de marzo, por el que se establecen la ordenación y las enseñanzas mínimas de la Educación Primaria. </a:t>
            </a:r>
          </a:p>
          <a:p>
            <a:pPr algn="just">
              <a:buFont typeface="Wingdings" panose="05000000000000000000" pitchFamily="2" charset="2"/>
              <a:buChar char="q"/>
            </a:pPr>
            <a:r>
              <a:rPr lang="es-ES" sz="1900" b="1" dirty="0">
                <a:solidFill>
                  <a:srgbClr val="D6A300"/>
                </a:solidFill>
              </a:rPr>
              <a:t>DECRETO 38/2022, de 29 de septiembre, por el que se establece la ordenación y el currículo de la educación primaria en la Comunidad de Castilla y León.</a:t>
            </a:r>
          </a:p>
          <a:p>
            <a:pPr algn="just">
              <a:buFont typeface="Wingdings" panose="05000000000000000000" pitchFamily="2" charset="2"/>
              <a:buChar char="q"/>
            </a:pPr>
            <a:r>
              <a:rPr lang="es-ES" sz="1900" b="1" dirty="0">
                <a:solidFill>
                  <a:srgbClr val="D6A300"/>
                </a:solidFill>
              </a:rPr>
              <a:t>INSTRUCCIÓN de 22 de febrero de 2023, de la Secretaría General, por la que se establecen orientaciones para la evaluación y promoción en la Educación Primaria, así como la evaluación, la promoción y la titulación en la Educación Secundaria Obligatoria y el Bachillerato, así como los documentos oficiales de evaluación para el curso académico 2022-2023.</a:t>
            </a:r>
          </a:p>
          <a:p>
            <a:pPr algn="just">
              <a:buFont typeface="Wingdings" panose="05000000000000000000" pitchFamily="2" charset="2"/>
              <a:buChar char="q"/>
            </a:pPr>
            <a:endParaRPr lang="es-ES" sz="1800" dirty="0"/>
          </a:p>
        </p:txBody>
      </p:sp>
      <p:sp>
        <p:nvSpPr>
          <p:cNvPr id="5" name="Título 4">
            <a:extLst>
              <a:ext uri="{FF2B5EF4-FFF2-40B4-BE49-F238E27FC236}">
                <a16:creationId xmlns:a16="http://schemas.microsoft.com/office/drawing/2014/main" id="{9EB7728D-E260-42D2-FBB6-3EE25AE65A91}"/>
              </a:ext>
            </a:extLst>
          </p:cNvPr>
          <p:cNvSpPr>
            <a:spLocks noGrp="1"/>
          </p:cNvSpPr>
          <p:nvPr>
            <p:ph type="title" idx="4294967295"/>
          </p:nvPr>
        </p:nvSpPr>
        <p:spPr>
          <a:xfrm>
            <a:off x="2005070" y="795338"/>
            <a:ext cx="10186930" cy="549275"/>
          </a:xfrm>
        </p:spPr>
        <p:txBody>
          <a:bodyPr>
            <a:normAutofit/>
          </a:bodyPr>
          <a:lstStyle/>
          <a:p>
            <a:r>
              <a:rPr lang="es-ES" dirty="0">
                <a:solidFill>
                  <a:schemeClr val="accent4">
                    <a:lumMod val="75000"/>
                  </a:schemeClr>
                </a:solidFill>
              </a:rPr>
              <a:t>NORMATIVA APLICABLE </a:t>
            </a:r>
          </a:p>
        </p:txBody>
      </p:sp>
    </p:spTree>
    <p:extLst>
      <p:ext uri="{BB962C8B-B14F-4D97-AF65-F5344CB8AC3E}">
        <p14:creationId xmlns:p14="http://schemas.microsoft.com/office/powerpoint/2010/main" val="301618558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Título 17">
            <a:extLst>
              <a:ext uri="{FF2B5EF4-FFF2-40B4-BE49-F238E27FC236}">
                <a16:creationId xmlns:a16="http://schemas.microsoft.com/office/drawing/2014/main" id="{27953A85-9FAE-B46F-3701-EDCDBC35A72A}"/>
              </a:ext>
            </a:extLst>
          </p:cNvPr>
          <p:cNvSpPr>
            <a:spLocks noGrp="1"/>
          </p:cNvSpPr>
          <p:nvPr>
            <p:ph type="title"/>
          </p:nvPr>
        </p:nvSpPr>
        <p:spPr/>
        <p:txBody>
          <a:bodyPr/>
          <a:lstStyle/>
          <a:p>
            <a:endParaRPr lang="es-ES"/>
          </a:p>
        </p:txBody>
      </p:sp>
      <p:sp>
        <p:nvSpPr>
          <p:cNvPr id="19" name="Marcador de contenido 18">
            <a:extLst>
              <a:ext uri="{FF2B5EF4-FFF2-40B4-BE49-F238E27FC236}">
                <a16:creationId xmlns:a16="http://schemas.microsoft.com/office/drawing/2014/main" id="{EEA739AF-6A2A-9BC6-5CC7-99E4C5B2912C}"/>
              </a:ext>
            </a:extLst>
          </p:cNvPr>
          <p:cNvSpPr>
            <a:spLocks noGrp="1"/>
          </p:cNvSpPr>
          <p:nvPr>
            <p:ph sz="half" idx="1"/>
          </p:nvPr>
        </p:nvSpPr>
        <p:spPr/>
        <p:txBody>
          <a:bodyPr>
            <a:normAutofit/>
          </a:bodyPr>
          <a:lstStyle/>
          <a:p>
            <a:endParaRPr lang="es-ES" dirty="0"/>
          </a:p>
        </p:txBody>
      </p:sp>
      <p:sp>
        <p:nvSpPr>
          <p:cNvPr id="20" name="Marcador de contenido 19">
            <a:extLst>
              <a:ext uri="{FF2B5EF4-FFF2-40B4-BE49-F238E27FC236}">
                <a16:creationId xmlns:a16="http://schemas.microsoft.com/office/drawing/2014/main" id="{32E4709F-0C6F-19F5-ACED-64814DBA378B}"/>
              </a:ext>
            </a:extLst>
          </p:cNvPr>
          <p:cNvSpPr>
            <a:spLocks noGrp="1"/>
          </p:cNvSpPr>
          <p:nvPr>
            <p:ph sz="half" idx="2"/>
          </p:nvPr>
        </p:nvSpPr>
        <p:spPr>
          <a:xfrm>
            <a:off x="6766560" y="2483141"/>
            <a:ext cx="4846320" cy="3588475"/>
          </a:xfrm>
        </p:spPr>
        <p:txBody>
          <a:bodyPr>
            <a:normAutofit/>
          </a:bodyPr>
          <a:lstStyle/>
          <a:p>
            <a:pPr>
              <a:buFont typeface="Wingdings" panose="05000000000000000000" pitchFamily="2" charset="2"/>
              <a:buChar char="q"/>
            </a:pPr>
            <a:r>
              <a:rPr lang="es-ES" dirty="0">
                <a:solidFill>
                  <a:srgbClr val="FF0000"/>
                </a:solidFill>
              </a:rPr>
              <a:t>Registro anecdótico.</a:t>
            </a:r>
          </a:p>
          <a:p>
            <a:pPr>
              <a:buFont typeface="Wingdings" panose="05000000000000000000" pitchFamily="2" charset="2"/>
              <a:buChar char="q"/>
            </a:pPr>
            <a:r>
              <a:rPr lang="es-ES" dirty="0">
                <a:solidFill>
                  <a:srgbClr val="FF0000"/>
                </a:solidFill>
              </a:rPr>
              <a:t>Guía de observación.</a:t>
            </a:r>
          </a:p>
          <a:p>
            <a:pPr>
              <a:buFont typeface="Wingdings" panose="05000000000000000000" pitchFamily="2" charset="2"/>
              <a:buChar char="q"/>
            </a:pPr>
            <a:r>
              <a:rPr lang="es-ES" dirty="0">
                <a:solidFill>
                  <a:srgbClr val="FF0000"/>
                </a:solidFill>
              </a:rPr>
              <a:t>Escala de actitudes.</a:t>
            </a:r>
          </a:p>
          <a:p>
            <a:pPr>
              <a:buFont typeface="Wingdings" panose="05000000000000000000" pitchFamily="2" charset="2"/>
              <a:buChar char="q"/>
            </a:pPr>
            <a:r>
              <a:rPr lang="es-ES" dirty="0">
                <a:solidFill>
                  <a:srgbClr val="FF0000"/>
                </a:solidFill>
              </a:rPr>
              <a:t>Diario del profesor.</a:t>
            </a:r>
          </a:p>
          <a:p>
            <a:pPr>
              <a:buFont typeface="Wingdings" panose="05000000000000000000" pitchFamily="2" charset="2"/>
              <a:buChar char="q"/>
            </a:pPr>
            <a:r>
              <a:rPr lang="es-ES" dirty="0">
                <a:solidFill>
                  <a:srgbClr val="FF0000"/>
                </a:solidFill>
              </a:rPr>
              <a:t>Lista de control.</a:t>
            </a:r>
          </a:p>
          <a:p>
            <a:pPr>
              <a:buFont typeface="Wingdings" panose="05000000000000000000" pitchFamily="2" charset="2"/>
              <a:buChar char="q"/>
            </a:pPr>
            <a:r>
              <a:rPr lang="es-ES" dirty="0">
                <a:solidFill>
                  <a:srgbClr val="FF0000"/>
                </a:solidFill>
              </a:rPr>
              <a:t>Lista de cotejo</a:t>
            </a:r>
          </a:p>
          <a:p>
            <a:pPr>
              <a:buFont typeface="Wingdings" panose="05000000000000000000" pitchFamily="2" charset="2"/>
              <a:buChar char="q"/>
            </a:pPr>
            <a:r>
              <a:rPr lang="es-ES" dirty="0">
                <a:solidFill>
                  <a:srgbClr val="FF0000"/>
                </a:solidFill>
              </a:rPr>
              <a:t>Registro de anotaciones tabuladas.</a:t>
            </a:r>
          </a:p>
        </p:txBody>
      </p:sp>
      <p:sp>
        <p:nvSpPr>
          <p:cNvPr id="11" name="10 Llamada de flecha hacia abajo"/>
          <p:cNvSpPr/>
          <p:nvPr/>
        </p:nvSpPr>
        <p:spPr>
          <a:xfrm>
            <a:off x="2761863" y="587826"/>
            <a:ext cx="6316824" cy="1362269"/>
          </a:xfrm>
          <a:prstGeom prst="downArrowCallout">
            <a:avLst/>
          </a:prstGeom>
          <a:solidFill>
            <a:schemeClr val="tx2">
              <a:lumMod val="25000"/>
              <a:lumOff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2000" b="1" dirty="0">
                <a:solidFill>
                  <a:srgbClr val="A03624"/>
                </a:solidFill>
                <a:effectLst>
                  <a:outerShdw blurRad="38100" dist="38100" dir="2700000" algn="tl">
                    <a:srgbClr val="000000">
                      <a:alpha val="43137"/>
                    </a:srgbClr>
                  </a:outerShdw>
                </a:effectLst>
              </a:rPr>
              <a:t>¿CÓMO  EVALUAR?</a:t>
            </a:r>
          </a:p>
        </p:txBody>
      </p:sp>
      <p:sp>
        <p:nvSpPr>
          <p:cNvPr id="2" name="Rectángulo: esquinas redondeadas 1">
            <a:extLst>
              <a:ext uri="{FF2B5EF4-FFF2-40B4-BE49-F238E27FC236}">
                <a16:creationId xmlns:a16="http://schemas.microsoft.com/office/drawing/2014/main" id="{D73DB7AF-B8F4-60D9-36A6-C389C9975546}"/>
              </a:ext>
            </a:extLst>
          </p:cNvPr>
          <p:cNvSpPr/>
          <p:nvPr/>
        </p:nvSpPr>
        <p:spPr>
          <a:xfrm>
            <a:off x="2038525" y="3095538"/>
            <a:ext cx="3498209" cy="1426128"/>
          </a:xfrm>
          <a:prstGeom prst="roundRect">
            <a:avLst/>
          </a:prstGeom>
          <a:solidFill>
            <a:srgbClr val="66FF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b="1" dirty="0">
                <a:solidFill>
                  <a:srgbClr val="0070C0"/>
                </a:solidFill>
                <a:effectLst>
                  <a:outerShdw blurRad="38100" dist="38100" dir="2700000" algn="tl">
                    <a:srgbClr val="000000">
                      <a:alpha val="43137"/>
                    </a:srgbClr>
                  </a:outerShdw>
                </a:effectLst>
              </a:rPr>
              <a:t>De observación: </a:t>
            </a:r>
          </a:p>
        </p:txBody>
      </p:sp>
      <p:sp>
        <p:nvSpPr>
          <p:cNvPr id="4" name="Rectángulo 3">
            <a:extLst>
              <a:ext uri="{FF2B5EF4-FFF2-40B4-BE49-F238E27FC236}">
                <a16:creationId xmlns:a16="http://schemas.microsoft.com/office/drawing/2014/main" id="{94B6CF70-11E3-76B2-2DC9-A31ED9DE272D}"/>
              </a:ext>
            </a:extLst>
          </p:cNvPr>
          <p:cNvSpPr/>
          <p:nvPr/>
        </p:nvSpPr>
        <p:spPr>
          <a:xfrm>
            <a:off x="1921079" y="1938929"/>
            <a:ext cx="3850549" cy="53304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b="1" dirty="0">
                <a:solidFill>
                  <a:schemeClr val="tx1">
                    <a:lumMod val="85000"/>
                    <a:lumOff val="15000"/>
                  </a:schemeClr>
                </a:solidFill>
                <a:effectLst>
                  <a:outerShdw blurRad="38100" dist="38100" dir="2700000" algn="tl">
                    <a:srgbClr val="000000">
                      <a:alpha val="43137"/>
                    </a:srgbClr>
                  </a:outerShdw>
                </a:effectLst>
              </a:rPr>
              <a:t>TÉCNICAS DE EVALUACIÓN</a:t>
            </a:r>
          </a:p>
        </p:txBody>
      </p:sp>
      <p:sp>
        <p:nvSpPr>
          <p:cNvPr id="21" name="Abrir llave 20">
            <a:extLst>
              <a:ext uri="{FF2B5EF4-FFF2-40B4-BE49-F238E27FC236}">
                <a16:creationId xmlns:a16="http://schemas.microsoft.com/office/drawing/2014/main" id="{87100914-F643-CAFA-B36D-9690A35578B3}"/>
              </a:ext>
            </a:extLst>
          </p:cNvPr>
          <p:cNvSpPr/>
          <p:nvPr/>
        </p:nvSpPr>
        <p:spPr>
          <a:xfrm flipH="1">
            <a:off x="5771628" y="2634144"/>
            <a:ext cx="864066" cy="2990676"/>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s-ES"/>
          </a:p>
        </p:txBody>
      </p:sp>
      <p:sp>
        <p:nvSpPr>
          <p:cNvPr id="22" name="Rectángulo 21">
            <a:extLst>
              <a:ext uri="{FF2B5EF4-FFF2-40B4-BE49-F238E27FC236}">
                <a16:creationId xmlns:a16="http://schemas.microsoft.com/office/drawing/2014/main" id="{8C9561E5-988A-F893-54D4-A404E4A4F24E}"/>
              </a:ext>
            </a:extLst>
          </p:cNvPr>
          <p:cNvSpPr/>
          <p:nvPr/>
        </p:nvSpPr>
        <p:spPr>
          <a:xfrm>
            <a:off x="6766560" y="1870222"/>
            <a:ext cx="4189462" cy="53304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b="1" dirty="0">
                <a:solidFill>
                  <a:schemeClr val="tx1"/>
                </a:solidFill>
                <a:effectLst>
                  <a:outerShdw blurRad="38100" dist="38100" dir="2700000" algn="tl">
                    <a:srgbClr val="000000">
                      <a:alpha val="43137"/>
                    </a:srgbClr>
                  </a:outerShdw>
                </a:effectLst>
              </a:rPr>
              <a:t>INSTRUMENTOS DE EVALUACIÓN</a:t>
            </a:r>
          </a:p>
        </p:txBody>
      </p:sp>
    </p:spTree>
    <p:extLst>
      <p:ext uri="{BB962C8B-B14F-4D97-AF65-F5344CB8AC3E}">
        <p14:creationId xmlns:p14="http://schemas.microsoft.com/office/powerpoint/2010/main" val="195745938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Título 17">
            <a:extLst>
              <a:ext uri="{FF2B5EF4-FFF2-40B4-BE49-F238E27FC236}">
                <a16:creationId xmlns:a16="http://schemas.microsoft.com/office/drawing/2014/main" id="{27953A85-9FAE-B46F-3701-EDCDBC35A72A}"/>
              </a:ext>
            </a:extLst>
          </p:cNvPr>
          <p:cNvSpPr>
            <a:spLocks noGrp="1"/>
          </p:cNvSpPr>
          <p:nvPr>
            <p:ph type="title"/>
          </p:nvPr>
        </p:nvSpPr>
        <p:spPr/>
        <p:txBody>
          <a:bodyPr/>
          <a:lstStyle/>
          <a:p>
            <a:endParaRPr lang="es-ES"/>
          </a:p>
        </p:txBody>
      </p:sp>
      <p:sp>
        <p:nvSpPr>
          <p:cNvPr id="19" name="Marcador de contenido 18">
            <a:extLst>
              <a:ext uri="{FF2B5EF4-FFF2-40B4-BE49-F238E27FC236}">
                <a16:creationId xmlns:a16="http://schemas.microsoft.com/office/drawing/2014/main" id="{EEA739AF-6A2A-9BC6-5CC7-99E4C5B2912C}"/>
              </a:ext>
            </a:extLst>
          </p:cNvPr>
          <p:cNvSpPr>
            <a:spLocks noGrp="1"/>
          </p:cNvSpPr>
          <p:nvPr>
            <p:ph sz="half" idx="1"/>
          </p:nvPr>
        </p:nvSpPr>
        <p:spPr/>
        <p:txBody>
          <a:bodyPr>
            <a:normAutofit fontScale="85000" lnSpcReduction="10000"/>
          </a:bodyPr>
          <a:lstStyle/>
          <a:p>
            <a:endParaRPr lang="es-ES" dirty="0"/>
          </a:p>
        </p:txBody>
      </p:sp>
      <p:sp>
        <p:nvSpPr>
          <p:cNvPr id="20" name="Marcador de contenido 19">
            <a:extLst>
              <a:ext uri="{FF2B5EF4-FFF2-40B4-BE49-F238E27FC236}">
                <a16:creationId xmlns:a16="http://schemas.microsoft.com/office/drawing/2014/main" id="{32E4709F-0C6F-19F5-ACED-64814DBA378B}"/>
              </a:ext>
            </a:extLst>
          </p:cNvPr>
          <p:cNvSpPr>
            <a:spLocks noGrp="1"/>
          </p:cNvSpPr>
          <p:nvPr>
            <p:ph sz="half" idx="2"/>
          </p:nvPr>
        </p:nvSpPr>
        <p:spPr>
          <a:xfrm>
            <a:off x="6766560" y="3184534"/>
            <a:ext cx="3744846" cy="1999861"/>
          </a:xfrm>
        </p:spPr>
        <p:txBody>
          <a:bodyPr>
            <a:normAutofit fontScale="85000" lnSpcReduction="10000"/>
          </a:bodyPr>
          <a:lstStyle/>
          <a:p>
            <a:pPr>
              <a:buFont typeface="Wingdings" panose="05000000000000000000" pitchFamily="2" charset="2"/>
              <a:buChar char="q"/>
            </a:pPr>
            <a:r>
              <a:rPr lang="es-ES" dirty="0">
                <a:solidFill>
                  <a:srgbClr val="FF0000"/>
                </a:solidFill>
              </a:rPr>
              <a:t>Porfolio.</a:t>
            </a:r>
          </a:p>
          <a:p>
            <a:pPr>
              <a:buFont typeface="Wingdings" panose="05000000000000000000" pitchFamily="2" charset="2"/>
              <a:buChar char="q"/>
            </a:pPr>
            <a:r>
              <a:rPr lang="es-ES" dirty="0">
                <a:solidFill>
                  <a:srgbClr val="FF0000"/>
                </a:solidFill>
              </a:rPr>
              <a:t>Cuaderno del profesor.</a:t>
            </a:r>
          </a:p>
          <a:p>
            <a:pPr>
              <a:buFont typeface="Wingdings" panose="05000000000000000000" pitchFamily="2" charset="2"/>
              <a:buChar char="q"/>
            </a:pPr>
            <a:r>
              <a:rPr lang="es-ES" dirty="0">
                <a:solidFill>
                  <a:srgbClr val="FF0000"/>
                </a:solidFill>
              </a:rPr>
              <a:t>Tareas y actividades del alumno.</a:t>
            </a:r>
          </a:p>
          <a:p>
            <a:pPr>
              <a:buFont typeface="Wingdings" panose="05000000000000000000" pitchFamily="2" charset="2"/>
              <a:buChar char="q"/>
            </a:pPr>
            <a:r>
              <a:rPr lang="es-ES" dirty="0">
                <a:solidFill>
                  <a:srgbClr val="FF0000"/>
                </a:solidFill>
              </a:rPr>
              <a:t>Proyecto de investigación.</a:t>
            </a:r>
          </a:p>
          <a:p>
            <a:pPr>
              <a:buFont typeface="Wingdings" panose="05000000000000000000" pitchFamily="2" charset="2"/>
              <a:buChar char="q"/>
            </a:pPr>
            <a:r>
              <a:rPr lang="es-ES" dirty="0">
                <a:solidFill>
                  <a:srgbClr val="FF0000"/>
                </a:solidFill>
              </a:rPr>
              <a:t>Diario del equipo.</a:t>
            </a:r>
          </a:p>
        </p:txBody>
      </p:sp>
      <p:sp>
        <p:nvSpPr>
          <p:cNvPr id="11" name="10 Llamada de flecha hacia abajo"/>
          <p:cNvSpPr/>
          <p:nvPr/>
        </p:nvSpPr>
        <p:spPr>
          <a:xfrm>
            <a:off x="2761863" y="587826"/>
            <a:ext cx="6316824" cy="1362269"/>
          </a:xfrm>
          <a:prstGeom prst="downArrowCallout">
            <a:avLst/>
          </a:prstGeom>
          <a:solidFill>
            <a:schemeClr val="tx2">
              <a:lumMod val="25000"/>
              <a:lumOff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2000" b="1" dirty="0">
                <a:solidFill>
                  <a:srgbClr val="A03624"/>
                </a:solidFill>
                <a:effectLst>
                  <a:outerShdw blurRad="38100" dist="38100" dir="2700000" algn="tl">
                    <a:srgbClr val="000000">
                      <a:alpha val="43137"/>
                    </a:srgbClr>
                  </a:outerShdw>
                </a:effectLst>
              </a:rPr>
              <a:t>¿CÓMO  EVALUAR?</a:t>
            </a:r>
          </a:p>
        </p:txBody>
      </p:sp>
      <p:sp>
        <p:nvSpPr>
          <p:cNvPr id="2" name="Rectángulo: esquinas redondeadas 1">
            <a:extLst>
              <a:ext uri="{FF2B5EF4-FFF2-40B4-BE49-F238E27FC236}">
                <a16:creationId xmlns:a16="http://schemas.microsoft.com/office/drawing/2014/main" id="{D73DB7AF-B8F4-60D9-36A6-C389C9975546}"/>
              </a:ext>
            </a:extLst>
          </p:cNvPr>
          <p:cNvSpPr/>
          <p:nvPr/>
        </p:nvSpPr>
        <p:spPr>
          <a:xfrm>
            <a:off x="2038525" y="3095538"/>
            <a:ext cx="3498209" cy="1426128"/>
          </a:xfrm>
          <a:prstGeom prst="roundRect">
            <a:avLst/>
          </a:prstGeom>
          <a:solidFill>
            <a:srgbClr val="66FF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b="1" dirty="0">
                <a:solidFill>
                  <a:srgbClr val="0070C0"/>
                </a:solidFill>
                <a:effectLst>
                  <a:outerShdw blurRad="38100" dist="38100" dir="2700000" algn="tl">
                    <a:srgbClr val="000000">
                      <a:alpha val="43137"/>
                    </a:srgbClr>
                  </a:outerShdw>
                </a:effectLst>
              </a:rPr>
              <a:t>De análisis del desempeño</a:t>
            </a:r>
          </a:p>
        </p:txBody>
      </p:sp>
      <p:sp>
        <p:nvSpPr>
          <p:cNvPr id="4" name="Rectángulo 3">
            <a:extLst>
              <a:ext uri="{FF2B5EF4-FFF2-40B4-BE49-F238E27FC236}">
                <a16:creationId xmlns:a16="http://schemas.microsoft.com/office/drawing/2014/main" id="{94B6CF70-11E3-76B2-2DC9-A31ED9DE272D}"/>
              </a:ext>
            </a:extLst>
          </p:cNvPr>
          <p:cNvSpPr/>
          <p:nvPr/>
        </p:nvSpPr>
        <p:spPr>
          <a:xfrm>
            <a:off x="1345473" y="1994332"/>
            <a:ext cx="4191261" cy="53304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b="1" dirty="0">
                <a:solidFill>
                  <a:schemeClr val="tx1">
                    <a:lumMod val="85000"/>
                    <a:lumOff val="15000"/>
                  </a:schemeClr>
                </a:solidFill>
                <a:effectLst>
                  <a:outerShdw blurRad="38100" dist="38100" dir="2700000" algn="tl">
                    <a:srgbClr val="000000">
                      <a:alpha val="43137"/>
                    </a:srgbClr>
                  </a:outerShdw>
                </a:effectLst>
              </a:rPr>
              <a:t>TÉCNICAS DE EVALUACIÓN</a:t>
            </a:r>
          </a:p>
        </p:txBody>
      </p:sp>
      <p:sp>
        <p:nvSpPr>
          <p:cNvPr id="21" name="Abrir llave 20">
            <a:extLst>
              <a:ext uri="{FF2B5EF4-FFF2-40B4-BE49-F238E27FC236}">
                <a16:creationId xmlns:a16="http://schemas.microsoft.com/office/drawing/2014/main" id="{87100914-F643-CAFA-B36D-9690A35578B3}"/>
              </a:ext>
            </a:extLst>
          </p:cNvPr>
          <p:cNvSpPr/>
          <p:nvPr/>
        </p:nvSpPr>
        <p:spPr>
          <a:xfrm flipH="1">
            <a:off x="5819725" y="2574246"/>
            <a:ext cx="864066" cy="2499919"/>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s-ES"/>
          </a:p>
        </p:txBody>
      </p:sp>
      <p:sp>
        <p:nvSpPr>
          <p:cNvPr id="3" name="Rectángulo 2">
            <a:extLst>
              <a:ext uri="{FF2B5EF4-FFF2-40B4-BE49-F238E27FC236}">
                <a16:creationId xmlns:a16="http://schemas.microsoft.com/office/drawing/2014/main" id="{45AC2982-0DCA-379B-CFF1-9AC30CBABA78}"/>
              </a:ext>
            </a:extLst>
          </p:cNvPr>
          <p:cNvSpPr/>
          <p:nvPr/>
        </p:nvSpPr>
        <p:spPr>
          <a:xfrm>
            <a:off x="6683791" y="2029968"/>
            <a:ext cx="3978616" cy="46198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b="1" dirty="0">
                <a:solidFill>
                  <a:schemeClr val="tx1"/>
                </a:solidFill>
                <a:effectLst>
                  <a:outerShdw blurRad="38100" dist="38100" dir="2700000" algn="tl">
                    <a:srgbClr val="000000">
                      <a:alpha val="43137"/>
                    </a:srgbClr>
                  </a:outerShdw>
                </a:effectLst>
              </a:rPr>
              <a:t>INSTRUMENTOS DE EVALUACIÓN</a:t>
            </a:r>
          </a:p>
        </p:txBody>
      </p:sp>
    </p:spTree>
    <p:extLst>
      <p:ext uri="{BB962C8B-B14F-4D97-AF65-F5344CB8AC3E}">
        <p14:creationId xmlns:p14="http://schemas.microsoft.com/office/powerpoint/2010/main" val="151671165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Título 17">
            <a:extLst>
              <a:ext uri="{FF2B5EF4-FFF2-40B4-BE49-F238E27FC236}">
                <a16:creationId xmlns:a16="http://schemas.microsoft.com/office/drawing/2014/main" id="{27953A85-9FAE-B46F-3701-EDCDBC35A72A}"/>
              </a:ext>
            </a:extLst>
          </p:cNvPr>
          <p:cNvSpPr>
            <a:spLocks noGrp="1"/>
          </p:cNvSpPr>
          <p:nvPr>
            <p:ph type="title"/>
          </p:nvPr>
        </p:nvSpPr>
        <p:spPr/>
        <p:txBody>
          <a:bodyPr/>
          <a:lstStyle/>
          <a:p>
            <a:endParaRPr lang="es-ES"/>
          </a:p>
        </p:txBody>
      </p:sp>
      <p:sp>
        <p:nvSpPr>
          <p:cNvPr id="19" name="Marcador de contenido 18">
            <a:extLst>
              <a:ext uri="{FF2B5EF4-FFF2-40B4-BE49-F238E27FC236}">
                <a16:creationId xmlns:a16="http://schemas.microsoft.com/office/drawing/2014/main" id="{EEA739AF-6A2A-9BC6-5CC7-99E4C5B2912C}"/>
              </a:ext>
            </a:extLst>
          </p:cNvPr>
          <p:cNvSpPr>
            <a:spLocks noGrp="1"/>
          </p:cNvSpPr>
          <p:nvPr>
            <p:ph sz="half" idx="1"/>
          </p:nvPr>
        </p:nvSpPr>
        <p:spPr/>
        <p:txBody>
          <a:bodyPr>
            <a:normAutofit fontScale="85000" lnSpcReduction="20000"/>
          </a:bodyPr>
          <a:lstStyle/>
          <a:p>
            <a:endParaRPr lang="es-ES" dirty="0"/>
          </a:p>
        </p:txBody>
      </p:sp>
      <p:sp>
        <p:nvSpPr>
          <p:cNvPr id="20" name="Marcador de contenido 19">
            <a:extLst>
              <a:ext uri="{FF2B5EF4-FFF2-40B4-BE49-F238E27FC236}">
                <a16:creationId xmlns:a16="http://schemas.microsoft.com/office/drawing/2014/main" id="{32E4709F-0C6F-19F5-ACED-64814DBA378B}"/>
              </a:ext>
            </a:extLst>
          </p:cNvPr>
          <p:cNvSpPr>
            <a:spLocks noGrp="1"/>
          </p:cNvSpPr>
          <p:nvPr>
            <p:ph sz="half" idx="2"/>
          </p:nvPr>
        </p:nvSpPr>
        <p:spPr>
          <a:xfrm>
            <a:off x="6766560" y="2785145"/>
            <a:ext cx="3744846" cy="2676087"/>
          </a:xfrm>
        </p:spPr>
        <p:txBody>
          <a:bodyPr>
            <a:normAutofit fontScale="85000" lnSpcReduction="20000"/>
          </a:bodyPr>
          <a:lstStyle/>
          <a:p>
            <a:pPr algn="just">
              <a:buFont typeface="Wingdings" panose="05000000000000000000" pitchFamily="2" charset="2"/>
              <a:buChar char="q"/>
            </a:pPr>
            <a:r>
              <a:rPr lang="es-ES" dirty="0">
                <a:solidFill>
                  <a:srgbClr val="FF0000"/>
                </a:solidFill>
              </a:rPr>
              <a:t>Prueba oral: examen oral, debate, exposición oral, puesta en común, intervención en clase, entrevista.</a:t>
            </a:r>
          </a:p>
          <a:p>
            <a:pPr algn="just">
              <a:buFont typeface="Wingdings" panose="05000000000000000000" pitchFamily="2" charset="2"/>
              <a:buChar char="q"/>
            </a:pPr>
            <a:r>
              <a:rPr lang="es-ES" dirty="0">
                <a:solidFill>
                  <a:srgbClr val="FF0000"/>
                </a:solidFill>
              </a:rPr>
              <a:t>Prueba escrita: respuesta cerrada, abierta o mixta, ejercicio práctico (análisis de casos, resolución de problemas o interpretación o comentario valorativo.</a:t>
            </a:r>
          </a:p>
          <a:p>
            <a:pPr algn="just">
              <a:buFont typeface="Wingdings" panose="05000000000000000000" pitchFamily="2" charset="2"/>
              <a:buChar char="q"/>
            </a:pPr>
            <a:r>
              <a:rPr lang="es-ES" dirty="0">
                <a:solidFill>
                  <a:srgbClr val="FF0000"/>
                </a:solidFill>
              </a:rPr>
              <a:t>Audiovisuales.</a:t>
            </a:r>
          </a:p>
        </p:txBody>
      </p:sp>
      <p:sp>
        <p:nvSpPr>
          <p:cNvPr id="11" name="10 Llamada de flecha hacia abajo"/>
          <p:cNvSpPr/>
          <p:nvPr/>
        </p:nvSpPr>
        <p:spPr>
          <a:xfrm>
            <a:off x="2761863" y="587826"/>
            <a:ext cx="6316824" cy="1362269"/>
          </a:xfrm>
          <a:prstGeom prst="downArrowCallout">
            <a:avLst/>
          </a:prstGeom>
          <a:solidFill>
            <a:schemeClr val="tx2">
              <a:lumMod val="25000"/>
              <a:lumOff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2000" b="1" dirty="0">
                <a:solidFill>
                  <a:srgbClr val="A03624"/>
                </a:solidFill>
                <a:effectLst>
                  <a:outerShdw blurRad="38100" dist="38100" dir="2700000" algn="tl">
                    <a:srgbClr val="000000">
                      <a:alpha val="43137"/>
                    </a:srgbClr>
                  </a:outerShdw>
                </a:effectLst>
              </a:rPr>
              <a:t>¿CÓMO  EVALUAR?</a:t>
            </a:r>
          </a:p>
        </p:txBody>
      </p:sp>
      <p:sp>
        <p:nvSpPr>
          <p:cNvPr id="2" name="Rectángulo: esquinas redondeadas 1">
            <a:extLst>
              <a:ext uri="{FF2B5EF4-FFF2-40B4-BE49-F238E27FC236}">
                <a16:creationId xmlns:a16="http://schemas.microsoft.com/office/drawing/2014/main" id="{D73DB7AF-B8F4-60D9-36A6-C389C9975546}"/>
              </a:ext>
            </a:extLst>
          </p:cNvPr>
          <p:cNvSpPr/>
          <p:nvPr/>
        </p:nvSpPr>
        <p:spPr>
          <a:xfrm>
            <a:off x="2038525" y="3095538"/>
            <a:ext cx="3498209" cy="1426128"/>
          </a:xfrm>
          <a:prstGeom prst="roundRect">
            <a:avLst/>
          </a:prstGeom>
          <a:solidFill>
            <a:srgbClr val="66FF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b="1" dirty="0">
                <a:solidFill>
                  <a:srgbClr val="0070C0"/>
                </a:solidFill>
                <a:effectLst>
                  <a:outerShdw blurRad="38100" dist="38100" dir="2700000" algn="tl">
                    <a:srgbClr val="000000">
                      <a:alpha val="43137"/>
                    </a:srgbClr>
                  </a:outerShdw>
                </a:effectLst>
              </a:rPr>
              <a:t>De rendimiento</a:t>
            </a:r>
          </a:p>
        </p:txBody>
      </p:sp>
      <p:sp>
        <p:nvSpPr>
          <p:cNvPr id="4" name="Rectángulo 3">
            <a:extLst>
              <a:ext uri="{FF2B5EF4-FFF2-40B4-BE49-F238E27FC236}">
                <a16:creationId xmlns:a16="http://schemas.microsoft.com/office/drawing/2014/main" id="{94B6CF70-11E3-76B2-2DC9-A31ED9DE272D}"/>
              </a:ext>
            </a:extLst>
          </p:cNvPr>
          <p:cNvSpPr/>
          <p:nvPr/>
        </p:nvSpPr>
        <p:spPr>
          <a:xfrm>
            <a:off x="2038526" y="1891274"/>
            <a:ext cx="3355596" cy="53304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b="1" dirty="0">
                <a:solidFill>
                  <a:schemeClr val="tx1">
                    <a:lumMod val="85000"/>
                    <a:lumOff val="15000"/>
                  </a:schemeClr>
                </a:solidFill>
                <a:effectLst>
                  <a:outerShdw blurRad="38100" dist="38100" dir="2700000" algn="tl">
                    <a:srgbClr val="000000">
                      <a:alpha val="43137"/>
                    </a:srgbClr>
                  </a:outerShdw>
                </a:effectLst>
              </a:rPr>
              <a:t>TÉCNICAS DE EVALUACIÓN</a:t>
            </a:r>
          </a:p>
        </p:txBody>
      </p:sp>
      <p:sp>
        <p:nvSpPr>
          <p:cNvPr id="21" name="Abrir llave 20">
            <a:extLst>
              <a:ext uri="{FF2B5EF4-FFF2-40B4-BE49-F238E27FC236}">
                <a16:creationId xmlns:a16="http://schemas.microsoft.com/office/drawing/2014/main" id="{87100914-F643-CAFA-B36D-9690A35578B3}"/>
              </a:ext>
            </a:extLst>
          </p:cNvPr>
          <p:cNvSpPr/>
          <p:nvPr/>
        </p:nvSpPr>
        <p:spPr>
          <a:xfrm flipH="1">
            <a:off x="5791202" y="2683303"/>
            <a:ext cx="864066" cy="2499919"/>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s-ES"/>
          </a:p>
        </p:txBody>
      </p:sp>
      <p:sp>
        <p:nvSpPr>
          <p:cNvPr id="3" name="Rectángulo 2">
            <a:extLst>
              <a:ext uri="{FF2B5EF4-FFF2-40B4-BE49-F238E27FC236}">
                <a16:creationId xmlns:a16="http://schemas.microsoft.com/office/drawing/2014/main" id="{7D80F452-65F5-EF32-97ED-809A3CBCFB81}"/>
              </a:ext>
            </a:extLst>
          </p:cNvPr>
          <p:cNvSpPr/>
          <p:nvPr/>
        </p:nvSpPr>
        <p:spPr>
          <a:xfrm>
            <a:off x="6766559" y="1891274"/>
            <a:ext cx="3962959" cy="53304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b="1" dirty="0">
                <a:solidFill>
                  <a:schemeClr val="tx1"/>
                </a:solidFill>
                <a:effectLst>
                  <a:outerShdw blurRad="38100" dist="38100" dir="2700000" algn="tl">
                    <a:srgbClr val="000000">
                      <a:alpha val="43137"/>
                    </a:srgbClr>
                  </a:outerShdw>
                </a:effectLst>
              </a:rPr>
              <a:t>INSTRUMENTOS DE EVALUACIÓN</a:t>
            </a:r>
          </a:p>
        </p:txBody>
      </p:sp>
    </p:spTree>
    <p:extLst>
      <p:ext uri="{BB962C8B-B14F-4D97-AF65-F5344CB8AC3E}">
        <p14:creationId xmlns:p14="http://schemas.microsoft.com/office/powerpoint/2010/main" val="201886557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Título 17">
            <a:extLst>
              <a:ext uri="{FF2B5EF4-FFF2-40B4-BE49-F238E27FC236}">
                <a16:creationId xmlns:a16="http://schemas.microsoft.com/office/drawing/2014/main" id="{27953A85-9FAE-B46F-3701-EDCDBC35A72A}"/>
              </a:ext>
            </a:extLst>
          </p:cNvPr>
          <p:cNvSpPr>
            <a:spLocks noGrp="1"/>
          </p:cNvSpPr>
          <p:nvPr>
            <p:ph type="title"/>
          </p:nvPr>
        </p:nvSpPr>
        <p:spPr/>
        <p:txBody>
          <a:bodyPr/>
          <a:lstStyle/>
          <a:p>
            <a:endParaRPr lang="es-ES"/>
          </a:p>
        </p:txBody>
      </p:sp>
      <p:sp>
        <p:nvSpPr>
          <p:cNvPr id="19" name="Marcador de contenido 18">
            <a:extLst>
              <a:ext uri="{FF2B5EF4-FFF2-40B4-BE49-F238E27FC236}">
                <a16:creationId xmlns:a16="http://schemas.microsoft.com/office/drawing/2014/main" id="{EEA739AF-6A2A-9BC6-5CC7-99E4C5B2912C}"/>
              </a:ext>
            </a:extLst>
          </p:cNvPr>
          <p:cNvSpPr>
            <a:spLocks noGrp="1"/>
          </p:cNvSpPr>
          <p:nvPr>
            <p:ph sz="half" idx="1"/>
          </p:nvPr>
        </p:nvSpPr>
        <p:spPr/>
        <p:txBody>
          <a:bodyPr>
            <a:normAutofit fontScale="85000" lnSpcReduction="20000"/>
          </a:bodyPr>
          <a:lstStyle/>
          <a:p>
            <a:endParaRPr lang="es-ES" dirty="0"/>
          </a:p>
        </p:txBody>
      </p:sp>
      <p:sp>
        <p:nvSpPr>
          <p:cNvPr id="20" name="Marcador de contenido 19">
            <a:extLst>
              <a:ext uri="{FF2B5EF4-FFF2-40B4-BE49-F238E27FC236}">
                <a16:creationId xmlns:a16="http://schemas.microsoft.com/office/drawing/2014/main" id="{32E4709F-0C6F-19F5-ACED-64814DBA378B}"/>
              </a:ext>
            </a:extLst>
          </p:cNvPr>
          <p:cNvSpPr>
            <a:spLocks noGrp="1"/>
          </p:cNvSpPr>
          <p:nvPr>
            <p:ph sz="half" idx="2"/>
          </p:nvPr>
        </p:nvSpPr>
        <p:spPr>
          <a:xfrm>
            <a:off x="6766560" y="2785145"/>
            <a:ext cx="3744846" cy="2676087"/>
          </a:xfrm>
        </p:spPr>
        <p:txBody>
          <a:bodyPr>
            <a:normAutofit fontScale="85000" lnSpcReduction="20000"/>
          </a:bodyPr>
          <a:lstStyle/>
          <a:p>
            <a:pPr algn="just">
              <a:buFont typeface="Wingdings" panose="05000000000000000000" pitchFamily="2" charset="2"/>
              <a:buChar char="q"/>
            </a:pPr>
            <a:r>
              <a:rPr lang="es-ES" dirty="0">
                <a:solidFill>
                  <a:srgbClr val="FF0000"/>
                </a:solidFill>
              </a:rPr>
              <a:t>Prueba oral: examen oral, debate, exposición oral, puesta en común, intervención en clase, entrevista.</a:t>
            </a:r>
          </a:p>
          <a:p>
            <a:pPr algn="just">
              <a:buFont typeface="Wingdings" panose="05000000000000000000" pitchFamily="2" charset="2"/>
              <a:buChar char="q"/>
            </a:pPr>
            <a:r>
              <a:rPr lang="es-ES" dirty="0">
                <a:solidFill>
                  <a:srgbClr val="FF0000"/>
                </a:solidFill>
              </a:rPr>
              <a:t>Prueba escrita: respuesta cerrada, abierta o mixta, ejercicio práctico (análisis de casos, resolución de problemas o interpretación o comentario valorativo.</a:t>
            </a:r>
          </a:p>
          <a:p>
            <a:pPr algn="just">
              <a:buFont typeface="Wingdings" panose="05000000000000000000" pitchFamily="2" charset="2"/>
              <a:buChar char="q"/>
            </a:pPr>
            <a:r>
              <a:rPr lang="es-ES" dirty="0">
                <a:solidFill>
                  <a:srgbClr val="FF0000"/>
                </a:solidFill>
              </a:rPr>
              <a:t>Audiovisuales.</a:t>
            </a:r>
          </a:p>
        </p:txBody>
      </p:sp>
      <p:sp>
        <p:nvSpPr>
          <p:cNvPr id="11" name="10 Llamada de flecha hacia abajo"/>
          <p:cNvSpPr/>
          <p:nvPr/>
        </p:nvSpPr>
        <p:spPr>
          <a:xfrm>
            <a:off x="2761863" y="587826"/>
            <a:ext cx="6316824" cy="1362269"/>
          </a:xfrm>
          <a:prstGeom prst="downArrowCallout">
            <a:avLst/>
          </a:prstGeom>
          <a:solidFill>
            <a:schemeClr val="tx2">
              <a:lumMod val="25000"/>
              <a:lumOff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2000" b="1" dirty="0">
                <a:solidFill>
                  <a:srgbClr val="A03624"/>
                </a:solidFill>
                <a:effectLst>
                  <a:outerShdw blurRad="38100" dist="38100" dir="2700000" algn="tl">
                    <a:srgbClr val="000000">
                      <a:alpha val="43137"/>
                    </a:srgbClr>
                  </a:outerShdw>
                </a:effectLst>
              </a:rPr>
              <a:t>¿CÓMO  EVALUAR?</a:t>
            </a:r>
          </a:p>
        </p:txBody>
      </p:sp>
      <p:sp>
        <p:nvSpPr>
          <p:cNvPr id="2" name="Rectángulo: esquinas redondeadas 1">
            <a:extLst>
              <a:ext uri="{FF2B5EF4-FFF2-40B4-BE49-F238E27FC236}">
                <a16:creationId xmlns:a16="http://schemas.microsoft.com/office/drawing/2014/main" id="{D73DB7AF-B8F4-60D9-36A6-C389C9975546}"/>
              </a:ext>
            </a:extLst>
          </p:cNvPr>
          <p:cNvSpPr/>
          <p:nvPr/>
        </p:nvSpPr>
        <p:spPr>
          <a:xfrm>
            <a:off x="2038525" y="3095538"/>
            <a:ext cx="3498209" cy="1426128"/>
          </a:xfrm>
          <a:prstGeom prst="roundRect">
            <a:avLst/>
          </a:prstGeom>
          <a:solidFill>
            <a:srgbClr val="66FF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b="1" dirty="0">
                <a:solidFill>
                  <a:srgbClr val="0070C0"/>
                </a:solidFill>
                <a:effectLst>
                  <a:outerShdw blurRad="38100" dist="38100" dir="2700000" algn="tl">
                    <a:srgbClr val="000000">
                      <a:alpha val="43137"/>
                    </a:srgbClr>
                  </a:outerShdw>
                </a:effectLst>
              </a:rPr>
              <a:t>De rendimiento</a:t>
            </a:r>
          </a:p>
        </p:txBody>
      </p:sp>
      <p:sp>
        <p:nvSpPr>
          <p:cNvPr id="4" name="Rectángulo 3">
            <a:extLst>
              <a:ext uri="{FF2B5EF4-FFF2-40B4-BE49-F238E27FC236}">
                <a16:creationId xmlns:a16="http://schemas.microsoft.com/office/drawing/2014/main" id="{94B6CF70-11E3-76B2-2DC9-A31ED9DE272D}"/>
              </a:ext>
            </a:extLst>
          </p:cNvPr>
          <p:cNvSpPr/>
          <p:nvPr/>
        </p:nvSpPr>
        <p:spPr>
          <a:xfrm>
            <a:off x="2038526" y="1891274"/>
            <a:ext cx="3355596" cy="53304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b="1" dirty="0">
                <a:solidFill>
                  <a:schemeClr val="tx1">
                    <a:lumMod val="85000"/>
                    <a:lumOff val="15000"/>
                  </a:schemeClr>
                </a:solidFill>
                <a:effectLst>
                  <a:outerShdw blurRad="38100" dist="38100" dir="2700000" algn="tl">
                    <a:srgbClr val="000000">
                      <a:alpha val="43137"/>
                    </a:srgbClr>
                  </a:outerShdw>
                </a:effectLst>
              </a:rPr>
              <a:t>TÉCNICAS DE EVALUACIÓN</a:t>
            </a:r>
          </a:p>
        </p:txBody>
      </p:sp>
      <p:sp>
        <p:nvSpPr>
          <p:cNvPr id="21" name="Abrir llave 20">
            <a:extLst>
              <a:ext uri="{FF2B5EF4-FFF2-40B4-BE49-F238E27FC236}">
                <a16:creationId xmlns:a16="http://schemas.microsoft.com/office/drawing/2014/main" id="{87100914-F643-CAFA-B36D-9690A35578B3}"/>
              </a:ext>
            </a:extLst>
          </p:cNvPr>
          <p:cNvSpPr/>
          <p:nvPr/>
        </p:nvSpPr>
        <p:spPr>
          <a:xfrm flipH="1">
            <a:off x="5791202" y="2683303"/>
            <a:ext cx="864066" cy="2499919"/>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s-ES"/>
          </a:p>
        </p:txBody>
      </p:sp>
      <p:sp>
        <p:nvSpPr>
          <p:cNvPr id="3" name="Rectángulo 2">
            <a:extLst>
              <a:ext uri="{FF2B5EF4-FFF2-40B4-BE49-F238E27FC236}">
                <a16:creationId xmlns:a16="http://schemas.microsoft.com/office/drawing/2014/main" id="{7D80F452-65F5-EF32-97ED-809A3CBCFB81}"/>
              </a:ext>
            </a:extLst>
          </p:cNvPr>
          <p:cNvSpPr/>
          <p:nvPr/>
        </p:nvSpPr>
        <p:spPr>
          <a:xfrm>
            <a:off x="6766559" y="1891274"/>
            <a:ext cx="3962959" cy="53304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b="1" dirty="0">
                <a:solidFill>
                  <a:schemeClr val="tx1"/>
                </a:solidFill>
                <a:effectLst>
                  <a:outerShdw blurRad="38100" dist="38100" dir="2700000" algn="tl">
                    <a:srgbClr val="000000">
                      <a:alpha val="43137"/>
                    </a:srgbClr>
                  </a:outerShdw>
                </a:effectLst>
              </a:rPr>
              <a:t>INSTRUMENTOS DE EVALUACIÓN</a:t>
            </a:r>
          </a:p>
        </p:txBody>
      </p:sp>
    </p:spTree>
    <p:extLst>
      <p:ext uri="{BB962C8B-B14F-4D97-AF65-F5344CB8AC3E}">
        <p14:creationId xmlns:p14="http://schemas.microsoft.com/office/powerpoint/2010/main" val="403766636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Título 17">
            <a:extLst>
              <a:ext uri="{FF2B5EF4-FFF2-40B4-BE49-F238E27FC236}">
                <a16:creationId xmlns:a16="http://schemas.microsoft.com/office/drawing/2014/main" id="{27953A85-9FAE-B46F-3701-EDCDBC35A72A}"/>
              </a:ext>
            </a:extLst>
          </p:cNvPr>
          <p:cNvSpPr>
            <a:spLocks noGrp="1"/>
          </p:cNvSpPr>
          <p:nvPr>
            <p:ph type="title"/>
          </p:nvPr>
        </p:nvSpPr>
        <p:spPr/>
        <p:txBody>
          <a:bodyPr/>
          <a:lstStyle/>
          <a:p>
            <a:endParaRPr lang="es-ES"/>
          </a:p>
        </p:txBody>
      </p:sp>
      <p:sp>
        <p:nvSpPr>
          <p:cNvPr id="19" name="Marcador de contenido 18">
            <a:extLst>
              <a:ext uri="{FF2B5EF4-FFF2-40B4-BE49-F238E27FC236}">
                <a16:creationId xmlns:a16="http://schemas.microsoft.com/office/drawing/2014/main" id="{EEA739AF-6A2A-9BC6-5CC7-99E4C5B2912C}"/>
              </a:ext>
            </a:extLst>
          </p:cNvPr>
          <p:cNvSpPr>
            <a:spLocks noGrp="1"/>
          </p:cNvSpPr>
          <p:nvPr>
            <p:ph sz="half" idx="1"/>
          </p:nvPr>
        </p:nvSpPr>
        <p:spPr/>
        <p:txBody>
          <a:bodyPr>
            <a:normAutofit/>
          </a:bodyPr>
          <a:lstStyle/>
          <a:p>
            <a:endParaRPr lang="es-ES" dirty="0"/>
          </a:p>
        </p:txBody>
      </p:sp>
      <p:sp>
        <p:nvSpPr>
          <p:cNvPr id="20" name="Marcador de contenido 19">
            <a:extLst>
              <a:ext uri="{FF2B5EF4-FFF2-40B4-BE49-F238E27FC236}">
                <a16:creationId xmlns:a16="http://schemas.microsoft.com/office/drawing/2014/main" id="{32E4709F-0C6F-19F5-ACED-64814DBA378B}"/>
              </a:ext>
            </a:extLst>
          </p:cNvPr>
          <p:cNvSpPr>
            <a:spLocks noGrp="1"/>
          </p:cNvSpPr>
          <p:nvPr>
            <p:ph sz="half" idx="2"/>
          </p:nvPr>
        </p:nvSpPr>
        <p:spPr>
          <a:xfrm>
            <a:off x="6766560" y="3184535"/>
            <a:ext cx="3744846" cy="1643498"/>
          </a:xfrm>
        </p:spPr>
        <p:txBody>
          <a:bodyPr>
            <a:normAutofit/>
          </a:bodyPr>
          <a:lstStyle/>
          <a:p>
            <a:pPr>
              <a:buFont typeface="Wingdings" panose="05000000000000000000" pitchFamily="2" charset="2"/>
              <a:buChar char="q"/>
            </a:pPr>
            <a:r>
              <a:rPr lang="es-ES" dirty="0">
                <a:solidFill>
                  <a:srgbClr val="FF0000"/>
                </a:solidFill>
              </a:rPr>
              <a:t>Prueba oral.</a:t>
            </a:r>
          </a:p>
          <a:p>
            <a:pPr>
              <a:buFont typeface="Wingdings" panose="05000000000000000000" pitchFamily="2" charset="2"/>
              <a:buChar char="q"/>
            </a:pPr>
            <a:r>
              <a:rPr lang="es-ES" dirty="0">
                <a:solidFill>
                  <a:srgbClr val="FF0000"/>
                </a:solidFill>
              </a:rPr>
              <a:t>Prueba escrita.</a:t>
            </a:r>
          </a:p>
          <a:p>
            <a:pPr>
              <a:buFont typeface="Wingdings" panose="05000000000000000000" pitchFamily="2" charset="2"/>
              <a:buChar char="q"/>
            </a:pPr>
            <a:r>
              <a:rPr lang="es-ES" dirty="0">
                <a:solidFill>
                  <a:srgbClr val="FF0000"/>
                </a:solidFill>
              </a:rPr>
              <a:t>Prueba práctica.</a:t>
            </a:r>
          </a:p>
        </p:txBody>
      </p:sp>
      <p:sp>
        <p:nvSpPr>
          <p:cNvPr id="11" name="10 Llamada de flecha hacia abajo"/>
          <p:cNvSpPr/>
          <p:nvPr/>
        </p:nvSpPr>
        <p:spPr>
          <a:xfrm>
            <a:off x="2761863" y="587826"/>
            <a:ext cx="6316824" cy="1362269"/>
          </a:xfrm>
          <a:prstGeom prst="downArrowCallout">
            <a:avLst/>
          </a:prstGeom>
          <a:solidFill>
            <a:schemeClr val="tx2">
              <a:lumMod val="25000"/>
              <a:lumOff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2000" b="1" dirty="0">
                <a:solidFill>
                  <a:srgbClr val="A03624"/>
                </a:solidFill>
                <a:effectLst>
                  <a:outerShdw blurRad="38100" dist="38100" dir="2700000" algn="tl">
                    <a:srgbClr val="000000">
                      <a:alpha val="43137"/>
                    </a:srgbClr>
                  </a:outerShdw>
                </a:effectLst>
              </a:rPr>
              <a:t>¿CÓMO  EVALUAR?</a:t>
            </a:r>
          </a:p>
        </p:txBody>
      </p:sp>
      <p:sp>
        <p:nvSpPr>
          <p:cNvPr id="2" name="Rectángulo: esquinas redondeadas 1">
            <a:extLst>
              <a:ext uri="{FF2B5EF4-FFF2-40B4-BE49-F238E27FC236}">
                <a16:creationId xmlns:a16="http://schemas.microsoft.com/office/drawing/2014/main" id="{D73DB7AF-B8F4-60D9-36A6-C389C9975546}"/>
              </a:ext>
            </a:extLst>
          </p:cNvPr>
          <p:cNvSpPr/>
          <p:nvPr/>
        </p:nvSpPr>
        <p:spPr>
          <a:xfrm>
            <a:off x="2038525" y="3095538"/>
            <a:ext cx="3498209" cy="1426128"/>
          </a:xfrm>
          <a:prstGeom prst="roundRect">
            <a:avLst/>
          </a:prstGeom>
          <a:solidFill>
            <a:srgbClr val="66FF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b="1" dirty="0">
                <a:solidFill>
                  <a:srgbClr val="0070C0"/>
                </a:solidFill>
                <a:effectLst>
                  <a:outerShdw blurRad="38100" dist="38100" dir="2700000" algn="tl">
                    <a:srgbClr val="000000">
                      <a:alpha val="43137"/>
                    </a:srgbClr>
                  </a:outerShdw>
                </a:effectLst>
              </a:rPr>
              <a:t>De rendimiento</a:t>
            </a:r>
          </a:p>
        </p:txBody>
      </p:sp>
      <p:sp>
        <p:nvSpPr>
          <p:cNvPr id="4" name="Rectángulo 3">
            <a:extLst>
              <a:ext uri="{FF2B5EF4-FFF2-40B4-BE49-F238E27FC236}">
                <a16:creationId xmlns:a16="http://schemas.microsoft.com/office/drawing/2014/main" id="{94B6CF70-11E3-76B2-2DC9-A31ED9DE272D}"/>
              </a:ext>
            </a:extLst>
          </p:cNvPr>
          <p:cNvSpPr/>
          <p:nvPr/>
        </p:nvSpPr>
        <p:spPr>
          <a:xfrm>
            <a:off x="3177629" y="1950095"/>
            <a:ext cx="5421087" cy="53304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b="1" dirty="0">
                <a:solidFill>
                  <a:schemeClr val="tx1">
                    <a:lumMod val="85000"/>
                    <a:lumOff val="15000"/>
                  </a:schemeClr>
                </a:solidFill>
                <a:effectLst>
                  <a:outerShdw blurRad="38100" dist="38100" dir="2700000" algn="tl">
                    <a:srgbClr val="000000">
                      <a:alpha val="43137"/>
                    </a:srgbClr>
                  </a:outerShdw>
                </a:effectLst>
              </a:rPr>
              <a:t>INSTRUMENTOS  DE EVALUACIÓN</a:t>
            </a:r>
          </a:p>
        </p:txBody>
      </p:sp>
      <p:sp>
        <p:nvSpPr>
          <p:cNvPr id="21" name="Abrir llave 20">
            <a:extLst>
              <a:ext uri="{FF2B5EF4-FFF2-40B4-BE49-F238E27FC236}">
                <a16:creationId xmlns:a16="http://schemas.microsoft.com/office/drawing/2014/main" id="{87100914-F643-CAFA-B36D-9690A35578B3}"/>
              </a:ext>
            </a:extLst>
          </p:cNvPr>
          <p:cNvSpPr/>
          <p:nvPr/>
        </p:nvSpPr>
        <p:spPr>
          <a:xfrm flipH="1">
            <a:off x="5791202" y="2683303"/>
            <a:ext cx="864066" cy="2499919"/>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s-ES"/>
          </a:p>
        </p:txBody>
      </p:sp>
    </p:spTree>
    <p:extLst>
      <p:ext uri="{BB962C8B-B14F-4D97-AF65-F5344CB8AC3E}">
        <p14:creationId xmlns:p14="http://schemas.microsoft.com/office/powerpoint/2010/main" val="289988329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Título 17">
            <a:extLst>
              <a:ext uri="{FF2B5EF4-FFF2-40B4-BE49-F238E27FC236}">
                <a16:creationId xmlns:a16="http://schemas.microsoft.com/office/drawing/2014/main" id="{27953A85-9FAE-B46F-3701-EDCDBC35A72A}"/>
              </a:ext>
            </a:extLst>
          </p:cNvPr>
          <p:cNvSpPr>
            <a:spLocks noGrp="1"/>
          </p:cNvSpPr>
          <p:nvPr>
            <p:ph type="title"/>
          </p:nvPr>
        </p:nvSpPr>
        <p:spPr/>
        <p:txBody>
          <a:bodyPr/>
          <a:lstStyle/>
          <a:p>
            <a:endParaRPr lang="es-ES"/>
          </a:p>
        </p:txBody>
      </p:sp>
      <p:sp>
        <p:nvSpPr>
          <p:cNvPr id="19" name="Marcador de contenido 18">
            <a:extLst>
              <a:ext uri="{FF2B5EF4-FFF2-40B4-BE49-F238E27FC236}">
                <a16:creationId xmlns:a16="http://schemas.microsoft.com/office/drawing/2014/main" id="{EEA739AF-6A2A-9BC6-5CC7-99E4C5B2912C}"/>
              </a:ext>
            </a:extLst>
          </p:cNvPr>
          <p:cNvSpPr>
            <a:spLocks noGrp="1"/>
          </p:cNvSpPr>
          <p:nvPr>
            <p:ph sz="half" idx="1"/>
          </p:nvPr>
        </p:nvSpPr>
        <p:spPr>
          <a:xfrm>
            <a:off x="1371600" y="3104662"/>
            <a:ext cx="4846320" cy="2966954"/>
          </a:xfrm>
        </p:spPr>
        <p:txBody>
          <a:bodyPr>
            <a:normAutofit/>
          </a:bodyPr>
          <a:lstStyle/>
          <a:p>
            <a:endParaRPr lang="es-ES" dirty="0"/>
          </a:p>
        </p:txBody>
      </p:sp>
      <p:sp>
        <p:nvSpPr>
          <p:cNvPr id="20" name="Marcador de contenido 19">
            <a:extLst>
              <a:ext uri="{FF2B5EF4-FFF2-40B4-BE49-F238E27FC236}">
                <a16:creationId xmlns:a16="http://schemas.microsoft.com/office/drawing/2014/main" id="{32E4709F-0C6F-19F5-ACED-64814DBA378B}"/>
              </a:ext>
            </a:extLst>
          </p:cNvPr>
          <p:cNvSpPr>
            <a:spLocks noGrp="1"/>
          </p:cNvSpPr>
          <p:nvPr>
            <p:ph sz="half" idx="2"/>
          </p:nvPr>
        </p:nvSpPr>
        <p:spPr>
          <a:xfrm>
            <a:off x="6766560" y="3184535"/>
            <a:ext cx="3744846" cy="1643498"/>
          </a:xfrm>
        </p:spPr>
        <p:txBody>
          <a:bodyPr>
            <a:normAutofit/>
          </a:bodyPr>
          <a:lstStyle/>
          <a:p>
            <a:pPr marL="0" indent="0">
              <a:buNone/>
            </a:pPr>
            <a:endParaRPr lang="es-ES" dirty="0">
              <a:solidFill>
                <a:srgbClr val="FF0000"/>
              </a:solidFill>
            </a:endParaRPr>
          </a:p>
        </p:txBody>
      </p:sp>
      <p:sp>
        <p:nvSpPr>
          <p:cNvPr id="11" name="10 Llamada de flecha hacia abajo"/>
          <p:cNvSpPr/>
          <p:nvPr/>
        </p:nvSpPr>
        <p:spPr>
          <a:xfrm>
            <a:off x="2761863" y="587826"/>
            <a:ext cx="6316824" cy="1362269"/>
          </a:xfrm>
          <a:prstGeom prst="downArrowCallout">
            <a:avLst/>
          </a:prstGeom>
          <a:solidFill>
            <a:schemeClr val="tx2">
              <a:lumMod val="25000"/>
              <a:lumOff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2000" b="1" dirty="0">
                <a:solidFill>
                  <a:srgbClr val="A03624"/>
                </a:solidFill>
                <a:effectLst>
                  <a:outerShdw blurRad="38100" dist="38100" dir="2700000" algn="tl">
                    <a:srgbClr val="000000">
                      <a:alpha val="43137"/>
                    </a:srgbClr>
                  </a:outerShdw>
                </a:effectLst>
              </a:rPr>
              <a:t>¿CÓMO  EVALUAR?</a:t>
            </a:r>
          </a:p>
        </p:txBody>
      </p:sp>
      <p:sp>
        <p:nvSpPr>
          <p:cNvPr id="2" name="Rectángulo: esquinas redondeadas 1">
            <a:extLst>
              <a:ext uri="{FF2B5EF4-FFF2-40B4-BE49-F238E27FC236}">
                <a16:creationId xmlns:a16="http://schemas.microsoft.com/office/drawing/2014/main" id="{D73DB7AF-B8F4-60D9-36A6-C389C9975546}"/>
              </a:ext>
            </a:extLst>
          </p:cNvPr>
          <p:cNvSpPr/>
          <p:nvPr/>
        </p:nvSpPr>
        <p:spPr>
          <a:xfrm>
            <a:off x="1371601" y="4261607"/>
            <a:ext cx="4131578" cy="1586422"/>
          </a:xfrm>
          <a:prstGeom prst="roundRect">
            <a:avLst/>
          </a:prstGeom>
          <a:solidFill>
            <a:srgbClr val="66FF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b="1" dirty="0">
                <a:solidFill>
                  <a:srgbClr val="0070C0"/>
                </a:solidFill>
                <a:effectLst>
                  <a:outerShdw blurRad="38100" dist="38100" dir="2700000" algn="tl">
                    <a:srgbClr val="000000">
                      <a:alpha val="43137"/>
                    </a:srgbClr>
                  </a:outerShdw>
                </a:effectLst>
              </a:rPr>
              <a:t>TÉCNICAS DE OBSERVACIÓN</a:t>
            </a:r>
          </a:p>
          <a:p>
            <a:pPr algn="ctr"/>
            <a:endParaRPr lang="es-ES" b="1" dirty="0">
              <a:solidFill>
                <a:srgbClr val="0070C0"/>
              </a:solidFill>
              <a:effectLst>
                <a:outerShdw blurRad="38100" dist="38100" dir="2700000" algn="tl">
                  <a:srgbClr val="000000">
                    <a:alpha val="43137"/>
                  </a:srgbClr>
                </a:outerShdw>
              </a:effectLst>
            </a:endParaRPr>
          </a:p>
        </p:txBody>
      </p:sp>
      <p:sp>
        <p:nvSpPr>
          <p:cNvPr id="4" name="Rectángulo 3">
            <a:extLst>
              <a:ext uri="{FF2B5EF4-FFF2-40B4-BE49-F238E27FC236}">
                <a16:creationId xmlns:a16="http://schemas.microsoft.com/office/drawing/2014/main" id="{94B6CF70-11E3-76B2-2DC9-A31ED9DE272D}"/>
              </a:ext>
            </a:extLst>
          </p:cNvPr>
          <p:cNvSpPr/>
          <p:nvPr/>
        </p:nvSpPr>
        <p:spPr>
          <a:xfrm>
            <a:off x="3177629" y="1950095"/>
            <a:ext cx="5421087" cy="53304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b="1" dirty="0">
                <a:solidFill>
                  <a:schemeClr val="tx1">
                    <a:lumMod val="85000"/>
                    <a:lumOff val="15000"/>
                  </a:schemeClr>
                </a:solidFill>
                <a:effectLst>
                  <a:outerShdw blurRad="38100" dist="38100" dir="2700000" algn="tl">
                    <a:srgbClr val="000000">
                      <a:alpha val="43137"/>
                    </a:srgbClr>
                  </a:outerShdw>
                </a:effectLst>
              </a:rPr>
              <a:t>HERRAMIENTAS DE EVALUACIÓN</a:t>
            </a:r>
          </a:p>
        </p:txBody>
      </p:sp>
      <p:sp>
        <p:nvSpPr>
          <p:cNvPr id="3" name="Flecha: hacia abajo 2">
            <a:extLst>
              <a:ext uri="{FF2B5EF4-FFF2-40B4-BE49-F238E27FC236}">
                <a16:creationId xmlns:a16="http://schemas.microsoft.com/office/drawing/2014/main" id="{0D6A554B-7F72-E7D0-0037-95CDCB262CC2}"/>
              </a:ext>
            </a:extLst>
          </p:cNvPr>
          <p:cNvSpPr/>
          <p:nvPr/>
        </p:nvSpPr>
        <p:spPr>
          <a:xfrm>
            <a:off x="5712903" y="2592198"/>
            <a:ext cx="587229" cy="654341"/>
          </a:xfrm>
          <a:prstGeom prst="downArrow">
            <a:avLst>
              <a:gd name="adj1" fmla="val 50000"/>
              <a:gd name="adj2" fmla="val 48571"/>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5" name="Rectángulo 4">
            <a:extLst>
              <a:ext uri="{FF2B5EF4-FFF2-40B4-BE49-F238E27FC236}">
                <a16:creationId xmlns:a16="http://schemas.microsoft.com/office/drawing/2014/main" id="{2E2E8864-A165-D3E4-02BE-4A186C8D0123}"/>
              </a:ext>
            </a:extLst>
          </p:cNvPr>
          <p:cNvSpPr/>
          <p:nvPr/>
        </p:nvSpPr>
        <p:spPr>
          <a:xfrm>
            <a:off x="3397541" y="3498209"/>
            <a:ext cx="4924337" cy="533046"/>
          </a:xfrm>
          <a:prstGeom prst="rect">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b="1" dirty="0">
                <a:solidFill>
                  <a:schemeClr val="accent6">
                    <a:lumMod val="75000"/>
                  </a:schemeClr>
                </a:solidFill>
                <a:effectLst>
                  <a:outerShdw blurRad="38100" dist="38100" dir="2700000" algn="tl">
                    <a:srgbClr val="000000">
                      <a:alpha val="43137"/>
                    </a:srgbClr>
                  </a:outerShdw>
                </a:effectLst>
              </a:rPr>
              <a:t>EVALUACIÓN COMPETENCIAL</a:t>
            </a:r>
          </a:p>
        </p:txBody>
      </p:sp>
      <p:sp>
        <p:nvSpPr>
          <p:cNvPr id="6" name="Rectángulo: esquinas redondeadas 5">
            <a:extLst>
              <a:ext uri="{FF2B5EF4-FFF2-40B4-BE49-F238E27FC236}">
                <a16:creationId xmlns:a16="http://schemas.microsoft.com/office/drawing/2014/main" id="{45DEA116-A9A4-D8D7-0770-B98486D3D045}"/>
              </a:ext>
            </a:extLst>
          </p:cNvPr>
          <p:cNvSpPr/>
          <p:nvPr/>
        </p:nvSpPr>
        <p:spPr>
          <a:xfrm>
            <a:off x="6736360" y="4282926"/>
            <a:ext cx="4269996" cy="1565104"/>
          </a:xfrm>
          <a:prstGeom prst="roundRect">
            <a:avLst/>
          </a:prstGeom>
          <a:solidFill>
            <a:srgbClr val="66FF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b="1" dirty="0">
                <a:solidFill>
                  <a:srgbClr val="0070C0"/>
                </a:solidFill>
                <a:effectLst>
                  <a:outerShdw blurRad="38100" dist="38100" dir="2700000" algn="tl">
                    <a:srgbClr val="000000">
                      <a:alpha val="43137"/>
                    </a:srgbClr>
                  </a:outerShdw>
                </a:effectLst>
              </a:rPr>
              <a:t>TÉCNICAS DE RENDIMIENTO</a:t>
            </a:r>
          </a:p>
          <a:p>
            <a:pPr algn="ctr"/>
            <a:r>
              <a:rPr lang="es-ES" sz="1600" dirty="0">
                <a:solidFill>
                  <a:srgbClr val="0070C0"/>
                </a:solidFill>
                <a:effectLst>
                  <a:outerShdw blurRad="38100" dist="38100" dir="2700000" algn="tl">
                    <a:srgbClr val="000000">
                      <a:alpha val="43137"/>
                    </a:srgbClr>
                  </a:outerShdw>
                </a:effectLst>
              </a:rPr>
              <a:t>Respuestas abiertas (carácter cualitativo)</a:t>
            </a:r>
            <a:endParaRPr lang="es-ES" sz="1600" dirty="0">
              <a:solidFill>
                <a:srgbClr val="FF0000"/>
              </a:solidFill>
            </a:endParaRPr>
          </a:p>
        </p:txBody>
      </p:sp>
    </p:spTree>
    <p:extLst>
      <p:ext uri="{BB962C8B-B14F-4D97-AF65-F5344CB8AC3E}">
        <p14:creationId xmlns:p14="http://schemas.microsoft.com/office/powerpoint/2010/main" val="409308683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9 Título"/>
          <p:cNvSpPr>
            <a:spLocks noGrp="1"/>
          </p:cNvSpPr>
          <p:nvPr>
            <p:ph type="title"/>
          </p:nvPr>
        </p:nvSpPr>
        <p:spPr>
          <a:xfrm>
            <a:off x="1558212" y="375651"/>
            <a:ext cx="10241280" cy="1234440"/>
          </a:xfrm>
        </p:spPr>
        <p:txBody>
          <a:bodyPr/>
          <a:lstStyle/>
          <a:p>
            <a:endParaRPr lang="es-ES" dirty="0"/>
          </a:p>
        </p:txBody>
      </p:sp>
      <p:sp>
        <p:nvSpPr>
          <p:cNvPr id="5" name="4 Marcador de contenido"/>
          <p:cNvSpPr>
            <a:spLocks noGrp="1"/>
          </p:cNvSpPr>
          <p:nvPr>
            <p:ph sz="half" idx="4294967295"/>
          </p:nvPr>
        </p:nvSpPr>
        <p:spPr>
          <a:xfrm>
            <a:off x="1847461" y="1623527"/>
            <a:ext cx="3313113" cy="4243388"/>
          </a:xfrm>
        </p:spPr>
        <p:txBody>
          <a:bodyPr>
            <a:normAutofit/>
          </a:bodyPr>
          <a:lstStyle/>
          <a:p>
            <a:pPr marL="0" indent="0" algn="just">
              <a:buNone/>
            </a:pPr>
            <a:endParaRPr lang="es-ES" sz="1900" dirty="0"/>
          </a:p>
        </p:txBody>
      </p:sp>
      <p:sp>
        <p:nvSpPr>
          <p:cNvPr id="11" name="10 Llamada de flecha hacia abajo"/>
          <p:cNvSpPr/>
          <p:nvPr/>
        </p:nvSpPr>
        <p:spPr>
          <a:xfrm>
            <a:off x="2761863" y="587826"/>
            <a:ext cx="6316824" cy="1362269"/>
          </a:xfrm>
          <a:prstGeom prst="downArrowCallout">
            <a:avLst/>
          </a:prstGeom>
          <a:solidFill>
            <a:schemeClr val="tx2">
              <a:lumMod val="25000"/>
              <a:lumOff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2000" b="1" dirty="0">
                <a:solidFill>
                  <a:srgbClr val="A03624"/>
                </a:solidFill>
                <a:effectLst>
                  <a:outerShdw blurRad="38100" dist="38100" dir="2700000" algn="tl">
                    <a:srgbClr val="000000">
                      <a:alpha val="43137"/>
                    </a:srgbClr>
                  </a:outerShdw>
                </a:effectLst>
              </a:rPr>
              <a:t>¿ CUÁNDO SE EVALÚA?</a:t>
            </a:r>
          </a:p>
        </p:txBody>
      </p:sp>
      <p:sp>
        <p:nvSpPr>
          <p:cNvPr id="2" name="Rectángulo: esquinas redondeadas 1">
            <a:extLst>
              <a:ext uri="{FF2B5EF4-FFF2-40B4-BE49-F238E27FC236}">
                <a16:creationId xmlns:a16="http://schemas.microsoft.com/office/drawing/2014/main" id="{787D7C55-9B27-B154-77D1-C618CA9F1198}"/>
              </a:ext>
            </a:extLst>
          </p:cNvPr>
          <p:cNvSpPr/>
          <p:nvPr/>
        </p:nvSpPr>
        <p:spPr>
          <a:xfrm>
            <a:off x="1558212" y="1963532"/>
            <a:ext cx="9271975" cy="3903384"/>
          </a:xfrm>
          <a:prstGeom prst="roundRect">
            <a:avLst/>
          </a:prstGeom>
          <a:solidFill>
            <a:srgbClr val="66FF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lgn="just">
              <a:buFont typeface="Wingdings" panose="05000000000000000000" pitchFamily="2" charset="2"/>
              <a:buChar char="q"/>
            </a:pPr>
            <a:r>
              <a:rPr lang="es-ES" sz="1600" b="1" dirty="0">
                <a:solidFill>
                  <a:srgbClr val="0070C0"/>
                </a:solidFill>
                <a:effectLst>
                  <a:outerShdw blurRad="38100" dist="38100" dir="2700000" algn="tl">
                    <a:srgbClr val="000000">
                      <a:alpha val="43137"/>
                    </a:srgbClr>
                  </a:outerShdw>
                </a:effectLst>
              </a:rPr>
              <a:t>Evaluación inicial (DIAGNÓSTICA): </a:t>
            </a:r>
          </a:p>
          <a:p>
            <a:pPr marL="742950" lvl="1" indent="-285750" algn="just">
              <a:buFont typeface="Wingdings" panose="05000000000000000000" pitchFamily="2" charset="2"/>
              <a:buChar char="q"/>
            </a:pPr>
            <a:r>
              <a:rPr lang="es-ES" sz="1600" dirty="0">
                <a:solidFill>
                  <a:srgbClr val="0070C0"/>
                </a:solidFill>
              </a:rPr>
              <a:t>Se conocerá la situación de partida de cada alumno, con el fin de diseñar la intervención a lo largo del proceso de aprendizaje.</a:t>
            </a:r>
          </a:p>
          <a:p>
            <a:pPr marL="742950" lvl="1" indent="-285750" algn="just">
              <a:buFont typeface="Wingdings" panose="05000000000000000000" pitchFamily="2" charset="2"/>
              <a:buChar char="q"/>
            </a:pPr>
            <a:r>
              <a:rPr lang="es-ES" sz="1600" dirty="0">
                <a:solidFill>
                  <a:srgbClr val="0070C0"/>
                </a:solidFill>
              </a:rPr>
              <a:t>Es la base para organizar y secuenciar la enseñanza.</a:t>
            </a:r>
          </a:p>
          <a:p>
            <a:pPr marL="742950" lvl="1" indent="-285750" algn="just">
              <a:buFont typeface="Wingdings" panose="05000000000000000000" pitchFamily="2" charset="2"/>
              <a:buChar char="q"/>
            </a:pPr>
            <a:r>
              <a:rPr lang="es-ES" sz="1600" dirty="0">
                <a:solidFill>
                  <a:srgbClr val="0070C0"/>
                </a:solidFill>
              </a:rPr>
              <a:t>Permite individualizar el recorrido educativo creando un entorno personalizado de aprendizaje.</a:t>
            </a:r>
          </a:p>
          <a:p>
            <a:pPr marL="285750" indent="-285750" algn="just">
              <a:buFont typeface="Wingdings" panose="05000000000000000000" pitchFamily="2" charset="2"/>
              <a:buChar char="q"/>
            </a:pPr>
            <a:r>
              <a:rPr lang="es-ES" sz="1600" b="1" dirty="0">
                <a:solidFill>
                  <a:srgbClr val="0070C0"/>
                </a:solidFill>
                <a:effectLst>
                  <a:outerShdw blurRad="38100" dist="38100" dir="2700000" algn="tl">
                    <a:srgbClr val="000000">
                      <a:alpha val="43137"/>
                    </a:srgbClr>
                  </a:outerShdw>
                </a:effectLst>
              </a:rPr>
              <a:t>Evaluación continua (PROCESUAL):</a:t>
            </a:r>
          </a:p>
          <a:p>
            <a:pPr marL="742950" lvl="1" indent="-285750" algn="just">
              <a:buFont typeface="Wingdings" panose="05000000000000000000" pitchFamily="2" charset="2"/>
              <a:buChar char="q"/>
            </a:pPr>
            <a:r>
              <a:rPr lang="es-ES" sz="1600" dirty="0">
                <a:solidFill>
                  <a:srgbClr val="0070C0"/>
                </a:solidFill>
              </a:rPr>
              <a:t>Informará acerca del desarrollo y la evolución del proceso de aprendizaje.</a:t>
            </a:r>
          </a:p>
          <a:p>
            <a:pPr marL="742950" lvl="1" indent="-285750" algn="just">
              <a:buFont typeface="Wingdings" panose="05000000000000000000" pitchFamily="2" charset="2"/>
              <a:buChar char="q"/>
            </a:pPr>
            <a:r>
              <a:rPr lang="es-ES" sz="1600" dirty="0">
                <a:solidFill>
                  <a:srgbClr val="0070C0"/>
                </a:solidFill>
              </a:rPr>
              <a:t>Indicará al docente cómo se desarrolla el proceso de enseñanza, así como aspectos más y menos desarrollados.</a:t>
            </a:r>
          </a:p>
          <a:p>
            <a:pPr marL="285750" indent="-285750" algn="just">
              <a:buFont typeface="Wingdings" panose="05000000000000000000" pitchFamily="2" charset="2"/>
              <a:buChar char="q"/>
            </a:pPr>
            <a:r>
              <a:rPr lang="es-ES" sz="1600" b="1" dirty="0">
                <a:solidFill>
                  <a:srgbClr val="0070C0"/>
                </a:solidFill>
                <a:effectLst>
                  <a:outerShdw blurRad="38100" dist="38100" dir="2700000" algn="tl">
                    <a:srgbClr val="000000">
                      <a:alpha val="43137"/>
                    </a:srgbClr>
                  </a:outerShdw>
                </a:effectLst>
              </a:rPr>
              <a:t>Evaluación sumativa: </a:t>
            </a:r>
          </a:p>
          <a:p>
            <a:pPr marL="742950" lvl="1" indent="-285750" algn="just">
              <a:buFont typeface="Wingdings" panose="05000000000000000000" pitchFamily="2" charset="2"/>
              <a:buChar char="q"/>
            </a:pPr>
            <a:r>
              <a:rPr lang="es-ES" sz="1600" dirty="0">
                <a:solidFill>
                  <a:srgbClr val="0070C0"/>
                </a:solidFill>
              </a:rPr>
              <a:t>Permite determinar tanto qué se ha logrado como el resultado del proceso en una determinada secuencia temporal. </a:t>
            </a:r>
          </a:p>
          <a:p>
            <a:pPr marL="742950" lvl="1" indent="-285750" algn="just">
              <a:buFont typeface="Wingdings" panose="05000000000000000000" pitchFamily="2" charset="2"/>
              <a:buChar char="q"/>
            </a:pPr>
            <a:r>
              <a:rPr lang="es-ES" sz="1600" dirty="0">
                <a:solidFill>
                  <a:srgbClr val="0070C0"/>
                </a:solidFill>
              </a:rPr>
              <a:t>Proporcionará al docente información para orientar la planificación, seguimiento y correcciones en la secuencia del proceso de aprendizaje siguiente.</a:t>
            </a:r>
            <a:endParaRPr lang="es-ES" sz="1600" b="1" dirty="0">
              <a:solidFill>
                <a:srgbClr val="0070C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2048145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9 Título"/>
          <p:cNvSpPr>
            <a:spLocks noGrp="1"/>
          </p:cNvSpPr>
          <p:nvPr>
            <p:ph type="title"/>
          </p:nvPr>
        </p:nvSpPr>
        <p:spPr>
          <a:xfrm>
            <a:off x="1558212" y="375651"/>
            <a:ext cx="10241280" cy="1234440"/>
          </a:xfrm>
        </p:spPr>
        <p:txBody>
          <a:bodyPr/>
          <a:lstStyle/>
          <a:p>
            <a:endParaRPr lang="es-ES" dirty="0"/>
          </a:p>
        </p:txBody>
      </p:sp>
      <p:sp>
        <p:nvSpPr>
          <p:cNvPr id="5" name="4 Marcador de contenido"/>
          <p:cNvSpPr>
            <a:spLocks noGrp="1"/>
          </p:cNvSpPr>
          <p:nvPr>
            <p:ph sz="half" idx="4294967295"/>
          </p:nvPr>
        </p:nvSpPr>
        <p:spPr>
          <a:xfrm>
            <a:off x="1847461" y="1623527"/>
            <a:ext cx="3313113" cy="4243388"/>
          </a:xfrm>
        </p:spPr>
        <p:txBody>
          <a:bodyPr>
            <a:normAutofit/>
          </a:bodyPr>
          <a:lstStyle/>
          <a:p>
            <a:pPr marL="0" indent="0" algn="just">
              <a:buNone/>
            </a:pPr>
            <a:endParaRPr lang="es-ES" sz="1900" dirty="0"/>
          </a:p>
        </p:txBody>
      </p:sp>
      <p:sp>
        <p:nvSpPr>
          <p:cNvPr id="11" name="10 Llamada de flecha hacia abajo"/>
          <p:cNvSpPr/>
          <p:nvPr/>
        </p:nvSpPr>
        <p:spPr>
          <a:xfrm>
            <a:off x="2761863" y="587826"/>
            <a:ext cx="6316824" cy="1362269"/>
          </a:xfrm>
          <a:prstGeom prst="downArrowCallout">
            <a:avLst/>
          </a:prstGeom>
          <a:solidFill>
            <a:schemeClr val="tx2">
              <a:lumMod val="25000"/>
              <a:lumOff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2000" b="1" dirty="0">
                <a:solidFill>
                  <a:srgbClr val="A03624"/>
                </a:solidFill>
                <a:effectLst>
                  <a:outerShdw blurRad="38100" dist="38100" dir="2700000" algn="tl">
                    <a:srgbClr val="000000">
                      <a:alpha val="43137"/>
                    </a:srgbClr>
                  </a:outerShdw>
                </a:effectLst>
              </a:rPr>
              <a:t>¿ QUIÉN EVALÚA?</a:t>
            </a:r>
          </a:p>
        </p:txBody>
      </p:sp>
      <p:sp>
        <p:nvSpPr>
          <p:cNvPr id="2" name="Rectángulo: esquinas redondeadas 1">
            <a:extLst>
              <a:ext uri="{FF2B5EF4-FFF2-40B4-BE49-F238E27FC236}">
                <a16:creationId xmlns:a16="http://schemas.microsoft.com/office/drawing/2014/main" id="{0F91B332-616C-490C-A7B1-7F7BFF3C5BDB}"/>
              </a:ext>
            </a:extLst>
          </p:cNvPr>
          <p:cNvSpPr/>
          <p:nvPr/>
        </p:nvSpPr>
        <p:spPr>
          <a:xfrm>
            <a:off x="729843" y="3112315"/>
            <a:ext cx="3078760" cy="2332139"/>
          </a:xfrm>
          <a:prstGeom prst="roundRect">
            <a:avLst/>
          </a:prstGeom>
          <a:solidFill>
            <a:srgbClr val="66FF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b="1" dirty="0">
                <a:solidFill>
                  <a:srgbClr val="0070C0"/>
                </a:solidFill>
                <a:effectLst>
                  <a:outerShdw blurRad="38100" dist="38100" dir="2700000" algn="tl">
                    <a:srgbClr val="000000">
                      <a:alpha val="43137"/>
                    </a:srgbClr>
                  </a:outerShdw>
                </a:effectLst>
              </a:rPr>
              <a:t>HETEROEVALUACIÓN</a:t>
            </a:r>
          </a:p>
        </p:txBody>
      </p:sp>
      <p:sp>
        <p:nvSpPr>
          <p:cNvPr id="3" name="Rectángulo: esquinas redondeadas 2">
            <a:extLst>
              <a:ext uri="{FF2B5EF4-FFF2-40B4-BE49-F238E27FC236}">
                <a16:creationId xmlns:a16="http://schemas.microsoft.com/office/drawing/2014/main" id="{AD663673-7FF2-2610-2BA9-FCA83BFD2B09}"/>
              </a:ext>
            </a:extLst>
          </p:cNvPr>
          <p:cNvSpPr/>
          <p:nvPr/>
        </p:nvSpPr>
        <p:spPr>
          <a:xfrm>
            <a:off x="4915950" y="3112315"/>
            <a:ext cx="2860644" cy="2332139"/>
          </a:xfrm>
          <a:prstGeom prst="roundRect">
            <a:avLst/>
          </a:prstGeom>
          <a:solidFill>
            <a:srgbClr val="66FF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b="1" dirty="0">
                <a:solidFill>
                  <a:srgbClr val="0070C0"/>
                </a:solidFill>
                <a:effectLst>
                  <a:outerShdw blurRad="38100" dist="38100" dir="2700000" algn="tl">
                    <a:srgbClr val="000000">
                      <a:alpha val="43137"/>
                    </a:srgbClr>
                  </a:outerShdw>
                </a:effectLst>
              </a:rPr>
              <a:t>AUTOEVALUACIÓN</a:t>
            </a:r>
          </a:p>
        </p:txBody>
      </p:sp>
      <p:sp>
        <p:nvSpPr>
          <p:cNvPr id="4" name="Rectángulo: esquinas redondeadas 3">
            <a:extLst>
              <a:ext uri="{FF2B5EF4-FFF2-40B4-BE49-F238E27FC236}">
                <a16:creationId xmlns:a16="http://schemas.microsoft.com/office/drawing/2014/main" id="{B6DFF796-6D80-15B4-1686-DB5791C1D3A4}"/>
              </a:ext>
            </a:extLst>
          </p:cNvPr>
          <p:cNvSpPr/>
          <p:nvPr/>
        </p:nvSpPr>
        <p:spPr>
          <a:xfrm>
            <a:off x="8749719" y="3112313"/>
            <a:ext cx="2785145" cy="2332140"/>
          </a:xfrm>
          <a:prstGeom prst="roundRect">
            <a:avLst/>
          </a:prstGeom>
          <a:solidFill>
            <a:srgbClr val="66FF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b="1" dirty="0">
                <a:solidFill>
                  <a:srgbClr val="0070C0"/>
                </a:solidFill>
                <a:effectLst>
                  <a:outerShdw blurRad="38100" dist="38100" dir="2700000" algn="tl">
                    <a:srgbClr val="000000">
                      <a:alpha val="43137"/>
                    </a:srgbClr>
                  </a:outerShdw>
                </a:effectLst>
              </a:rPr>
              <a:t>COEVALUACIÓN</a:t>
            </a:r>
          </a:p>
        </p:txBody>
      </p:sp>
      <p:sp>
        <p:nvSpPr>
          <p:cNvPr id="6" name="Rectángulo 5">
            <a:extLst>
              <a:ext uri="{FF2B5EF4-FFF2-40B4-BE49-F238E27FC236}">
                <a16:creationId xmlns:a16="http://schemas.microsoft.com/office/drawing/2014/main" id="{BA89AB95-617E-74AA-B631-68B964955F9C}"/>
              </a:ext>
            </a:extLst>
          </p:cNvPr>
          <p:cNvSpPr/>
          <p:nvPr/>
        </p:nvSpPr>
        <p:spPr>
          <a:xfrm>
            <a:off x="2835479" y="2162270"/>
            <a:ext cx="6727971" cy="4131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b="1" dirty="0">
                <a:solidFill>
                  <a:schemeClr val="tx1"/>
                </a:solidFill>
                <a:effectLst>
                  <a:outerShdw blurRad="38100" dist="38100" dir="2700000" algn="tl">
                    <a:srgbClr val="000000">
                      <a:alpha val="43137"/>
                    </a:srgbClr>
                  </a:outerShdw>
                </a:effectLst>
              </a:rPr>
              <a:t>AGENTES EVALUADORES</a:t>
            </a:r>
          </a:p>
        </p:txBody>
      </p:sp>
    </p:spTree>
    <p:extLst>
      <p:ext uri="{BB962C8B-B14F-4D97-AF65-F5344CB8AC3E}">
        <p14:creationId xmlns:p14="http://schemas.microsoft.com/office/powerpoint/2010/main" val="8476273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9 Título"/>
          <p:cNvSpPr>
            <a:spLocks noGrp="1"/>
          </p:cNvSpPr>
          <p:nvPr>
            <p:ph type="title"/>
          </p:nvPr>
        </p:nvSpPr>
        <p:spPr>
          <a:xfrm>
            <a:off x="1558212" y="375651"/>
            <a:ext cx="10241280" cy="1234440"/>
          </a:xfrm>
        </p:spPr>
        <p:txBody>
          <a:bodyPr/>
          <a:lstStyle/>
          <a:p>
            <a:endParaRPr lang="es-ES" dirty="0"/>
          </a:p>
        </p:txBody>
      </p:sp>
      <p:sp>
        <p:nvSpPr>
          <p:cNvPr id="5" name="4 Marcador de contenido"/>
          <p:cNvSpPr>
            <a:spLocks noGrp="1"/>
          </p:cNvSpPr>
          <p:nvPr>
            <p:ph sz="half" idx="4294967295"/>
          </p:nvPr>
        </p:nvSpPr>
        <p:spPr>
          <a:xfrm>
            <a:off x="1847461" y="1623527"/>
            <a:ext cx="3313113" cy="4243388"/>
          </a:xfrm>
        </p:spPr>
        <p:txBody>
          <a:bodyPr>
            <a:normAutofit/>
          </a:bodyPr>
          <a:lstStyle/>
          <a:p>
            <a:pPr marL="0" indent="0" algn="just">
              <a:buNone/>
            </a:pPr>
            <a:endParaRPr lang="es-ES" sz="1900" dirty="0"/>
          </a:p>
        </p:txBody>
      </p:sp>
      <p:sp>
        <p:nvSpPr>
          <p:cNvPr id="11" name="10 Llamada de flecha hacia abajo"/>
          <p:cNvSpPr/>
          <p:nvPr/>
        </p:nvSpPr>
        <p:spPr>
          <a:xfrm>
            <a:off x="2761863" y="587826"/>
            <a:ext cx="6316824" cy="1362269"/>
          </a:xfrm>
          <a:prstGeom prst="downArrowCallout">
            <a:avLst/>
          </a:prstGeom>
          <a:solidFill>
            <a:schemeClr val="tx2">
              <a:lumMod val="25000"/>
              <a:lumOff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2000" b="1" dirty="0">
                <a:solidFill>
                  <a:srgbClr val="A03624"/>
                </a:solidFill>
                <a:effectLst>
                  <a:outerShdw blurRad="38100" dist="38100" dir="2700000" algn="tl">
                    <a:srgbClr val="000000">
                      <a:alpha val="43137"/>
                    </a:srgbClr>
                  </a:outerShdw>
                </a:effectLst>
              </a:rPr>
              <a:t>¿ QUIÉN EVALÚA?</a:t>
            </a:r>
          </a:p>
        </p:txBody>
      </p:sp>
      <p:sp>
        <p:nvSpPr>
          <p:cNvPr id="2" name="Rectángulo: esquinas redondeadas 1">
            <a:extLst>
              <a:ext uri="{FF2B5EF4-FFF2-40B4-BE49-F238E27FC236}">
                <a16:creationId xmlns:a16="http://schemas.microsoft.com/office/drawing/2014/main" id="{0F91B332-616C-490C-A7B1-7F7BFF3C5BDB}"/>
              </a:ext>
            </a:extLst>
          </p:cNvPr>
          <p:cNvSpPr/>
          <p:nvPr/>
        </p:nvSpPr>
        <p:spPr>
          <a:xfrm>
            <a:off x="729843" y="3112315"/>
            <a:ext cx="3078760" cy="2332139"/>
          </a:xfrm>
          <a:prstGeom prst="roundRect">
            <a:avLst/>
          </a:prstGeom>
          <a:solidFill>
            <a:srgbClr val="66FF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b="1" dirty="0">
                <a:solidFill>
                  <a:srgbClr val="0070C0"/>
                </a:solidFill>
                <a:effectLst>
                  <a:outerShdw blurRad="38100" dist="38100" dir="2700000" algn="tl">
                    <a:srgbClr val="000000">
                      <a:alpha val="43137"/>
                    </a:srgbClr>
                  </a:outerShdw>
                </a:effectLst>
              </a:rPr>
              <a:t>HETEROEVALUACIÓN</a:t>
            </a:r>
          </a:p>
        </p:txBody>
      </p:sp>
      <p:sp>
        <p:nvSpPr>
          <p:cNvPr id="3" name="Rectángulo: esquinas redondeadas 2">
            <a:extLst>
              <a:ext uri="{FF2B5EF4-FFF2-40B4-BE49-F238E27FC236}">
                <a16:creationId xmlns:a16="http://schemas.microsoft.com/office/drawing/2014/main" id="{AD663673-7FF2-2610-2BA9-FCA83BFD2B09}"/>
              </a:ext>
            </a:extLst>
          </p:cNvPr>
          <p:cNvSpPr/>
          <p:nvPr/>
        </p:nvSpPr>
        <p:spPr>
          <a:xfrm>
            <a:off x="4915950" y="3112315"/>
            <a:ext cx="2860644" cy="2332139"/>
          </a:xfrm>
          <a:prstGeom prst="roundRect">
            <a:avLst/>
          </a:prstGeom>
          <a:solidFill>
            <a:srgbClr val="66FF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b="1" dirty="0">
                <a:solidFill>
                  <a:srgbClr val="0070C0"/>
                </a:solidFill>
                <a:effectLst>
                  <a:outerShdw blurRad="38100" dist="38100" dir="2700000" algn="tl">
                    <a:srgbClr val="000000">
                      <a:alpha val="43137"/>
                    </a:srgbClr>
                  </a:outerShdw>
                </a:effectLst>
              </a:rPr>
              <a:t>AUTOEVALUACIÓN</a:t>
            </a:r>
          </a:p>
        </p:txBody>
      </p:sp>
      <p:sp>
        <p:nvSpPr>
          <p:cNvPr id="4" name="Rectángulo: esquinas redondeadas 3">
            <a:extLst>
              <a:ext uri="{FF2B5EF4-FFF2-40B4-BE49-F238E27FC236}">
                <a16:creationId xmlns:a16="http://schemas.microsoft.com/office/drawing/2014/main" id="{B6DFF796-6D80-15B4-1686-DB5791C1D3A4}"/>
              </a:ext>
            </a:extLst>
          </p:cNvPr>
          <p:cNvSpPr/>
          <p:nvPr/>
        </p:nvSpPr>
        <p:spPr>
          <a:xfrm>
            <a:off x="8749719" y="3112313"/>
            <a:ext cx="2785145" cy="2332140"/>
          </a:xfrm>
          <a:prstGeom prst="roundRect">
            <a:avLst/>
          </a:prstGeom>
          <a:solidFill>
            <a:srgbClr val="66FF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b="1" dirty="0">
                <a:solidFill>
                  <a:srgbClr val="0070C0"/>
                </a:solidFill>
                <a:effectLst>
                  <a:outerShdw blurRad="38100" dist="38100" dir="2700000" algn="tl">
                    <a:srgbClr val="000000">
                      <a:alpha val="43137"/>
                    </a:srgbClr>
                  </a:outerShdw>
                </a:effectLst>
              </a:rPr>
              <a:t>COEVALUACIÓN</a:t>
            </a:r>
          </a:p>
        </p:txBody>
      </p:sp>
      <p:sp>
        <p:nvSpPr>
          <p:cNvPr id="6" name="Rectángulo 5">
            <a:extLst>
              <a:ext uri="{FF2B5EF4-FFF2-40B4-BE49-F238E27FC236}">
                <a16:creationId xmlns:a16="http://schemas.microsoft.com/office/drawing/2014/main" id="{BA89AB95-617E-74AA-B631-68B964955F9C}"/>
              </a:ext>
            </a:extLst>
          </p:cNvPr>
          <p:cNvSpPr/>
          <p:nvPr/>
        </p:nvSpPr>
        <p:spPr>
          <a:xfrm>
            <a:off x="2835479" y="2162270"/>
            <a:ext cx="6727971" cy="4131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b="1" dirty="0">
                <a:solidFill>
                  <a:schemeClr val="tx1"/>
                </a:solidFill>
                <a:effectLst>
                  <a:outerShdw blurRad="38100" dist="38100" dir="2700000" algn="tl">
                    <a:srgbClr val="000000">
                      <a:alpha val="43137"/>
                    </a:srgbClr>
                  </a:outerShdw>
                </a:effectLst>
              </a:rPr>
              <a:t>AGENTES EVALUADORES</a:t>
            </a:r>
          </a:p>
        </p:txBody>
      </p:sp>
    </p:spTree>
    <p:extLst>
      <p:ext uri="{BB962C8B-B14F-4D97-AF65-F5344CB8AC3E}">
        <p14:creationId xmlns:p14="http://schemas.microsoft.com/office/powerpoint/2010/main" val="109295176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9 Título"/>
          <p:cNvSpPr>
            <a:spLocks noGrp="1"/>
          </p:cNvSpPr>
          <p:nvPr>
            <p:ph type="title"/>
          </p:nvPr>
        </p:nvSpPr>
        <p:spPr>
          <a:xfrm>
            <a:off x="1558212" y="375651"/>
            <a:ext cx="10241280" cy="1234440"/>
          </a:xfrm>
        </p:spPr>
        <p:txBody>
          <a:bodyPr/>
          <a:lstStyle/>
          <a:p>
            <a:endParaRPr lang="es-ES" dirty="0"/>
          </a:p>
        </p:txBody>
      </p:sp>
      <p:sp>
        <p:nvSpPr>
          <p:cNvPr id="5" name="4 Marcador de contenido"/>
          <p:cNvSpPr>
            <a:spLocks noGrp="1"/>
          </p:cNvSpPr>
          <p:nvPr>
            <p:ph sz="half" idx="4294967295"/>
          </p:nvPr>
        </p:nvSpPr>
        <p:spPr>
          <a:xfrm>
            <a:off x="1847461" y="1623527"/>
            <a:ext cx="3313113" cy="4243388"/>
          </a:xfrm>
        </p:spPr>
        <p:txBody>
          <a:bodyPr>
            <a:normAutofit/>
          </a:bodyPr>
          <a:lstStyle/>
          <a:p>
            <a:pPr marL="0" indent="0" algn="just">
              <a:buNone/>
            </a:pPr>
            <a:endParaRPr lang="es-ES" sz="1900" dirty="0"/>
          </a:p>
        </p:txBody>
      </p:sp>
      <p:sp>
        <p:nvSpPr>
          <p:cNvPr id="11" name="10 Llamada de flecha hacia abajo"/>
          <p:cNvSpPr/>
          <p:nvPr/>
        </p:nvSpPr>
        <p:spPr>
          <a:xfrm>
            <a:off x="2761863" y="587826"/>
            <a:ext cx="6316824" cy="1362269"/>
          </a:xfrm>
          <a:prstGeom prst="downArrowCallout">
            <a:avLst/>
          </a:prstGeom>
          <a:solidFill>
            <a:schemeClr val="tx2">
              <a:lumMod val="25000"/>
              <a:lumOff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2000" b="1" dirty="0">
                <a:solidFill>
                  <a:srgbClr val="A03624"/>
                </a:solidFill>
                <a:effectLst>
                  <a:outerShdw blurRad="38100" dist="38100" dir="2700000" algn="tl">
                    <a:srgbClr val="000000">
                      <a:alpha val="43137"/>
                    </a:srgbClr>
                  </a:outerShdw>
                </a:effectLst>
              </a:rPr>
              <a:t>¿ QUIÉN CALIFICA?</a:t>
            </a:r>
          </a:p>
        </p:txBody>
      </p:sp>
      <p:sp>
        <p:nvSpPr>
          <p:cNvPr id="2" name="Rectángulo: esquinas redondeadas 1">
            <a:extLst>
              <a:ext uri="{FF2B5EF4-FFF2-40B4-BE49-F238E27FC236}">
                <a16:creationId xmlns:a16="http://schemas.microsoft.com/office/drawing/2014/main" id="{7CA8EE2B-7F4D-A9B2-85F3-8B03AFD4A8D7}"/>
              </a:ext>
            </a:extLst>
          </p:cNvPr>
          <p:cNvSpPr/>
          <p:nvPr/>
        </p:nvSpPr>
        <p:spPr>
          <a:xfrm>
            <a:off x="511728" y="2709644"/>
            <a:ext cx="3087149" cy="2850461"/>
          </a:xfrm>
          <a:prstGeom prst="roundRect">
            <a:avLst/>
          </a:prstGeom>
          <a:solidFill>
            <a:srgbClr val="66FF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b="1" dirty="0">
                <a:solidFill>
                  <a:srgbClr val="0070C0"/>
                </a:solidFill>
                <a:effectLst>
                  <a:outerShdw blurRad="38100" dist="38100" dir="2700000" algn="tl">
                    <a:srgbClr val="000000">
                      <a:alpha val="43137"/>
                    </a:srgbClr>
                  </a:outerShdw>
                </a:effectLst>
              </a:rPr>
              <a:t>Heteroevaluación:</a:t>
            </a:r>
          </a:p>
          <a:p>
            <a:pPr algn="ctr"/>
            <a:endParaRPr lang="es-ES" sz="1400" dirty="0">
              <a:solidFill>
                <a:srgbClr val="0070C0"/>
              </a:solidFill>
              <a:effectLst>
                <a:outerShdw blurRad="38100" dist="38100" dir="2700000" algn="tl">
                  <a:srgbClr val="000000">
                    <a:alpha val="43137"/>
                  </a:srgbClr>
                </a:outerShdw>
              </a:effectLst>
            </a:endParaRPr>
          </a:p>
          <a:p>
            <a:pPr algn="ctr"/>
            <a:endParaRPr lang="es-ES" sz="1400" dirty="0">
              <a:solidFill>
                <a:srgbClr val="0070C0"/>
              </a:solidFill>
              <a:effectLst>
                <a:outerShdw blurRad="38100" dist="38100" dir="2700000" algn="tl">
                  <a:srgbClr val="000000">
                    <a:alpha val="43137"/>
                  </a:srgbClr>
                </a:outerShdw>
              </a:effectLst>
            </a:endParaRPr>
          </a:p>
          <a:p>
            <a:pPr algn="ctr"/>
            <a:r>
              <a:rPr lang="es-ES" sz="2400" b="1" dirty="0">
                <a:solidFill>
                  <a:srgbClr val="FF0000"/>
                </a:solidFill>
                <a:effectLst>
                  <a:outerShdw blurRad="38100" dist="38100" dir="2700000" algn="tl">
                    <a:srgbClr val="000000">
                      <a:alpha val="43137"/>
                    </a:srgbClr>
                  </a:outerShdw>
                </a:effectLst>
              </a:rPr>
              <a:t>PROFESOR</a:t>
            </a:r>
            <a:endParaRPr lang="es-ES" sz="2400" b="1" dirty="0">
              <a:solidFill>
                <a:srgbClr val="FF0000"/>
              </a:solidFill>
            </a:endParaRPr>
          </a:p>
        </p:txBody>
      </p:sp>
      <p:sp>
        <p:nvSpPr>
          <p:cNvPr id="3" name="Rectángulo: esquinas redondeadas 2">
            <a:extLst>
              <a:ext uri="{FF2B5EF4-FFF2-40B4-BE49-F238E27FC236}">
                <a16:creationId xmlns:a16="http://schemas.microsoft.com/office/drawing/2014/main" id="{CA819EA8-FB1D-B287-D463-8DEA5BAF7588}"/>
              </a:ext>
            </a:extLst>
          </p:cNvPr>
          <p:cNvSpPr/>
          <p:nvPr/>
        </p:nvSpPr>
        <p:spPr>
          <a:xfrm>
            <a:off x="4479722" y="2608975"/>
            <a:ext cx="3313113" cy="2835480"/>
          </a:xfrm>
          <a:prstGeom prst="roundRect">
            <a:avLst/>
          </a:prstGeom>
          <a:solidFill>
            <a:srgbClr val="66FF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b="1" dirty="0">
                <a:solidFill>
                  <a:srgbClr val="0070C0"/>
                </a:solidFill>
                <a:effectLst>
                  <a:outerShdw blurRad="38100" dist="38100" dir="2700000" algn="tl">
                    <a:srgbClr val="000000">
                      <a:alpha val="43137"/>
                    </a:srgbClr>
                  </a:outerShdw>
                </a:effectLst>
              </a:rPr>
              <a:t>Autoevaluación:</a:t>
            </a:r>
          </a:p>
          <a:p>
            <a:pPr algn="ctr"/>
            <a:endParaRPr lang="es-ES" b="1" dirty="0">
              <a:solidFill>
                <a:srgbClr val="0070C0"/>
              </a:solidFill>
              <a:effectLst>
                <a:outerShdw blurRad="38100" dist="38100" dir="2700000" algn="tl">
                  <a:srgbClr val="000000">
                    <a:alpha val="43137"/>
                  </a:srgbClr>
                </a:outerShdw>
              </a:effectLst>
            </a:endParaRPr>
          </a:p>
          <a:p>
            <a:pPr algn="ctr"/>
            <a:r>
              <a:rPr lang="es-ES" sz="2400" b="1" dirty="0">
                <a:solidFill>
                  <a:srgbClr val="FF0000"/>
                </a:solidFill>
                <a:effectLst>
                  <a:outerShdw blurRad="38100" dist="38100" dir="2700000" algn="tl">
                    <a:srgbClr val="000000">
                      <a:alpha val="43137"/>
                    </a:srgbClr>
                  </a:outerShdw>
                </a:effectLst>
              </a:rPr>
              <a:t>ALUMNO</a:t>
            </a:r>
          </a:p>
        </p:txBody>
      </p:sp>
      <p:sp>
        <p:nvSpPr>
          <p:cNvPr id="4" name="Rectángulo: esquinas redondeadas 3">
            <a:extLst>
              <a:ext uri="{FF2B5EF4-FFF2-40B4-BE49-F238E27FC236}">
                <a16:creationId xmlns:a16="http://schemas.microsoft.com/office/drawing/2014/main" id="{555D56E7-699D-65F4-3822-40FF4D0CE79A}"/>
              </a:ext>
            </a:extLst>
          </p:cNvPr>
          <p:cNvSpPr/>
          <p:nvPr/>
        </p:nvSpPr>
        <p:spPr>
          <a:xfrm>
            <a:off x="8673680" y="2608975"/>
            <a:ext cx="3267888" cy="2835480"/>
          </a:xfrm>
          <a:prstGeom prst="roundRect">
            <a:avLst/>
          </a:prstGeom>
          <a:solidFill>
            <a:srgbClr val="66FF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b="1" dirty="0">
                <a:solidFill>
                  <a:srgbClr val="0070C0"/>
                </a:solidFill>
                <a:effectLst>
                  <a:outerShdw blurRad="38100" dist="38100" dir="2700000" algn="tl">
                    <a:srgbClr val="000000">
                      <a:alpha val="43137"/>
                    </a:srgbClr>
                  </a:outerShdw>
                </a:effectLst>
              </a:rPr>
              <a:t>Coevaluación:</a:t>
            </a:r>
          </a:p>
          <a:p>
            <a:pPr algn="ctr"/>
            <a:endParaRPr lang="es-ES" b="1" dirty="0">
              <a:solidFill>
                <a:srgbClr val="0070C0"/>
              </a:solidFill>
              <a:effectLst>
                <a:outerShdw blurRad="38100" dist="38100" dir="2700000" algn="tl">
                  <a:srgbClr val="000000">
                    <a:alpha val="43137"/>
                  </a:srgbClr>
                </a:outerShdw>
              </a:effectLst>
            </a:endParaRPr>
          </a:p>
          <a:p>
            <a:pPr algn="ctr"/>
            <a:r>
              <a:rPr lang="es-ES" sz="2000" b="1" dirty="0">
                <a:solidFill>
                  <a:srgbClr val="FF0000"/>
                </a:solidFill>
                <a:effectLst>
                  <a:outerShdw blurRad="38100" dist="38100" dir="2700000" algn="tl">
                    <a:srgbClr val="000000">
                      <a:alpha val="43137"/>
                    </a:srgbClr>
                  </a:outerShdw>
                </a:effectLst>
              </a:rPr>
              <a:t>ALUMNOS O GRUPOS DE ALUMNOS</a:t>
            </a:r>
          </a:p>
        </p:txBody>
      </p:sp>
    </p:spTree>
    <p:extLst>
      <p:ext uri="{BB962C8B-B14F-4D97-AF65-F5344CB8AC3E}">
        <p14:creationId xmlns:p14="http://schemas.microsoft.com/office/powerpoint/2010/main" val="14619165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ítulo 4">
            <a:extLst>
              <a:ext uri="{FF2B5EF4-FFF2-40B4-BE49-F238E27FC236}">
                <a16:creationId xmlns:a16="http://schemas.microsoft.com/office/drawing/2014/main" id="{9EB7728D-E260-42D2-FBB6-3EE25AE65A91}"/>
              </a:ext>
            </a:extLst>
          </p:cNvPr>
          <p:cNvSpPr>
            <a:spLocks noGrp="1"/>
          </p:cNvSpPr>
          <p:nvPr>
            <p:ph type="title"/>
          </p:nvPr>
        </p:nvSpPr>
        <p:spPr>
          <a:xfrm>
            <a:off x="1222310" y="1063690"/>
            <a:ext cx="10241280" cy="307910"/>
          </a:xfrm>
        </p:spPr>
        <p:txBody>
          <a:bodyPr>
            <a:noAutofit/>
          </a:bodyPr>
          <a:lstStyle/>
          <a:p>
            <a:pPr algn="just"/>
            <a:r>
              <a:rPr lang="es-ES" sz="2400" dirty="0">
                <a:solidFill>
                  <a:srgbClr val="D6A300"/>
                </a:solidFill>
                <a:effectLst>
                  <a:outerShdw blurRad="38100" dist="38100" dir="2700000" algn="tl">
                    <a:srgbClr val="000000">
                      <a:alpha val="43137"/>
                    </a:srgbClr>
                  </a:outerShdw>
                </a:effectLst>
              </a:rPr>
              <a:t>Ley Orgánica 2/2006, de 3 de mayo, de Educación</a:t>
            </a:r>
            <a:endParaRPr lang="es-ES" sz="2400" dirty="0">
              <a:solidFill>
                <a:schemeClr val="accent4">
                  <a:lumMod val="75000"/>
                </a:schemeClr>
              </a:solidFill>
              <a:effectLst>
                <a:outerShdw blurRad="38100" dist="38100" dir="2700000" algn="tl">
                  <a:srgbClr val="000000">
                    <a:alpha val="43137"/>
                  </a:srgbClr>
                </a:outerShdw>
              </a:effectLst>
            </a:endParaRPr>
          </a:p>
        </p:txBody>
      </p:sp>
      <p:sp>
        <p:nvSpPr>
          <p:cNvPr id="3" name="Marcador de contenido 2">
            <a:extLst>
              <a:ext uri="{FF2B5EF4-FFF2-40B4-BE49-F238E27FC236}">
                <a16:creationId xmlns:a16="http://schemas.microsoft.com/office/drawing/2014/main" id="{D9DE1393-2D9D-F6F4-4AEC-5266E722F6D4}"/>
              </a:ext>
            </a:extLst>
          </p:cNvPr>
          <p:cNvSpPr>
            <a:spLocks noGrp="1"/>
          </p:cNvSpPr>
          <p:nvPr>
            <p:ph sz="half" idx="1"/>
          </p:nvPr>
        </p:nvSpPr>
        <p:spPr>
          <a:xfrm>
            <a:off x="1371600" y="1866122"/>
            <a:ext cx="5146646" cy="4081672"/>
          </a:xfrm>
        </p:spPr>
        <p:txBody>
          <a:bodyPr>
            <a:normAutofit fontScale="77500" lnSpcReduction="20000"/>
          </a:bodyPr>
          <a:lstStyle/>
          <a:p>
            <a:pPr algn="just">
              <a:buFont typeface="Wingdings" panose="05000000000000000000" pitchFamily="2" charset="2"/>
              <a:buChar char="q"/>
            </a:pPr>
            <a:r>
              <a:rPr lang="es-ES" sz="2100" b="1" dirty="0">
                <a:solidFill>
                  <a:srgbClr val="FF0000"/>
                </a:solidFill>
                <a:effectLst>
                  <a:outerShdw blurRad="38100" dist="38100" dir="2700000" algn="tl">
                    <a:srgbClr val="000000">
                      <a:alpha val="43137"/>
                    </a:srgbClr>
                  </a:outerShdw>
                </a:effectLst>
              </a:rPr>
              <a:t>Artículo 140. Finalidad de la evaluación</a:t>
            </a:r>
            <a:r>
              <a:rPr lang="es-ES" sz="1800" b="1" dirty="0">
                <a:effectLst>
                  <a:outerShdw blurRad="38100" dist="38100" dir="2700000" algn="tl">
                    <a:srgbClr val="000000">
                      <a:alpha val="43137"/>
                    </a:srgbClr>
                  </a:outerShdw>
                </a:effectLst>
              </a:rPr>
              <a:t>. </a:t>
            </a:r>
          </a:p>
          <a:p>
            <a:pPr marL="0" indent="0" algn="just">
              <a:buNone/>
            </a:pPr>
            <a:r>
              <a:rPr lang="es-ES" sz="1800" dirty="0"/>
              <a:t>1. La </a:t>
            </a:r>
            <a:r>
              <a:rPr lang="es-ES" sz="1800" dirty="0">
                <a:solidFill>
                  <a:srgbClr val="7030A0"/>
                </a:solidFill>
                <a:effectLst>
                  <a:outerShdw blurRad="38100" dist="38100" dir="2700000" algn="tl">
                    <a:srgbClr val="000000">
                      <a:alpha val="43137"/>
                    </a:srgbClr>
                  </a:outerShdw>
                </a:effectLst>
              </a:rPr>
              <a:t>evaluación del sistema educativo </a:t>
            </a:r>
            <a:r>
              <a:rPr lang="es-ES" sz="1800" dirty="0"/>
              <a:t>tendrá como finalidad: </a:t>
            </a:r>
          </a:p>
          <a:p>
            <a:pPr marL="342900" indent="-342900" algn="just">
              <a:buAutoNum type="alphaLcParenR"/>
            </a:pPr>
            <a:r>
              <a:rPr lang="es-ES" sz="1800" dirty="0">
                <a:solidFill>
                  <a:srgbClr val="00B050"/>
                </a:solidFill>
                <a:effectLst>
                  <a:outerShdw blurRad="38100" dist="38100" dir="2700000" algn="tl">
                    <a:srgbClr val="000000">
                      <a:alpha val="43137"/>
                    </a:srgbClr>
                  </a:outerShdw>
                </a:effectLst>
              </a:rPr>
              <a:t>Contribuir</a:t>
            </a:r>
            <a:r>
              <a:rPr lang="es-ES" sz="1800" dirty="0"/>
              <a:t> a mejorar la calidad y la equidad de la educación. </a:t>
            </a:r>
          </a:p>
          <a:p>
            <a:pPr marL="0" indent="0" algn="just">
              <a:buNone/>
            </a:pPr>
            <a:r>
              <a:rPr lang="es-ES" sz="1800" dirty="0"/>
              <a:t>b) </a:t>
            </a:r>
            <a:r>
              <a:rPr lang="es-ES" sz="1800" dirty="0">
                <a:solidFill>
                  <a:srgbClr val="00B050"/>
                </a:solidFill>
                <a:effectLst>
                  <a:outerShdw blurRad="38100" dist="38100" dir="2700000" algn="tl">
                    <a:srgbClr val="000000">
                      <a:alpha val="43137"/>
                    </a:srgbClr>
                  </a:outerShdw>
                </a:effectLst>
              </a:rPr>
              <a:t>Orientar</a:t>
            </a:r>
            <a:r>
              <a:rPr lang="es-ES" sz="1800" dirty="0"/>
              <a:t> las políticas educativas. </a:t>
            </a:r>
          </a:p>
          <a:p>
            <a:pPr marL="0" indent="0" algn="just">
              <a:buNone/>
            </a:pPr>
            <a:r>
              <a:rPr lang="es-ES" sz="1800" dirty="0"/>
              <a:t>c) </a:t>
            </a:r>
            <a:r>
              <a:rPr lang="es-ES" sz="1800" dirty="0">
                <a:solidFill>
                  <a:srgbClr val="00B050"/>
                </a:solidFill>
                <a:effectLst>
                  <a:outerShdw blurRad="38100" dist="38100" dir="2700000" algn="tl">
                    <a:srgbClr val="000000">
                      <a:alpha val="43137"/>
                    </a:srgbClr>
                  </a:outerShdw>
                </a:effectLst>
              </a:rPr>
              <a:t>Aumentar</a:t>
            </a:r>
            <a:r>
              <a:rPr lang="es-ES" sz="1800" dirty="0"/>
              <a:t> la transparencia y eficacia del sistema educativo. </a:t>
            </a:r>
          </a:p>
          <a:p>
            <a:pPr marL="0" indent="0" algn="just">
              <a:buNone/>
            </a:pPr>
            <a:r>
              <a:rPr lang="es-ES" sz="1800" dirty="0"/>
              <a:t>d) </a:t>
            </a:r>
            <a:r>
              <a:rPr lang="es-ES" sz="1800" dirty="0">
                <a:solidFill>
                  <a:srgbClr val="00B050"/>
                </a:solidFill>
                <a:effectLst>
                  <a:outerShdw blurRad="38100" dist="38100" dir="2700000" algn="tl">
                    <a:srgbClr val="000000">
                      <a:alpha val="43137"/>
                    </a:srgbClr>
                  </a:outerShdw>
                </a:effectLst>
              </a:rPr>
              <a:t>Ofrecer</a:t>
            </a:r>
            <a:r>
              <a:rPr lang="es-ES" sz="1800" dirty="0"/>
              <a:t> información sobre el grado de cumplimiento de los objetivos de mejora establecidos por las Administraciones educativas. </a:t>
            </a:r>
          </a:p>
          <a:p>
            <a:pPr marL="0" indent="0" algn="just">
              <a:buNone/>
            </a:pPr>
            <a:r>
              <a:rPr lang="es-ES" sz="1800" dirty="0"/>
              <a:t>e) </a:t>
            </a:r>
            <a:r>
              <a:rPr lang="es-ES" sz="1800" dirty="0">
                <a:solidFill>
                  <a:srgbClr val="00B050"/>
                </a:solidFill>
                <a:effectLst>
                  <a:outerShdw blurRad="38100" dist="38100" dir="2700000" algn="tl">
                    <a:srgbClr val="000000">
                      <a:alpha val="43137"/>
                    </a:srgbClr>
                  </a:outerShdw>
                </a:effectLst>
              </a:rPr>
              <a:t>Proporcionar</a:t>
            </a:r>
            <a:r>
              <a:rPr lang="es-ES" sz="1800" dirty="0"/>
              <a:t> información sobre el grado de consecución de los objetivos educativos españoles y europeos, así como del cumplimiento de los compromisos educativos contraídos en relación con la demanda de la sociedad española y las metas fijadas en el contexto de la Unión Europea</a:t>
            </a:r>
          </a:p>
        </p:txBody>
      </p:sp>
      <p:sp>
        <p:nvSpPr>
          <p:cNvPr id="2" name="1 Marcador de contenido"/>
          <p:cNvSpPr>
            <a:spLocks noGrp="1"/>
          </p:cNvSpPr>
          <p:nvPr>
            <p:ph sz="half" idx="2"/>
          </p:nvPr>
        </p:nvSpPr>
        <p:spPr>
          <a:xfrm>
            <a:off x="7268547" y="2112265"/>
            <a:ext cx="4077478" cy="3959351"/>
          </a:xfrm>
        </p:spPr>
        <p:txBody>
          <a:bodyPr>
            <a:normAutofit fontScale="77500" lnSpcReduction="20000"/>
          </a:bodyPr>
          <a:lstStyle/>
          <a:p>
            <a:pPr marL="0" indent="0" algn="just">
              <a:buNone/>
            </a:pPr>
            <a:r>
              <a:rPr lang="es-ES" dirty="0"/>
              <a:t>2. La </a:t>
            </a:r>
            <a:r>
              <a:rPr lang="es-ES" b="1" dirty="0">
                <a:solidFill>
                  <a:srgbClr val="FF0000"/>
                </a:solidFill>
                <a:effectLst>
                  <a:outerShdw blurRad="38100" dist="38100" dir="2700000" algn="tl">
                    <a:srgbClr val="000000">
                      <a:alpha val="43137"/>
                    </a:srgbClr>
                  </a:outerShdw>
                </a:effectLst>
              </a:rPr>
              <a:t>finalidad</a:t>
            </a:r>
            <a:r>
              <a:rPr lang="es-ES" dirty="0"/>
              <a:t> establecida en el apartado anterior no podrá amparar que los resultados de las evaluaciones del sistema educativo, independientemente del ámbito territorial estatal o autonómico en el que se apliquen, puedan ser utilizados para valoraciones individuales del alumnado o para establecer clasificaciones de los centros.</a:t>
            </a:r>
          </a:p>
        </p:txBody>
      </p:sp>
    </p:spTree>
    <p:extLst>
      <p:ext uri="{BB962C8B-B14F-4D97-AF65-F5344CB8AC3E}">
        <p14:creationId xmlns:p14="http://schemas.microsoft.com/office/powerpoint/2010/main" val="3538710382"/>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45C5CC17-FF17-43CF-B073-D9051465D5C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1EBE2DDC-0D14-44E6-A1AB-2EEC095074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09318" y="1410082"/>
            <a:ext cx="6858000" cy="4037835"/>
          </a:xfrm>
          <a:prstGeom prst="rect">
            <a:avLst/>
          </a:prstGeom>
          <a:gradFill>
            <a:gsLst>
              <a:gs pos="8000">
                <a:schemeClr val="accent6"/>
              </a:gs>
              <a:gs pos="100000">
                <a:schemeClr val="accent5">
                  <a:alpha val="72000"/>
                </a:schemeClr>
              </a:gs>
            </a:gsLst>
            <a:lin ang="3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A8543D98-0AA2-43B4-B508-DC1DB7F3DC9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2414" y="1406060"/>
            <a:ext cx="6857572" cy="4045450"/>
          </a:xfrm>
          <a:prstGeom prst="rect">
            <a:avLst/>
          </a:prstGeom>
          <a:gradFill>
            <a:gsLst>
              <a:gs pos="0">
                <a:schemeClr val="accent4">
                  <a:alpha val="0"/>
                </a:schemeClr>
              </a:gs>
              <a:gs pos="96000">
                <a:schemeClr val="accent2"/>
              </a:gs>
            </a:gsLst>
            <a:lin ang="2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89723C1D-9A1A-465B-8164-483BF542661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98889" y="3617790"/>
            <a:ext cx="2453337" cy="4027079"/>
          </a:xfrm>
          <a:prstGeom prst="rect">
            <a:avLst/>
          </a:prstGeom>
          <a:gradFill>
            <a:gsLst>
              <a:gs pos="2000">
                <a:schemeClr val="accent5">
                  <a:alpha val="35000"/>
                </a:schemeClr>
              </a:gs>
              <a:gs pos="67000">
                <a:schemeClr val="accent4">
                  <a:alpha val="0"/>
                </a:scheme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Shape 15">
            <a:extLst>
              <a:ext uri="{FF2B5EF4-FFF2-40B4-BE49-F238E27FC236}">
                <a16:creationId xmlns:a16="http://schemas.microsoft.com/office/drawing/2014/main" id="{A6680484-5F73-4078-85C2-415205B1A4C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6097846">
            <a:off x="-30441" y="1644149"/>
            <a:ext cx="4384532" cy="4196758"/>
          </a:xfrm>
          <a:custGeom>
            <a:avLst/>
            <a:gdLst>
              <a:gd name="connsiteX0" fmla="*/ 44539 w 4384532"/>
              <a:gd name="connsiteY0" fmla="*/ 2446310 h 4196758"/>
              <a:gd name="connsiteX1" fmla="*/ 0 w 4384532"/>
              <a:gd name="connsiteY1" fmla="*/ 2004492 h 4196758"/>
              <a:gd name="connsiteX2" fmla="*/ 500607 w 4384532"/>
              <a:gd name="connsiteY2" fmla="*/ 610007 h 4196758"/>
              <a:gd name="connsiteX3" fmla="*/ 589546 w 4384532"/>
              <a:gd name="connsiteY3" fmla="*/ 512149 h 4196758"/>
              <a:gd name="connsiteX4" fmla="*/ 3077760 w 4384532"/>
              <a:gd name="connsiteY4" fmla="*/ 0 h 4196758"/>
              <a:gd name="connsiteX5" fmla="*/ 3237230 w 4384532"/>
              <a:gd name="connsiteY5" fmla="*/ 76821 h 4196758"/>
              <a:gd name="connsiteX6" fmla="*/ 4384532 w 4384532"/>
              <a:gd name="connsiteY6" fmla="*/ 2004492 h 4196758"/>
              <a:gd name="connsiteX7" fmla="*/ 2192266 w 4384532"/>
              <a:gd name="connsiteY7" fmla="*/ 4196758 h 4196758"/>
              <a:gd name="connsiteX8" fmla="*/ 44539 w 4384532"/>
              <a:gd name="connsiteY8" fmla="*/ 2446310 h 41967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384532" h="4196758">
                <a:moveTo>
                  <a:pt x="44539" y="2446310"/>
                </a:moveTo>
                <a:cubicBezTo>
                  <a:pt x="15336" y="2303599"/>
                  <a:pt x="0" y="2155836"/>
                  <a:pt x="0" y="2004492"/>
                </a:cubicBezTo>
                <a:cubicBezTo>
                  <a:pt x="0" y="1474787"/>
                  <a:pt x="187867" y="988960"/>
                  <a:pt x="500607" y="610007"/>
                </a:cubicBezTo>
                <a:lnTo>
                  <a:pt x="589546" y="512149"/>
                </a:lnTo>
                <a:lnTo>
                  <a:pt x="3077760" y="0"/>
                </a:lnTo>
                <a:lnTo>
                  <a:pt x="3237230" y="76821"/>
                </a:lnTo>
                <a:cubicBezTo>
                  <a:pt x="3920615" y="448057"/>
                  <a:pt x="4384532" y="1172098"/>
                  <a:pt x="4384532" y="2004492"/>
                </a:cubicBezTo>
                <a:cubicBezTo>
                  <a:pt x="4384532" y="3215247"/>
                  <a:pt x="3403021" y="4196758"/>
                  <a:pt x="2192266" y="4196758"/>
                </a:cubicBezTo>
                <a:cubicBezTo>
                  <a:pt x="1132855" y="4196758"/>
                  <a:pt x="248960" y="3445288"/>
                  <a:pt x="44539" y="2446310"/>
                </a:cubicBezTo>
                <a:close/>
              </a:path>
            </a:pathLst>
          </a:custGeom>
          <a:gradFill>
            <a:gsLst>
              <a:gs pos="39000">
                <a:schemeClr val="accent4">
                  <a:lumMod val="20000"/>
                  <a:lumOff val="80000"/>
                  <a:alpha val="0"/>
                </a:schemeClr>
              </a:gs>
              <a:gs pos="100000">
                <a:schemeClr val="accent6">
                  <a:alpha val="29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 name="Título 1">
            <a:extLst>
              <a:ext uri="{FF2B5EF4-FFF2-40B4-BE49-F238E27FC236}">
                <a16:creationId xmlns:a16="http://schemas.microsoft.com/office/drawing/2014/main" id="{EB1F8533-62B3-4375-96F3-A7B1F552DD70}"/>
              </a:ext>
            </a:extLst>
          </p:cNvPr>
          <p:cNvSpPr>
            <a:spLocks noGrp="1"/>
          </p:cNvSpPr>
          <p:nvPr>
            <p:ph type="title"/>
          </p:nvPr>
        </p:nvSpPr>
        <p:spPr>
          <a:xfrm>
            <a:off x="289248" y="1828800"/>
            <a:ext cx="3881535" cy="2575859"/>
          </a:xfrm>
        </p:spPr>
        <p:txBody>
          <a:bodyPr>
            <a:normAutofit fontScale="90000"/>
          </a:bodyPr>
          <a:lstStyle/>
          <a:p>
            <a:pPr algn="ctr"/>
            <a:br>
              <a:rPr lang="es-ES" sz="1800" dirty="0">
                <a:solidFill>
                  <a:schemeClr val="bg1"/>
                </a:solidFill>
              </a:rPr>
            </a:br>
            <a:br>
              <a:rPr lang="es-ES" sz="1800" dirty="0">
                <a:solidFill>
                  <a:schemeClr val="bg1"/>
                </a:solidFill>
              </a:rPr>
            </a:br>
            <a:br>
              <a:rPr lang="es-ES" sz="1800" dirty="0">
                <a:solidFill>
                  <a:schemeClr val="bg1"/>
                </a:solidFill>
              </a:rPr>
            </a:br>
            <a:br>
              <a:rPr lang="es-ES" sz="1800" dirty="0">
                <a:solidFill>
                  <a:schemeClr val="bg1"/>
                </a:solidFill>
              </a:rPr>
            </a:br>
            <a:br>
              <a:rPr lang="es-ES" sz="1800" dirty="0">
                <a:solidFill>
                  <a:schemeClr val="bg1"/>
                </a:solidFill>
              </a:rPr>
            </a:br>
            <a:br>
              <a:rPr lang="es-ES" sz="1800" dirty="0">
                <a:solidFill>
                  <a:schemeClr val="bg1"/>
                </a:solidFill>
              </a:rPr>
            </a:br>
            <a:br>
              <a:rPr lang="es-ES" sz="1800" dirty="0">
                <a:solidFill>
                  <a:schemeClr val="bg1"/>
                </a:solidFill>
              </a:rPr>
            </a:br>
            <a:br>
              <a:rPr lang="es-ES" sz="1800" dirty="0">
                <a:solidFill>
                  <a:schemeClr val="bg1"/>
                </a:solidFill>
              </a:rPr>
            </a:br>
            <a:br>
              <a:rPr lang="es-ES" sz="1800" dirty="0">
                <a:solidFill>
                  <a:schemeClr val="bg1"/>
                </a:solidFill>
              </a:rPr>
            </a:br>
            <a:br>
              <a:rPr lang="es-ES" sz="2200" dirty="0">
                <a:solidFill>
                  <a:schemeClr val="bg1"/>
                </a:solidFill>
              </a:rPr>
            </a:br>
            <a:br>
              <a:rPr lang="es-ES" sz="2200" dirty="0">
                <a:solidFill>
                  <a:schemeClr val="bg1"/>
                </a:solidFill>
              </a:rPr>
            </a:br>
            <a:br>
              <a:rPr lang="es-ES" sz="2200" dirty="0">
                <a:solidFill>
                  <a:schemeClr val="bg1"/>
                </a:solidFill>
              </a:rPr>
            </a:br>
            <a:r>
              <a:rPr lang="es-ES" sz="2700" dirty="0">
                <a:solidFill>
                  <a:schemeClr val="bg1"/>
                </a:solidFill>
              </a:rPr>
              <a:t>DOCUMENTOS</a:t>
            </a:r>
            <a:br>
              <a:rPr lang="es-ES" sz="2700" dirty="0">
                <a:solidFill>
                  <a:schemeClr val="bg1"/>
                </a:solidFill>
              </a:rPr>
            </a:br>
            <a:br>
              <a:rPr lang="es-ES" sz="2700" dirty="0">
                <a:solidFill>
                  <a:schemeClr val="bg1"/>
                </a:solidFill>
              </a:rPr>
            </a:br>
            <a:br>
              <a:rPr lang="es-ES" sz="2700" dirty="0">
                <a:solidFill>
                  <a:schemeClr val="bg1"/>
                </a:solidFill>
              </a:rPr>
            </a:br>
            <a:br>
              <a:rPr lang="es-ES" sz="2700" dirty="0">
                <a:solidFill>
                  <a:schemeClr val="bg1"/>
                </a:solidFill>
              </a:rPr>
            </a:br>
            <a:br>
              <a:rPr lang="es-ES" sz="2700" dirty="0">
                <a:solidFill>
                  <a:schemeClr val="bg1"/>
                </a:solidFill>
              </a:rPr>
            </a:br>
            <a:r>
              <a:rPr lang="es-ES" sz="2700" dirty="0">
                <a:solidFill>
                  <a:schemeClr val="bg1"/>
                </a:solidFill>
              </a:rPr>
              <a:t>ROGRAMÁTICOS</a:t>
            </a:r>
          </a:p>
        </p:txBody>
      </p:sp>
      <p:sp>
        <p:nvSpPr>
          <p:cNvPr id="3" name="Marcador de contenido 2">
            <a:extLst>
              <a:ext uri="{FF2B5EF4-FFF2-40B4-BE49-F238E27FC236}">
                <a16:creationId xmlns:a16="http://schemas.microsoft.com/office/drawing/2014/main" id="{9A2F2970-C3C7-44E3-4ABB-442850E4C076}"/>
              </a:ext>
            </a:extLst>
          </p:cNvPr>
          <p:cNvSpPr>
            <a:spLocks noGrp="1"/>
          </p:cNvSpPr>
          <p:nvPr>
            <p:ph idx="1"/>
          </p:nvPr>
        </p:nvSpPr>
        <p:spPr>
          <a:xfrm>
            <a:off x="4777409" y="1028702"/>
            <a:ext cx="6273972" cy="4843462"/>
          </a:xfrm>
        </p:spPr>
        <p:txBody>
          <a:bodyPr>
            <a:normAutofit/>
          </a:bodyPr>
          <a:lstStyle/>
          <a:p>
            <a:endParaRPr lang="es-ES" sz="1800" dirty="0"/>
          </a:p>
          <a:p>
            <a:endParaRPr lang="es-ES" sz="1800" dirty="0"/>
          </a:p>
          <a:p>
            <a:endParaRPr lang="es-ES" sz="1800" dirty="0"/>
          </a:p>
          <a:p>
            <a:endParaRPr lang="es-ES" sz="1800" dirty="0"/>
          </a:p>
          <a:p>
            <a:endParaRPr lang="es-ES" sz="1800" dirty="0"/>
          </a:p>
        </p:txBody>
      </p:sp>
      <p:sp>
        <p:nvSpPr>
          <p:cNvPr id="13" name="12 Rectángulo redondeado"/>
          <p:cNvSpPr/>
          <p:nvPr/>
        </p:nvSpPr>
        <p:spPr>
          <a:xfrm>
            <a:off x="6316824" y="1285912"/>
            <a:ext cx="2523202" cy="1104985"/>
          </a:xfrm>
          <a:prstGeom prst="roundRect">
            <a:avLst/>
          </a:prstGeom>
          <a:solidFill>
            <a:schemeClr val="accent5">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b="1" dirty="0">
                <a:solidFill>
                  <a:schemeClr val="accent4">
                    <a:lumMod val="75000"/>
                  </a:schemeClr>
                </a:solidFill>
                <a:effectLst>
                  <a:outerShdw blurRad="38100" dist="38100" dir="2700000" algn="tl">
                    <a:srgbClr val="000000">
                      <a:alpha val="43137"/>
                    </a:srgbClr>
                  </a:outerShdw>
                </a:effectLst>
              </a:rPr>
              <a:t>PROPUESTA CURRICULAR</a:t>
            </a:r>
          </a:p>
        </p:txBody>
      </p:sp>
      <p:sp>
        <p:nvSpPr>
          <p:cNvPr id="17" name="16 Rectángulo redondeado"/>
          <p:cNvSpPr/>
          <p:nvPr/>
        </p:nvSpPr>
        <p:spPr>
          <a:xfrm>
            <a:off x="6316825" y="2780998"/>
            <a:ext cx="2550230" cy="1104985"/>
          </a:xfrm>
          <a:prstGeom prst="roundRect">
            <a:avLst/>
          </a:prstGeom>
          <a:solidFill>
            <a:schemeClr val="accent5">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b="1" dirty="0">
                <a:solidFill>
                  <a:schemeClr val="accent4">
                    <a:lumMod val="75000"/>
                  </a:schemeClr>
                </a:solidFill>
                <a:effectLst>
                  <a:outerShdw blurRad="38100" dist="38100" dir="2700000" algn="tl">
                    <a:srgbClr val="000000">
                      <a:alpha val="43137"/>
                    </a:srgbClr>
                  </a:outerShdw>
                </a:effectLst>
              </a:rPr>
              <a:t>PROGRAMACIÓN DIDÁCTICA</a:t>
            </a:r>
          </a:p>
        </p:txBody>
      </p:sp>
      <p:sp>
        <p:nvSpPr>
          <p:cNvPr id="4" name="3 Rectángulo redondeado"/>
          <p:cNvSpPr/>
          <p:nvPr/>
        </p:nvSpPr>
        <p:spPr>
          <a:xfrm>
            <a:off x="6417602" y="4434158"/>
            <a:ext cx="2550229" cy="1204121"/>
          </a:xfrm>
          <a:prstGeom prst="roundRect">
            <a:avLst/>
          </a:prstGeom>
          <a:solidFill>
            <a:schemeClr val="accent5">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b="1" dirty="0">
                <a:solidFill>
                  <a:schemeClr val="accent4">
                    <a:lumMod val="75000"/>
                  </a:schemeClr>
                </a:solidFill>
                <a:effectLst>
                  <a:outerShdw blurRad="38100" dist="38100" dir="2700000" algn="tl">
                    <a:srgbClr val="000000">
                      <a:alpha val="43137"/>
                    </a:srgbClr>
                  </a:outerShdw>
                </a:effectLst>
              </a:rPr>
              <a:t>PROGRAMACIÓN DEL AULA</a:t>
            </a:r>
          </a:p>
        </p:txBody>
      </p:sp>
    </p:spTree>
    <p:extLst>
      <p:ext uri="{BB962C8B-B14F-4D97-AF65-F5344CB8AC3E}">
        <p14:creationId xmlns:p14="http://schemas.microsoft.com/office/powerpoint/2010/main" val="308012740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ítulo 4">
            <a:extLst>
              <a:ext uri="{FF2B5EF4-FFF2-40B4-BE49-F238E27FC236}">
                <a16:creationId xmlns:a16="http://schemas.microsoft.com/office/drawing/2014/main" id="{9EB7728D-E260-42D2-FBB6-3EE25AE65A91}"/>
              </a:ext>
            </a:extLst>
          </p:cNvPr>
          <p:cNvSpPr>
            <a:spLocks noGrp="1"/>
          </p:cNvSpPr>
          <p:nvPr>
            <p:ph type="title"/>
          </p:nvPr>
        </p:nvSpPr>
        <p:spPr>
          <a:xfrm>
            <a:off x="1175657" y="436229"/>
            <a:ext cx="5711703" cy="494950"/>
          </a:xfrm>
        </p:spPr>
        <p:txBody>
          <a:bodyPr>
            <a:normAutofit/>
          </a:bodyPr>
          <a:lstStyle/>
          <a:p>
            <a:r>
              <a:rPr lang="es-ES" sz="2400" dirty="0">
                <a:solidFill>
                  <a:srgbClr val="CC6600"/>
                </a:solidFill>
                <a:effectLst>
                  <a:outerShdw blurRad="38100" dist="38100" dir="2700000" algn="tl">
                    <a:srgbClr val="000000">
                      <a:alpha val="43137"/>
                    </a:srgbClr>
                  </a:outerShdw>
                </a:effectLst>
              </a:rPr>
              <a:t>PROPUESTA CURRICULAR</a:t>
            </a:r>
          </a:p>
        </p:txBody>
      </p:sp>
      <p:sp>
        <p:nvSpPr>
          <p:cNvPr id="3" name="Marcador de contenido 2">
            <a:extLst>
              <a:ext uri="{FF2B5EF4-FFF2-40B4-BE49-F238E27FC236}">
                <a16:creationId xmlns:a16="http://schemas.microsoft.com/office/drawing/2014/main" id="{D9DE1393-2D9D-F6F4-4AEC-5266E722F6D4}"/>
              </a:ext>
            </a:extLst>
          </p:cNvPr>
          <p:cNvSpPr>
            <a:spLocks noGrp="1"/>
          </p:cNvSpPr>
          <p:nvPr>
            <p:ph idx="1"/>
          </p:nvPr>
        </p:nvSpPr>
        <p:spPr>
          <a:xfrm>
            <a:off x="1371600" y="1576873"/>
            <a:ext cx="10241280" cy="4494743"/>
          </a:xfrm>
        </p:spPr>
        <p:txBody>
          <a:bodyPr>
            <a:normAutofit/>
          </a:bodyPr>
          <a:lstStyle/>
          <a:p>
            <a:pPr marL="0" indent="0">
              <a:buNone/>
            </a:pPr>
            <a:endParaRPr lang="es-ES" b="1" dirty="0">
              <a:solidFill>
                <a:srgbClr val="FF0000"/>
              </a:solidFill>
              <a:effectLst>
                <a:outerShdw blurRad="38100" dist="38100" dir="2700000" algn="tl">
                  <a:srgbClr val="000000">
                    <a:alpha val="43137"/>
                  </a:srgbClr>
                </a:outerShdw>
              </a:effectLst>
              <a:highlight>
                <a:srgbClr val="FFFF00"/>
              </a:highlight>
            </a:endParaRPr>
          </a:p>
        </p:txBody>
      </p:sp>
      <p:sp>
        <p:nvSpPr>
          <p:cNvPr id="2" name="Bocadillo: rectángulo con esquinas redondeadas 1">
            <a:extLst>
              <a:ext uri="{FF2B5EF4-FFF2-40B4-BE49-F238E27FC236}">
                <a16:creationId xmlns:a16="http://schemas.microsoft.com/office/drawing/2014/main" id="{59CBC020-C9C0-5D15-C5DC-19737F1C9BB0}"/>
              </a:ext>
            </a:extLst>
          </p:cNvPr>
          <p:cNvSpPr/>
          <p:nvPr/>
        </p:nvSpPr>
        <p:spPr>
          <a:xfrm>
            <a:off x="478172" y="1207759"/>
            <a:ext cx="3137762" cy="2030391"/>
          </a:xfrm>
          <a:prstGeom prst="wedgeRoundRectCallout">
            <a:avLst>
              <a:gd name="adj1" fmla="val -20557"/>
              <a:gd name="adj2" fmla="val 61975"/>
              <a:gd name="adj3" fmla="val 16667"/>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b="1" dirty="0">
              <a:solidFill>
                <a:srgbClr val="FF0000"/>
              </a:solidFill>
              <a:effectLst>
                <a:outerShdw blurRad="38100" dist="38100" dir="2700000" algn="tl">
                  <a:srgbClr val="000000">
                    <a:alpha val="43137"/>
                  </a:srgbClr>
                </a:outerShdw>
              </a:effectLst>
            </a:endParaRPr>
          </a:p>
          <a:p>
            <a:pPr algn="ctr"/>
            <a:r>
              <a:rPr lang="es-ES" b="1" dirty="0">
                <a:solidFill>
                  <a:srgbClr val="FF0000"/>
                </a:solidFill>
                <a:effectLst>
                  <a:outerShdw blurRad="38100" dist="38100" dir="2700000" algn="tl">
                    <a:srgbClr val="000000">
                      <a:alpha val="43137"/>
                    </a:srgbClr>
                  </a:outerShdw>
                </a:effectLst>
              </a:rPr>
              <a:t>¿CÓMO CALIFICAR ?</a:t>
            </a:r>
          </a:p>
          <a:p>
            <a:pPr algn="ctr"/>
            <a:endParaRPr lang="es-ES" b="1" dirty="0">
              <a:solidFill>
                <a:srgbClr val="FF0000"/>
              </a:solidFill>
              <a:effectLst>
                <a:outerShdw blurRad="38100" dist="38100" dir="2700000" algn="tl">
                  <a:srgbClr val="000000">
                    <a:alpha val="43137"/>
                  </a:srgbClr>
                </a:outerShdw>
              </a:effectLst>
            </a:endParaRPr>
          </a:p>
          <a:p>
            <a:pPr algn="ctr"/>
            <a:r>
              <a:rPr lang="es-ES" dirty="0">
                <a:solidFill>
                  <a:srgbClr val="8D42C6"/>
                </a:solidFill>
              </a:rPr>
              <a:t>Promoción del alumnado y procedimientos a seguir</a:t>
            </a:r>
          </a:p>
        </p:txBody>
      </p:sp>
      <p:sp>
        <p:nvSpPr>
          <p:cNvPr id="4" name="Bocadillo: rectángulo con esquinas redondeadas 3">
            <a:extLst>
              <a:ext uri="{FF2B5EF4-FFF2-40B4-BE49-F238E27FC236}">
                <a16:creationId xmlns:a16="http://schemas.microsoft.com/office/drawing/2014/main" id="{D6AE146C-BBC0-2B1B-E7A2-98B7527FFA45}"/>
              </a:ext>
            </a:extLst>
          </p:cNvPr>
          <p:cNvSpPr/>
          <p:nvPr/>
        </p:nvSpPr>
        <p:spPr>
          <a:xfrm>
            <a:off x="4358081" y="1207759"/>
            <a:ext cx="3036813" cy="1939869"/>
          </a:xfrm>
          <a:prstGeom prst="wedgeRoundRectCallout">
            <a:avLst/>
          </a:prstGeom>
          <a:solidFill>
            <a:schemeClr val="accent6">
              <a:lumMod val="20000"/>
              <a:lumOff val="80000"/>
            </a:schemeClr>
          </a:solidFill>
          <a:ln>
            <a:solidFill>
              <a:srgbClr val="30630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b="1" dirty="0">
                <a:solidFill>
                  <a:srgbClr val="FF0000"/>
                </a:solidFill>
              </a:rPr>
              <a:t>¿CUÁNDO EVALUAR?</a:t>
            </a:r>
          </a:p>
          <a:p>
            <a:pPr algn="ctr"/>
            <a:endParaRPr lang="es-ES" b="1" dirty="0">
              <a:solidFill>
                <a:srgbClr val="FF0000"/>
              </a:solidFill>
            </a:endParaRPr>
          </a:p>
          <a:p>
            <a:pPr algn="just"/>
            <a:r>
              <a:rPr lang="es-ES" sz="1400" dirty="0">
                <a:solidFill>
                  <a:srgbClr val="8037B7"/>
                </a:solidFill>
              </a:rPr>
              <a:t>Directrices para el diseño y puesta en práctica de la evaluación inicial.</a:t>
            </a:r>
          </a:p>
          <a:p>
            <a:pPr algn="just"/>
            <a:endParaRPr lang="es-ES" dirty="0">
              <a:solidFill>
                <a:srgbClr val="990099"/>
              </a:solidFill>
            </a:endParaRPr>
          </a:p>
        </p:txBody>
      </p:sp>
      <p:sp>
        <p:nvSpPr>
          <p:cNvPr id="6" name="Bocadillo: rectángulo con esquinas redondeadas 5">
            <a:extLst>
              <a:ext uri="{FF2B5EF4-FFF2-40B4-BE49-F238E27FC236}">
                <a16:creationId xmlns:a16="http://schemas.microsoft.com/office/drawing/2014/main" id="{6E422916-D28C-A71D-ACDE-1F4BB52BD611}"/>
              </a:ext>
            </a:extLst>
          </p:cNvPr>
          <p:cNvSpPr/>
          <p:nvPr/>
        </p:nvSpPr>
        <p:spPr>
          <a:xfrm>
            <a:off x="8288322" y="1207759"/>
            <a:ext cx="3036813" cy="1845834"/>
          </a:xfrm>
          <a:prstGeom prst="wedgeRoundRectCallout">
            <a:avLst/>
          </a:prstGeom>
          <a:solidFill>
            <a:schemeClr val="accent6">
              <a:lumMod val="20000"/>
              <a:lumOff val="80000"/>
            </a:schemeClr>
          </a:solidFill>
          <a:ln>
            <a:solidFill>
              <a:srgbClr val="30630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b="1" dirty="0">
                <a:solidFill>
                  <a:srgbClr val="FF0000"/>
                </a:solidFill>
                <a:effectLst>
                  <a:outerShdw blurRad="38100" dist="38100" dir="2700000" algn="tl">
                    <a:srgbClr val="000000">
                      <a:alpha val="43137"/>
                    </a:srgbClr>
                  </a:outerShdw>
                </a:effectLst>
              </a:rPr>
              <a:t>¿QUÉ EVALUAR?</a:t>
            </a:r>
          </a:p>
          <a:p>
            <a:pPr algn="ctr"/>
            <a:endParaRPr lang="es-ES" b="1" dirty="0">
              <a:solidFill>
                <a:srgbClr val="FF0000"/>
              </a:solidFill>
              <a:effectLst>
                <a:outerShdw blurRad="38100" dist="38100" dir="2700000" algn="tl">
                  <a:srgbClr val="000000">
                    <a:alpha val="43137"/>
                  </a:srgbClr>
                </a:outerShdw>
              </a:effectLst>
            </a:endParaRPr>
          </a:p>
          <a:p>
            <a:pPr algn="just"/>
            <a:r>
              <a:rPr lang="es-ES" sz="1200" dirty="0">
                <a:solidFill>
                  <a:srgbClr val="8037B7"/>
                </a:solidFill>
              </a:rPr>
              <a:t>Orientaciones para el tratamiento de los criterios de evaluación y los contenidos</a:t>
            </a:r>
          </a:p>
        </p:txBody>
      </p:sp>
      <p:sp>
        <p:nvSpPr>
          <p:cNvPr id="7" name="Bocadillo: rectángulo con esquinas redondeadas 6">
            <a:extLst>
              <a:ext uri="{FF2B5EF4-FFF2-40B4-BE49-F238E27FC236}">
                <a16:creationId xmlns:a16="http://schemas.microsoft.com/office/drawing/2014/main" id="{029B00B4-A900-A65B-89C8-30B06B6AD46E}"/>
              </a:ext>
            </a:extLst>
          </p:cNvPr>
          <p:cNvSpPr/>
          <p:nvPr/>
        </p:nvSpPr>
        <p:spPr>
          <a:xfrm>
            <a:off x="2743199" y="3514730"/>
            <a:ext cx="6837029" cy="2063949"/>
          </a:xfrm>
          <a:prstGeom prst="wedgeRoundRectCallout">
            <a:avLst/>
          </a:prstGeom>
          <a:solidFill>
            <a:schemeClr val="accent6">
              <a:lumMod val="20000"/>
              <a:lumOff val="80000"/>
            </a:schemeClr>
          </a:solidFill>
          <a:ln>
            <a:solidFill>
              <a:srgbClr val="30630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b="1" dirty="0">
                <a:solidFill>
                  <a:srgbClr val="FF0000"/>
                </a:solidFill>
                <a:effectLst>
                  <a:outerShdw blurRad="38100" dist="38100" dir="2700000" algn="tl">
                    <a:srgbClr val="000000">
                      <a:alpha val="43137"/>
                    </a:srgbClr>
                  </a:outerShdw>
                </a:effectLst>
              </a:rPr>
              <a:t>¿CÓMO EVALUAR? ¿CÚANDO EVALUAR? ¿QUIÉN EVALÚA? ¿CÓMO CALIFICAR?</a:t>
            </a:r>
          </a:p>
          <a:p>
            <a:pPr algn="just"/>
            <a:r>
              <a:rPr lang="es-ES" sz="1200" b="1" dirty="0">
                <a:solidFill>
                  <a:srgbClr val="8D42C6"/>
                </a:solidFill>
                <a:effectLst>
                  <a:outerShdw blurRad="38100" dist="38100" dir="2700000" algn="tl">
                    <a:srgbClr val="000000">
                      <a:alpha val="43137"/>
                    </a:srgbClr>
                  </a:outerShdw>
                </a:effectLst>
              </a:rPr>
              <a:t>Directrices:</a:t>
            </a:r>
          </a:p>
          <a:p>
            <a:pPr marL="171450" indent="-171450" algn="just">
              <a:buFont typeface="Wingdings" panose="05000000000000000000" pitchFamily="2" charset="2"/>
              <a:buChar char="q"/>
            </a:pPr>
            <a:r>
              <a:rPr lang="es-ES" sz="1200" dirty="0">
                <a:solidFill>
                  <a:srgbClr val="8D42C6"/>
                </a:solidFill>
              </a:rPr>
              <a:t> Evaluación de los aprendizajes del alumnado en relación con las técnicas e instrumentos de evaluación.</a:t>
            </a:r>
          </a:p>
          <a:p>
            <a:pPr marL="171450" indent="-171450" algn="just">
              <a:buFont typeface="Wingdings" panose="05000000000000000000" pitchFamily="2" charset="2"/>
              <a:buChar char="q"/>
            </a:pPr>
            <a:r>
              <a:rPr lang="es-ES" sz="1200" dirty="0">
                <a:solidFill>
                  <a:srgbClr val="8D42C6"/>
                </a:solidFill>
              </a:rPr>
              <a:t> Momentos de evaluación.</a:t>
            </a:r>
          </a:p>
          <a:p>
            <a:pPr marL="171450" indent="-171450" algn="just">
              <a:buFont typeface="Wingdings" panose="05000000000000000000" pitchFamily="2" charset="2"/>
              <a:buChar char="q"/>
            </a:pPr>
            <a:r>
              <a:rPr lang="es-ES" sz="1200" dirty="0">
                <a:solidFill>
                  <a:srgbClr val="8D42C6"/>
                </a:solidFill>
              </a:rPr>
              <a:t>Agentes evaluadores.</a:t>
            </a:r>
          </a:p>
          <a:p>
            <a:pPr marL="171450" indent="-171450" algn="just">
              <a:buFont typeface="Wingdings" panose="05000000000000000000" pitchFamily="2" charset="2"/>
              <a:buChar char="q"/>
            </a:pPr>
            <a:r>
              <a:rPr lang="es-ES" sz="1200" dirty="0">
                <a:solidFill>
                  <a:srgbClr val="8D42C6"/>
                </a:solidFill>
              </a:rPr>
              <a:t>Criterios de calificación.</a:t>
            </a:r>
          </a:p>
        </p:txBody>
      </p:sp>
    </p:spTree>
    <p:extLst>
      <p:ext uri="{BB962C8B-B14F-4D97-AF65-F5344CB8AC3E}">
        <p14:creationId xmlns:p14="http://schemas.microsoft.com/office/powerpoint/2010/main" val="323175411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ítulo 4">
            <a:extLst>
              <a:ext uri="{FF2B5EF4-FFF2-40B4-BE49-F238E27FC236}">
                <a16:creationId xmlns:a16="http://schemas.microsoft.com/office/drawing/2014/main" id="{9EB7728D-E260-42D2-FBB6-3EE25AE65A91}"/>
              </a:ext>
            </a:extLst>
          </p:cNvPr>
          <p:cNvSpPr>
            <a:spLocks noGrp="1"/>
          </p:cNvSpPr>
          <p:nvPr>
            <p:ph type="title"/>
          </p:nvPr>
        </p:nvSpPr>
        <p:spPr>
          <a:xfrm>
            <a:off x="1175657" y="436229"/>
            <a:ext cx="7481782" cy="494950"/>
          </a:xfrm>
        </p:spPr>
        <p:txBody>
          <a:bodyPr>
            <a:normAutofit/>
          </a:bodyPr>
          <a:lstStyle/>
          <a:p>
            <a:r>
              <a:rPr lang="es-ES" sz="2400" dirty="0">
                <a:solidFill>
                  <a:srgbClr val="CC6600"/>
                </a:solidFill>
                <a:effectLst>
                  <a:outerShdw blurRad="38100" dist="38100" dir="2700000" algn="tl">
                    <a:srgbClr val="000000">
                      <a:alpha val="43137"/>
                    </a:srgbClr>
                  </a:outerShdw>
                </a:effectLst>
              </a:rPr>
              <a:t>Programación didáctica</a:t>
            </a:r>
          </a:p>
        </p:txBody>
      </p:sp>
      <p:sp>
        <p:nvSpPr>
          <p:cNvPr id="3" name="Marcador de contenido 2">
            <a:extLst>
              <a:ext uri="{FF2B5EF4-FFF2-40B4-BE49-F238E27FC236}">
                <a16:creationId xmlns:a16="http://schemas.microsoft.com/office/drawing/2014/main" id="{D9DE1393-2D9D-F6F4-4AEC-5266E722F6D4}"/>
              </a:ext>
            </a:extLst>
          </p:cNvPr>
          <p:cNvSpPr>
            <a:spLocks noGrp="1"/>
          </p:cNvSpPr>
          <p:nvPr>
            <p:ph idx="1"/>
          </p:nvPr>
        </p:nvSpPr>
        <p:spPr>
          <a:xfrm>
            <a:off x="1371600" y="1576873"/>
            <a:ext cx="10241280" cy="4494743"/>
          </a:xfrm>
        </p:spPr>
        <p:txBody>
          <a:bodyPr>
            <a:normAutofit/>
          </a:bodyPr>
          <a:lstStyle/>
          <a:p>
            <a:pPr marL="0" indent="0">
              <a:buNone/>
            </a:pPr>
            <a:endParaRPr lang="es-ES" b="1" dirty="0">
              <a:solidFill>
                <a:srgbClr val="FF0000"/>
              </a:solidFill>
              <a:effectLst>
                <a:outerShdw blurRad="38100" dist="38100" dir="2700000" algn="tl">
                  <a:srgbClr val="000000">
                    <a:alpha val="43137"/>
                  </a:srgbClr>
                </a:outerShdw>
              </a:effectLst>
              <a:highlight>
                <a:srgbClr val="FFFF00"/>
              </a:highlight>
            </a:endParaRPr>
          </a:p>
        </p:txBody>
      </p:sp>
      <p:sp>
        <p:nvSpPr>
          <p:cNvPr id="2" name="Bocadillo: rectángulo con esquinas redondeadas 1">
            <a:extLst>
              <a:ext uri="{FF2B5EF4-FFF2-40B4-BE49-F238E27FC236}">
                <a16:creationId xmlns:a16="http://schemas.microsoft.com/office/drawing/2014/main" id="{59CBC020-C9C0-5D15-C5DC-19737F1C9BB0}"/>
              </a:ext>
            </a:extLst>
          </p:cNvPr>
          <p:cNvSpPr/>
          <p:nvPr/>
        </p:nvSpPr>
        <p:spPr>
          <a:xfrm>
            <a:off x="478172" y="1207759"/>
            <a:ext cx="3137762" cy="2030391"/>
          </a:xfrm>
          <a:prstGeom prst="wedgeRoundRectCallout">
            <a:avLst>
              <a:gd name="adj1" fmla="val -20557"/>
              <a:gd name="adj2" fmla="val 61975"/>
              <a:gd name="adj3" fmla="val 16667"/>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b="1" dirty="0">
              <a:solidFill>
                <a:srgbClr val="FF0000"/>
              </a:solidFill>
              <a:effectLst>
                <a:outerShdw blurRad="38100" dist="38100" dir="2700000" algn="tl">
                  <a:srgbClr val="000000">
                    <a:alpha val="43137"/>
                  </a:srgbClr>
                </a:outerShdw>
              </a:effectLst>
            </a:endParaRPr>
          </a:p>
          <a:p>
            <a:pPr algn="ctr"/>
            <a:r>
              <a:rPr lang="es-ES" b="1" dirty="0">
                <a:solidFill>
                  <a:srgbClr val="FF0000"/>
                </a:solidFill>
                <a:effectLst>
                  <a:outerShdw blurRad="38100" dist="38100" dir="2700000" algn="tl">
                    <a:srgbClr val="000000">
                      <a:alpha val="43137"/>
                    </a:srgbClr>
                  </a:outerShdw>
                </a:effectLst>
              </a:rPr>
              <a:t>¿CÓMO CALIFICAR ?</a:t>
            </a:r>
          </a:p>
          <a:p>
            <a:pPr algn="ctr"/>
            <a:endParaRPr lang="es-ES" b="1" dirty="0">
              <a:solidFill>
                <a:srgbClr val="FF0000"/>
              </a:solidFill>
              <a:effectLst>
                <a:outerShdw blurRad="38100" dist="38100" dir="2700000" algn="tl">
                  <a:srgbClr val="000000">
                    <a:alpha val="43137"/>
                  </a:srgbClr>
                </a:outerShdw>
              </a:effectLst>
            </a:endParaRPr>
          </a:p>
          <a:p>
            <a:pPr algn="ctr"/>
            <a:r>
              <a:rPr lang="es-ES" sz="1600" dirty="0">
                <a:solidFill>
                  <a:srgbClr val="8D42C6"/>
                </a:solidFill>
              </a:rPr>
              <a:t>Criterios de evaluación junto con los indicadores de logro asociados a su peso (criterio de calificación)</a:t>
            </a:r>
          </a:p>
        </p:txBody>
      </p:sp>
      <p:sp>
        <p:nvSpPr>
          <p:cNvPr id="4" name="Bocadillo: rectángulo con esquinas redondeadas 3">
            <a:extLst>
              <a:ext uri="{FF2B5EF4-FFF2-40B4-BE49-F238E27FC236}">
                <a16:creationId xmlns:a16="http://schemas.microsoft.com/office/drawing/2014/main" id="{D6AE146C-BBC0-2B1B-E7A2-98B7527FFA45}"/>
              </a:ext>
            </a:extLst>
          </p:cNvPr>
          <p:cNvSpPr/>
          <p:nvPr/>
        </p:nvSpPr>
        <p:spPr>
          <a:xfrm>
            <a:off x="4358081" y="1207759"/>
            <a:ext cx="3036813" cy="1939869"/>
          </a:xfrm>
          <a:prstGeom prst="wedgeRoundRectCallout">
            <a:avLst/>
          </a:prstGeom>
          <a:solidFill>
            <a:schemeClr val="accent6">
              <a:lumMod val="20000"/>
              <a:lumOff val="80000"/>
            </a:schemeClr>
          </a:solidFill>
          <a:ln>
            <a:solidFill>
              <a:srgbClr val="30630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b="1" dirty="0">
                <a:solidFill>
                  <a:srgbClr val="FF0000"/>
                </a:solidFill>
              </a:rPr>
              <a:t>¿CUÁNDO EVALUAR?</a:t>
            </a:r>
          </a:p>
          <a:p>
            <a:pPr algn="ctr"/>
            <a:endParaRPr lang="es-ES" b="1" dirty="0">
              <a:solidFill>
                <a:srgbClr val="FF0000"/>
              </a:solidFill>
            </a:endParaRPr>
          </a:p>
          <a:p>
            <a:pPr marL="285750" indent="-285750" algn="just">
              <a:buFont typeface="Wingdings" panose="05000000000000000000" pitchFamily="2" charset="2"/>
              <a:buChar char="q"/>
            </a:pPr>
            <a:r>
              <a:rPr lang="es-ES" sz="1400" dirty="0">
                <a:solidFill>
                  <a:srgbClr val="8037B7"/>
                </a:solidFill>
              </a:rPr>
              <a:t>Diseño evaluación inicial.</a:t>
            </a:r>
          </a:p>
          <a:p>
            <a:pPr marL="285750" indent="-285750" algn="just">
              <a:buFont typeface="Wingdings" panose="05000000000000000000" pitchFamily="2" charset="2"/>
              <a:buChar char="q"/>
            </a:pPr>
            <a:r>
              <a:rPr lang="es-ES" sz="1400" dirty="0">
                <a:solidFill>
                  <a:srgbClr val="8037B7"/>
                </a:solidFill>
              </a:rPr>
              <a:t>Evaluación del proceso de aprendizaje del alumnado.</a:t>
            </a:r>
            <a:endParaRPr lang="es-ES" dirty="0">
              <a:solidFill>
                <a:srgbClr val="990099"/>
              </a:solidFill>
            </a:endParaRPr>
          </a:p>
        </p:txBody>
      </p:sp>
      <p:sp>
        <p:nvSpPr>
          <p:cNvPr id="6" name="Bocadillo: rectángulo con esquinas redondeadas 5">
            <a:extLst>
              <a:ext uri="{FF2B5EF4-FFF2-40B4-BE49-F238E27FC236}">
                <a16:creationId xmlns:a16="http://schemas.microsoft.com/office/drawing/2014/main" id="{6E422916-D28C-A71D-ACDE-1F4BB52BD611}"/>
              </a:ext>
            </a:extLst>
          </p:cNvPr>
          <p:cNvSpPr/>
          <p:nvPr/>
        </p:nvSpPr>
        <p:spPr>
          <a:xfrm>
            <a:off x="8288322" y="1207758"/>
            <a:ext cx="3036813" cy="2135511"/>
          </a:xfrm>
          <a:prstGeom prst="wedgeRoundRectCallout">
            <a:avLst/>
          </a:prstGeom>
          <a:solidFill>
            <a:schemeClr val="accent6">
              <a:lumMod val="20000"/>
              <a:lumOff val="80000"/>
            </a:schemeClr>
          </a:solidFill>
          <a:ln>
            <a:solidFill>
              <a:srgbClr val="30630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lgn="ctr">
              <a:buFont typeface="Wingdings" panose="05000000000000000000" pitchFamily="2" charset="2"/>
              <a:buChar char="q"/>
            </a:pPr>
            <a:r>
              <a:rPr lang="es-ES" b="1" dirty="0">
                <a:solidFill>
                  <a:srgbClr val="FF0000"/>
                </a:solidFill>
                <a:effectLst>
                  <a:outerShdw blurRad="38100" dist="38100" dir="2700000" algn="tl">
                    <a:srgbClr val="000000">
                      <a:alpha val="43137"/>
                    </a:srgbClr>
                  </a:outerShdw>
                </a:effectLst>
              </a:rPr>
              <a:t>¿QUÉ EVALUAR?</a:t>
            </a:r>
          </a:p>
          <a:p>
            <a:pPr marL="285750" indent="-285750" algn="ctr">
              <a:buFont typeface="Wingdings" panose="05000000000000000000" pitchFamily="2" charset="2"/>
              <a:buChar char="q"/>
            </a:pPr>
            <a:endParaRPr lang="es-ES" b="1" dirty="0">
              <a:solidFill>
                <a:srgbClr val="FF0000"/>
              </a:solidFill>
              <a:effectLst>
                <a:outerShdw blurRad="38100" dist="38100" dir="2700000" algn="tl">
                  <a:srgbClr val="000000">
                    <a:alpha val="43137"/>
                  </a:srgbClr>
                </a:outerShdw>
              </a:effectLst>
            </a:endParaRPr>
          </a:p>
          <a:p>
            <a:pPr marL="171450" indent="-171450" algn="just">
              <a:buFont typeface="Wingdings" panose="05000000000000000000" pitchFamily="2" charset="2"/>
              <a:buChar char="q"/>
            </a:pPr>
            <a:r>
              <a:rPr lang="es-ES" sz="1200" dirty="0">
                <a:solidFill>
                  <a:srgbClr val="8037B7"/>
                </a:solidFill>
              </a:rPr>
              <a:t>Diseño evaluación inicial.</a:t>
            </a:r>
          </a:p>
          <a:p>
            <a:pPr marL="171450" indent="-171450" algn="just">
              <a:buFont typeface="Wingdings" panose="05000000000000000000" pitchFamily="2" charset="2"/>
              <a:buChar char="q"/>
            </a:pPr>
            <a:r>
              <a:rPr lang="es-ES" sz="1200" dirty="0">
                <a:solidFill>
                  <a:srgbClr val="8037B7"/>
                </a:solidFill>
              </a:rPr>
              <a:t>Criterios de evaluación e indicadores de logro, junto con los contenidos a los que se asocian.</a:t>
            </a:r>
          </a:p>
          <a:p>
            <a:pPr marL="171450" indent="-171450" algn="just">
              <a:buFont typeface="Wingdings" panose="05000000000000000000" pitchFamily="2" charset="2"/>
              <a:buChar char="q"/>
            </a:pPr>
            <a:r>
              <a:rPr lang="es-ES" sz="1200" dirty="0">
                <a:solidFill>
                  <a:srgbClr val="8037B7"/>
                </a:solidFill>
              </a:rPr>
              <a:t>Situaciones de aprendizaje.</a:t>
            </a:r>
          </a:p>
          <a:p>
            <a:pPr algn="just"/>
            <a:endParaRPr lang="es-ES" sz="1200" dirty="0">
              <a:solidFill>
                <a:srgbClr val="8037B7"/>
              </a:solidFill>
            </a:endParaRPr>
          </a:p>
        </p:txBody>
      </p:sp>
      <p:sp>
        <p:nvSpPr>
          <p:cNvPr id="7" name="Bocadillo: rectángulo con esquinas redondeadas 6">
            <a:extLst>
              <a:ext uri="{FF2B5EF4-FFF2-40B4-BE49-F238E27FC236}">
                <a16:creationId xmlns:a16="http://schemas.microsoft.com/office/drawing/2014/main" id="{029B00B4-A900-A65B-89C8-30B06B6AD46E}"/>
              </a:ext>
            </a:extLst>
          </p:cNvPr>
          <p:cNvSpPr/>
          <p:nvPr/>
        </p:nvSpPr>
        <p:spPr>
          <a:xfrm>
            <a:off x="1175658" y="3514730"/>
            <a:ext cx="3312452" cy="2063949"/>
          </a:xfrm>
          <a:prstGeom prst="wedgeRoundRectCallout">
            <a:avLst/>
          </a:prstGeom>
          <a:solidFill>
            <a:schemeClr val="accent6">
              <a:lumMod val="20000"/>
              <a:lumOff val="80000"/>
            </a:schemeClr>
          </a:solidFill>
          <a:ln>
            <a:solidFill>
              <a:srgbClr val="30630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b="1" dirty="0">
                <a:solidFill>
                  <a:srgbClr val="FF0000"/>
                </a:solidFill>
                <a:effectLst>
                  <a:outerShdw blurRad="38100" dist="38100" dir="2700000" algn="tl">
                    <a:srgbClr val="000000">
                      <a:alpha val="43137"/>
                    </a:srgbClr>
                  </a:outerShdw>
                </a:effectLst>
              </a:rPr>
              <a:t>¿CÓMO EVALUAR?</a:t>
            </a:r>
          </a:p>
          <a:p>
            <a:pPr algn="ctr"/>
            <a:r>
              <a:rPr lang="es-ES" b="1" dirty="0">
                <a:solidFill>
                  <a:srgbClr val="FF0000"/>
                </a:solidFill>
                <a:effectLst>
                  <a:outerShdw blurRad="38100" dist="38100" dir="2700000" algn="tl">
                    <a:srgbClr val="000000">
                      <a:alpha val="43137"/>
                    </a:srgbClr>
                  </a:outerShdw>
                </a:effectLst>
              </a:rPr>
              <a:t> </a:t>
            </a:r>
          </a:p>
          <a:p>
            <a:pPr marL="171450" indent="-171450" algn="just">
              <a:buFont typeface="Wingdings" panose="05000000000000000000" pitchFamily="2" charset="2"/>
              <a:buChar char="q"/>
            </a:pPr>
            <a:r>
              <a:rPr lang="es-ES" sz="1200" dirty="0">
                <a:solidFill>
                  <a:srgbClr val="8D42C6"/>
                </a:solidFill>
              </a:rPr>
              <a:t>Criterios de evaluación junto con los indicadores de logro (criterios de calificación).</a:t>
            </a:r>
          </a:p>
          <a:p>
            <a:pPr marL="171450" indent="-171450" algn="just">
              <a:buFont typeface="Wingdings" panose="05000000000000000000" pitchFamily="2" charset="2"/>
              <a:buChar char="q"/>
            </a:pPr>
            <a:r>
              <a:rPr lang="es-ES" sz="1200" dirty="0">
                <a:solidFill>
                  <a:srgbClr val="8D42C6"/>
                </a:solidFill>
              </a:rPr>
              <a:t>Agentes evaluadores.</a:t>
            </a:r>
          </a:p>
          <a:p>
            <a:pPr marL="171450" indent="-171450" algn="just">
              <a:buFont typeface="Wingdings" panose="05000000000000000000" pitchFamily="2" charset="2"/>
              <a:buChar char="q"/>
            </a:pPr>
            <a:endParaRPr lang="es-ES" sz="1200" dirty="0">
              <a:solidFill>
                <a:srgbClr val="8D42C6"/>
              </a:solidFill>
            </a:endParaRPr>
          </a:p>
        </p:txBody>
      </p:sp>
      <p:sp>
        <p:nvSpPr>
          <p:cNvPr id="9" name="Bocadillo: rectángulo con esquinas redondeadas 8">
            <a:extLst>
              <a:ext uri="{FF2B5EF4-FFF2-40B4-BE49-F238E27FC236}">
                <a16:creationId xmlns:a16="http://schemas.microsoft.com/office/drawing/2014/main" id="{F04219B4-473B-A872-516A-E50EE9C9C7D8}"/>
              </a:ext>
            </a:extLst>
          </p:cNvPr>
          <p:cNvSpPr/>
          <p:nvPr/>
        </p:nvSpPr>
        <p:spPr>
          <a:xfrm>
            <a:off x="6736360" y="3793322"/>
            <a:ext cx="3154260" cy="1575633"/>
          </a:xfrm>
          <a:prstGeom prst="wedgeRoundRectCallout">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b="1" dirty="0">
                <a:solidFill>
                  <a:srgbClr val="FF0000"/>
                </a:solidFill>
                <a:effectLst>
                  <a:outerShdw blurRad="38100" dist="38100" dir="2700000" algn="tl">
                    <a:srgbClr val="000000">
                      <a:alpha val="43137"/>
                    </a:srgbClr>
                  </a:outerShdw>
                </a:effectLst>
              </a:rPr>
              <a:t>¿QUIÉN EVALÚA?</a:t>
            </a:r>
          </a:p>
          <a:p>
            <a:pPr algn="ctr"/>
            <a:endParaRPr lang="es-ES" b="1" dirty="0">
              <a:solidFill>
                <a:srgbClr val="FF0000"/>
              </a:solidFill>
              <a:effectLst>
                <a:outerShdw blurRad="38100" dist="38100" dir="2700000" algn="tl">
                  <a:srgbClr val="000000">
                    <a:alpha val="43137"/>
                  </a:srgbClr>
                </a:outerShdw>
              </a:effectLst>
            </a:endParaRPr>
          </a:p>
          <a:p>
            <a:pPr algn="ctr"/>
            <a:r>
              <a:rPr lang="es-ES" dirty="0">
                <a:solidFill>
                  <a:srgbClr val="8D42C6"/>
                </a:solidFill>
              </a:rPr>
              <a:t>Agentes evaluadores</a:t>
            </a:r>
          </a:p>
        </p:txBody>
      </p:sp>
    </p:spTree>
    <p:extLst>
      <p:ext uri="{BB962C8B-B14F-4D97-AF65-F5344CB8AC3E}">
        <p14:creationId xmlns:p14="http://schemas.microsoft.com/office/powerpoint/2010/main" val="225895274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ítulo 4">
            <a:extLst>
              <a:ext uri="{FF2B5EF4-FFF2-40B4-BE49-F238E27FC236}">
                <a16:creationId xmlns:a16="http://schemas.microsoft.com/office/drawing/2014/main" id="{9EB7728D-E260-42D2-FBB6-3EE25AE65A91}"/>
              </a:ext>
            </a:extLst>
          </p:cNvPr>
          <p:cNvSpPr>
            <a:spLocks noGrp="1"/>
          </p:cNvSpPr>
          <p:nvPr>
            <p:ph type="title"/>
          </p:nvPr>
        </p:nvSpPr>
        <p:spPr>
          <a:xfrm>
            <a:off x="1175657" y="436229"/>
            <a:ext cx="7481782" cy="494950"/>
          </a:xfrm>
        </p:spPr>
        <p:txBody>
          <a:bodyPr>
            <a:normAutofit/>
          </a:bodyPr>
          <a:lstStyle/>
          <a:p>
            <a:r>
              <a:rPr lang="es-ES" sz="2400" dirty="0">
                <a:solidFill>
                  <a:srgbClr val="CC6600"/>
                </a:solidFill>
                <a:effectLst>
                  <a:outerShdw blurRad="38100" dist="38100" dir="2700000" algn="tl">
                    <a:srgbClr val="000000">
                      <a:alpha val="43137"/>
                    </a:srgbClr>
                  </a:outerShdw>
                </a:effectLst>
              </a:rPr>
              <a:t>Programación del aula</a:t>
            </a:r>
          </a:p>
        </p:txBody>
      </p:sp>
      <p:sp>
        <p:nvSpPr>
          <p:cNvPr id="3" name="Marcador de contenido 2">
            <a:extLst>
              <a:ext uri="{FF2B5EF4-FFF2-40B4-BE49-F238E27FC236}">
                <a16:creationId xmlns:a16="http://schemas.microsoft.com/office/drawing/2014/main" id="{D9DE1393-2D9D-F6F4-4AEC-5266E722F6D4}"/>
              </a:ext>
            </a:extLst>
          </p:cNvPr>
          <p:cNvSpPr>
            <a:spLocks noGrp="1"/>
          </p:cNvSpPr>
          <p:nvPr>
            <p:ph idx="1"/>
          </p:nvPr>
        </p:nvSpPr>
        <p:spPr>
          <a:xfrm>
            <a:off x="1371600" y="1576873"/>
            <a:ext cx="10241280" cy="4494743"/>
          </a:xfrm>
        </p:spPr>
        <p:txBody>
          <a:bodyPr>
            <a:normAutofit/>
          </a:bodyPr>
          <a:lstStyle/>
          <a:p>
            <a:pPr marL="0" indent="0">
              <a:buNone/>
            </a:pPr>
            <a:endParaRPr lang="es-ES" b="1" dirty="0">
              <a:solidFill>
                <a:srgbClr val="FF0000"/>
              </a:solidFill>
              <a:effectLst>
                <a:outerShdw blurRad="38100" dist="38100" dir="2700000" algn="tl">
                  <a:srgbClr val="000000">
                    <a:alpha val="43137"/>
                  </a:srgbClr>
                </a:outerShdw>
              </a:effectLst>
              <a:highlight>
                <a:srgbClr val="FFFF00"/>
              </a:highlight>
            </a:endParaRPr>
          </a:p>
        </p:txBody>
      </p:sp>
      <p:sp>
        <p:nvSpPr>
          <p:cNvPr id="2" name="Bocadillo: rectángulo con esquinas redondeadas 1">
            <a:extLst>
              <a:ext uri="{FF2B5EF4-FFF2-40B4-BE49-F238E27FC236}">
                <a16:creationId xmlns:a16="http://schemas.microsoft.com/office/drawing/2014/main" id="{59CBC020-C9C0-5D15-C5DC-19737F1C9BB0}"/>
              </a:ext>
            </a:extLst>
          </p:cNvPr>
          <p:cNvSpPr/>
          <p:nvPr/>
        </p:nvSpPr>
        <p:spPr>
          <a:xfrm>
            <a:off x="478172" y="1207759"/>
            <a:ext cx="3137762" cy="3724968"/>
          </a:xfrm>
          <a:prstGeom prst="wedgeRoundRectCallout">
            <a:avLst>
              <a:gd name="adj1" fmla="val -20557"/>
              <a:gd name="adj2" fmla="val 61975"/>
              <a:gd name="adj3" fmla="val 16667"/>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s-ES" b="1" dirty="0">
                <a:solidFill>
                  <a:srgbClr val="FF0000"/>
                </a:solidFill>
                <a:effectLst>
                  <a:outerShdw blurRad="38100" dist="38100" dir="2700000" algn="tl">
                    <a:srgbClr val="000000">
                      <a:alpha val="43137"/>
                    </a:srgbClr>
                  </a:outerShdw>
                </a:effectLst>
              </a:rPr>
              <a:t>RESULTADOS Y CONCLUSIONES MÁS SIGNIFICATIVAS DE LA EVALUACIÓN INICIAL</a:t>
            </a:r>
          </a:p>
          <a:p>
            <a:pPr algn="just"/>
            <a:endParaRPr lang="es-ES" sz="1600" b="1" dirty="0">
              <a:solidFill>
                <a:srgbClr val="FF0000"/>
              </a:solidFill>
              <a:effectLst>
                <a:outerShdw blurRad="38100" dist="38100" dir="2700000" algn="tl">
                  <a:srgbClr val="000000">
                    <a:alpha val="43137"/>
                  </a:srgbClr>
                </a:outerShdw>
              </a:effectLst>
            </a:endParaRPr>
          </a:p>
          <a:p>
            <a:pPr algn="just"/>
            <a:endParaRPr lang="es-ES" sz="1600" b="1" dirty="0">
              <a:solidFill>
                <a:srgbClr val="FF0000"/>
              </a:solidFill>
              <a:effectLst>
                <a:outerShdw blurRad="38100" dist="38100" dir="2700000" algn="tl">
                  <a:srgbClr val="000000">
                    <a:alpha val="43137"/>
                  </a:srgbClr>
                </a:outerShdw>
              </a:effectLst>
            </a:endParaRPr>
          </a:p>
          <a:p>
            <a:pPr algn="just"/>
            <a:endParaRPr lang="es-ES" sz="1600" b="1" dirty="0">
              <a:solidFill>
                <a:srgbClr val="FF0000"/>
              </a:solidFill>
              <a:effectLst>
                <a:outerShdw blurRad="38100" dist="38100" dir="2700000" algn="tl">
                  <a:srgbClr val="000000">
                    <a:alpha val="43137"/>
                  </a:srgbClr>
                </a:outerShdw>
              </a:effectLst>
            </a:endParaRPr>
          </a:p>
          <a:p>
            <a:pPr algn="ctr"/>
            <a:r>
              <a:rPr lang="es-ES" sz="1600" dirty="0">
                <a:solidFill>
                  <a:srgbClr val="8D42C6"/>
                </a:solidFill>
                <a:effectLst>
                  <a:outerShdw blurRad="38100" dist="38100" dir="2700000" algn="tl">
                    <a:srgbClr val="000000">
                      <a:alpha val="43137"/>
                    </a:srgbClr>
                  </a:outerShdw>
                </a:effectLst>
              </a:rPr>
              <a:t>VALORACIÓN : TOMA DE DECISIONES</a:t>
            </a:r>
          </a:p>
        </p:txBody>
      </p:sp>
      <p:sp>
        <p:nvSpPr>
          <p:cNvPr id="4" name="Bocadillo: rectángulo con esquinas redondeadas 3">
            <a:extLst>
              <a:ext uri="{FF2B5EF4-FFF2-40B4-BE49-F238E27FC236}">
                <a16:creationId xmlns:a16="http://schemas.microsoft.com/office/drawing/2014/main" id="{D6AE146C-BBC0-2B1B-E7A2-98B7527FFA45}"/>
              </a:ext>
            </a:extLst>
          </p:cNvPr>
          <p:cNvSpPr/>
          <p:nvPr/>
        </p:nvSpPr>
        <p:spPr>
          <a:xfrm>
            <a:off x="4577593" y="1300293"/>
            <a:ext cx="3036813" cy="3347463"/>
          </a:xfrm>
          <a:prstGeom prst="wedgeRoundRectCallout">
            <a:avLst/>
          </a:prstGeom>
          <a:solidFill>
            <a:schemeClr val="accent6">
              <a:lumMod val="20000"/>
              <a:lumOff val="80000"/>
            </a:schemeClr>
          </a:solidFill>
          <a:ln>
            <a:solidFill>
              <a:srgbClr val="30630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s-ES" b="1" dirty="0">
                <a:solidFill>
                  <a:srgbClr val="FF0000"/>
                </a:solidFill>
              </a:rPr>
              <a:t>UNIDADES TEMPORALES DE PROGRAMACIÓN</a:t>
            </a:r>
          </a:p>
          <a:p>
            <a:pPr algn="ctr"/>
            <a:endParaRPr lang="es-ES" b="1" dirty="0">
              <a:solidFill>
                <a:srgbClr val="990099"/>
              </a:solidFill>
            </a:endParaRPr>
          </a:p>
          <a:p>
            <a:pPr algn="ctr"/>
            <a:endParaRPr lang="es-ES" b="1" dirty="0">
              <a:solidFill>
                <a:srgbClr val="FF0000"/>
              </a:solidFill>
            </a:endParaRPr>
          </a:p>
          <a:p>
            <a:pPr algn="ctr"/>
            <a:endParaRPr lang="es-ES" b="1" dirty="0">
              <a:solidFill>
                <a:srgbClr val="FF0000"/>
              </a:solidFill>
            </a:endParaRPr>
          </a:p>
          <a:p>
            <a:pPr algn="just"/>
            <a:r>
              <a:rPr lang="es-ES" sz="1600" dirty="0">
                <a:solidFill>
                  <a:srgbClr val="8D42C6"/>
                </a:solidFill>
                <a:effectLst>
                  <a:outerShdw blurRad="38100" dist="38100" dir="2700000" algn="tl">
                    <a:srgbClr val="000000">
                      <a:alpha val="43137"/>
                    </a:srgbClr>
                  </a:outerShdw>
                </a:effectLst>
              </a:rPr>
              <a:t>¿QUÉ EVALUAR? ¿CÓMO EVALUAR? ¿CUÁNDO EVALUAR? ¿QUIÉN EVALÚA?</a:t>
            </a:r>
          </a:p>
        </p:txBody>
      </p:sp>
      <p:sp>
        <p:nvSpPr>
          <p:cNvPr id="6" name="Bocadillo: rectángulo con esquinas redondeadas 5">
            <a:extLst>
              <a:ext uri="{FF2B5EF4-FFF2-40B4-BE49-F238E27FC236}">
                <a16:creationId xmlns:a16="http://schemas.microsoft.com/office/drawing/2014/main" id="{6E422916-D28C-A71D-ACDE-1F4BB52BD611}"/>
              </a:ext>
            </a:extLst>
          </p:cNvPr>
          <p:cNvSpPr/>
          <p:nvPr/>
        </p:nvSpPr>
        <p:spPr>
          <a:xfrm>
            <a:off x="8288322" y="1207758"/>
            <a:ext cx="3036813" cy="3439998"/>
          </a:xfrm>
          <a:prstGeom prst="wedgeRoundRectCallout">
            <a:avLst/>
          </a:prstGeom>
          <a:solidFill>
            <a:schemeClr val="accent6">
              <a:lumMod val="20000"/>
              <a:lumOff val="80000"/>
            </a:schemeClr>
          </a:solidFill>
          <a:ln>
            <a:solidFill>
              <a:srgbClr val="30630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s-ES" b="1" dirty="0">
                <a:solidFill>
                  <a:srgbClr val="FF0000"/>
                </a:solidFill>
                <a:effectLst>
                  <a:outerShdw blurRad="38100" dist="38100" dir="2700000" algn="tl">
                    <a:srgbClr val="000000">
                      <a:alpha val="43137"/>
                    </a:srgbClr>
                  </a:outerShdw>
                </a:effectLst>
              </a:rPr>
              <a:t>RESULTADOS DEL PROCESO DE EVALUACIÓN DEL APRENDIZAJE</a:t>
            </a:r>
          </a:p>
          <a:p>
            <a:pPr marL="285750" indent="-285750" algn="ctr">
              <a:buFont typeface="Wingdings" panose="05000000000000000000" pitchFamily="2" charset="2"/>
              <a:buChar char="q"/>
            </a:pPr>
            <a:endParaRPr lang="es-ES" b="1" dirty="0">
              <a:solidFill>
                <a:srgbClr val="FF0000"/>
              </a:solidFill>
              <a:effectLst>
                <a:outerShdw blurRad="38100" dist="38100" dir="2700000" algn="tl">
                  <a:srgbClr val="000000">
                    <a:alpha val="43137"/>
                  </a:srgbClr>
                </a:outerShdw>
              </a:effectLst>
            </a:endParaRPr>
          </a:p>
          <a:p>
            <a:pPr marL="285750" indent="-285750" algn="ctr">
              <a:buFont typeface="Wingdings" panose="05000000000000000000" pitchFamily="2" charset="2"/>
              <a:buChar char="q"/>
            </a:pPr>
            <a:endParaRPr lang="es-ES" b="1" dirty="0">
              <a:solidFill>
                <a:srgbClr val="FF0000"/>
              </a:solidFill>
              <a:effectLst>
                <a:outerShdw blurRad="38100" dist="38100" dir="2700000" algn="tl">
                  <a:srgbClr val="000000">
                    <a:alpha val="43137"/>
                  </a:srgbClr>
                </a:outerShdw>
              </a:effectLst>
            </a:endParaRPr>
          </a:p>
          <a:p>
            <a:pPr marL="285750" indent="-285750" algn="ctr">
              <a:buFont typeface="Wingdings" panose="05000000000000000000" pitchFamily="2" charset="2"/>
              <a:buChar char="q"/>
            </a:pPr>
            <a:endParaRPr lang="es-ES" b="1" dirty="0">
              <a:solidFill>
                <a:srgbClr val="FF0000"/>
              </a:solidFill>
              <a:effectLst>
                <a:outerShdw blurRad="38100" dist="38100" dir="2700000" algn="tl">
                  <a:srgbClr val="000000">
                    <a:alpha val="43137"/>
                  </a:srgbClr>
                </a:outerShdw>
              </a:effectLst>
            </a:endParaRPr>
          </a:p>
          <a:p>
            <a:pPr algn="just"/>
            <a:r>
              <a:rPr lang="es-ES" sz="1600" dirty="0">
                <a:solidFill>
                  <a:srgbClr val="8D42C6"/>
                </a:solidFill>
                <a:effectLst>
                  <a:outerShdw blurRad="38100" dist="38100" dir="2700000" algn="tl">
                    <a:srgbClr val="000000">
                      <a:alpha val="43137"/>
                    </a:srgbClr>
                  </a:outerShdw>
                </a:effectLst>
              </a:rPr>
              <a:t>VALORACIÓN : TOMA DE DECISIONES</a:t>
            </a:r>
          </a:p>
          <a:p>
            <a:pPr algn="just"/>
            <a:endParaRPr lang="es-ES" sz="1200" dirty="0">
              <a:solidFill>
                <a:srgbClr val="8037B7"/>
              </a:solidFill>
            </a:endParaRPr>
          </a:p>
        </p:txBody>
      </p:sp>
      <p:sp>
        <p:nvSpPr>
          <p:cNvPr id="8" name="Flecha: hacia abajo 7">
            <a:extLst>
              <a:ext uri="{FF2B5EF4-FFF2-40B4-BE49-F238E27FC236}">
                <a16:creationId xmlns:a16="http://schemas.microsoft.com/office/drawing/2014/main" id="{97E31439-F8D8-63B7-1FD6-59BAAFE54F2C}"/>
              </a:ext>
            </a:extLst>
          </p:cNvPr>
          <p:cNvSpPr/>
          <p:nvPr/>
        </p:nvSpPr>
        <p:spPr>
          <a:xfrm>
            <a:off x="1875080" y="3151371"/>
            <a:ext cx="293615" cy="383796"/>
          </a:xfrm>
          <a:prstGeom prst="downArrow">
            <a:avLst>
              <a:gd name="adj1" fmla="val 50000"/>
              <a:gd name="adj2" fmla="val 58571"/>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0" name="Flecha: hacia abajo 9">
            <a:extLst>
              <a:ext uri="{FF2B5EF4-FFF2-40B4-BE49-F238E27FC236}">
                <a16:creationId xmlns:a16="http://schemas.microsoft.com/office/drawing/2014/main" id="{0E84A081-48D6-F08A-7421-59C7A479124B}"/>
              </a:ext>
            </a:extLst>
          </p:cNvPr>
          <p:cNvSpPr/>
          <p:nvPr/>
        </p:nvSpPr>
        <p:spPr>
          <a:xfrm>
            <a:off x="5885015" y="2542784"/>
            <a:ext cx="293615" cy="383796"/>
          </a:xfrm>
          <a:prstGeom prst="downArrow">
            <a:avLst>
              <a:gd name="adj1" fmla="val 50000"/>
              <a:gd name="adj2" fmla="val 58571"/>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1" name="Flecha: hacia abajo 10">
            <a:extLst>
              <a:ext uri="{FF2B5EF4-FFF2-40B4-BE49-F238E27FC236}">
                <a16:creationId xmlns:a16="http://schemas.microsoft.com/office/drawing/2014/main" id="{B9FE6185-5922-986A-4CA0-F46F71A0008F}"/>
              </a:ext>
            </a:extLst>
          </p:cNvPr>
          <p:cNvSpPr/>
          <p:nvPr/>
        </p:nvSpPr>
        <p:spPr>
          <a:xfrm>
            <a:off x="9806728" y="2926580"/>
            <a:ext cx="293615" cy="383796"/>
          </a:xfrm>
          <a:prstGeom prst="downArrow">
            <a:avLst>
              <a:gd name="adj1" fmla="val 50000"/>
              <a:gd name="adj2" fmla="val 58571"/>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Tree>
    <p:extLst>
      <p:ext uri="{BB962C8B-B14F-4D97-AF65-F5344CB8AC3E}">
        <p14:creationId xmlns:p14="http://schemas.microsoft.com/office/powerpoint/2010/main" val="222209436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ítulo 4">
            <a:extLst>
              <a:ext uri="{FF2B5EF4-FFF2-40B4-BE49-F238E27FC236}">
                <a16:creationId xmlns:a16="http://schemas.microsoft.com/office/drawing/2014/main" id="{9EB7728D-E260-42D2-FBB6-3EE25AE65A91}"/>
              </a:ext>
            </a:extLst>
          </p:cNvPr>
          <p:cNvSpPr>
            <a:spLocks noGrp="1"/>
          </p:cNvSpPr>
          <p:nvPr>
            <p:ph type="title"/>
          </p:nvPr>
        </p:nvSpPr>
        <p:spPr>
          <a:xfrm>
            <a:off x="1175657" y="436229"/>
            <a:ext cx="7481782" cy="494950"/>
          </a:xfrm>
        </p:spPr>
        <p:txBody>
          <a:bodyPr>
            <a:normAutofit/>
          </a:bodyPr>
          <a:lstStyle/>
          <a:p>
            <a:pPr algn="ctr"/>
            <a:r>
              <a:rPr lang="es-ES" sz="2400" dirty="0">
                <a:solidFill>
                  <a:srgbClr val="CC6600"/>
                </a:solidFill>
                <a:effectLst>
                  <a:outerShdw blurRad="38100" dist="38100" dir="2700000" algn="tl">
                    <a:srgbClr val="000000">
                      <a:alpha val="43137"/>
                    </a:srgbClr>
                  </a:outerShdw>
                </a:effectLst>
              </a:rPr>
              <a:t>¿qué evaluar?</a:t>
            </a:r>
          </a:p>
        </p:txBody>
      </p:sp>
      <p:sp>
        <p:nvSpPr>
          <p:cNvPr id="3" name="Marcador de contenido 2">
            <a:extLst>
              <a:ext uri="{FF2B5EF4-FFF2-40B4-BE49-F238E27FC236}">
                <a16:creationId xmlns:a16="http://schemas.microsoft.com/office/drawing/2014/main" id="{D9DE1393-2D9D-F6F4-4AEC-5266E722F6D4}"/>
              </a:ext>
            </a:extLst>
          </p:cNvPr>
          <p:cNvSpPr>
            <a:spLocks noGrp="1"/>
          </p:cNvSpPr>
          <p:nvPr>
            <p:ph idx="1"/>
          </p:nvPr>
        </p:nvSpPr>
        <p:spPr>
          <a:xfrm>
            <a:off x="1371600" y="1576873"/>
            <a:ext cx="10241280" cy="4494743"/>
          </a:xfrm>
        </p:spPr>
        <p:txBody>
          <a:bodyPr>
            <a:normAutofit/>
          </a:bodyPr>
          <a:lstStyle/>
          <a:p>
            <a:pPr marL="0" indent="0">
              <a:buNone/>
            </a:pPr>
            <a:endParaRPr lang="es-ES" b="1" dirty="0">
              <a:solidFill>
                <a:srgbClr val="FF0000"/>
              </a:solidFill>
              <a:effectLst>
                <a:outerShdw blurRad="38100" dist="38100" dir="2700000" algn="tl">
                  <a:srgbClr val="000000">
                    <a:alpha val="43137"/>
                  </a:srgbClr>
                </a:outerShdw>
              </a:effectLst>
              <a:highlight>
                <a:srgbClr val="FFFF00"/>
              </a:highlight>
            </a:endParaRPr>
          </a:p>
        </p:txBody>
      </p:sp>
      <p:sp>
        <p:nvSpPr>
          <p:cNvPr id="2" name="Bocadillo: rectángulo con esquinas redondeadas 1">
            <a:extLst>
              <a:ext uri="{FF2B5EF4-FFF2-40B4-BE49-F238E27FC236}">
                <a16:creationId xmlns:a16="http://schemas.microsoft.com/office/drawing/2014/main" id="{59CBC020-C9C0-5D15-C5DC-19737F1C9BB0}"/>
              </a:ext>
            </a:extLst>
          </p:cNvPr>
          <p:cNvSpPr/>
          <p:nvPr/>
        </p:nvSpPr>
        <p:spPr>
          <a:xfrm>
            <a:off x="680628" y="1400448"/>
            <a:ext cx="3137762" cy="3439999"/>
          </a:xfrm>
          <a:prstGeom prst="wedgeRoundRectCallout">
            <a:avLst>
              <a:gd name="adj1" fmla="val -20557"/>
              <a:gd name="adj2" fmla="val 61975"/>
              <a:gd name="adj3" fmla="val 16667"/>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2400" b="1" dirty="0">
                <a:solidFill>
                  <a:srgbClr val="FF0000"/>
                </a:solidFill>
                <a:effectLst>
                  <a:outerShdw blurRad="38100" dist="38100" dir="2700000" algn="tl">
                    <a:srgbClr val="000000">
                      <a:alpha val="43137"/>
                    </a:srgbClr>
                  </a:outerShdw>
                </a:effectLst>
              </a:rPr>
              <a:t>PROPUESTA CURRICULAR</a:t>
            </a:r>
          </a:p>
          <a:p>
            <a:pPr algn="just"/>
            <a:endParaRPr lang="es-ES" sz="1600" b="1" dirty="0">
              <a:solidFill>
                <a:srgbClr val="FF0000"/>
              </a:solidFill>
              <a:effectLst>
                <a:outerShdw blurRad="38100" dist="38100" dir="2700000" algn="tl">
                  <a:srgbClr val="000000">
                    <a:alpha val="43137"/>
                  </a:srgbClr>
                </a:outerShdw>
              </a:effectLst>
            </a:endParaRPr>
          </a:p>
          <a:p>
            <a:pPr algn="just"/>
            <a:endParaRPr lang="es-ES" sz="1600" b="1" dirty="0">
              <a:solidFill>
                <a:srgbClr val="FF0000"/>
              </a:solidFill>
              <a:effectLst>
                <a:outerShdw blurRad="38100" dist="38100" dir="2700000" algn="tl">
                  <a:srgbClr val="000000">
                    <a:alpha val="43137"/>
                  </a:srgbClr>
                </a:outerShdw>
              </a:effectLst>
            </a:endParaRPr>
          </a:p>
          <a:p>
            <a:pPr algn="just"/>
            <a:endParaRPr lang="es-ES" sz="1600" b="1" dirty="0">
              <a:solidFill>
                <a:srgbClr val="FF0000"/>
              </a:solidFill>
              <a:effectLst>
                <a:outerShdw blurRad="38100" dist="38100" dir="2700000" algn="tl">
                  <a:srgbClr val="000000">
                    <a:alpha val="43137"/>
                  </a:srgbClr>
                </a:outerShdw>
              </a:effectLst>
            </a:endParaRPr>
          </a:p>
          <a:p>
            <a:pPr algn="ctr"/>
            <a:r>
              <a:rPr lang="es-ES" sz="1600" dirty="0">
                <a:solidFill>
                  <a:srgbClr val="8D42C6"/>
                </a:solidFill>
                <a:effectLst>
                  <a:outerShdw blurRad="38100" dist="38100" dir="2700000" algn="tl">
                    <a:srgbClr val="000000">
                      <a:alpha val="43137"/>
                    </a:srgbClr>
                  </a:outerShdw>
                </a:effectLst>
              </a:rPr>
              <a:t>Orientaciones para el tratamiento de los </a:t>
            </a:r>
            <a:r>
              <a:rPr lang="es-ES" sz="1600" dirty="0">
                <a:solidFill>
                  <a:srgbClr val="8D42C6"/>
                </a:solidFill>
              </a:rPr>
              <a:t>criterios de evaluación y los contenidos</a:t>
            </a:r>
          </a:p>
        </p:txBody>
      </p:sp>
      <p:sp>
        <p:nvSpPr>
          <p:cNvPr id="4" name="Bocadillo: rectángulo con esquinas redondeadas 3">
            <a:extLst>
              <a:ext uri="{FF2B5EF4-FFF2-40B4-BE49-F238E27FC236}">
                <a16:creationId xmlns:a16="http://schemas.microsoft.com/office/drawing/2014/main" id="{D6AE146C-BBC0-2B1B-E7A2-98B7527FFA45}"/>
              </a:ext>
            </a:extLst>
          </p:cNvPr>
          <p:cNvSpPr/>
          <p:nvPr/>
        </p:nvSpPr>
        <p:spPr>
          <a:xfrm>
            <a:off x="4577593" y="1300293"/>
            <a:ext cx="3137762" cy="3347463"/>
          </a:xfrm>
          <a:prstGeom prst="wedgeRoundRectCallout">
            <a:avLst/>
          </a:prstGeom>
          <a:solidFill>
            <a:schemeClr val="accent6">
              <a:lumMod val="20000"/>
              <a:lumOff val="80000"/>
            </a:schemeClr>
          </a:solidFill>
          <a:ln>
            <a:solidFill>
              <a:srgbClr val="30630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2400" b="1" dirty="0">
                <a:solidFill>
                  <a:srgbClr val="FF0000"/>
                </a:solidFill>
              </a:rPr>
              <a:t>PROGRAMACIÓN DIDÁCTICA</a:t>
            </a:r>
          </a:p>
          <a:p>
            <a:pPr algn="ctr"/>
            <a:endParaRPr lang="es-ES" b="1" dirty="0">
              <a:solidFill>
                <a:srgbClr val="990099"/>
              </a:solidFill>
            </a:endParaRPr>
          </a:p>
          <a:p>
            <a:pPr algn="ctr"/>
            <a:endParaRPr lang="es-ES" b="1" dirty="0">
              <a:solidFill>
                <a:srgbClr val="FF0000"/>
              </a:solidFill>
            </a:endParaRPr>
          </a:p>
          <a:p>
            <a:pPr algn="ctr"/>
            <a:endParaRPr lang="es-ES" b="1" dirty="0">
              <a:solidFill>
                <a:srgbClr val="FF0000"/>
              </a:solidFill>
            </a:endParaRPr>
          </a:p>
          <a:p>
            <a:pPr algn="just"/>
            <a:r>
              <a:rPr lang="es-ES" sz="1600" dirty="0">
                <a:solidFill>
                  <a:srgbClr val="8D42C6"/>
                </a:solidFill>
                <a:effectLst>
                  <a:outerShdw blurRad="38100" dist="38100" dir="2700000" algn="tl">
                    <a:srgbClr val="000000">
                      <a:alpha val="43137"/>
                    </a:srgbClr>
                  </a:outerShdw>
                </a:effectLst>
              </a:rPr>
              <a:t>Criterios de evaluación e indicadores de logro</a:t>
            </a:r>
          </a:p>
        </p:txBody>
      </p:sp>
      <p:sp>
        <p:nvSpPr>
          <p:cNvPr id="6" name="Bocadillo: rectángulo con esquinas redondeadas 5">
            <a:extLst>
              <a:ext uri="{FF2B5EF4-FFF2-40B4-BE49-F238E27FC236}">
                <a16:creationId xmlns:a16="http://schemas.microsoft.com/office/drawing/2014/main" id="{6E422916-D28C-A71D-ACDE-1F4BB52BD611}"/>
              </a:ext>
            </a:extLst>
          </p:cNvPr>
          <p:cNvSpPr/>
          <p:nvPr/>
        </p:nvSpPr>
        <p:spPr>
          <a:xfrm>
            <a:off x="8095376" y="1300292"/>
            <a:ext cx="3271707" cy="3347464"/>
          </a:xfrm>
          <a:prstGeom prst="wedgeRoundRectCallout">
            <a:avLst/>
          </a:prstGeom>
          <a:solidFill>
            <a:schemeClr val="accent6">
              <a:lumMod val="20000"/>
              <a:lumOff val="80000"/>
            </a:schemeClr>
          </a:solidFill>
          <a:ln>
            <a:solidFill>
              <a:srgbClr val="30630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2400" b="1" dirty="0">
                <a:solidFill>
                  <a:srgbClr val="FF0000"/>
                </a:solidFill>
                <a:effectLst>
                  <a:outerShdw blurRad="38100" dist="38100" dir="2700000" algn="tl">
                    <a:srgbClr val="000000">
                      <a:alpha val="43137"/>
                    </a:srgbClr>
                  </a:outerShdw>
                </a:effectLst>
              </a:rPr>
              <a:t>PROGRAMACIÓN DEL AULA</a:t>
            </a:r>
          </a:p>
          <a:p>
            <a:pPr marL="285750" indent="-285750" algn="ctr">
              <a:buFont typeface="Wingdings" panose="05000000000000000000" pitchFamily="2" charset="2"/>
              <a:buChar char="q"/>
            </a:pPr>
            <a:endParaRPr lang="es-ES" b="1" dirty="0">
              <a:solidFill>
                <a:srgbClr val="FF0000"/>
              </a:solidFill>
              <a:effectLst>
                <a:outerShdw blurRad="38100" dist="38100" dir="2700000" algn="tl">
                  <a:srgbClr val="000000">
                    <a:alpha val="43137"/>
                  </a:srgbClr>
                </a:outerShdw>
              </a:effectLst>
            </a:endParaRPr>
          </a:p>
          <a:p>
            <a:pPr marL="285750" indent="-285750" algn="ctr">
              <a:buFont typeface="Wingdings" panose="05000000000000000000" pitchFamily="2" charset="2"/>
              <a:buChar char="q"/>
            </a:pPr>
            <a:endParaRPr lang="es-ES" b="1" dirty="0">
              <a:solidFill>
                <a:srgbClr val="FF0000"/>
              </a:solidFill>
              <a:effectLst>
                <a:outerShdw blurRad="38100" dist="38100" dir="2700000" algn="tl">
                  <a:srgbClr val="000000">
                    <a:alpha val="43137"/>
                  </a:srgbClr>
                </a:outerShdw>
              </a:effectLst>
            </a:endParaRPr>
          </a:p>
          <a:p>
            <a:pPr marL="285750" indent="-285750" algn="ctr">
              <a:buFont typeface="Wingdings" panose="05000000000000000000" pitchFamily="2" charset="2"/>
              <a:buChar char="q"/>
            </a:pPr>
            <a:endParaRPr lang="es-ES" b="1" dirty="0">
              <a:solidFill>
                <a:srgbClr val="FF0000"/>
              </a:solidFill>
              <a:effectLst>
                <a:outerShdw blurRad="38100" dist="38100" dir="2700000" algn="tl">
                  <a:srgbClr val="000000">
                    <a:alpha val="43137"/>
                  </a:srgbClr>
                </a:outerShdw>
              </a:effectLst>
            </a:endParaRPr>
          </a:p>
          <a:p>
            <a:pPr algn="ctr"/>
            <a:endParaRPr lang="es-ES" sz="1600" dirty="0">
              <a:solidFill>
                <a:srgbClr val="8D42C6"/>
              </a:solidFill>
              <a:effectLst>
                <a:outerShdw blurRad="38100" dist="38100" dir="2700000" algn="tl">
                  <a:srgbClr val="000000">
                    <a:alpha val="43137"/>
                  </a:srgbClr>
                </a:outerShdw>
              </a:effectLst>
            </a:endParaRPr>
          </a:p>
          <a:p>
            <a:pPr algn="ctr"/>
            <a:r>
              <a:rPr lang="es-ES" sz="1600" dirty="0">
                <a:solidFill>
                  <a:srgbClr val="8D42C6"/>
                </a:solidFill>
                <a:effectLst>
                  <a:outerShdw blurRad="38100" dist="38100" dir="2700000" algn="tl">
                    <a:srgbClr val="000000">
                      <a:alpha val="43137"/>
                    </a:srgbClr>
                  </a:outerShdw>
                </a:effectLst>
              </a:rPr>
              <a:t>Diseño SITUACIONES DE APRENDIZAJE</a:t>
            </a:r>
          </a:p>
          <a:p>
            <a:pPr algn="ctr"/>
            <a:endParaRPr lang="es-ES" sz="1200" dirty="0">
              <a:solidFill>
                <a:srgbClr val="8037B7"/>
              </a:solidFill>
            </a:endParaRPr>
          </a:p>
        </p:txBody>
      </p:sp>
      <p:sp>
        <p:nvSpPr>
          <p:cNvPr id="8" name="Flecha: hacia abajo 7">
            <a:extLst>
              <a:ext uri="{FF2B5EF4-FFF2-40B4-BE49-F238E27FC236}">
                <a16:creationId xmlns:a16="http://schemas.microsoft.com/office/drawing/2014/main" id="{97E31439-F8D8-63B7-1FD6-59BAAFE54F2C}"/>
              </a:ext>
            </a:extLst>
          </p:cNvPr>
          <p:cNvSpPr/>
          <p:nvPr/>
        </p:nvSpPr>
        <p:spPr>
          <a:xfrm>
            <a:off x="1955894" y="2849368"/>
            <a:ext cx="293615" cy="383796"/>
          </a:xfrm>
          <a:prstGeom prst="downArrow">
            <a:avLst>
              <a:gd name="adj1" fmla="val 50000"/>
              <a:gd name="adj2" fmla="val 58571"/>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0" name="Flecha: hacia abajo 9">
            <a:extLst>
              <a:ext uri="{FF2B5EF4-FFF2-40B4-BE49-F238E27FC236}">
                <a16:creationId xmlns:a16="http://schemas.microsoft.com/office/drawing/2014/main" id="{0E84A081-48D6-F08A-7421-59C7A479124B}"/>
              </a:ext>
            </a:extLst>
          </p:cNvPr>
          <p:cNvSpPr/>
          <p:nvPr/>
        </p:nvSpPr>
        <p:spPr>
          <a:xfrm>
            <a:off x="5949191" y="2926580"/>
            <a:ext cx="293615" cy="383796"/>
          </a:xfrm>
          <a:prstGeom prst="downArrow">
            <a:avLst>
              <a:gd name="adj1" fmla="val 50000"/>
              <a:gd name="adj2" fmla="val 58571"/>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1" name="Flecha: hacia abajo 10">
            <a:extLst>
              <a:ext uri="{FF2B5EF4-FFF2-40B4-BE49-F238E27FC236}">
                <a16:creationId xmlns:a16="http://schemas.microsoft.com/office/drawing/2014/main" id="{B9FE6185-5922-986A-4CA0-F46F71A0008F}"/>
              </a:ext>
            </a:extLst>
          </p:cNvPr>
          <p:cNvSpPr/>
          <p:nvPr/>
        </p:nvSpPr>
        <p:spPr>
          <a:xfrm>
            <a:off x="9584421" y="2734682"/>
            <a:ext cx="293615" cy="383796"/>
          </a:xfrm>
          <a:prstGeom prst="downArrow">
            <a:avLst>
              <a:gd name="adj1" fmla="val 50000"/>
              <a:gd name="adj2" fmla="val 58571"/>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Tree>
    <p:extLst>
      <p:ext uri="{BB962C8B-B14F-4D97-AF65-F5344CB8AC3E}">
        <p14:creationId xmlns:p14="http://schemas.microsoft.com/office/powerpoint/2010/main" val="23313987"/>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ítulo 4">
            <a:extLst>
              <a:ext uri="{FF2B5EF4-FFF2-40B4-BE49-F238E27FC236}">
                <a16:creationId xmlns:a16="http://schemas.microsoft.com/office/drawing/2014/main" id="{9EB7728D-E260-42D2-FBB6-3EE25AE65A91}"/>
              </a:ext>
            </a:extLst>
          </p:cNvPr>
          <p:cNvSpPr>
            <a:spLocks noGrp="1"/>
          </p:cNvSpPr>
          <p:nvPr>
            <p:ph type="title"/>
          </p:nvPr>
        </p:nvSpPr>
        <p:spPr>
          <a:xfrm>
            <a:off x="1175657" y="436229"/>
            <a:ext cx="7481782" cy="494950"/>
          </a:xfrm>
        </p:spPr>
        <p:txBody>
          <a:bodyPr>
            <a:normAutofit/>
          </a:bodyPr>
          <a:lstStyle/>
          <a:p>
            <a:pPr algn="ctr"/>
            <a:r>
              <a:rPr lang="es-ES" sz="2400" dirty="0">
                <a:solidFill>
                  <a:srgbClr val="CC6600"/>
                </a:solidFill>
                <a:effectLst>
                  <a:outerShdw blurRad="38100" dist="38100" dir="2700000" algn="tl">
                    <a:srgbClr val="000000">
                      <a:alpha val="43137"/>
                    </a:srgbClr>
                  </a:outerShdw>
                </a:effectLst>
              </a:rPr>
              <a:t>¿CÓMO evaluar?</a:t>
            </a:r>
          </a:p>
        </p:txBody>
      </p:sp>
      <p:sp>
        <p:nvSpPr>
          <p:cNvPr id="3" name="Marcador de contenido 2">
            <a:extLst>
              <a:ext uri="{FF2B5EF4-FFF2-40B4-BE49-F238E27FC236}">
                <a16:creationId xmlns:a16="http://schemas.microsoft.com/office/drawing/2014/main" id="{D9DE1393-2D9D-F6F4-4AEC-5266E722F6D4}"/>
              </a:ext>
            </a:extLst>
          </p:cNvPr>
          <p:cNvSpPr>
            <a:spLocks noGrp="1"/>
          </p:cNvSpPr>
          <p:nvPr>
            <p:ph idx="1"/>
          </p:nvPr>
        </p:nvSpPr>
        <p:spPr>
          <a:xfrm>
            <a:off x="1371600" y="1576873"/>
            <a:ext cx="10241280" cy="4494743"/>
          </a:xfrm>
        </p:spPr>
        <p:txBody>
          <a:bodyPr>
            <a:normAutofit/>
          </a:bodyPr>
          <a:lstStyle/>
          <a:p>
            <a:pPr marL="0" indent="0">
              <a:buNone/>
            </a:pPr>
            <a:endParaRPr lang="es-ES" b="1" dirty="0">
              <a:solidFill>
                <a:srgbClr val="FF0000"/>
              </a:solidFill>
              <a:effectLst>
                <a:outerShdw blurRad="38100" dist="38100" dir="2700000" algn="tl">
                  <a:srgbClr val="000000">
                    <a:alpha val="43137"/>
                  </a:srgbClr>
                </a:outerShdw>
              </a:effectLst>
              <a:highlight>
                <a:srgbClr val="FFFF00"/>
              </a:highlight>
            </a:endParaRPr>
          </a:p>
        </p:txBody>
      </p:sp>
      <p:sp>
        <p:nvSpPr>
          <p:cNvPr id="2" name="Bocadillo: rectángulo con esquinas redondeadas 1">
            <a:extLst>
              <a:ext uri="{FF2B5EF4-FFF2-40B4-BE49-F238E27FC236}">
                <a16:creationId xmlns:a16="http://schemas.microsoft.com/office/drawing/2014/main" id="{59CBC020-C9C0-5D15-C5DC-19737F1C9BB0}"/>
              </a:ext>
            </a:extLst>
          </p:cNvPr>
          <p:cNvSpPr/>
          <p:nvPr/>
        </p:nvSpPr>
        <p:spPr>
          <a:xfrm>
            <a:off x="680628" y="1400448"/>
            <a:ext cx="3137762" cy="3800726"/>
          </a:xfrm>
          <a:prstGeom prst="wedgeRoundRectCallout">
            <a:avLst>
              <a:gd name="adj1" fmla="val -20557"/>
              <a:gd name="adj2" fmla="val 61975"/>
              <a:gd name="adj3" fmla="val 16667"/>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2400" b="1" dirty="0">
                <a:solidFill>
                  <a:srgbClr val="FF0000"/>
                </a:solidFill>
                <a:effectLst>
                  <a:outerShdw blurRad="38100" dist="38100" dir="2700000" algn="tl">
                    <a:srgbClr val="000000">
                      <a:alpha val="43137"/>
                    </a:srgbClr>
                  </a:outerShdw>
                </a:effectLst>
              </a:rPr>
              <a:t>PROPUESTA CURRICULAR</a:t>
            </a:r>
          </a:p>
          <a:p>
            <a:pPr algn="just"/>
            <a:endParaRPr lang="es-ES" sz="1600" b="1" dirty="0">
              <a:solidFill>
                <a:srgbClr val="FF0000"/>
              </a:solidFill>
              <a:effectLst>
                <a:outerShdw blurRad="38100" dist="38100" dir="2700000" algn="tl">
                  <a:srgbClr val="000000">
                    <a:alpha val="43137"/>
                  </a:srgbClr>
                </a:outerShdw>
              </a:effectLst>
            </a:endParaRPr>
          </a:p>
          <a:p>
            <a:pPr algn="just"/>
            <a:endParaRPr lang="es-ES" sz="1600" b="1" dirty="0">
              <a:solidFill>
                <a:srgbClr val="FF0000"/>
              </a:solidFill>
              <a:effectLst>
                <a:outerShdw blurRad="38100" dist="38100" dir="2700000" algn="tl">
                  <a:srgbClr val="000000">
                    <a:alpha val="43137"/>
                  </a:srgbClr>
                </a:outerShdw>
              </a:effectLst>
            </a:endParaRPr>
          </a:p>
          <a:p>
            <a:pPr algn="just"/>
            <a:endParaRPr lang="es-ES" sz="1600" b="1" dirty="0">
              <a:solidFill>
                <a:srgbClr val="FF0000"/>
              </a:solidFill>
              <a:effectLst>
                <a:outerShdw blurRad="38100" dist="38100" dir="2700000" algn="tl">
                  <a:srgbClr val="000000">
                    <a:alpha val="43137"/>
                  </a:srgbClr>
                </a:outerShdw>
              </a:effectLst>
            </a:endParaRPr>
          </a:p>
          <a:p>
            <a:pPr algn="ctr"/>
            <a:r>
              <a:rPr lang="es-ES" sz="1600" dirty="0">
                <a:solidFill>
                  <a:srgbClr val="8D42C6"/>
                </a:solidFill>
                <a:effectLst>
                  <a:outerShdw blurRad="38100" dist="38100" dir="2700000" algn="tl">
                    <a:srgbClr val="000000">
                      <a:alpha val="43137"/>
                    </a:srgbClr>
                  </a:outerShdw>
                </a:effectLst>
              </a:rPr>
              <a:t>Directrices evaluación de los aprendizajes del alumnado en relación con las </a:t>
            </a:r>
            <a:r>
              <a:rPr lang="es-ES" sz="1600" b="1" dirty="0">
                <a:solidFill>
                  <a:srgbClr val="8D42C6"/>
                </a:solidFill>
              </a:rPr>
              <a:t>técnicas e instrumentos</a:t>
            </a:r>
            <a:r>
              <a:rPr lang="es-ES" sz="1600" dirty="0">
                <a:solidFill>
                  <a:srgbClr val="8D42C6"/>
                </a:solidFill>
                <a:effectLst>
                  <a:outerShdw blurRad="38100" dist="38100" dir="2700000" algn="tl">
                    <a:srgbClr val="000000">
                      <a:alpha val="43137"/>
                    </a:srgbClr>
                  </a:outerShdw>
                </a:effectLst>
              </a:rPr>
              <a:t> de evaluación, momentos, agentes evaluadores y los criterios de evaluación</a:t>
            </a:r>
          </a:p>
        </p:txBody>
      </p:sp>
      <p:sp>
        <p:nvSpPr>
          <p:cNvPr id="4" name="Bocadillo: rectángulo con esquinas redondeadas 3">
            <a:extLst>
              <a:ext uri="{FF2B5EF4-FFF2-40B4-BE49-F238E27FC236}">
                <a16:creationId xmlns:a16="http://schemas.microsoft.com/office/drawing/2014/main" id="{D6AE146C-BBC0-2B1B-E7A2-98B7527FFA45}"/>
              </a:ext>
            </a:extLst>
          </p:cNvPr>
          <p:cNvSpPr/>
          <p:nvPr/>
        </p:nvSpPr>
        <p:spPr>
          <a:xfrm>
            <a:off x="4577593" y="1300293"/>
            <a:ext cx="3137762" cy="3347463"/>
          </a:xfrm>
          <a:prstGeom prst="wedgeRoundRectCallout">
            <a:avLst/>
          </a:prstGeom>
          <a:solidFill>
            <a:schemeClr val="accent6">
              <a:lumMod val="20000"/>
              <a:lumOff val="80000"/>
            </a:schemeClr>
          </a:solidFill>
          <a:ln>
            <a:solidFill>
              <a:srgbClr val="30630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2400" b="1" dirty="0">
                <a:solidFill>
                  <a:srgbClr val="FF0000"/>
                </a:solidFill>
              </a:rPr>
              <a:t>PROGRAMACIÓN DIDÁCTICA</a:t>
            </a:r>
          </a:p>
          <a:p>
            <a:pPr algn="ctr"/>
            <a:endParaRPr lang="es-ES" b="1" dirty="0">
              <a:solidFill>
                <a:srgbClr val="990099"/>
              </a:solidFill>
            </a:endParaRPr>
          </a:p>
          <a:p>
            <a:pPr algn="ctr"/>
            <a:endParaRPr lang="es-ES" b="1" dirty="0">
              <a:solidFill>
                <a:srgbClr val="FF0000"/>
              </a:solidFill>
            </a:endParaRPr>
          </a:p>
          <a:p>
            <a:pPr algn="ctr"/>
            <a:endParaRPr lang="es-ES" b="1" dirty="0">
              <a:solidFill>
                <a:srgbClr val="FF0000"/>
              </a:solidFill>
            </a:endParaRPr>
          </a:p>
          <a:p>
            <a:pPr algn="just"/>
            <a:r>
              <a:rPr lang="es-ES" sz="1600" dirty="0">
                <a:solidFill>
                  <a:srgbClr val="8D42C6"/>
                </a:solidFill>
                <a:effectLst>
                  <a:outerShdw blurRad="38100" dist="38100" dir="2700000" algn="tl">
                    <a:srgbClr val="000000">
                      <a:alpha val="43137"/>
                    </a:srgbClr>
                  </a:outerShdw>
                </a:effectLst>
              </a:rPr>
              <a:t>Evaluación del proceso de aprendizaje</a:t>
            </a:r>
          </a:p>
        </p:txBody>
      </p:sp>
      <p:sp>
        <p:nvSpPr>
          <p:cNvPr id="6" name="Bocadillo: rectángulo con esquinas redondeadas 5">
            <a:extLst>
              <a:ext uri="{FF2B5EF4-FFF2-40B4-BE49-F238E27FC236}">
                <a16:creationId xmlns:a16="http://schemas.microsoft.com/office/drawing/2014/main" id="{6E422916-D28C-A71D-ACDE-1F4BB52BD611}"/>
              </a:ext>
            </a:extLst>
          </p:cNvPr>
          <p:cNvSpPr/>
          <p:nvPr/>
        </p:nvSpPr>
        <p:spPr>
          <a:xfrm>
            <a:off x="8095376" y="1300292"/>
            <a:ext cx="3271707" cy="3347464"/>
          </a:xfrm>
          <a:prstGeom prst="wedgeRoundRectCallout">
            <a:avLst/>
          </a:prstGeom>
          <a:solidFill>
            <a:schemeClr val="accent6">
              <a:lumMod val="20000"/>
              <a:lumOff val="80000"/>
            </a:schemeClr>
          </a:solidFill>
          <a:ln>
            <a:solidFill>
              <a:srgbClr val="30630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2400" b="1" dirty="0">
                <a:solidFill>
                  <a:srgbClr val="FF0000"/>
                </a:solidFill>
                <a:effectLst>
                  <a:outerShdw blurRad="38100" dist="38100" dir="2700000" algn="tl">
                    <a:srgbClr val="000000">
                      <a:alpha val="43137"/>
                    </a:srgbClr>
                  </a:outerShdw>
                </a:effectLst>
              </a:rPr>
              <a:t>PROGRAMACIÓN DEL AULA</a:t>
            </a:r>
          </a:p>
          <a:p>
            <a:pPr marL="285750" indent="-285750" algn="ctr">
              <a:buFont typeface="Wingdings" panose="05000000000000000000" pitchFamily="2" charset="2"/>
              <a:buChar char="q"/>
            </a:pPr>
            <a:endParaRPr lang="es-ES" b="1" dirty="0">
              <a:solidFill>
                <a:srgbClr val="FF0000"/>
              </a:solidFill>
              <a:effectLst>
                <a:outerShdw blurRad="38100" dist="38100" dir="2700000" algn="tl">
                  <a:srgbClr val="000000">
                    <a:alpha val="43137"/>
                  </a:srgbClr>
                </a:outerShdw>
              </a:effectLst>
            </a:endParaRPr>
          </a:p>
          <a:p>
            <a:pPr marL="285750" indent="-285750" algn="ctr">
              <a:buFont typeface="Wingdings" panose="05000000000000000000" pitchFamily="2" charset="2"/>
              <a:buChar char="q"/>
            </a:pPr>
            <a:endParaRPr lang="es-ES" b="1" dirty="0">
              <a:solidFill>
                <a:srgbClr val="FF0000"/>
              </a:solidFill>
              <a:effectLst>
                <a:outerShdw blurRad="38100" dist="38100" dir="2700000" algn="tl">
                  <a:srgbClr val="000000">
                    <a:alpha val="43137"/>
                  </a:srgbClr>
                </a:outerShdw>
              </a:effectLst>
            </a:endParaRPr>
          </a:p>
          <a:p>
            <a:pPr marL="285750" indent="-285750" algn="ctr">
              <a:buFont typeface="Wingdings" panose="05000000000000000000" pitchFamily="2" charset="2"/>
              <a:buChar char="q"/>
            </a:pPr>
            <a:endParaRPr lang="es-ES" b="1" dirty="0">
              <a:solidFill>
                <a:srgbClr val="FF0000"/>
              </a:solidFill>
              <a:effectLst>
                <a:outerShdw blurRad="38100" dist="38100" dir="2700000" algn="tl">
                  <a:srgbClr val="000000">
                    <a:alpha val="43137"/>
                  </a:srgbClr>
                </a:outerShdw>
              </a:effectLst>
            </a:endParaRPr>
          </a:p>
          <a:p>
            <a:pPr algn="ctr"/>
            <a:endParaRPr lang="es-ES" sz="1600" dirty="0">
              <a:solidFill>
                <a:srgbClr val="8D42C6"/>
              </a:solidFill>
              <a:effectLst>
                <a:outerShdw blurRad="38100" dist="38100" dir="2700000" algn="tl">
                  <a:srgbClr val="000000">
                    <a:alpha val="43137"/>
                  </a:srgbClr>
                </a:outerShdw>
              </a:effectLst>
            </a:endParaRPr>
          </a:p>
          <a:p>
            <a:pPr algn="ctr"/>
            <a:r>
              <a:rPr lang="es-ES" sz="1600" dirty="0">
                <a:solidFill>
                  <a:srgbClr val="8D42C6"/>
                </a:solidFill>
                <a:effectLst>
                  <a:outerShdw blurRad="38100" dist="38100" dir="2700000" algn="tl">
                    <a:srgbClr val="000000">
                      <a:alpha val="43137"/>
                    </a:srgbClr>
                  </a:outerShdw>
                </a:effectLst>
              </a:rPr>
              <a:t>Diseño </a:t>
            </a:r>
            <a:r>
              <a:rPr lang="es-ES" sz="1600" dirty="0">
                <a:solidFill>
                  <a:srgbClr val="8D42C6"/>
                </a:solidFill>
              </a:rPr>
              <a:t>SITUACIONES DE APRENDIZAJE</a:t>
            </a:r>
          </a:p>
          <a:p>
            <a:pPr algn="ctr"/>
            <a:endParaRPr lang="es-ES" sz="1200" dirty="0">
              <a:solidFill>
                <a:srgbClr val="8037B7"/>
              </a:solidFill>
            </a:endParaRPr>
          </a:p>
        </p:txBody>
      </p:sp>
      <p:sp>
        <p:nvSpPr>
          <p:cNvPr id="8" name="Flecha: hacia abajo 7">
            <a:extLst>
              <a:ext uri="{FF2B5EF4-FFF2-40B4-BE49-F238E27FC236}">
                <a16:creationId xmlns:a16="http://schemas.microsoft.com/office/drawing/2014/main" id="{97E31439-F8D8-63B7-1FD6-59BAAFE54F2C}"/>
              </a:ext>
            </a:extLst>
          </p:cNvPr>
          <p:cNvSpPr/>
          <p:nvPr/>
        </p:nvSpPr>
        <p:spPr>
          <a:xfrm>
            <a:off x="1955894" y="2734682"/>
            <a:ext cx="293615" cy="383796"/>
          </a:xfrm>
          <a:prstGeom prst="downArrow">
            <a:avLst>
              <a:gd name="adj1" fmla="val 50000"/>
              <a:gd name="adj2" fmla="val 58571"/>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0" name="Flecha: hacia abajo 9">
            <a:extLst>
              <a:ext uri="{FF2B5EF4-FFF2-40B4-BE49-F238E27FC236}">
                <a16:creationId xmlns:a16="http://schemas.microsoft.com/office/drawing/2014/main" id="{0E84A081-48D6-F08A-7421-59C7A479124B}"/>
              </a:ext>
            </a:extLst>
          </p:cNvPr>
          <p:cNvSpPr/>
          <p:nvPr/>
        </p:nvSpPr>
        <p:spPr>
          <a:xfrm>
            <a:off x="5949191" y="2926580"/>
            <a:ext cx="293615" cy="383796"/>
          </a:xfrm>
          <a:prstGeom prst="downArrow">
            <a:avLst>
              <a:gd name="adj1" fmla="val 50000"/>
              <a:gd name="adj2" fmla="val 58571"/>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1" name="Flecha: hacia abajo 10">
            <a:extLst>
              <a:ext uri="{FF2B5EF4-FFF2-40B4-BE49-F238E27FC236}">
                <a16:creationId xmlns:a16="http://schemas.microsoft.com/office/drawing/2014/main" id="{B9FE6185-5922-986A-4CA0-F46F71A0008F}"/>
              </a:ext>
            </a:extLst>
          </p:cNvPr>
          <p:cNvSpPr/>
          <p:nvPr/>
        </p:nvSpPr>
        <p:spPr>
          <a:xfrm>
            <a:off x="9584421" y="2734682"/>
            <a:ext cx="293615" cy="383796"/>
          </a:xfrm>
          <a:prstGeom prst="downArrow">
            <a:avLst>
              <a:gd name="adj1" fmla="val 50000"/>
              <a:gd name="adj2" fmla="val 58571"/>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Tree>
    <p:extLst>
      <p:ext uri="{BB962C8B-B14F-4D97-AF65-F5344CB8AC3E}">
        <p14:creationId xmlns:p14="http://schemas.microsoft.com/office/powerpoint/2010/main" val="4085680699"/>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ítulo 4">
            <a:extLst>
              <a:ext uri="{FF2B5EF4-FFF2-40B4-BE49-F238E27FC236}">
                <a16:creationId xmlns:a16="http://schemas.microsoft.com/office/drawing/2014/main" id="{9EB7728D-E260-42D2-FBB6-3EE25AE65A91}"/>
              </a:ext>
            </a:extLst>
          </p:cNvPr>
          <p:cNvSpPr>
            <a:spLocks noGrp="1"/>
          </p:cNvSpPr>
          <p:nvPr>
            <p:ph type="title"/>
          </p:nvPr>
        </p:nvSpPr>
        <p:spPr>
          <a:xfrm>
            <a:off x="1175657" y="436229"/>
            <a:ext cx="7481782" cy="494950"/>
          </a:xfrm>
        </p:spPr>
        <p:txBody>
          <a:bodyPr>
            <a:normAutofit/>
          </a:bodyPr>
          <a:lstStyle/>
          <a:p>
            <a:pPr algn="ctr"/>
            <a:r>
              <a:rPr lang="es-ES" sz="2400" dirty="0">
                <a:solidFill>
                  <a:srgbClr val="CC6600"/>
                </a:solidFill>
                <a:effectLst>
                  <a:outerShdw blurRad="38100" dist="38100" dir="2700000" algn="tl">
                    <a:srgbClr val="000000">
                      <a:alpha val="43137"/>
                    </a:srgbClr>
                  </a:outerShdw>
                </a:effectLst>
              </a:rPr>
              <a:t>¿CUÁNDO evaluar?</a:t>
            </a:r>
          </a:p>
        </p:txBody>
      </p:sp>
      <p:sp>
        <p:nvSpPr>
          <p:cNvPr id="3" name="Marcador de contenido 2">
            <a:extLst>
              <a:ext uri="{FF2B5EF4-FFF2-40B4-BE49-F238E27FC236}">
                <a16:creationId xmlns:a16="http://schemas.microsoft.com/office/drawing/2014/main" id="{D9DE1393-2D9D-F6F4-4AEC-5266E722F6D4}"/>
              </a:ext>
            </a:extLst>
          </p:cNvPr>
          <p:cNvSpPr>
            <a:spLocks noGrp="1"/>
          </p:cNvSpPr>
          <p:nvPr>
            <p:ph idx="1"/>
          </p:nvPr>
        </p:nvSpPr>
        <p:spPr>
          <a:xfrm>
            <a:off x="1371600" y="1576873"/>
            <a:ext cx="10241280" cy="4494743"/>
          </a:xfrm>
        </p:spPr>
        <p:txBody>
          <a:bodyPr>
            <a:normAutofit/>
          </a:bodyPr>
          <a:lstStyle/>
          <a:p>
            <a:pPr marL="0" indent="0">
              <a:buNone/>
            </a:pPr>
            <a:endParaRPr lang="es-ES" b="1" dirty="0">
              <a:solidFill>
                <a:srgbClr val="FF0000"/>
              </a:solidFill>
              <a:effectLst>
                <a:outerShdw blurRad="38100" dist="38100" dir="2700000" algn="tl">
                  <a:srgbClr val="000000">
                    <a:alpha val="43137"/>
                  </a:srgbClr>
                </a:outerShdw>
              </a:effectLst>
              <a:highlight>
                <a:srgbClr val="FFFF00"/>
              </a:highlight>
            </a:endParaRPr>
          </a:p>
        </p:txBody>
      </p:sp>
      <p:sp>
        <p:nvSpPr>
          <p:cNvPr id="2" name="Bocadillo: rectángulo con esquinas redondeadas 1">
            <a:extLst>
              <a:ext uri="{FF2B5EF4-FFF2-40B4-BE49-F238E27FC236}">
                <a16:creationId xmlns:a16="http://schemas.microsoft.com/office/drawing/2014/main" id="{59CBC020-C9C0-5D15-C5DC-19737F1C9BB0}"/>
              </a:ext>
            </a:extLst>
          </p:cNvPr>
          <p:cNvSpPr/>
          <p:nvPr/>
        </p:nvSpPr>
        <p:spPr>
          <a:xfrm>
            <a:off x="680628" y="1400448"/>
            <a:ext cx="3137762" cy="3800726"/>
          </a:xfrm>
          <a:prstGeom prst="wedgeRoundRectCallout">
            <a:avLst>
              <a:gd name="adj1" fmla="val -20557"/>
              <a:gd name="adj2" fmla="val 61975"/>
              <a:gd name="adj3" fmla="val 16667"/>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2400" b="1" dirty="0">
                <a:solidFill>
                  <a:srgbClr val="FF0000"/>
                </a:solidFill>
                <a:effectLst>
                  <a:outerShdw blurRad="38100" dist="38100" dir="2700000" algn="tl">
                    <a:srgbClr val="000000">
                      <a:alpha val="43137"/>
                    </a:srgbClr>
                  </a:outerShdw>
                </a:effectLst>
              </a:rPr>
              <a:t>PROPUESTA CURRICULAR</a:t>
            </a:r>
          </a:p>
          <a:p>
            <a:pPr algn="just"/>
            <a:endParaRPr lang="es-ES" sz="1600" b="1" dirty="0">
              <a:solidFill>
                <a:srgbClr val="FF0000"/>
              </a:solidFill>
              <a:effectLst>
                <a:outerShdw blurRad="38100" dist="38100" dir="2700000" algn="tl">
                  <a:srgbClr val="000000">
                    <a:alpha val="43137"/>
                  </a:srgbClr>
                </a:outerShdw>
              </a:effectLst>
            </a:endParaRPr>
          </a:p>
          <a:p>
            <a:pPr algn="just"/>
            <a:endParaRPr lang="es-ES" sz="1600" b="1" dirty="0">
              <a:solidFill>
                <a:srgbClr val="FF0000"/>
              </a:solidFill>
              <a:effectLst>
                <a:outerShdw blurRad="38100" dist="38100" dir="2700000" algn="tl">
                  <a:srgbClr val="000000">
                    <a:alpha val="43137"/>
                  </a:srgbClr>
                </a:outerShdw>
              </a:effectLst>
            </a:endParaRPr>
          </a:p>
          <a:p>
            <a:pPr algn="just"/>
            <a:endParaRPr lang="es-ES" sz="1600" b="1" dirty="0">
              <a:solidFill>
                <a:srgbClr val="FF0000"/>
              </a:solidFill>
              <a:effectLst>
                <a:outerShdw blurRad="38100" dist="38100" dir="2700000" algn="tl">
                  <a:srgbClr val="000000">
                    <a:alpha val="43137"/>
                  </a:srgbClr>
                </a:outerShdw>
              </a:effectLst>
            </a:endParaRPr>
          </a:p>
          <a:p>
            <a:pPr algn="ctr"/>
            <a:r>
              <a:rPr lang="es-ES" sz="1600" dirty="0">
                <a:solidFill>
                  <a:srgbClr val="8D42C6"/>
                </a:solidFill>
                <a:effectLst>
                  <a:outerShdw blurRad="38100" dist="38100" dir="2700000" algn="tl">
                    <a:srgbClr val="000000">
                      <a:alpha val="43137"/>
                    </a:srgbClr>
                  </a:outerShdw>
                </a:effectLst>
              </a:rPr>
              <a:t>Directrices evaluación de los aprendizajes del alumnado en relación con las técnicas e instrumentos de evaluación, </a:t>
            </a:r>
            <a:r>
              <a:rPr lang="es-ES" sz="1600" b="1" dirty="0">
                <a:solidFill>
                  <a:srgbClr val="8D42C6"/>
                </a:solidFill>
                <a:effectLst>
                  <a:outerShdw blurRad="38100" dist="38100" dir="2700000" algn="tl">
                    <a:srgbClr val="000000">
                      <a:alpha val="43137"/>
                    </a:srgbClr>
                  </a:outerShdw>
                </a:effectLst>
              </a:rPr>
              <a:t>momentos</a:t>
            </a:r>
            <a:r>
              <a:rPr lang="es-ES" sz="1600" dirty="0">
                <a:solidFill>
                  <a:srgbClr val="8D42C6"/>
                </a:solidFill>
                <a:effectLst>
                  <a:outerShdw blurRad="38100" dist="38100" dir="2700000" algn="tl">
                    <a:srgbClr val="000000">
                      <a:alpha val="43137"/>
                    </a:srgbClr>
                  </a:outerShdw>
                </a:effectLst>
              </a:rPr>
              <a:t>, agentes evaluadores y los criterios de evaluación</a:t>
            </a:r>
          </a:p>
        </p:txBody>
      </p:sp>
      <p:sp>
        <p:nvSpPr>
          <p:cNvPr id="4" name="Bocadillo: rectángulo con esquinas redondeadas 3">
            <a:extLst>
              <a:ext uri="{FF2B5EF4-FFF2-40B4-BE49-F238E27FC236}">
                <a16:creationId xmlns:a16="http://schemas.microsoft.com/office/drawing/2014/main" id="{D6AE146C-BBC0-2B1B-E7A2-98B7527FFA45}"/>
              </a:ext>
            </a:extLst>
          </p:cNvPr>
          <p:cNvSpPr/>
          <p:nvPr/>
        </p:nvSpPr>
        <p:spPr>
          <a:xfrm>
            <a:off x="4577593" y="1300293"/>
            <a:ext cx="3137762" cy="3347463"/>
          </a:xfrm>
          <a:prstGeom prst="wedgeRoundRectCallout">
            <a:avLst/>
          </a:prstGeom>
          <a:solidFill>
            <a:schemeClr val="accent6">
              <a:lumMod val="20000"/>
              <a:lumOff val="80000"/>
            </a:schemeClr>
          </a:solidFill>
          <a:ln>
            <a:solidFill>
              <a:srgbClr val="30630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2400" b="1" dirty="0">
                <a:solidFill>
                  <a:srgbClr val="FF0000"/>
                </a:solidFill>
              </a:rPr>
              <a:t>PROGRAMACIÓN DIDÁCTICA</a:t>
            </a:r>
          </a:p>
          <a:p>
            <a:pPr algn="ctr"/>
            <a:endParaRPr lang="es-ES" b="1" dirty="0">
              <a:solidFill>
                <a:srgbClr val="990099"/>
              </a:solidFill>
            </a:endParaRPr>
          </a:p>
          <a:p>
            <a:pPr algn="ctr"/>
            <a:endParaRPr lang="es-ES" b="1" dirty="0">
              <a:solidFill>
                <a:srgbClr val="FF0000"/>
              </a:solidFill>
            </a:endParaRPr>
          </a:p>
          <a:p>
            <a:pPr algn="ctr"/>
            <a:endParaRPr lang="es-ES" b="1" dirty="0">
              <a:solidFill>
                <a:srgbClr val="FF0000"/>
              </a:solidFill>
            </a:endParaRPr>
          </a:p>
          <a:p>
            <a:pPr algn="just"/>
            <a:r>
              <a:rPr lang="es-ES" sz="1600" dirty="0">
                <a:solidFill>
                  <a:srgbClr val="8D42C6"/>
                </a:solidFill>
                <a:effectLst>
                  <a:outerShdw blurRad="38100" dist="38100" dir="2700000" algn="tl">
                    <a:srgbClr val="000000">
                      <a:alpha val="43137"/>
                    </a:srgbClr>
                  </a:outerShdw>
                </a:effectLst>
              </a:rPr>
              <a:t>Evaluación del proceso de aprendizaje</a:t>
            </a:r>
          </a:p>
        </p:txBody>
      </p:sp>
      <p:sp>
        <p:nvSpPr>
          <p:cNvPr id="6" name="Bocadillo: rectángulo con esquinas redondeadas 5">
            <a:extLst>
              <a:ext uri="{FF2B5EF4-FFF2-40B4-BE49-F238E27FC236}">
                <a16:creationId xmlns:a16="http://schemas.microsoft.com/office/drawing/2014/main" id="{6E422916-D28C-A71D-ACDE-1F4BB52BD611}"/>
              </a:ext>
            </a:extLst>
          </p:cNvPr>
          <p:cNvSpPr/>
          <p:nvPr/>
        </p:nvSpPr>
        <p:spPr>
          <a:xfrm>
            <a:off x="8095376" y="1300292"/>
            <a:ext cx="3271707" cy="3347464"/>
          </a:xfrm>
          <a:prstGeom prst="wedgeRoundRectCallout">
            <a:avLst/>
          </a:prstGeom>
          <a:solidFill>
            <a:schemeClr val="accent6">
              <a:lumMod val="20000"/>
              <a:lumOff val="80000"/>
            </a:schemeClr>
          </a:solidFill>
          <a:ln>
            <a:solidFill>
              <a:srgbClr val="30630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2400" b="1" dirty="0">
                <a:solidFill>
                  <a:srgbClr val="FF0000"/>
                </a:solidFill>
                <a:effectLst>
                  <a:outerShdw blurRad="38100" dist="38100" dir="2700000" algn="tl">
                    <a:srgbClr val="000000">
                      <a:alpha val="43137"/>
                    </a:srgbClr>
                  </a:outerShdw>
                </a:effectLst>
              </a:rPr>
              <a:t>PROGRAMACIÓN DEL AULA</a:t>
            </a:r>
          </a:p>
          <a:p>
            <a:pPr marL="285750" indent="-285750" algn="ctr">
              <a:buFont typeface="Wingdings" panose="05000000000000000000" pitchFamily="2" charset="2"/>
              <a:buChar char="q"/>
            </a:pPr>
            <a:endParaRPr lang="es-ES" b="1" dirty="0">
              <a:solidFill>
                <a:srgbClr val="FF0000"/>
              </a:solidFill>
              <a:effectLst>
                <a:outerShdw blurRad="38100" dist="38100" dir="2700000" algn="tl">
                  <a:srgbClr val="000000">
                    <a:alpha val="43137"/>
                  </a:srgbClr>
                </a:outerShdw>
              </a:effectLst>
            </a:endParaRPr>
          </a:p>
          <a:p>
            <a:pPr marL="285750" indent="-285750" algn="ctr">
              <a:buFont typeface="Wingdings" panose="05000000000000000000" pitchFamily="2" charset="2"/>
              <a:buChar char="q"/>
            </a:pPr>
            <a:endParaRPr lang="es-ES" b="1" dirty="0">
              <a:solidFill>
                <a:srgbClr val="FF0000"/>
              </a:solidFill>
              <a:effectLst>
                <a:outerShdw blurRad="38100" dist="38100" dir="2700000" algn="tl">
                  <a:srgbClr val="000000">
                    <a:alpha val="43137"/>
                  </a:srgbClr>
                </a:outerShdw>
              </a:effectLst>
            </a:endParaRPr>
          </a:p>
          <a:p>
            <a:pPr marL="285750" indent="-285750" algn="ctr">
              <a:buFont typeface="Wingdings" panose="05000000000000000000" pitchFamily="2" charset="2"/>
              <a:buChar char="q"/>
            </a:pPr>
            <a:endParaRPr lang="es-ES" b="1" dirty="0">
              <a:solidFill>
                <a:srgbClr val="FF0000"/>
              </a:solidFill>
              <a:effectLst>
                <a:outerShdw blurRad="38100" dist="38100" dir="2700000" algn="tl">
                  <a:srgbClr val="000000">
                    <a:alpha val="43137"/>
                  </a:srgbClr>
                </a:outerShdw>
              </a:effectLst>
            </a:endParaRPr>
          </a:p>
          <a:p>
            <a:pPr algn="ctr"/>
            <a:endParaRPr lang="es-ES" sz="1600" dirty="0">
              <a:solidFill>
                <a:srgbClr val="8D42C6"/>
              </a:solidFill>
              <a:effectLst>
                <a:outerShdw blurRad="38100" dist="38100" dir="2700000" algn="tl">
                  <a:srgbClr val="000000">
                    <a:alpha val="43137"/>
                  </a:srgbClr>
                </a:outerShdw>
              </a:effectLst>
            </a:endParaRPr>
          </a:p>
          <a:p>
            <a:pPr algn="ctr"/>
            <a:r>
              <a:rPr lang="es-ES" sz="1600" dirty="0">
                <a:solidFill>
                  <a:srgbClr val="8D42C6"/>
                </a:solidFill>
                <a:effectLst>
                  <a:outerShdw blurRad="38100" dist="38100" dir="2700000" algn="tl">
                    <a:srgbClr val="000000">
                      <a:alpha val="43137"/>
                    </a:srgbClr>
                  </a:outerShdw>
                </a:effectLst>
              </a:rPr>
              <a:t>Diseño SITUACIONES DE APRENDIZAJE</a:t>
            </a:r>
          </a:p>
          <a:p>
            <a:pPr algn="ctr"/>
            <a:endParaRPr lang="es-ES" sz="1200" dirty="0">
              <a:solidFill>
                <a:srgbClr val="8037B7"/>
              </a:solidFill>
            </a:endParaRPr>
          </a:p>
        </p:txBody>
      </p:sp>
      <p:sp>
        <p:nvSpPr>
          <p:cNvPr id="8" name="Flecha: hacia abajo 7">
            <a:extLst>
              <a:ext uri="{FF2B5EF4-FFF2-40B4-BE49-F238E27FC236}">
                <a16:creationId xmlns:a16="http://schemas.microsoft.com/office/drawing/2014/main" id="{97E31439-F8D8-63B7-1FD6-59BAAFE54F2C}"/>
              </a:ext>
            </a:extLst>
          </p:cNvPr>
          <p:cNvSpPr/>
          <p:nvPr/>
        </p:nvSpPr>
        <p:spPr>
          <a:xfrm>
            <a:off x="1955894" y="2734682"/>
            <a:ext cx="293615" cy="383796"/>
          </a:xfrm>
          <a:prstGeom prst="downArrow">
            <a:avLst>
              <a:gd name="adj1" fmla="val 50000"/>
              <a:gd name="adj2" fmla="val 58571"/>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0" name="Flecha: hacia abajo 9">
            <a:extLst>
              <a:ext uri="{FF2B5EF4-FFF2-40B4-BE49-F238E27FC236}">
                <a16:creationId xmlns:a16="http://schemas.microsoft.com/office/drawing/2014/main" id="{0E84A081-48D6-F08A-7421-59C7A479124B}"/>
              </a:ext>
            </a:extLst>
          </p:cNvPr>
          <p:cNvSpPr/>
          <p:nvPr/>
        </p:nvSpPr>
        <p:spPr>
          <a:xfrm>
            <a:off x="5949191" y="2926580"/>
            <a:ext cx="293615" cy="383796"/>
          </a:xfrm>
          <a:prstGeom prst="downArrow">
            <a:avLst>
              <a:gd name="adj1" fmla="val 50000"/>
              <a:gd name="adj2" fmla="val 58571"/>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1" name="Flecha: hacia abajo 10">
            <a:extLst>
              <a:ext uri="{FF2B5EF4-FFF2-40B4-BE49-F238E27FC236}">
                <a16:creationId xmlns:a16="http://schemas.microsoft.com/office/drawing/2014/main" id="{B9FE6185-5922-986A-4CA0-F46F71A0008F}"/>
              </a:ext>
            </a:extLst>
          </p:cNvPr>
          <p:cNvSpPr/>
          <p:nvPr/>
        </p:nvSpPr>
        <p:spPr>
          <a:xfrm>
            <a:off x="9584421" y="2734682"/>
            <a:ext cx="293615" cy="383796"/>
          </a:xfrm>
          <a:prstGeom prst="downArrow">
            <a:avLst>
              <a:gd name="adj1" fmla="val 50000"/>
              <a:gd name="adj2" fmla="val 58571"/>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Tree>
    <p:extLst>
      <p:ext uri="{BB962C8B-B14F-4D97-AF65-F5344CB8AC3E}">
        <p14:creationId xmlns:p14="http://schemas.microsoft.com/office/powerpoint/2010/main" val="630391930"/>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ítulo 4">
            <a:extLst>
              <a:ext uri="{FF2B5EF4-FFF2-40B4-BE49-F238E27FC236}">
                <a16:creationId xmlns:a16="http://schemas.microsoft.com/office/drawing/2014/main" id="{9EB7728D-E260-42D2-FBB6-3EE25AE65A91}"/>
              </a:ext>
            </a:extLst>
          </p:cNvPr>
          <p:cNvSpPr>
            <a:spLocks noGrp="1"/>
          </p:cNvSpPr>
          <p:nvPr>
            <p:ph type="title"/>
          </p:nvPr>
        </p:nvSpPr>
        <p:spPr>
          <a:xfrm>
            <a:off x="1175657" y="436229"/>
            <a:ext cx="7481782" cy="494950"/>
          </a:xfrm>
        </p:spPr>
        <p:txBody>
          <a:bodyPr>
            <a:normAutofit/>
          </a:bodyPr>
          <a:lstStyle/>
          <a:p>
            <a:pPr algn="ctr"/>
            <a:r>
              <a:rPr lang="es-ES" sz="2400" dirty="0">
                <a:solidFill>
                  <a:srgbClr val="CC6600"/>
                </a:solidFill>
                <a:effectLst>
                  <a:outerShdw blurRad="38100" dist="38100" dir="2700000" algn="tl">
                    <a:srgbClr val="000000">
                      <a:alpha val="43137"/>
                    </a:srgbClr>
                  </a:outerShdw>
                </a:effectLst>
              </a:rPr>
              <a:t>¿QUIÉN </a:t>
            </a:r>
            <a:r>
              <a:rPr lang="es-ES" sz="2400" dirty="0" err="1">
                <a:solidFill>
                  <a:srgbClr val="CC6600"/>
                </a:solidFill>
                <a:effectLst>
                  <a:outerShdw blurRad="38100" dist="38100" dir="2700000" algn="tl">
                    <a:srgbClr val="000000">
                      <a:alpha val="43137"/>
                    </a:srgbClr>
                  </a:outerShdw>
                </a:effectLst>
              </a:rPr>
              <a:t>evalÚA</a:t>
            </a:r>
            <a:r>
              <a:rPr lang="es-ES" sz="2400" dirty="0">
                <a:solidFill>
                  <a:srgbClr val="CC6600"/>
                </a:solidFill>
                <a:effectLst>
                  <a:outerShdw blurRad="38100" dist="38100" dir="2700000" algn="tl">
                    <a:srgbClr val="000000">
                      <a:alpha val="43137"/>
                    </a:srgbClr>
                  </a:outerShdw>
                </a:effectLst>
              </a:rPr>
              <a:t>?</a:t>
            </a:r>
          </a:p>
        </p:txBody>
      </p:sp>
      <p:sp>
        <p:nvSpPr>
          <p:cNvPr id="3" name="Marcador de contenido 2">
            <a:extLst>
              <a:ext uri="{FF2B5EF4-FFF2-40B4-BE49-F238E27FC236}">
                <a16:creationId xmlns:a16="http://schemas.microsoft.com/office/drawing/2014/main" id="{D9DE1393-2D9D-F6F4-4AEC-5266E722F6D4}"/>
              </a:ext>
            </a:extLst>
          </p:cNvPr>
          <p:cNvSpPr>
            <a:spLocks noGrp="1"/>
          </p:cNvSpPr>
          <p:nvPr>
            <p:ph idx="1"/>
          </p:nvPr>
        </p:nvSpPr>
        <p:spPr>
          <a:xfrm>
            <a:off x="1371600" y="1576873"/>
            <a:ext cx="10241280" cy="4494743"/>
          </a:xfrm>
        </p:spPr>
        <p:txBody>
          <a:bodyPr>
            <a:normAutofit/>
          </a:bodyPr>
          <a:lstStyle/>
          <a:p>
            <a:pPr marL="0" indent="0">
              <a:buNone/>
            </a:pPr>
            <a:endParaRPr lang="es-ES" b="1" dirty="0">
              <a:solidFill>
                <a:srgbClr val="FF0000"/>
              </a:solidFill>
              <a:effectLst>
                <a:outerShdw blurRad="38100" dist="38100" dir="2700000" algn="tl">
                  <a:srgbClr val="000000">
                    <a:alpha val="43137"/>
                  </a:srgbClr>
                </a:outerShdw>
              </a:effectLst>
              <a:highlight>
                <a:srgbClr val="FFFF00"/>
              </a:highlight>
            </a:endParaRPr>
          </a:p>
        </p:txBody>
      </p:sp>
      <p:sp>
        <p:nvSpPr>
          <p:cNvPr id="2" name="Bocadillo: rectángulo con esquinas redondeadas 1">
            <a:extLst>
              <a:ext uri="{FF2B5EF4-FFF2-40B4-BE49-F238E27FC236}">
                <a16:creationId xmlns:a16="http://schemas.microsoft.com/office/drawing/2014/main" id="{59CBC020-C9C0-5D15-C5DC-19737F1C9BB0}"/>
              </a:ext>
            </a:extLst>
          </p:cNvPr>
          <p:cNvSpPr/>
          <p:nvPr/>
        </p:nvSpPr>
        <p:spPr>
          <a:xfrm>
            <a:off x="680628" y="1400448"/>
            <a:ext cx="3137762" cy="3800726"/>
          </a:xfrm>
          <a:prstGeom prst="wedgeRoundRectCallout">
            <a:avLst>
              <a:gd name="adj1" fmla="val -20557"/>
              <a:gd name="adj2" fmla="val 61975"/>
              <a:gd name="adj3" fmla="val 16667"/>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2400" b="1" dirty="0">
                <a:solidFill>
                  <a:srgbClr val="FF0000"/>
                </a:solidFill>
                <a:effectLst>
                  <a:outerShdw blurRad="38100" dist="38100" dir="2700000" algn="tl">
                    <a:srgbClr val="000000">
                      <a:alpha val="43137"/>
                    </a:srgbClr>
                  </a:outerShdw>
                </a:effectLst>
              </a:rPr>
              <a:t>PROPUESTA CURRICULAR</a:t>
            </a:r>
          </a:p>
          <a:p>
            <a:pPr algn="just"/>
            <a:endParaRPr lang="es-ES" sz="1600" b="1" dirty="0">
              <a:solidFill>
                <a:srgbClr val="FF0000"/>
              </a:solidFill>
              <a:effectLst>
                <a:outerShdw blurRad="38100" dist="38100" dir="2700000" algn="tl">
                  <a:srgbClr val="000000">
                    <a:alpha val="43137"/>
                  </a:srgbClr>
                </a:outerShdw>
              </a:effectLst>
            </a:endParaRPr>
          </a:p>
          <a:p>
            <a:pPr algn="just"/>
            <a:endParaRPr lang="es-ES" sz="1600" b="1" dirty="0">
              <a:solidFill>
                <a:srgbClr val="FF0000"/>
              </a:solidFill>
              <a:effectLst>
                <a:outerShdw blurRad="38100" dist="38100" dir="2700000" algn="tl">
                  <a:srgbClr val="000000">
                    <a:alpha val="43137"/>
                  </a:srgbClr>
                </a:outerShdw>
              </a:effectLst>
            </a:endParaRPr>
          </a:p>
          <a:p>
            <a:pPr algn="just"/>
            <a:endParaRPr lang="es-ES" sz="1600" b="1" dirty="0">
              <a:solidFill>
                <a:srgbClr val="FF0000"/>
              </a:solidFill>
              <a:effectLst>
                <a:outerShdw blurRad="38100" dist="38100" dir="2700000" algn="tl">
                  <a:srgbClr val="000000">
                    <a:alpha val="43137"/>
                  </a:srgbClr>
                </a:outerShdw>
              </a:effectLst>
            </a:endParaRPr>
          </a:p>
          <a:p>
            <a:pPr algn="ctr"/>
            <a:r>
              <a:rPr lang="es-ES" sz="1600" dirty="0">
                <a:solidFill>
                  <a:srgbClr val="8D42C6"/>
                </a:solidFill>
                <a:effectLst>
                  <a:outerShdw blurRad="38100" dist="38100" dir="2700000" algn="tl">
                    <a:srgbClr val="000000">
                      <a:alpha val="43137"/>
                    </a:srgbClr>
                  </a:outerShdw>
                </a:effectLst>
              </a:rPr>
              <a:t>Directrices evaluación de los aprendizajes del alumnado en relación con las técnicas e instrumentos de evaluación, </a:t>
            </a:r>
            <a:r>
              <a:rPr lang="es-ES" sz="1600" b="1" dirty="0">
                <a:solidFill>
                  <a:srgbClr val="8D42C6"/>
                </a:solidFill>
                <a:effectLst>
                  <a:outerShdw blurRad="38100" dist="38100" dir="2700000" algn="tl">
                    <a:srgbClr val="000000">
                      <a:alpha val="43137"/>
                    </a:srgbClr>
                  </a:outerShdw>
                </a:effectLst>
              </a:rPr>
              <a:t>momentos</a:t>
            </a:r>
            <a:r>
              <a:rPr lang="es-ES" sz="1600" dirty="0">
                <a:solidFill>
                  <a:srgbClr val="8D42C6"/>
                </a:solidFill>
                <a:effectLst>
                  <a:outerShdw blurRad="38100" dist="38100" dir="2700000" algn="tl">
                    <a:srgbClr val="000000">
                      <a:alpha val="43137"/>
                    </a:srgbClr>
                  </a:outerShdw>
                </a:effectLst>
              </a:rPr>
              <a:t>, agentes evaluadores y los criterios de evaluación</a:t>
            </a:r>
          </a:p>
        </p:txBody>
      </p:sp>
      <p:sp>
        <p:nvSpPr>
          <p:cNvPr id="4" name="Bocadillo: rectángulo con esquinas redondeadas 3">
            <a:extLst>
              <a:ext uri="{FF2B5EF4-FFF2-40B4-BE49-F238E27FC236}">
                <a16:creationId xmlns:a16="http://schemas.microsoft.com/office/drawing/2014/main" id="{D6AE146C-BBC0-2B1B-E7A2-98B7527FFA45}"/>
              </a:ext>
            </a:extLst>
          </p:cNvPr>
          <p:cNvSpPr/>
          <p:nvPr/>
        </p:nvSpPr>
        <p:spPr>
          <a:xfrm>
            <a:off x="4577593" y="1300293"/>
            <a:ext cx="3137762" cy="3347463"/>
          </a:xfrm>
          <a:prstGeom prst="wedgeRoundRectCallout">
            <a:avLst/>
          </a:prstGeom>
          <a:solidFill>
            <a:schemeClr val="accent6">
              <a:lumMod val="20000"/>
              <a:lumOff val="80000"/>
            </a:schemeClr>
          </a:solidFill>
          <a:ln>
            <a:solidFill>
              <a:srgbClr val="30630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2400" b="1" dirty="0">
                <a:solidFill>
                  <a:srgbClr val="FF0000"/>
                </a:solidFill>
              </a:rPr>
              <a:t>PROGRAMACIÓN DIDÁCTICA</a:t>
            </a:r>
          </a:p>
          <a:p>
            <a:pPr algn="ctr"/>
            <a:endParaRPr lang="es-ES" b="1" dirty="0">
              <a:solidFill>
                <a:srgbClr val="990099"/>
              </a:solidFill>
            </a:endParaRPr>
          </a:p>
          <a:p>
            <a:pPr algn="ctr"/>
            <a:endParaRPr lang="es-ES" b="1" dirty="0">
              <a:solidFill>
                <a:srgbClr val="FF0000"/>
              </a:solidFill>
            </a:endParaRPr>
          </a:p>
          <a:p>
            <a:pPr algn="ctr"/>
            <a:endParaRPr lang="es-ES" b="1" dirty="0">
              <a:solidFill>
                <a:srgbClr val="FF0000"/>
              </a:solidFill>
            </a:endParaRPr>
          </a:p>
          <a:p>
            <a:pPr algn="just"/>
            <a:r>
              <a:rPr lang="es-ES" sz="1600" dirty="0">
                <a:solidFill>
                  <a:srgbClr val="8D42C6"/>
                </a:solidFill>
                <a:effectLst>
                  <a:outerShdw blurRad="38100" dist="38100" dir="2700000" algn="tl">
                    <a:srgbClr val="000000">
                      <a:alpha val="43137"/>
                    </a:srgbClr>
                  </a:outerShdw>
                </a:effectLst>
              </a:rPr>
              <a:t>Evaluación del proceso de aprendizaje</a:t>
            </a:r>
          </a:p>
        </p:txBody>
      </p:sp>
      <p:sp>
        <p:nvSpPr>
          <p:cNvPr id="6" name="Bocadillo: rectángulo con esquinas redondeadas 5">
            <a:extLst>
              <a:ext uri="{FF2B5EF4-FFF2-40B4-BE49-F238E27FC236}">
                <a16:creationId xmlns:a16="http://schemas.microsoft.com/office/drawing/2014/main" id="{6E422916-D28C-A71D-ACDE-1F4BB52BD611}"/>
              </a:ext>
            </a:extLst>
          </p:cNvPr>
          <p:cNvSpPr/>
          <p:nvPr/>
        </p:nvSpPr>
        <p:spPr>
          <a:xfrm>
            <a:off x="8095376" y="1300292"/>
            <a:ext cx="3271707" cy="3347464"/>
          </a:xfrm>
          <a:prstGeom prst="wedgeRoundRectCallout">
            <a:avLst/>
          </a:prstGeom>
          <a:solidFill>
            <a:schemeClr val="accent6">
              <a:lumMod val="20000"/>
              <a:lumOff val="80000"/>
            </a:schemeClr>
          </a:solidFill>
          <a:ln>
            <a:solidFill>
              <a:srgbClr val="30630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2400" b="1" dirty="0">
                <a:solidFill>
                  <a:srgbClr val="FF0000"/>
                </a:solidFill>
                <a:effectLst>
                  <a:outerShdw blurRad="38100" dist="38100" dir="2700000" algn="tl">
                    <a:srgbClr val="000000">
                      <a:alpha val="43137"/>
                    </a:srgbClr>
                  </a:outerShdw>
                </a:effectLst>
              </a:rPr>
              <a:t>PROGRAMACIÓN DEL AULA</a:t>
            </a:r>
          </a:p>
          <a:p>
            <a:pPr marL="285750" indent="-285750" algn="ctr">
              <a:buFont typeface="Wingdings" panose="05000000000000000000" pitchFamily="2" charset="2"/>
              <a:buChar char="q"/>
            </a:pPr>
            <a:endParaRPr lang="es-ES" b="1" dirty="0">
              <a:solidFill>
                <a:srgbClr val="FF0000"/>
              </a:solidFill>
              <a:effectLst>
                <a:outerShdw blurRad="38100" dist="38100" dir="2700000" algn="tl">
                  <a:srgbClr val="000000">
                    <a:alpha val="43137"/>
                  </a:srgbClr>
                </a:outerShdw>
              </a:effectLst>
            </a:endParaRPr>
          </a:p>
          <a:p>
            <a:pPr marL="285750" indent="-285750" algn="ctr">
              <a:buFont typeface="Wingdings" panose="05000000000000000000" pitchFamily="2" charset="2"/>
              <a:buChar char="q"/>
            </a:pPr>
            <a:endParaRPr lang="es-ES" b="1" dirty="0">
              <a:solidFill>
                <a:srgbClr val="FF0000"/>
              </a:solidFill>
              <a:effectLst>
                <a:outerShdw blurRad="38100" dist="38100" dir="2700000" algn="tl">
                  <a:srgbClr val="000000">
                    <a:alpha val="43137"/>
                  </a:srgbClr>
                </a:outerShdw>
              </a:effectLst>
            </a:endParaRPr>
          </a:p>
          <a:p>
            <a:pPr marL="285750" indent="-285750" algn="ctr">
              <a:buFont typeface="Wingdings" panose="05000000000000000000" pitchFamily="2" charset="2"/>
              <a:buChar char="q"/>
            </a:pPr>
            <a:endParaRPr lang="es-ES" b="1" dirty="0">
              <a:solidFill>
                <a:srgbClr val="FF0000"/>
              </a:solidFill>
              <a:effectLst>
                <a:outerShdw blurRad="38100" dist="38100" dir="2700000" algn="tl">
                  <a:srgbClr val="000000">
                    <a:alpha val="43137"/>
                  </a:srgbClr>
                </a:outerShdw>
              </a:effectLst>
            </a:endParaRPr>
          </a:p>
          <a:p>
            <a:pPr algn="ctr"/>
            <a:endParaRPr lang="es-ES" sz="1600" dirty="0">
              <a:solidFill>
                <a:srgbClr val="8D42C6"/>
              </a:solidFill>
              <a:effectLst>
                <a:outerShdw blurRad="38100" dist="38100" dir="2700000" algn="tl">
                  <a:srgbClr val="000000">
                    <a:alpha val="43137"/>
                  </a:srgbClr>
                </a:outerShdw>
              </a:effectLst>
            </a:endParaRPr>
          </a:p>
          <a:p>
            <a:pPr algn="ctr"/>
            <a:r>
              <a:rPr lang="es-ES" sz="1600" dirty="0">
                <a:solidFill>
                  <a:srgbClr val="8D42C6"/>
                </a:solidFill>
                <a:effectLst>
                  <a:outerShdw blurRad="38100" dist="38100" dir="2700000" algn="tl">
                    <a:srgbClr val="000000">
                      <a:alpha val="43137"/>
                    </a:srgbClr>
                  </a:outerShdw>
                </a:effectLst>
              </a:rPr>
              <a:t>Diseño SITUACIONES DE APRENDIZAJE</a:t>
            </a:r>
          </a:p>
          <a:p>
            <a:pPr algn="ctr"/>
            <a:endParaRPr lang="es-ES" sz="1200" dirty="0">
              <a:solidFill>
                <a:srgbClr val="8037B7"/>
              </a:solidFill>
            </a:endParaRPr>
          </a:p>
        </p:txBody>
      </p:sp>
      <p:sp>
        <p:nvSpPr>
          <p:cNvPr id="8" name="Flecha: hacia abajo 7">
            <a:extLst>
              <a:ext uri="{FF2B5EF4-FFF2-40B4-BE49-F238E27FC236}">
                <a16:creationId xmlns:a16="http://schemas.microsoft.com/office/drawing/2014/main" id="{97E31439-F8D8-63B7-1FD6-59BAAFE54F2C}"/>
              </a:ext>
            </a:extLst>
          </p:cNvPr>
          <p:cNvSpPr/>
          <p:nvPr/>
        </p:nvSpPr>
        <p:spPr>
          <a:xfrm>
            <a:off x="1955894" y="2734682"/>
            <a:ext cx="293615" cy="383796"/>
          </a:xfrm>
          <a:prstGeom prst="downArrow">
            <a:avLst>
              <a:gd name="adj1" fmla="val 50000"/>
              <a:gd name="adj2" fmla="val 58571"/>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0" name="Flecha: hacia abajo 9">
            <a:extLst>
              <a:ext uri="{FF2B5EF4-FFF2-40B4-BE49-F238E27FC236}">
                <a16:creationId xmlns:a16="http://schemas.microsoft.com/office/drawing/2014/main" id="{0E84A081-48D6-F08A-7421-59C7A479124B}"/>
              </a:ext>
            </a:extLst>
          </p:cNvPr>
          <p:cNvSpPr/>
          <p:nvPr/>
        </p:nvSpPr>
        <p:spPr>
          <a:xfrm>
            <a:off x="5949191" y="2926580"/>
            <a:ext cx="293615" cy="383796"/>
          </a:xfrm>
          <a:prstGeom prst="downArrow">
            <a:avLst>
              <a:gd name="adj1" fmla="val 50000"/>
              <a:gd name="adj2" fmla="val 58571"/>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1" name="Flecha: hacia abajo 10">
            <a:extLst>
              <a:ext uri="{FF2B5EF4-FFF2-40B4-BE49-F238E27FC236}">
                <a16:creationId xmlns:a16="http://schemas.microsoft.com/office/drawing/2014/main" id="{B9FE6185-5922-986A-4CA0-F46F71A0008F}"/>
              </a:ext>
            </a:extLst>
          </p:cNvPr>
          <p:cNvSpPr/>
          <p:nvPr/>
        </p:nvSpPr>
        <p:spPr>
          <a:xfrm>
            <a:off x="9584421" y="2734682"/>
            <a:ext cx="293615" cy="383796"/>
          </a:xfrm>
          <a:prstGeom prst="downArrow">
            <a:avLst>
              <a:gd name="adj1" fmla="val 50000"/>
              <a:gd name="adj2" fmla="val 58571"/>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Tree>
    <p:extLst>
      <p:ext uri="{BB962C8B-B14F-4D97-AF65-F5344CB8AC3E}">
        <p14:creationId xmlns:p14="http://schemas.microsoft.com/office/powerpoint/2010/main" val="14459858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ítulo 4">
            <a:extLst>
              <a:ext uri="{FF2B5EF4-FFF2-40B4-BE49-F238E27FC236}">
                <a16:creationId xmlns:a16="http://schemas.microsoft.com/office/drawing/2014/main" id="{9EB7728D-E260-42D2-FBB6-3EE25AE65A91}"/>
              </a:ext>
            </a:extLst>
          </p:cNvPr>
          <p:cNvSpPr>
            <a:spLocks noGrp="1"/>
          </p:cNvSpPr>
          <p:nvPr>
            <p:ph type="title"/>
          </p:nvPr>
        </p:nvSpPr>
        <p:spPr>
          <a:xfrm>
            <a:off x="1222310" y="1063690"/>
            <a:ext cx="10241280" cy="307910"/>
          </a:xfrm>
        </p:spPr>
        <p:txBody>
          <a:bodyPr>
            <a:noAutofit/>
          </a:bodyPr>
          <a:lstStyle/>
          <a:p>
            <a:pPr algn="just"/>
            <a:r>
              <a:rPr lang="es-ES" sz="2400" dirty="0">
                <a:solidFill>
                  <a:srgbClr val="D6A300"/>
                </a:solidFill>
                <a:effectLst>
                  <a:outerShdw blurRad="38100" dist="38100" dir="2700000" algn="tl">
                    <a:srgbClr val="000000">
                      <a:alpha val="43137"/>
                    </a:srgbClr>
                  </a:outerShdw>
                </a:effectLst>
              </a:rPr>
              <a:t>Ley Orgánica 2/2006, de 3 de mayo, de Educación</a:t>
            </a:r>
            <a:endParaRPr lang="es-ES" sz="2400" dirty="0">
              <a:solidFill>
                <a:schemeClr val="accent4">
                  <a:lumMod val="75000"/>
                </a:schemeClr>
              </a:solidFill>
              <a:effectLst>
                <a:outerShdw blurRad="38100" dist="38100" dir="2700000" algn="tl">
                  <a:srgbClr val="000000">
                    <a:alpha val="43137"/>
                  </a:srgbClr>
                </a:outerShdw>
              </a:effectLst>
            </a:endParaRPr>
          </a:p>
        </p:txBody>
      </p:sp>
      <p:sp>
        <p:nvSpPr>
          <p:cNvPr id="3" name="Marcador de contenido 2">
            <a:extLst>
              <a:ext uri="{FF2B5EF4-FFF2-40B4-BE49-F238E27FC236}">
                <a16:creationId xmlns:a16="http://schemas.microsoft.com/office/drawing/2014/main" id="{D9DE1393-2D9D-F6F4-4AEC-5266E722F6D4}"/>
              </a:ext>
            </a:extLst>
          </p:cNvPr>
          <p:cNvSpPr>
            <a:spLocks noGrp="1"/>
          </p:cNvSpPr>
          <p:nvPr>
            <p:ph sz="half" idx="1"/>
          </p:nvPr>
        </p:nvSpPr>
        <p:spPr>
          <a:xfrm>
            <a:off x="1371600" y="1866122"/>
            <a:ext cx="4846320" cy="4205494"/>
          </a:xfrm>
        </p:spPr>
        <p:txBody>
          <a:bodyPr>
            <a:normAutofit/>
          </a:bodyPr>
          <a:lstStyle/>
          <a:p>
            <a:pPr algn="just">
              <a:buFont typeface="Wingdings" panose="05000000000000000000" pitchFamily="2" charset="2"/>
              <a:buChar char="q"/>
            </a:pPr>
            <a:r>
              <a:rPr lang="es-ES" sz="1800" b="1" dirty="0">
                <a:solidFill>
                  <a:srgbClr val="FF0000"/>
                </a:solidFill>
                <a:effectLst>
                  <a:outerShdw blurRad="38100" dist="38100" dir="2700000" algn="tl">
                    <a:srgbClr val="000000">
                      <a:alpha val="43137"/>
                    </a:srgbClr>
                  </a:outerShdw>
                </a:effectLst>
              </a:rPr>
              <a:t>Artículo 141. Ámbito de la evaluación. </a:t>
            </a:r>
          </a:p>
          <a:p>
            <a:pPr marL="0" indent="0" algn="just">
              <a:buNone/>
            </a:pPr>
            <a:r>
              <a:rPr lang="es-ES" sz="1800" dirty="0"/>
              <a:t>La evaluación se extenderá a </a:t>
            </a:r>
            <a:r>
              <a:rPr lang="es-ES" sz="1800" dirty="0">
                <a:solidFill>
                  <a:srgbClr val="00B050"/>
                </a:solidFill>
                <a:effectLst>
                  <a:outerShdw blurRad="38100" dist="38100" dir="2700000" algn="tl">
                    <a:srgbClr val="000000">
                      <a:alpha val="43137"/>
                    </a:srgbClr>
                  </a:outerShdw>
                </a:effectLst>
              </a:rPr>
              <a:t>todos los ámbitos educativos</a:t>
            </a:r>
            <a:r>
              <a:rPr lang="es-ES" sz="1800" dirty="0"/>
              <a:t> regulados en esta Ley y se aplicará sobre los </a:t>
            </a:r>
            <a:r>
              <a:rPr lang="es-ES" sz="1800" dirty="0">
                <a:solidFill>
                  <a:srgbClr val="7030A0"/>
                </a:solidFill>
                <a:effectLst>
                  <a:outerShdw blurRad="38100" dist="38100" dir="2700000" algn="tl">
                    <a:srgbClr val="000000">
                      <a:alpha val="43137"/>
                    </a:srgbClr>
                  </a:outerShdw>
                </a:effectLst>
              </a:rPr>
              <a:t>procesos de enseñanza y aprendizaje y sus resultados, sobre el contexto educativo,</a:t>
            </a:r>
            <a:r>
              <a:rPr lang="es-ES" sz="1800" dirty="0"/>
              <a:t> con especial referencia a la escolarización y admisión del alumnado, a los recursos educativos, a la actividad del profesorado, a la función directiva, al funcionamiento de los centros educativos, a la inspección y a las propias Administraciones educativas.</a:t>
            </a:r>
          </a:p>
        </p:txBody>
      </p:sp>
      <p:pic>
        <p:nvPicPr>
          <p:cNvPr id="4" name="3 Marcador de contenido"/>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7793232" y="2499567"/>
            <a:ext cx="3009900" cy="1581150"/>
          </a:xfrm>
        </p:spPr>
      </p:pic>
    </p:spTree>
    <p:extLst>
      <p:ext uri="{BB962C8B-B14F-4D97-AF65-F5344CB8AC3E}">
        <p14:creationId xmlns:p14="http://schemas.microsoft.com/office/powerpoint/2010/main" val="257065499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ítulo 4">
            <a:extLst>
              <a:ext uri="{FF2B5EF4-FFF2-40B4-BE49-F238E27FC236}">
                <a16:creationId xmlns:a16="http://schemas.microsoft.com/office/drawing/2014/main" id="{9EB7728D-E260-42D2-FBB6-3EE25AE65A91}"/>
              </a:ext>
            </a:extLst>
          </p:cNvPr>
          <p:cNvSpPr>
            <a:spLocks noGrp="1"/>
          </p:cNvSpPr>
          <p:nvPr>
            <p:ph type="title"/>
          </p:nvPr>
        </p:nvSpPr>
        <p:spPr>
          <a:xfrm>
            <a:off x="1222310" y="1063690"/>
            <a:ext cx="10241280" cy="307910"/>
          </a:xfrm>
        </p:spPr>
        <p:txBody>
          <a:bodyPr>
            <a:noAutofit/>
          </a:bodyPr>
          <a:lstStyle/>
          <a:p>
            <a:pPr algn="just"/>
            <a:r>
              <a:rPr lang="es-ES" sz="2400" dirty="0">
                <a:solidFill>
                  <a:srgbClr val="FFC000"/>
                </a:solidFill>
                <a:effectLst>
                  <a:outerShdw blurRad="38100" dist="38100" dir="2700000" algn="tl">
                    <a:srgbClr val="000000">
                      <a:alpha val="43137"/>
                    </a:srgbClr>
                  </a:outerShdw>
                </a:effectLst>
              </a:rPr>
              <a:t>Ley orgánica 2/2006, de educación </a:t>
            </a:r>
          </a:p>
        </p:txBody>
      </p:sp>
      <p:sp>
        <p:nvSpPr>
          <p:cNvPr id="3" name="Marcador de contenido 2">
            <a:extLst>
              <a:ext uri="{FF2B5EF4-FFF2-40B4-BE49-F238E27FC236}">
                <a16:creationId xmlns:a16="http://schemas.microsoft.com/office/drawing/2014/main" id="{D9DE1393-2D9D-F6F4-4AEC-5266E722F6D4}"/>
              </a:ext>
            </a:extLst>
          </p:cNvPr>
          <p:cNvSpPr>
            <a:spLocks noGrp="1"/>
          </p:cNvSpPr>
          <p:nvPr>
            <p:ph sz="half" idx="1"/>
          </p:nvPr>
        </p:nvSpPr>
        <p:spPr>
          <a:xfrm>
            <a:off x="1380929" y="1726162"/>
            <a:ext cx="3929301" cy="4205494"/>
          </a:xfrm>
        </p:spPr>
        <p:txBody>
          <a:bodyPr>
            <a:noAutofit/>
          </a:bodyPr>
          <a:lstStyle/>
          <a:p>
            <a:pPr algn="just">
              <a:buFont typeface="Wingdings" panose="05000000000000000000" pitchFamily="2" charset="2"/>
              <a:buChar char="q"/>
            </a:pPr>
            <a:r>
              <a:rPr lang="es-ES" sz="1800" b="1" dirty="0">
                <a:solidFill>
                  <a:srgbClr val="FF0000"/>
                </a:solidFill>
                <a:effectLst>
                  <a:outerShdw blurRad="38100" dist="38100" dir="2700000" algn="tl">
                    <a:srgbClr val="000000">
                      <a:alpha val="43137"/>
                    </a:srgbClr>
                  </a:outerShdw>
                </a:effectLst>
              </a:rPr>
              <a:t>Artículo 20. Evaluación durante la etapa</a:t>
            </a:r>
            <a:r>
              <a:rPr lang="es-ES" sz="1400" b="1" dirty="0">
                <a:effectLst>
                  <a:outerShdw blurRad="38100" dist="38100" dir="2700000" algn="tl">
                    <a:srgbClr val="000000">
                      <a:alpha val="43137"/>
                    </a:srgbClr>
                  </a:outerShdw>
                </a:effectLst>
              </a:rPr>
              <a:t>. </a:t>
            </a:r>
          </a:p>
          <a:p>
            <a:pPr marL="0" indent="0" algn="just">
              <a:buNone/>
            </a:pPr>
            <a:r>
              <a:rPr lang="es-ES" sz="1400" dirty="0"/>
              <a:t>1. La evaluación del alumnado será </a:t>
            </a:r>
            <a:r>
              <a:rPr lang="es-ES" sz="1400" dirty="0">
                <a:solidFill>
                  <a:srgbClr val="7030A0"/>
                </a:solidFill>
                <a:effectLst>
                  <a:outerShdw blurRad="38100" dist="38100" dir="2700000" algn="tl">
                    <a:srgbClr val="000000">
                      <a:alpha val="43137"/>
                    </a:srgbClr>
                  </a:outerShdw>
                </a:effectLst>
              </a:rPr>
              <a:t>continua y global </a:t>
            </a:r>
            <a:r>
              <a:rPr lang="es-ES" sz="1400" dirty="0"/>
              <a:t>y tendrá en cuenta su progreso en el conjunto de los procesos de aprendizaje. </a:t>
            </a:r>
          </a:p>
          <a:p>
            <a:pPr marL="0" indent="0" algn="just">
              <a:buNone/>
            </a:pPr>
            <a:r>
              <a:rPr lang="es-ES" sz="1400" dirty="0"/>
              <a:t>2. Las Administraciones educativas desarrollarán </a:t>
            </a:r>
            <a:r>
              <a:rPr lang="es-ES" sz="1400" b="1" dirty="0">
                <a:solidFill>
                  <a:srgbClr val="00B050"/>
                </a:solidFill>
                <a:effectLst>
                  <a:outerShdw blurRad="38100" dist="38100" dir="2700000" algn="tl">
                    <a:srgbClr val="000000">
                      <a:alpha val="43137"/>
                    </a:srgbClr>
                  </a:outerShdw>
                </a:effectLst>
              </a:rPr>
              <a:t>orientaciones</a:t>
            </a:r>
            <a:r>
              <a:rPr lang="es-ES" sz="1400" dirty="0"/>
              <a:t> para que los centros docentes puedan elaborar </a:t>
            </a:r>
            <a:r>
              <a:rPr lang="es-ES" sz="1400" b="1" dirty="0">
                <a:solidFill>
                  <a:srgbClr val="0070C0"/>
                </a:solidFill>
                <a:effectLst>
                  <a:outerShdw blurRad="38100" dist="38100" dir="2700000" algn="tl">
                    <a:srgbClr val="000000">
                      <a:alpha val="43137"/>
                    </a:srgbClr>
                  </a:outerShdw>
                </a:effectLst>
              </a:rPr>
              <a:t>planes de refuerzo o de enriquecimiento curricular </a:t>
            </a:r>
            <a:r>
              <a:rPr lang="es-ES" sz="1400" dirty="0"/>
              <a:t>que permitan mejorar el nivel competencial del alumnado que lo requiera.</a:t>
            </a:r>
          </a:p>
          <a:p>
            <a:pPr marL="0" indent="0" algn="just">
              <a:buNone/>
            </a:pPr>
            <a:endParaRPr lang="es-ES" sz="1400" dirty="0">
              <a:solidFill>
                <a:srgbClr val="FF0000"/>
              </a:solidFill>
              <a:effectLst>
                <a:outerShdw blurRad="38100" dist="38100" dir="2700000" algn="tl">
                  <a:srgbClr val="000000">
                    <a:alpha val="43137"/>
                  </a:srgbClr>
                </a:outerShdw>
              </a:effectLst>
            </a:endParaRPr>
          </a:p>
        </p:txBody>
      </p:sp>
      <p:sp>
        <p:nvSpPr>
          <p:cNvPr id="2" name="1 Marcador de contenido"/>
          <p:cNvSpPr>
            <a:spLocks noGrp="1"/>
          </p:cNvSpPr>
          <p:nvPr>
            <p:ph sz="half" idx="2"/>
          </p:nvPr>
        </p:nvSpPr>
        <p:spPr>
          <a:xfrm>
            <a:off x="5999584" y="1791478"/>
            <a:ext cx="5325554" cy="3879480"/>
          </a:xfrm>
        </p:spPr>
        <p:txBody>
          <a:bodyPr>
            <a:noAutofit/>
          </a:bodyPr>
          <a:lstStyle/>
          <a:p>
            <a:pPr marL="0" indent="0" algn="just">
              <a:buNone/>
            </a:pPr>
            <a:r>
              <a:rPr lang="es-ES" sz="1400" dirty="0"/>
              <a:t>3. Al finalizar cada uno de los ciclos el </a:t>
            </a:r>
            <a:r>
              <a:rPr lang="es-ES" sz="1400" b="1" dirty="0">
                <a:solidFill>
                  <a:srgbClr val="7030A0"/>
                </a:solidFill>
                <a:effectLst>
                  <a:outerShdw blurRad="38100" dist="38100" dir="2700000" algn="tl">
                    <a:srgbClr val="000000">
                      <a:alpha val="43137"/>
                    </a:srgbClr>
                  </a:outerShdw>
                </a:effectLst>
              </a:rPr>
              <a:t>tutor o tutora </a:t>
            </a:r>
            <a:r>
              <a:rPr lang="es-ES" sz="1400" dirty="0"/>
              <a:t>emitirá un informe sobre el </a:t>
            </a:r>
            <a:r>
              <a:rPr lang="es-ES" sz="1400" b="1" dirty="0">
                <a:solidFill>
                  <a:srgbClr val="00B0F0"/>
                </a:solidFill>
                <a:effectLst>
                  <a:outerShdw blurRad="38100" dist="38100" dir="2700000" algn="tl">
                    <a:srgbClr val="000000">
                      <a:alpha val="43137"/>
                    </a:srgbClr>
                  </a:outerShdw>
                </a:effectLst>
              </a:rPr>
              <a:t>grado de adquisición de las competencias </a:t>
            </a:r>
            <a:r>
              <a:rPr lang="es-ES" sz="1400" dirty="0"/>
              <a:t>de cada alumno o alumna, indicando en su caso las </a:t>
            </a:r>
            <a:r>
              <a:rPr lang="es-ES" sz="1400" b="1" dirty="0">
                <a:solidFill>
                  <a:srgbClr val="00B050"/>
                </a:solidFill>
                <a:effectLst>
                  <a:outerShdw blurRad="38100" dist="38100" dir="2700000" algn="tl">
                    <a:srgbClr val="000000">
                      <a:alpha val="43137"/>
                    </a:srgbClr>
                  </a:outerShdw>
                </a:effectLst>
              </a:rPr>
              <a:t>medidas de refuerzo </a:t>
            </a:r>
            <a:r>
              <a:rPr lang="es-ES" sz="1400" dirty="0"/>
              <a:t>que se deben contemplar en el ciclo o etapa siguiente. Si en algún caso y tras haber aplicado las medidas ordinarias suficientes, adecuadas y personalizadas para atender el desfase curricular o las dificultades de aprendizaje del alumno o alumna, se considera que </a:t>
            </a:r>
            <a:r>
              <a:rPr lang="es-ES" sz="1400" b="1" dirty="0">
                <a:solidFill>
                  <a:srgbClr val="CC6600"/>
                </a:solidFill>
                <a:effectLst>
                  <a:outerShdw blurRad="38100" dist="38100" dir="2700000" algn="tl">
                    <a:srgbClr val="000000">
                      <a:alpha val="43137"/>
                    </a:srgbClr>
                  </a:outerShdw>
                </a:effectLst>
              </a:rPr>
              <a:t>debe permanecer un año</a:t>
            </a:r>
            <a:r>
              <a:rPr lang="es-ES" sz="1400" b="1" dirty="0">
                <a:solidFill>
                  <a:srgbClr val="A03624"/>
                </a:solidFill>
                <a:effectLst>
                  <a:outerShdw blurRad="38100" dist="38100" dir="2700000" algn="tl">
                    <a:srgbClr val="000000">
                      <a:alpha val="43137"/>
                    </a:srgbClr>
                  </a:outerShdw>
                </a:effectLst>
              </a:rPr>
              <a:t> más </a:t>
            </a:r>
            <a:r>
              <a:rPr lang="es-ES" sz="1400" dirty="0"/>
              <a:t>en el mismo curso, se organizará un </a:t>
            </a:r>
            <a:r>
              <a:rPr lang="es-ES" sz="1400" b="1" dirty="0">
                <a:solidFill>
                  <a:srgbClr val="FF0000"/>
                </a:solidFill>
                <a:effectLst>
                  <a:outerShdw blurRad="38100" dist="38100" dir="2700000" algn="tl">
                    <a:srgbClr val="000000">
                      <a:alpha val="43137"/>
                    </a:srgbClr>
                  </a:outerShdw>
                </a:effectLst>
              </a:rPr>
              <a:t>plan específico de refuerzo </a:t>
            </a:r>
            <a:r>
              <a:rPr lang="es-ES" sz="1400" dirty="0"/>
              <a:t>para que durante ese curso pueda alcanzar el grado de adquisición de las competencias correspondientes. Esta decisión solo se podrá adoptar una vez durante la etapa y tendrá, en todo caso, </a:t>
            </a:r>
            <a:r>
              <a:rPr lang="es-ES" sz="1400" b="1" dirty="0">
                <a:solidFill>
                  <a:schemeClr val="accent1">
                    <a:lumMod val="50000"/>
                  </a:schemeClr>
                </a:solidFill>
                <a:effectLst>
                  <a:outerShdw blurRad="38100" dist="38100" dir="2700000" algn="tl">
                    <a:srgbClr val="000000">
                      <a:alpha val="43137"/>
                    </a:srgbClr>
                  </a:outerShdw>
                </a:effectLst>
              </a:rPr>
              <a:t>carácter excepcional. </a:t>
            </a:r>
          </a:p>
        </p:txBody>
      </p:sp>
    </p:spTree>
    <p:extLst>
      <p:ext uri="{BB962C8B-B14F-4D97-AF65-F5344CB8AC3E}">
        <p14:creationId xmlns:p14="http://schemas.microsoft.com/office/powerpoint/2010/main" val="87055019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ítulo 4">
            <a:extLst>
              <a:ext uri="{FF2B5EF4-FFF2-40B4-BE49-F238E27FC236}">
                <a16:creationId xmlns:a16="http://schemas.microsoft.com/office/drawing/2014/main" id="{9EB7728D-E260-42D2-FBB6-3EE25AE65A91}"/>
              </a:ext>
            </a:extLst>
          </p:cNvPr>
          <p:cNvSpPr>
            <a:spLocks noGrp="1"/>
          </p:cNvSpPr>
          <p:nvPr>
            <p:ph type="title"/>
          </p:nvPr>
        </p:nvSpPr>
        <p:spPr>
          <a:xfrm>
            <a:off x="1222310" y="1063690"/>
            <a:ext cx="10241280" cy="307910"/>
          </a:xfrm>
        </p:spPr>
        <p:txBody>
          <a:bodyPr>
            <a:noAutofit/>
          </a:bodyPr>
          <a:lstStyle/>
          <a:p>
            <a:pPr algn="just"/>
            <a:r>
              <a:rPr lang="es-ES" sz="2400" dirty="0">
                <a:solidFill>
                  <a:srgbClr val="FFC000"/>
                </a:solidFill>
                <a:effectLst>
                  <a:outerShdw blurRad="38100" dist="38100" dir="2700000" algn="tl">
                    <a:srgbClr val="000000">
                      <a:alpha val="43137"/>
                    </a:srgbClr>
                  </a:outerShdw>
                </a:effectLst>
              </a:rPr>
              <a:t>Ley orgánica 2/2006, de educación </a:t>
            </a:r>
          </a:p>
        </p:txBody>
      </p:sp>
      <p:sp>
        <p:nvSpPr>
          <p:cNvPr id="3" name="Marcador de contenido 2">
            <a:extLst>
              <a:ext uri="{FF2B5EF4-FFF2-40B4-BE49-F238E27FC236}">
                <a16:creationId xmlns:a16="http://schemas.microsoft.com/office/drawing/2014/main" id="{D9DE1393-2D9D-F6F4-4AEC-5266E722F6D4}"/>
              </a:ext>
            </a:extLst>
          </p:cNvPr>
          <p:cNvSpPr>
            <a:spLocks noGrp="1"/>
          </p:cNvSpPr>
          <p:nvPr>
            <p:ph sz="half" idx="1"/>
          </p:nvPr>
        </p:nvSpPr>
        <p:spPr>
          <a:xfrm>
            <a:off x="1380930" y="1726162"/>
            <a:ext cx="4264090" cy="4205494"/>
          </a:xfrm>
        </p:spPr>
        <p:txBody>
          <a:bodyPr>
            <a:noAutofit/>
          </a:bodyPr>
          <a:lstStyle/>
          <a:p>
            <a:pPr algn="just">
              <a:buFont typeface="Wingdings" panose="05000000000000000000" pitchFamily="2" charset="2"/>
              <a:buChar char="q"/>
            </a:pPr>
            <a:r>
              <a:rPr lang="es-ES" sz="1800" b="1" dirty="0">
                <a:solidFill>
                  <a:srgbClr val="FF0000"/>
                </a:solidFill>
                <a:effectLst>
                  <a:outerShdw blurRad="38100" dist="38100" dir="2700000" algn="tl">
                    <a:srgbClr val="000000">
                      <a:alpha val="43137"/>
                    </a:srgbClr>
                  </a:outerShdw>
                </a:effectLst>
              </a:rPr>
              <a:t>Artículo 20. Evaluación durante la etapa</a:t>
            </a:r>
            <a:r>
              <a:rPr lang="es-ES" sz="1400" b="1" dirty="0">
                <a:effectLst>
                  <a:outerShdw blurRad="38100" dist="38100" dir="2700000" algn="tl">
                    <a:srgbClr val="000000">
                      <a:alpha val="43137"/>
                    </a:srgbClr>
                  </a:outerShdw>
                </a:effectLst>
              </a:rPr>
              <a:t>. </a:t>
            </a:r>
          </a:p>
          <a:p>
            <a:pPr marL="0" indent="0" algn="just">
              <a:buNone/>
            </a:pPr>
            <a:r>
              <a:rPr lang="es-ES" sz="1600" dirty="0"/>
              <a:t>4. Con el fin de garantizar la continuidad del proceso de formación del alumnado, cada alumno o alumna dispondrá al finalizar la etapa de un </a:t>
            </a:r>
            <a:r>
              <a:rPr lang="es-ES" sz="1600" b="1" dirty="0">
                <a:solidFill>
                  <a:srgbClr val="00B050"/>
                </a:solidFill>
                <a:effectLst>
                  <a:outerShdw blurRad="38100" dist="38100" dir="2700000" algn="tl">
                    <a:srgbClr val="000000">
                      <a:alpha val="43137"/>
                    </a:srgbClr>
                  </a:outerShdw>
                </a:effectLst>
              </a:rPr>
              <a:t>informe sobre su evolución </a:t>
            </a:r>
            <a:r>
              <a:rPr lang="es-ES" sz="1600" dirty="0"/>
              <a:t>y las </a:t>
            </a:r>
            <a:r>
              <a:rPr lang="es-ES" sz="1600" b="1" dirty="0">
                <a:solidFill>
                  <a:srgbClr val="00B050"/>
                </a:solidFill>
                <a:effectLst>
                  <a:outerShdw blurRad="38100" dist="38100" dir="2700000" algn="tl">
                    <a:srgbClr val="000000">
                      <a:alpha val="43137"/>
                    </a:srgbClr>
                  </a:outerShdw>
                </a:effectLst>
              </a:rPr>
              <a:t>competencias desarrolladas</a:t>
            </a:r>
            <a:r>
              <a:rPr lang="es-ES" sz="1600" dirty="0"/>
              <a:t>, según dispongan las Administraciones educativas. Asimismo, las Administraciones educativas establecerán los pertinentes mecanismos de coordinación entre los centros de educación primaria y educación secundaria obligatoria. </a:t>
            </a:r>
            <a:endParaRPr lang="es-ES" sz="1600" dirty="0">
              <a:solidFill>
                <a:srgbClr val="FF0000"/>
              </a:solidFill>
              <a:effectLst>
                <a:outerShdw blurRad="38100" dist="38100" dir="2700000" algn="tl">
                  <a:srgbClr val="000000">
                    <a:alpha val="43137"/>
                  </a:srgbClr>
                </a:outerShdw>
              </a:effectLst>
            </a:endParaRPr>
          </a:p>
        </p:txBody>
      </p:sp>
      <p:sp>
        <p:nvSpPr>
          <p:cNvPr id="2" name="1 Marcador de contenido"/>
          <p:cNvSpPr>
            <a:spLocks noGrp="1"/>
          </p:cNvSpPr>
          <p:nvPr>
            <p:ph sz="half" idx="2"/>
          </p:nvPr>
        </p:nvSpPr>
        <p:spPr>
          <a:xfrm>
            <a:off x="6904652" y="1847462"/>
            <a:ext cx="4040155" cy="3654987"/>
          </a:xfrm>
        </p:spPr>
        <p:txBody>
          <a:bodyPr>
            <a:noAutofit/>
          </a:bodyPr>
          <a:lstStyle/>
          <a:p>
            <a:pPr marL="0" indent="0" algn="just">
              <a:buNone/>
            </a:pPr>
            <a:r>
              <a:rPr lang="es-ES" sz="1400" dirty="0"/>
              <a:t>5</a:t>
            </a:r>
            <a:r>
              <a:rPr lang="es-ES" sz="1600" dirty="0"/>
              <a:t>. Los </a:t>
            </a:r>
            <a:r>
              <a:rPr lang="es-ES" sz="1600" b="1" dirty="0">
                <a:solidFill>
                  <a:srgbClr val="0070C0"/>
                </a:solidFill>
                <a:effectLst>
                  <a:outerShdw blurRad="38100" dist="38100" dir="2700000" algn="tl">
                    <a:srgbClr val="000000">
                      <a:alpha val="43137"/>
                    </a:srgbClr>
                  </a:outerShdw>
                </a:effectLst>
              </a:rPr>
              <a:t>referentes de la evaluación </a:t>
            </a:r>
            <a:r>
              <a:rPr lang="es-ES" sz="1600" dirty="0"/>
              <a:t>en el caso de alumnos y alumnas con </a:t>
            </a:r>
            <a:r>
              <a:rPr lang="es-ES" sz="1600" b="1" dirty="0">
                <a:solidFill>
                  <a:srgbClr val="FF9900"/>
                </a:solidFill>
                <a:effectLst>
                  <a:outerShdw blurRad="38100" dist="38100" dir="2700000" algn="tl">
                    <a:srgbClr val="000000">
                      <a:alpha val="43137"/>
                    </a:srgbClr>
                  </a:outerShdw>
                </a:effectLst>
              </a:rPr>
              <a:t>necesidades educativas especiales </a:t>
            </a:r>
            <a:r>
              <a:rPr lang="es-ES" sz="1600" dirty="0"/>
              <a:t>serán los incluidos en las correspondientes </a:t>
            </a:r>
            <a:r>
              <a:rPr lang="es-ES" sz="1600" b="1" dirty="0">
                <a:solidFill>
                  <a:srgbClr val="7030A0"/>
                </a:solidFill>
                <a:effectLst>
                  <a:outerShdw blurRad="38100" dist="38100" dir="2700000" algn="tl">
                    <a:srgbClr val="000000">
                      <a:alpha val="43137"/>
                    </a:srgbClr>
                  </a:outerShdw>
                </a:effectLst>
              </a:rPr>
              <a:t>adaptaciones del currículo, </a:t>
            </a:r>
            <a:r>
              <a:rPr lang="es-ES" sz="1600" dirty="0"/>
              <a:t>sin que este hecho pueda </a:t>
            </a:r>
            <a:r>
              <a:rPr lang="es-ES" sz="1600" dirty="0">
                <a:highlight>
                  <a:srgbClr val="FFFF00"/>
                </a:highlight>
              </a:rPr>
              <a:t>impedirles</a:t>
            </a:r>
            <a:r>
              <a:rPr lang="es-ES" sz="1600" dirty="0"/>
              <a:t> promocionar de ciclo o etapa. Se establecerán las </a:t>
            </a:r>
            <a:r>
              <a:rPr lang="es-ES" sz="1600" b="1" dirty="0">
                <a:solidFill>
                  <a:srgbClr val="66FFFF"/>
                </a:solidFill>
                <a:effectLst>
                  <a:outerShdw blurRad="38100" dist="38100" dir="2700000" algn="tl">
                    <a:srgbClr val="000000">
                      <a:alpha val="43137"/>
                    </a:srgbClr>
                  </a:outerShdw>
                </a:effectLst>
              </a:rPr>
              <a:t>medidas más adecuadas para que las condiciones </a:t>
            </a:r>
            <a:r>
              <a:rPr lang="es-ES" sz="1600" dirty="0"/>
              <a:t>de realización de los procesos asociados a la evaluación se adapten a las necesidades del </a:t>
            </a:r>
            <a:r>
              <a:rPr lang="es-ES" sz="1600" b="1" dirty="0">
                <a:solidFill>
                  <a:srgbClr val="FF0000"/>
                </a:solidFill>
                <a:effectLst>
                  <a:outerShdw blurRad="38100" dist="38100" dir="2700000" algn="tl">
                    <a:srgbClr val="000000">
                      <a:alpha val="43137"/>
                    </a:srgbClr>
                  </a:outerShdw>
                </a:effectLst>
              </a:rPr>
              <a:t>alumnado con necesidad específica de apoyo educativo.</a:t>
            </a:r>
          </a:p>
        </p:txBody>
      </p:sp>
    </p:spTree>
    <p:extLst>
      <p:ext uri="{BB962C8B-B14F-4D97-AF65-F5344CB8AC3E}">
        <p14:creationId xmlns:p14="http://schemas.microsoft.com/office/powerpoint/2010/main" val="307447443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ítulo 4">
            <a:extLst>
              <a:ext uri="{FF2B5EF4-FFF2-40B4-BE49-F238E27FC236}">
                <a16:creationId xmlns:a16="http://schemas.microsoft.com/office/drawing/2014/main" id="{9EB7728D-E260-42D2-FBB6-3EE25AE65A91}"/>
              </a:ext>
            </a:extLst>
          </p:cNvPr>
          <p:cNvSpPr>
            <a:spLocks noGrp="1"/>
          </p:cNvSpPr>
          <p:nvPr>
            <p:ph type="title"/>
          </p:nvPr>
        </p:nvSpPr>
        <p:spPr>
          <a:xfrm>
            <a:off x="1175657" y="550506"/>
            <a:ext cx="10739535" cy="690465"/>
          </a:xfrm>
        </p:spPr>
        <p:txBody>
          <a:bodyPr>
            <a:normAutofit/>
          </a:bodyPr>
          <a:lstStyle/>
          <a:p>
            <a:r>
              <a:rPr lang="es-ES" sz="2800" dirty="0">
                <a:solidFill>
                  <a:srgbClr val="CC6600"/>
                </a:solidFill>
                <a:effectLst>
                  <a:outerShdw blurRad="38100" dist="38100" dir="2700000" algn="tl">
                    <a:srgbClr val="000000">
                      <a:alpha val="43137"/>
                    </a:srgbClr>
                  </a:outerShdw>
                </a:effectLst>
              </a:rPr>
              <a:t>Real Decreto 157/2022, de 1 de marzo</a:t>
            </a:r>
          </a:p>
        </p:txBody>
      </p:sp>
      <p:sp>
        <p:nvSpPr>
          <p:cNvPr id="3" name="Marcador de contenido 2">
            <a:extLst>
              <a:ext uri="{FF2B5EF4-FFF2-40B4-BE49-F238E27FC236}">
                <a16:creationId xmlns:a16="http://schemas.microsoft.com/office/drawing/2014/main" id="{D9DE1393-2D9D-F6F4-4AEC-5266E722F6D4}"/>
              </a:ext>
            </a:extLst>
          </p:cNvPr>
          <p:cNvSpPr>
            <a:spLocks noGrp="1"/>
          </p:cNvSpPr>
          <p:nvPr>
            <p:ph idx="1"/>
          </p:nvPr>
        </p:nvSpPr>
        <p:spPr>
          <a:xfrm>
            <a:off x="1371600" y="1576873"/>
            <a:ext cx="10241280" cy="4494743"/>
          </a:xfrm>
        </p:spPr>
        <p:txBody>
          <a:bodyPr>
            <a:normAutofit fontScale="70000" lnSpcReduction="20000"/>
          </a:bodyPr>
          <a:lstStyle/>
          <a:p>
            <a:pPr>
              <a:buFont typeface="Wingdings" pitchFamily="2" charset="2"/>
              <a:buChar char="q"/>
            </a:pPr>
            <a:r>
              <a:rPr lang="es-ES" b="1" dirty="0">
                <a:solidFill>
                  <a:srgbClr val="FF0000"/>
                </a:solidFill>
                <a:effectLst>
                  <a:outerShdw blurRad="38100" dist="38100" dir="2700000" algn="tl">
                    <a:srgbClr val="000000">
                      <a:alpha val="43137"/>
                    </a:srgbClr>
                  </a:outerShdw>
                </a:effectLst>
              </a:rPr>
              <a:t>Artículo 14.- Evaluación:</a:t>
            </a:r>
          </a:p>
          <a:p>
            <a:pPr marL="0" indent="0" algn="just">
              <a:buNone/>
            </a:pPr>
            <a:r>
              <a:rPr lang="es-ES" dirty="0"/>
              <a:t>1.-La evaluación del alumnado será </a:t>
            </a:r>
            <a:r>
              <a:rPr lang="es-ES" b="1" dirty="0">
                <a:solidFill>
                  <a:srgbClr val="0070C0"/>
                </a:solidFill>
                <a:effectLst>
                  <a:outerShdw blurRad="38100" dist="38100" dir="2700000" algn="tl">
                    <a:srgbClr val="000000">
                      <a:alpha val="43137"/>
                    </a:srgbClr>
                  </a:outerShdw>
                </a:effectLst>
              </a:rPr>
              <a:t>global, continua y formativa</a:t>
            </a:r>
            <a:r>
              <a:rPr lang="es-ES" dirty="0"/>
              <a:t>, y tendrá en cuenta el grado de desarrollo de las competencias clave y su progreso en el conjunto de los procesos de aprendizaje. </a:t>
            </a:r>
          </a:p>
          <a:p>
            <a:pPr marL="0" indent="0" algn="just">
              <a:buNone/>
            </a:pPr>
            <a:r>
              <a:rPr lang="es-ES" dirty="0"/>
              <a:t>2. En el contexto de este proceso de evaluación continua, cuando el progreso de un alumno o alumna no sea el adecuado, se establecerán </a:t>
            </a:r>
            <a:r>
              <a:rPr lang="es-ES" b="1" dirty="0">
                <a:solidFill>
                  <a:srgbClr val="00B050"/>
                </a:solidFill>
                <a:effectLst>
                  <a:outerShdw blurRad="38100" dist="38100" dir="2700000" algn="tl">
                    <a:srgbClr val="000000">
                      <a:alpha val="43137"/>
                    </a:srgbClr>
                  </a:outerShdw>
                </a:effectLst>
              </a:rPr>
              <a:t>medidas de refuerzo educativo</a:t>
            </a:r>
            <a:r>
              <a:rPr lang="es-ES" dirty="0"/>
              <a:t>. Estas medidas deberán adoptarse tan pronto como se detecten las dificultades y estarán dirigidas a garantizar la adquisición de los aprendizajes imprescindibles para continuar el proceso educativo. </a:t>
            </a:r>
          </a:p>
          <a:p>
            <a:pPr marL="0" indent="0" algn="just">
              <a:buNone/>
            </a:pPr>
            <a:r>
              <a:rPr lang="es-ES" dirty="0"/>
              <a:t>3. Las administraciones educativas desarrollarán orientaciones para que los centros docentes puedan elaborar planes de refuerzo o de enriquecimiento curricular que permitan mejorar el nivel competencial del alumnado que lo requiera. </a:t>
            </a:r>
          </a:p>
          <a:p>
            <a:pPr marL="0" indent="0" algn="just">
              <a:buNone/>
            </a:pPr>
            <a:r>
              <a:rPr lang="es-ES" dirty="0"/>
              <a:t>4. El </a:t>
            </a:r>
            <a:r>
              <a:rPr lang="es-ES" b="1" dirty="0">
                <a:solidFill>
                  <a:srgbClr val="66FFFF"/>
                </a:solidFill>
                <a:effectLst>
                  <a:outerShdw blurRad="38100" dist="38100" dir="2700000" algn="tl">
                    <a:srgbClr val="000000">
                      <a:alpha val="43137"/>
                    </a:srgbClr>
                  </a:outerShdw>
                </a:effectLst>
              </a:rPr>
              <a:t>profesorado evaluará tanto los aprendizajes del alumnado como los procesos de enseñanza y su propia práctica docente</a:t>
            </a:r>
            <a:r>
              <a:rPr lang="es-ES" dirty="0"/>
              <a:t>. </a:t>
            </a:r>
          </a:p>
          <a:p>
            <a:pPr marL="0" indent="0" algn="just">
              <a:buNone/>
            </a:pPr>
            <a:r>
              <a:rPr lang="es-ES" dirty="0"/>
              <a:t>5. Con independencia del seguimiento realizado a lo largo del curso, el equipo docente, coordinado por el tutor o la tutora del grupo, </a:t>
            </a:r>
            <a:r>
              <a:rPr lang="es-ES" b="1" dirty="0">
                <a:solidFill>
                  <a:srgbClr val="7030A0"/>
                </a:solidFill>
                <a:effectLst>
                  <a:outerShdw blurRad="38100" dist="38100" dir="2700000" algn="tl">
                    <a:srgbClr val="000000">
                      <a:alpha val="43137"/>
                    </a:srgbClr>
                  </a:outerShdw>
                </a:effectLst>
              </a:rPr>
              <a:t>valorará, de forma colegiada</a:t>
            </a:r>
            <a:r>
              <a:rPr lang="es-ES" dirty="0"/>
              <a:t>, el progreso del alumnado en una </a:t>
            </a:r>
            <a:r>
              <a:rPr lang="es-ES" b="1" dirty="0">
                <a:solidFill>
                  <a:schemeClr val="accent1">
                    <a:lumMod val="50000"/>
                  </a:schemeClr>
                </a:solidFill>
                <a:effectLst>
                  <a:outerShdw blurRad="38100" dist="38100" dir="2700000" algn="tl">
                    <a:srgbClr val="000000">
                      <a:alpha val="43137"/>
                    </a:srgbClr>
                  </a:outerShdw>
                </a:effectLst>
              </a:rPr>
              <a:t>única sesión </a:t>
            </a:r>
            <a:r>
              <a:rPr lang="es-ES" dirty="0"/>
              <a:t>de evaluación que tendrá lugar al </a:t>
            </a:r>
            <a:r>
              <a:rPr lang="es-ES" dirty="0">
                <a:highlight>
                  <a:srgbClr val="66FFFF"/>
                </a:highlight>
              </a:rPr>
              <a:t>finalizar el curso escolar. </a:t>
            </a:r>
          </a:p>
          <a:p>
            <a:pPr marL="0" indent="0" algn="just">
              <a:buNone/>
            </a:pPr>
            <a:r>
              <a:rPr lang="es-ES" dirty="0"/>
              <a:t>6. Igualmente, se promoverá el </a:t>
            </a:r>
            <a:r>
              <a:rPr lang="es-ES" b="1" dirty="0">
                <a:solidFill>
                  <a:schemeClr val="accent5">
                    <a:lumMod val="75000"/>
                  </a:schemeClr>
                </a:solidFill>
                <a:effectLst>
                  <a:outerShdw blurRad="38100" dist="38100" dir="2700000" algn="tl">
                    <a:srgbClr val="000000">
                      <a:alpha val="43137"/>
                    </a:srgbClr>
                  </a:outerShdw>
                </a:effectLst>
              </a:rPr>
              <a:t>uso generalizado de instrumentos de evaluación variados, diversos, accesibles y adaptados </a:t>
            </a:r>
            <a:r>
              <a:rPr lang="es-ES" dirty="0"/>
              <a:t>a las distintas situaciones de aprendizaje que permitan la valoración objetiva de todo el alumnado.</a:t>
            </a:r>
            <a:endParaRPr lang="es-ES" b="1" dirty="0">
              <a:solidFill>
                <a:srgbClr val="FF000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93275924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ítulo 4">
            <a:extLst>
              <a:ext uri="{FF2B5EF4-FFF2-40B4-BE49-F238E27FC236}">
                <a16:creationId xmlns:a16="http://schemas.microsoft.com/office/drawing/2014/main" id="{9EB7728D-E260-42D2-FBB6-3EE25AE65A91}"/>
              </a:ext>
            </a:extLst>
          </p:cNvPr>
          <p:cNvSpPr>
            <a:spLocks noGrp="1"/>
          </p:cNvSpPr>
          <p:nvPr>
            <p:ph type="title"/>
          </p:nvPr>
        </p:nvSpPr>
        <p:spPr>
          <a:xfrm>
            <a:off x="1175657" y="550506"/>
            <a:ext cx="10739535" cy="690465"/>
          </a:xfrm>
        </p:spPr>
        <p:txBody>
          <a:bodyPr>
            <a:normAutofit/>
          </a:bodyPr>
          <a:lstStyle/>
          <a:p>
            <a:r>
              <a:rPr lang="es-ES" sz="2800" dirty="0">
                <a:solidFill>
                  <a:srgbClr val="CC6600"/>
                </a:solidFill>
                <a:effectLst>
                  <a:outerShdw blurRad="38100" dist="38100" dir="2700000" algn="tl">
                    <a:srgbClr val="000000">
                      <a:alpha val="43137"/>
                    </a:srgbClr>
                  </a:outerShdw>
                </a:effectLst>
              </a:rPr>
              <a:t>Decreto 38/2022, de 29 de septiembre </a:t>
            </a:r>
          </a:p>
        </p:txBody>
      </p:sp>
      <p:sp>
        <p:nvSpPr>
          <p:cNvPr id="3" name="Marcador de contenido 2">
            <a:extLst>
              <a:ext uri="{FF2B5EF4-FFF2-40B4-BE49-F238E27FC236}">
                <a16:creationId xmlns:a16="http://schemas.microsoft.com/office/drawing/2014/main" id="{D9DE1393-2D9D-F6F4-4AEC-5266E722F6D4}"/>
              </a:ext>
            </a:extLst>
          </p:cNvPr>
          <p:cNvSpPr>
            <a:spLocks noGrp="1"/>
          </p:cNvSpPr>
          <p:nvPr>
            <p:ph idx="1"/>
          </p:nvPr>
        </p:nvSpPr>
        <p:spPr>
          <a:xfrm>
            <a:off x="1371600" y="1772816"/>
            <a:ext cx="10241280" cy="4298800"/>
          </a:xfrm>
        </p:spPr>
        <p:txBody>
          <a:bodyPr>
            <a:normAutofit fontScale="85000" lnSpcReduction="10000"/>
          </a:bodyPr>
          <a:lstStyle/>
          <a:p>
            <a:pPr>
              <a:buFont typeface="Wingdings" pitchFamily="2" charset="2"/>
              <a:buChar char="q"/>
            </a:pPr>
            <a:r>
              <a:rPr lang="es-ES" b="1" dirty="0">
                <a:solidFill>
                  <a:srgbClr val="FF0000"/>
                </a:solidFill>
                <a:effectLst>
                  <a:outerShdw blurRad="38100" dist="38100" dir="2700000" algn="tl">
                    <a:srgbClr val="000000">
                      <a:alpha val="43137"/>
                    </a:srgbClr>
                  </a:outerShdw>
                </a:effectLst>
              </a:rPr>
              <a:t>Artículo 19.- Evaluación del alumnado:</a:t>
            </a:r>
          </a:p>
          <a:p>
            <a:pPr marL="457200" indent="-457200" algn="just">
              <a:buAutoNum type="arabicPeriod"/>
            </a:pPr>
            <a:r>
              <a:rPr lang="es-ES" dirty="0"/>
              <a:t>En virtud de lo dispuesto en el artículo 14.1 del Real Decreto 157/2022, de 1 de marzo, la evaluación en esta etapa será </a:t>
            </a:r>
            <a:r>
              <a:rPr lang="es-ES" b="1" dirty="0">
                <a:solidFill>
                  <a:srgbClr val="7030A0"/>
                </a:solidFill>
                <a:effectLst>
                  <a:outerShdw blurRad="38100" dist="38100" dir="2700000" algn="tl">
                    <a:srgbClr val="000000">
                      <a:alpha val="43137"/>
                    </a:srgbClr>
                  </a:outerShdw>
                </a:effectLst>
              </a:rPr>
              <a:t>global, continua y formativa</a:t>
            </a:r>
            <a:r>
              <a:rPr lang="es-ES" dirty="0"/>
              <a:t>. Además, en la Comunidad de Castilla y León será </a:t>
            </a:r>
            <a:r>
              <a:rPr lang="es-ES" b="1" dirty="0">
                <a:solidFill>
                  <a:srgbClr val="0070C0"/>
                </a:solidFill>
                <a:effectLst>
                  <a:outerShdw blurRad="38100" dist="38100" dir="2700000" algn="tl">
                    <a:srgbClr val="000000">
                      <a:alpha val="43137"/>
                    </a:srgbClr>
                  </a:outerShdw>
                </a:effectLst>
              </a:rPr>
              <a:t>criterial y orientadora</a:t>
            </a:r>
            <a:r>
              <a:rPr lang="es-ES" dirty="0"/>
              <a:t>. En esta etapa la evaluación de los aprendizajes del alumnado tendrá en cuenta el </a:t>
            </a:r>
            <a:r>
              <a:rPr lang="es-ES" dirty="0">
                <a:highlight>
                  <a:srgbClr val="66FFFF"/>
                </a:highlight>
              </a:rPr>
              <a:t>grado de desarrollo de las competencias clave y su progreso en el conjunto de los procesos de aprendizaje.</a:t>
            </a:r>
          </a:p>
          <a:p>
            <a:pPr marL="457200" indent="-457200" algn="just">
              <a:buFont typeface="+mj-lt"/>
              <a:buAutoNum type="arabicPeriod"/>
            </a:pPr>
            <a:r>
              <a:rPr lang="es-ES" dirty="0"/>
              <a:t> El </a:t>
            </a:r>
            <a:r>
              <a:rPr lang="es-ES" b="1" dirty="0">
                <a:solidFill>
                  <a:srgbClr val="CC6600"/>
                </a:solidFill>
                <a:effectLst>
                  <a:outerShdw blurRad="38100" dist="38100" dir="2700000" algn="tl">
                    <a:srgbClr val="000000">
                      <a:alpha val="43137"/>
                    </a:srgbClr>
                  </a:outerShdw>
                </a:effectLst>
              </a:rPr>
              <a:t>referente fundamental</a:t>
            </a:r>
            <a:r>
              <a:rPr lang="es-ES" dirty="0"/>
              <a:t>, a fin de valorar el grado de adquisición de las competencias específicas de las diferentes áreas, serán los </a:t>
            </a:r>
            <a:r>
              <a:rPr lang="es-ES" b="1" dirty="0">
                <a:solidFill>
                  <a:srgbClr val="00B050"/>
                </a:solidFill>
                <a:effectLst>
                  <a:outerShdw blurRad="38100" dist="38100" dir="2700000" algn="tl">
                    <a:srgbClr val="000000">
                      <a:alpha val="43137"/>
                    </a:srgbClr>
                  </a:outerShdw>
                </a:effectLst>
              </a:rPr>
              <a:t>criterios de evaluación </a:t>
            </a:r>
            <a:r>
              <a:rPr lang="es-ES" dirty="0"/>
              <a:t>que figuran en el </a:t>
            </a:r>
            <a:r>
              <a:rPr lang="es-ES" dirty="0">
                <a:highlight>
                  <a:srgbClr val="FFFF00"/>
                </a:highlight>
              </a:rPr>
              <a:t>anexo III. </a:t>
            </a:r>
          </a:p>
          <a:p>
            <a:pPr marL="457200" indent="-457200" algn="just">
              <a:buFont typeface="+mj-lt"/>
              <a:buAutoNum type="arabicPeriod"/>
            </a:pPr>
            <a:r>
              <a:rPr lang="es-ES" dirty="0"/>
              <a:t>Las </a:t>
            </a:r>
            <a:r>
              <a:rPr lang="es-ES" b="1" dirty="0">
                <a:solidFill>
                  <a:srgbClr val="FF0066"/>
                </a:solidFill>
                <a:effectLst>
                  <a:outerShdw blurRad="38100" dist="38100" dir="2700000" algn="tl">
                    <a:srgbClr val="000000">
                      <a:alpha val="43137"/>
                    </a:srgbClr>
                  </a:outerShdw>
                </a:effectLst>
              </a:rPr>
              <a:t>técnicas</a:t>
            </a:r>
            <a:r>
              <a:rPr lang="es-ES" dirty="0"/>
              <a:t> a emplear permitirán la </a:t>
            </a:r>
            <a:r>
              <a:rPr lang="es-ES" dirty="0">
                <a:highlight>
                  <a:srgbClr val="00FF00"/>
                </a:highlight>
              </a:rPr>
              <a:t>valoración objetiva </a:t>
            </a:r>
            <a:r>
              <a:rPr lang="es-ES" dirty="0"/>
              <a:t>de los aprendizajes del alumnado. Para ello se emplearán </a:t>
            </a:r>
            <a:r>
              <a:rPr lang="es-ES" b="1" dirty="0">
                <a:solidFill>
                  <a:srgbClr val="0070C0"/>
                </a:solidFill>
                <a:effectLst>
                  <a:outerShdw blurRad="38100" dist="38100" dir="2700000" algn="tl">
                    <a:srgbClr val="000000">
                      <a:alpha val="43137"/>
                    </a:srgbClr>
                  </a:outerShdw>
                </a:effectLst>
              </a:rPr>
              <a:t>instrumentos variados, diversos, accesibles y adaptados </a:t>
            </a:r>
            <a:r>
              <a:rPr lang="es-ES" dirty="0"/>
              <a:t>a las distintas situaciones de aprendizaje que se planteen. Estas técnicas e instrumentos deberán aplicarse de </a:t>
            </a:r>
            <a:r>
              <a:rPr lang="es-ES" b="1" dirty="0">
                <a:solidFill>
                  <a:srgbClr val="00B050"/>
                </a:solidFill>
                <a:effectLst>
                  <a:outerShdw blurRad="38100" dist="38100" dir="2700000" algn="tl">
                    <a:srgbClr val="000000">
                      <a:alpha val="43137"/>
                    </a:srgbClr>
                  </a:outerShdw>
                </a:effectLst>
              </a:rPr>
              <a:t>forma sistemática y continua </a:t>
            </a:r>
            <a:r>
              <a:rPr lang="es-ES" dirty="0"/>
              <a:t>a lo largo de todo el proceso educativo.</a:t>
            </a:r>
            <a:endParaRPr lang="es-ES" b="1" dirty="0">
              <a:solidFill>
                <a:srgbClr val="FF000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391481749"/>
      </p:ext>
    </p:extLst>
  </p:cSld>
  <p:clrMapOvr>
    <a:masterClrMapping/>
  </p:clrMapOvr>
</p:sld>
</file>

<file path=ppt/theme/theme1.xml><?xml version="1.0" encoding="utf-8"?>
<a:theme xmlns:a="http://schemas.openxmlformats.org/drawingml/2006/main" name="GradientRiseVTI">
  <a:themeElements>
    <a:clrScheme name="AnalogousFromLightSeedLeftStep">
      <a:dk1>
        <a:srgbClr val="000000"/>
      </a:dk1>
      <a:lt1>
        <a:srgbClr val="FFFFFF"/>
      </a:lt1>
      <a:dk2>
        <a:srgbClr val="3B213A"/>
      </a:dk2>
      <a:lt2>
        <a:srgbClr val="E3E2E8"/>
      </a:lt2>
      <a:accent1>
        <a:srgbClr val="93A94E"/>
      </a:accent1>
      <a:accent2>
        <a:srgbClr val="B6A03C"/>
      </a:accent2>
      <a:accent3>
        <a:srgbClr val="EA8946"/>
      </a:accent3>
      <a:accent4>
        <a:srgbClr val="EB4E4F"/>
      </a:accent4>
      <a:accent5>
        <a:srgbClr val="EE6EA5"/>
      </a:accent5>
      <a:accent6>
        <a:srgbClr val="EB4ED2"/>
      </a:accent6>
      <a:hlink>
        <a:srgbClr val="7A69AE"/>
      </a:hlink>
      <a:folHlink>
        <a:srgbClr val="7F7F7F"/>
      </a:folHlink>
    </a:clrScheme>
    <a:fontScheme name="Avenir">
      <a:majorFont>
        <a:latin typeface="Avenir Next LT Pro"/>
        <a:ea typeface=""/>
        <a:cs typeface=""/>
      </a:majorFont>
      <a:minorFont>
        <a:latin typeface="Avenir Next LT Pro"/>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GradientRiseVTI" id="{C2FC082F-B444-4222-AF20-78444CCB5722}" vid="{39F213E4-0CBC-40CB-B3F6-8C5562B6B99A}"/>
    </a:ext>
  </a:extLst>
</a:theme>
</file>

<file path=docProps/app.xml><?xml version="1.0" encoding="utf-8"?>
<Properties xmlns="http://schemas.openxmlformats.org/officeDocument/2006/extended-properties" xmlns:vt="http://schemas.openxmlformats.org/officeDocument/2006/docPropsVTypes">
  <TotalTime>942</TotalTime>
  <Words>4638</Words>
  <Application>Microsoft Office PowerPoint</Application>
  <PresentationFormat>Panorámica</PresentationFormat>
  <Paragraphs>405</Paragraphs>
  <Slides>47</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47</vt:i4>
      </vt:variant>
    </vt:vector>
  </HeadingPairs>
  <TitlesOfParts>
    <vt:vector size="51" baseType="lpstr">
      <vt:lpstr>Arial</vt:lpstr>
      <vt:lpstr>Avenir Next LT Pro</vt:lpstr>
      <vt:lpstr>Wingdings</vt:lpstr>
      <vt:lpstr>GradientRiseVTI</vt:lpstr>
      <vt:lpstr>   EVALUACIÓN   COMPETENCIAL</vt:lpstr>
      <vt:lpstr>Presentación de PowerPoint</vt:lpstr>
      <vt:lpstr>NORMATIVA APLICABLE </vt:lpstr>
      <vt:lpstr>Ley Orgánica 2/2006, de 3 de mayo, de Educación</vt:lpstr>
      <vt:lpstr>Ley Orgánica 2/2006, de 3 de mayo, de Educación</vt:lpstr>
      <vt:lpstr>Ley orgánica 2/2006, de educación </vt:lpstr>
      <vt:lpstr>Ley orgánica 2/2006, de educación </vt:lpstr>
      <vt:lpstr>Real Decreto 157/2022, de 1 de marzo</vt:lpstr>
      <vt:lpstr>Decreto 38/2022, de 29 de septiembre </vt:lpstr>
      <vt:lpstr>Decreto 38/2022, de 29 de septiembre</vt:lpstr>
      <vt:lpstr>Decreto 38/2022, de 30 SEPTIEMBRE</vt:lpstr>
      <vt:lpstr>Decreto 38/2022, de 29 de septiembre</vt:lpstr>
      <vt:lpstr>GLOSARIO CONCEPTOS LOMLOE</vt:lpstr>
      <vt:lpstr>GLOSARIO CONCEPTOS LOMLOE</vt:lpstr>
      <vt:lpstr>GLOSARIO CONCEPTOS LOMLOE</vt:lpstr>
      <vt:lpstr>GLOSARIO CONCEPTOS LOMLOE</vt:lpstr>
      <vt:lpstr>  Concepto  evaluación</vt:lpstr>
      <vt:lpstr>            CARACTERÍSTICAS  DE LA   EVALUACIÓN EN   EDUCACIÓN   PRIMARIA </vt:lpstr>
      <vt:lpstr>cARACTERÍSTICAS</vt:lpstr>
      <vt:lpstr>           ELEMENTOS   DE   LA   EVALUACIÓN </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            DOCUMENTOS     ROGRAMÁTICOS</vt:lpstr>
      <vt:lpstr>PROPUESTA CURRICULAR</vt:lpstr>
      <vt:lpstr>Programación didáctica</vt:lpstr>
      <vt:lpstr>Programación del aula</vt:lpstr>
      <vt:lpstr>¿qué evaluar?</vt:lpstr>
      <vt:lpstr>¿CÓMO evaluar?</vt:lpstr>
      <vt:lpstr>¿CUÁNDO evaluar?</vt:lpstr>
      <vt:lpstr>¿QUIÉN evalÚA?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EVALUACIÓN   COMPETENCIAL</dc:title>
  <dc:creator>MJosé hernández gonzález</dc:creator>
  <cp:lastModifiedBy>JOSEFA HERNANDEZ GONZALEZ</cp:lastModifiedBy>
  <cp:revision>27</cp:revision>
  <cp:lastPrinted>2023-04-18T13:21:35Z</cp:lastPrinted>
  <dcterms:created xsi:type="dcterms:W3CDTF">2023-04-15T17:03:40Z</dcterms:created>
  <dcterms:modified xsi:type="dcterms:W3CDTF">2023-04-19T07:33:55Z</dcterms:modified>
</cp:coreProperties>
</file>