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5" r:id="rId4"/>
    <p:sldId id="276" r:id="rId5"/>
    <p:sldId id="277" r:id="rId6"/>
    <p:sldId id="259" r:id="rId7"/>
    <p:sldId id="262" r:id="rId8"/>
    <p:sldId id="263" r:id="rId9"/>
    <p:sldId id="272" r:id="rId10"/>
    <p:sldId id="274" r:id="rId11"/>
    <p:sldId id="261" r:id="rId12"/>
    <p:sldId id="271" r:id="rId13"/>
    <p:sldId id="264" r:id="rId14"/>
    <p:sldId id="265" r:id="rId15"/>
    <p:sldId id="273" r:id="rId16"/>
    <p:sldId id="266" r:id="rId17"/>
    <p:sldId id="267" r:id="rId18"/>
    <p:sldId id="279" r:id="rId19"/>
    <p:sldId id="281" r:id="rId20"/>
    <p:sldId id="268" r:id="rId21"/>
    <p:sldId id="270"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2" d="100"/>
          <a:sy n="42" d="100"/>
        </p:scale>
        <p:origin x="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5BCCECF1-0866-45D2-A043-B8870B9F4A51}" type="datetimeFigureOut">
              <a:rPr lang="es-ES" smtClean="0"/>
              <a:t>30/03/2022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363856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BCCECF1-0866-45D2-A043-B8870B9F4A51}" type="datetimeFigureOut">
              <a:rPr lang="es-ES" smtClean="0"/>
              <a:t>30/03/2022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48586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BCCECF1-0866-45D2-A043-B8870B9F4A51}" type="datetimeFigureOut">
              <a:rPr lang="es-ES" smtClean="0"/>
              <a:t>30/03/2022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257143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BCCECF1-0866-45D2-A043-B8870B9F4A51}" type="datetimeFigureOut">
              <a:rPr lang="es-ES" smtClean="0"/>
              <a:t>30/03/2022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185939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BCCECF1-0866-45D2-A043-B8870B9F4A51}" type="datetimeFigureOut">
              <a:rPr lang="es-ES" smtClean="0"/>
              <a:t>30/03/2022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297956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BCCECF1-0866-45D2-A043-B8870B9F4A51}" type="datetimeFigureOut">
              <a:rPr lang="es-ES" smtClean="0"/>
              <a:t>30/03/2022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184233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BCCECF1-0866-45D2-A043-B8870B9F4A51}" type="datetimeFigureOut">
              <a:rPr lang="es-ES" smtClean="0"/>
              <a:t>30/03/2022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297910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BCCECF1-0866-45D2-A043-B8870B9F4A51}" type="datetimeFigureOut">
              <a:rPr lang="es-ES" smtClean="0"/>
              <a:t>30/03/2022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375998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BCCECF1-0866-45D2-A043-B8870B9F4A51}" type="datetimeFigureOut">
              <a:rPr lang="es-ES" smtClean="0"/>
              <a:t>30/03/2022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34280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BCCECF1-0866-45D2-A043-B8870B9F4A51}" type="datetimeFigureOut">
              <a:rPr lang="es-ES" smtClean="0"/>
              <a:t>30/03/2022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2624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BCCECF1-0866-45D2-A043-B8870B9F4A51}" type="datetimeFigureOut">
              <a:rPr lang="es-ES" smtClean="0"/>
              <a:t>30/03/2022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2F27EE-22EF-4746-9EB4-3DB1923D36E6}" type="slidenum">
              <a:rPr lang="es-ES" smtClean="0"/>
              <a:t>‹Nº›</a:t>
            </a:fld>
            <a:endParaRPr lang="es-ES"/>
          </a:p>
        </p:txBody>
      </p:sp>
    </p:spTree>
    <p:extLst>
      <p:ext uri="{BB962C8B-B14F-4D97-AF65-F5344CB8AC3E}">
        <p14:creationId xmlns:p14="http://schemas.microsoft.com/office/powerpoint/2010/main" val="339619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CECF1-0866-45D2-A043-B8870B9F4A51}" type="datetimeFigureOut">
              <a:rPr lang="es-ES" smtClean="0"/>
              <a:t>30/03/2022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F27EE-22EF-4746-9EB4-3DB1923D36E6}" type="slidenum">
              <a:rPr lang="es-ES" smtClean="0"/>
              <a:t>‹Nº›</a:t>
            </a:fld>
            <a:endParaRPr lang="es-ES"/>
          </a:p>
        </p:txBody>
      </p:sp>
    </p:spTree>
    <p:extLst>
      <p:ext uri="{BB962C8B-B14F-4D97-AF65-F5344CB8AC3E}">
        <p14:creationId xmlns:p14="http://schemas.microsoft.com/office/powerpoint/2010/main" val="3191456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A8eIjcxxNU8"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hyperlink" Target="https://www.youtube.com/watch?v=EiwY0uNw-D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2.jp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Modelos clásicos mitificados</a:t>
            </a:r>
            <a:endParaRPr lang="es-ES" dirty="0"/>
          </a:p>
        </p:txBody>
      </p:sp>
      <p:sp>
        <p:nvSpPr>
          <p:cNvPr id="3" name="Subtítulo 2"/>
          <p:cNvSpPr>
            <a:spLocks noGrp="1"/>
          </p:cNvSpPr>
          <p:nvPr>
            <p:ph type="subTitle" idx="1"/>
          </p:nvPr>
        </p:nvSpPr>
        <p:spPr/>
        <p:txBody>
          <a:bodyPr>
            <a:normAutofit fontScale="92500" lnSpcReduction="10000"/>
          </a:bodyPr>
          <a:lstStyle/>
          <a:p>
            <a:r>
              <a:rPr lang="es-ES" dirty="0" smtClean="0"/>
              <a:t>Hércules, Alejandro Magno y Julio César </a:t>
            </a:r>
            <a:endParaRPr lang="es-ES" dirty="0"/>
          </a:p>
          <a:p>
            <a:endParaRPr lang="es-ES" dirty="0" smtClean="0"/>
          </a:p>
          <a:p>
            <a:r>
              <a:rPr lang="es-ES" dirty="0" smtClean="0"/>
              <a:t>Dra. Isabel Varillas Sánchez</a:t>
            </a:r>
          </a:p>
          <a:p>
            <a:r>
              <a:rPr lang="es-ES" dirty="0" smtClean="0"/>
              <a:t>Curso CFIE: Mitología y Figuras míticas</a:t>
            </a:r>
          </a:p>
          <a:p>
            <a:endParaRPr lang="es-ES" dirty="0"/>
          </a:p>
        </p:txBody>
      </p:sp>
    </p:spTree>
    <p:extLst>
      <p:ext uri="{BB962C8B-B14F-4D97-AF65-F5344CB8AC3E}">
        <p14:creationId xmlns:p14="http://schemas.microsoft.com/office/powerpoint/2010/main" val="3945977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08040" y="474039"/>
            <a:ext cx="6080760" cy="894715"/>
          </a:xfrm>
        </p:spPr>
        <p:txBody>
          <a:bodyPr/>
          <a:lstStyle/>
          <a:p>
            <a:r>
              <a:rPr lang="es-ES" dirty="0" smtClean="0"/>
              <a:t>Hércules en la encrucijada</a:t>
            </a:r>
            <a:endParaRPr lang="es-ES"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675" y="892793"/>
            <a:ext cx="5259914" cy="3740383"/>
          </a:xfrm>
          <a:prstGeom prst="rect">
            <a:avLst/>
          </a:prstGeom>
          <a:effectLst>
            <a:softEdge rad="63500"/>
          </a:effectLst>
        </p:spPr>
      </p:pic>
      <p:pic>
        <p:nvPicPr>
          <p:cNvPr id="9" name="Marcador de contenido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11520" y="2252400"/>
            <a:ext cx="6251771" cy="4513353"/>
          </a:xfrm>
          <a:effectLst>
            <a:softEdge rad="63500"/>
          </a:effectLst>
        </p:spPr>
      </p:pic>
      <p:sp>
        <p:nvSpPr>
          <p:cNvPr id="5" name="CuadroTexto 4"/>
          <p:cNvSpPr txBox="1"/>
          <p:nvPr/>
        </p:nvSpPr>
        <p:spPr>
          <a:xfrm>
            <a:off x="1717964" y="4677496"/>
            <a:ext cx="3843694" cy="369332"/>
          </a:xfrm>
          <a:prstGeom prst="rect">
            <a:avLst/>
          </a:prstGeom>
          <a:noFill/>
        </p:spPr>
        <p:txBody>
          <a:bodyPr wrap="square" rtlCol="0">
            <a:spAutoFit/>
          </a:bodyPr>
          <a:lstStyle/>
          <a:p>
            <a:r>
              <a:rPr lang="es-ES" dirty="0" smtClean="0"/>
              <a:t>Hércules en la encrucijada, A. </a:t>
            </a:r>
            <a:r>
              <a:rPr lang="es-ES" dirty="0" err="1" smtClean="0"/>
              <a:t>Carracci</a:t>
            </a:r>
            <a:endParaRPr lang="es-ES" dirty="0"/>
          </a:p>
        </p:txBody>
      </p:sp>
      <p:sp>
        <p:nvSpPr>
          <p:cNvPr id="6" name="CuadroTexto 5"/>
          <p:cNvSpPr txBox="1"/>
          <p:nvPr/>
        </p:nvSpPr>
        <p:spPr>
          <a:xfrm>
            <a:off x="2348226" y="5930474"/>
            <a:ext cx="3677920" cy="369332"/>
          </a:xfrm>
          <a:prstGeom prst="rect">
            <a:avLst/>
          </a:prstGeom>
          <a:noFill/>
        </p:spPr>
        <p:txBody>
          <a:bodyPr wrap="square" rtlCol="0">
            <a:spAutoFit/>
          </a:bodyPr>
          <a:lstStyle/>
          <a:p>
            <a:r>
              <a:rPr lang="es-ES" dirty="0" smtClean="0"/>
              <a:t>Hércules en la encrucijada, S. Ricci</a:t>
            </a:r>
            <a:endParaRPr lang="es-ES" dirty="0"/>
          </a:p>
        </p:txBody>
      </p:sp>
    </p:spTree>
    <p:extLst>
      <p:ext uri="{BB962C8B-B14F-4D97-AF65-F5344CB8AC3E}">
        <p14:creationId xmlns:p14="http://schemas.microsoft.com/office/powerpoint/2010/main" val="2418846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paso de Hércules por la península Ibérica</a:t>
            </a:r>
            <a:endParaRPr lang="es-ES" dirty="0"/>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7842" y="1690688"/>
            <a:ext cx="4657725" cy="2495550"/>
          </a:xfrm>
          <a:effectLst>
            <a:softEdge rad="63500"/>
          </a:effectLst>
        </p:spPr>
      </p:pic>
      <p:pic>
        <p:nvPicPr>
          <p:cNvPr id="9" name="Marcador de contenido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210675" y="1948354"/>
            <a:ext cx="2143125" cy="2143125"/>
          </a:xfr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539196"/>
            <a:ext cx="2530644" cy="2799525"/>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1719" y="2265680"/>
            <a:ext cx="3042848" cy="4073041"/>
          </a:xfrm>
          <a:prstGeom prst="rect">
            <a:avLst/>
          </a:prstGeom>
          <a:effectLst>
            <a:softEdge rad="63500"/>
          </a:effectLst>
        </p:spPr>
      </p:pic>
      <p:sp>
        <p:nvSpPr>
          <p:cNvPr id="10" name="CuadroTexto 9"/>
          <p:cNvSpPr txBox="1"/>
          <p:nvPr/>
        </p:nvSpPr>
        <p:spPr>
          <a:xfrm>
            <a:off x="3160796" y="4186238"/>
            <a:ext cx="3677920" cy="369332"/>
          </a:xfrm>
          <a:prstGeom prst="rect">
            <a:avLst/>
          </a:prstGeom>
          <a:noFill/>
        </p:spPr>
        <p:txBody>
          <a:bodyPr wrap="square" rtlCol="0">
            <a:spAutoFit/>
          </a:bodyPr>
          <a:lstStyle/>
          <a:p>
            <a:r>
              <a:rPr lang="es-ES" dirty="0" smtClean="0"/>
              <a:t>Columnas</a:t>
            </a:r>
            <a:r>
              <a:rPr lang="es-ES" dirty="0" smtClean="0"/>
              <a:t> </a:t>
            </a:r>
            <a:r>
              <a:rPr lang="es-ES" dirty="0" smtClean="0"/>
              <a:t>de Hércules, </a:t>
            </a:r>
            <a:r>
              <a:rPr lang="es-ES" dirty="0" smtClean="0"/>
              <a:t>Ceuta</a:t>
            </a:r>
            <a:endParaRPr lang="es-ES" dirty="0"/>
          </a:p>
        </p:txBody>
      </p:sp>
      <p:sp>
        <p:nvSpPr>
          <p:cNvPr id="11" name="CuadroTexto 10"/>
          <p:cNvSpPr txBox="1"/>
          <p:nvPr/>
        </p:nvSpPr>
        <p:spPr>
          <a:xfrm>
            <a:off x="8162286" y="6338721"/>
            <a:ext cx="3677920" cy="369332"/>
          </a:xfrm>
          <a:prstGeom prst="rect">
            <a:avLst/>
          </a:prstGeom>
          <a:noFill/>
        </p:spPr>
        <p:txBody>
          <a:bodyPr wrap="square" rtlCol="0">
            <a:spAutoFit/>
          </a:bodyPr>
          <a:lstStyle/>
          <a:p>
            <a:r>
              <a:rPr lang="es-ES" dirty="0" smtClean="0"/>
              <a:t>Torre </a:t>
            </a:r>
            <a:r>
              <a:rPr lang="es-ES" dirty="0" smtClean="0"/>
              <a:t>de Hércules, </a:t>
            </a:r>
            <a:r>
              <a:rPr lang="es-ES" dirty="0" smtClean="0"/>
              <a:t>La Coruña</a:t>
            </a:r>
            <a:endParaRPr lang="es-ES" dirty="0"/>
          </a:p>
        </p:txBody>
      </p:sp>
    </p:spTree>
    <p:extLst>
      <p:ext uri="{BB962C8B-B14F-4D97-AF65-F5344CB8AC3E}">
        <p14:creationId xmlns:p14="http://schemas.microsoft.com/office/powerpoint/2010/main" val="4037666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paso de Hércules por Castilla y León</a:t>
            </a:r>
            <a:endParaRPr lang="es-ES" dirty="0"/>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3500" y="1402239"/>
            <a:ext cx="4762500" cy="3105150"/>
          </a:xfrm>
          <a:effectLst>
            <a:softEdge rad="63500"/>
          </a:effectLst>
        </p:spPr>
      </p:pic>
      <p:pic>
        <p:nvPicPr>
          <p:cNvPr id="8" name="Marcador de contenido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9690" y="3657599"/>
            <a:ext cx="3077380" cy="2885123"/>
          </a:xfrm>
          <a:effectLst>
            <a:softEdge rad="63500"/>
          </a:effectLst>
        </p:spPr>
      </p:pic>
      <p:sp>
        <p:nvSpPr>
          <p:cNvPr id="9" name="CuadroTexto 8"/>
          <p:cNvSpPr txBox="1"/>
          <p:nvPr/>
        </p:nvSpPr>
        <p:spPr>
          <a:xfrm>
            <a:off x="3391705" y="4511242"/>
            <a:ext cx="3677920" cy="369332"/>
          </a:xfrm>
          <a:prstGeom prst="rect">
            <a:avLst/>
          </a:prstGeom>
          <a:noFill/>
        </p:spPr>
        <p:txBody>
          <a:bodyPr wrap="square" rtlCol="0">
            <a:spAutoFit/>
          </a:bodyPr>
          <a:lstStyle/>
          <a:p>
            <a:r>
              <a:rPr lang="es-ES" dirty="0" smtClean="0"/>
              <a:t>Torre de Hércules, Segovia</a:t>
            </a:r>
            <a:endParaRPr lang="es-ES" dirty="0"/>
          </a:p>
        </p:txBody>
      </p:sp>
      <p:sp>
        <p:nvSpPr>
          <p:cNvPr id="10" name="CuadroTexto 9"/>
          <p:cNvSpPr txBox="1"/>
          <p:nvPr/>
        </p:nvSpPr>
        <p:spPr>
          <a:xfrm>
            <a:off x="3227070" y="5827969"/>
            <a:ext cx="3677920" cy="646331"/>
          </a:xfrm>
          <a:prstGeom prst="rect">
            <a:avLst/>
          </a:prstGeom>
          <a:noFill/>
        </p:spPr>
        <p:txBody>
          <a:bodyPr wrap="square" rtlCol="0">
            <a:spAutoFit/>
          </a:bodyPr>
          <a:lstStyle/>
          <a:p>
            <a:r>
              <a:rPr lang="es-ES" dirty="0" smtClean="0"/>
              <a:t>Detalle cabeza Hércules, Museo provincial de Segovia</a:t>
            </a:r>
            <a:endParaRPr lang="es-ES" dirty="0"/>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8615" y="1280109"/>
            <a:ext cx="3510915" cy="5262613"/>
          </a:xfrm>
          <a:prstGeom prst="rect">
            <a:avLst/>
          </a:prstGeom>
        </p:spPr>
      </p:pic>
      <p:sp>
        <p:nvSpPr>
          <p:cNvPr id="13" name="CuadroTexto 12"/>
          <p:cNvSpPr txBox="1"/>
          <p:nvPr/>
        </p:nvSpPr>
        <p:spPr>
          <a:xfrm>
            <a:off x="4638380" y="5100160"/>
            <a:ext cx="3240235" cy="369332"/>
          </a:xfrm>
          <a:prstGeom prst="rect">
            <a:avLst/>
          </a:prstGeom>
          <a:noFill/>
        </p:spPr>
        <p:txBody>
          <a:bodyPr wrap="square" rtlCol="0">
            <a:spAutoFit/>
          </a:bodyPr>
          <a:lstStyle/>
          <a:p>
            <a:r>
              <a:rPr lang="es-ES" dirty="0" smtClean="0"/>
              <a:t>Fachada Universidad, Salamanca</a:t>
            </a:r>
            <a:endParaRPr lang="es-ES" dirty="0"/>
          </a:p>
        </p:txBody>
      </p:sp>
    </p:spTree>
    <p:extLst>
      <p:ext uri="{BB962C8B-B14F-4D97-AF65-F5344CB8AC3E}">
        <p14:creationId xmlns:p14="http://schemas.microsoft.com/office/powerpoint/2010/main" val="1011606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Alejandro Magno (356-327 a.C.)</a:t>
            </a:r>
            <a:endParaRPr lang="es-ES" dirty="0"/>
          </a:p>
        </p:txBody>
      </p:sp>
      <p:sp>
        <p:nvSpPr>
          <p:cNvPr id="3" name="Marcador de contenido 2"/>
          <p:cNvSpPr>
            <a:spLocks noGrp="1"/>
          </p:cNvSpPr>
          <p:nvPr>
            <p:ph sz="half" idx="1"/>
          </p:nvPr>
        </p:nvSpPr>
        <p:spPr>
          <a:xfrm>
            <a:off x="6741160" y="1307465"/>
            <a:ext cx="5181600" cy="4351338"/>
          </a:xfrm>
        </p:spPr>
        <p:txBody>
          <a:bodyPr>
            <a:normAutofit lnSpcReduction="10000"/>
          </a:bodyPr>
          <a:lstStyle/>
          <a:p>
            <a:pPr marL="0" indent="0">
              <a:buNone/>
            </a:pPr>
            <a:r>
              <a:rPr lang="es-ES" dirty="0" smtClean="0"/>
              <a:t>“La </a:t>
            </a:r>
            <a:r>
              <a:rPr lang="es-ES" dirty="0"/>
              <a:t>virtud o la maldad no se demuestran totalmente en la realización de las más bellas hazañas, sino que a menudo un pequeño asunto, una palabra o una broma revelan mejor el carácter de una persona que la participación en combates en que los muertos se cuentan por </a:t>
            </a:r>
            <a:r>
              <a:rPr lang="es-ES" dirty="0" smtClean="0"/>
              <a:t>millares.” </a:t>
            </a:r>
          </a:p>
          <a:p>
            <a:pPr marL="0" indent="0" algn="r">
              <a:buNone/>
            </a:pPr>
            <a:r>
              <a:rPr lang="es-ES" dirty="0" smtClean="0"/>
              <a:t>Plutarco</a:t>
            </a:r>
            <a:r>
              <a:rPr lang="es-ES" i="1" dirty="0" smtClean="0"/>
              <a:t>, Vida de Alejandro Magno</a:t>
            </a:r>
            <a:endParaRPr lang="es-ES" i="1" dirty="0"/>
          </a:p>
        </p:txBody>
      </p:sp>
      <p:sp>
        <p:nvSpPr>
          <p:cNvPr id="4" name="Marcador de contenido 3"/>
          <p:cNvSpPr>
            <a:spLocks noGrp="1"/>
          </p:cNvSpPr>
          <p:nvPr>
            <p:ph sz="half" idx="2"/>
          </p:nvPr>
        </p:nvSpPr>
        <p:spPr>
          <a:xfrm>
            <a:off x="838200" y="1499077"/>
            <a:ext cx="5181600" cy="4351338"/>
          </a:xfrm>
        </p:spPr>
        <p:txBody>
          <a:bodyPr>
            <a:normAutofit lnSpcReduction="10000"/>
          </a:bodyPr>
          <a:lstStyle/>
          <a:p>
            <a:pPr marL="0" indent="0">
              <a:buNone/>
            </a:pPr>
            <a:r>
              <a:rPr lang="es-ES" dirty="0" smtClean="0"/>
              <a:t>Fuentes clásicas</a:t>
            </a:r>
          </a:p>
          <a:p>
            <a:r>
              <a:rPr lang="es-ES" sz="1800" dirty="0"/>
              <a:t>Plutarco (</a:t>
            </a:r>
            <a:r>
              <a:rPr lang="es-ES" sz="1800" i="1" dirty="0"/>
              <a:t>Vida de Alejandro</a:t>
            </a:r>
            <a:r>
              <a:rPr lang="es-ES" sz="1800" dirty="0" smtClean="0"/>
              <a:t>)</a:t>
            </a:r>
          </a:p>
          <a:p>
            <a:r>
              <a:rPr lang="es-ES" sz="1800" dirty="0" smtClean="0"/>
              <a:t> </a:t>
            </a:r>
            <a:r>
              <a:rPr lang="es-ES" sz="1800" dirty="0"/>
              <a:t>Flavio Arriano (</a:t>
            </a:r>
            <a:r>
              <a:rPr lang="es-ES" sz="1800" i="1" dirty="0"/>
              <a:t>Anábasis de Alejandro</a:t>
            </a:r>
            <a:r>
              <a:rPr lang="es-ES" sz="1800" dirty="0" smtClean="0"/>
              <a:t>)</a:t>
            </a:r>
          </a:p>
          <a:p>
            <a:r>
              <a:rPr lang="es-ES" sz="1800" dirty="0" err="1" smtClean="0"/>
              <a:t>Diodoro</a:t>
            </a:r>
            <a:r>
              <a:rPr lang="es-ES" sz="1800" dirty="0" smtClean="0"/>
              <a:t> </a:t>
            </a:r>
            <a:r>
              <a:rPr lang="es-ES" sz="1800" dirty="0"/>
              <a:t>Sículo (libro XVII de su </a:t>
            </a:r>
            <a:r>
              <a:rPr lang="es-ES" sz="1800" i="1" dirty="0"/>
              <a:t>Biblioteca Histórica</a:t>
            </a:r>
            <a:r>
              <a:rPr lang="es-ES" sz="1800" dirty="0" smtClean="0"/>
              <a:t>) </a:t>
            </a:r>
          </a:p>
          <a:p>
            <a:r>
              <a:rPr lang="es-ES" sz="1800" dirty="0" smtClean="0"/>
              <a:t>Quinto </a:t>
            </a:r>
            <a:r>
              <a:rPr lang="es-ES" sz="1800" dirty="0" err="1"/>
              <a:t>Curcio</a:t>
            </a:r>
            <a:r>
              <a:rPr lang="es-ES" sz="1800" dirty="0"/>
              <a:t> Rufo (</a:t>
            </a:r>
            <a:r>
              <a:rPr lang="es-ES" sz="1800" i="1" dirty="0"/>
              <a:t>Historia de Alejandro Magno</a:t>
            </a:r>
            <a:r>
              <a:rPr lang="es-ES" sz="1800" dirty="0" smtClean="0"/>
              <a:t>) </a:t>
            </a:r>
            <a:endParaRPr lang="es-ES" sz="1800" dirty="0"/>
          </a:p>
        </p:txBody>
      </p:sp>
      <p:pic>
        <p:nvPicPr>
          <p:cNvPr id="5" name="Marcador de contenido 6" descr="http://www.ual.es/personal/fjgarcia/images/Alejandro_Isso.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080" y="3391694"/>
            <a:ext cx="5181600" cy="3278981"/>
          </a:xfrm>
          <a:prstGeom prst="rect">
            <a:avLst/>
          </a:prstGeom>
          <a:noFill/>
          <a:ln>
            <a:noFill/>
          </a:ln>
        </p:spPr>
      </p:pic>
    </p:spTree>
    <p:extLst>
      <p:ext uri="{BB962C8B-B14F-4D97-AF65-F5344CB8AC3E}">
        <p14:creationId xmlns:p14="http://schemas.microsoft.com/office/powerpoint/2010/main" val="94330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Anécdotas de infancia: Bucéfalo</a:t>
            </a:r>
            <a:endParaRPr lang="es-ES" dirty="0"/>
          </a:p>
        </p:txBody>
      </p:sp>
      <p:sp>
        <p:nvSpPr>
          <p:cNvPr id="3" name="Marcador de contenido 2"/>
          <p:cNvSpPr>
            <a:spLocks noGrp="1"/>
          </p:cNvSpPr>
          <p:nvPr>
            <p:ph sz="half" idx="1"/>
          </p:nvPr>
        </p:nvSpPr>
        <p:spPr>
          <a:xfrm>
            <a:off x="838200" y="1361440"/>
            <a:ext cx="4932680" cy="4815523"/>
          </a:xfrm>
        </p:spPr>
        <p:txBody>
          <a:bodyPr>
            <a:normAutofit fontScale="62500" lnSpcReduction="20000"/>
          </a:bodyPr>
          <a:lstStyle/>
          <a:p>
            <a:pPr marL="0" indent="0" algn="just">
              <a:buNone/>
            </a:pPr>
            <a:r>
              <a:rPr lang="es-ES" dirty="0" smtClean="0"/>
              <a:t>Cierto </a:t>
            </a:r>
            <a:r>
              <a:rPr lang="es-ES" dirty="0"/>
              <a:t>día, un tal </a:t>
            </a:r>
            <a:r>
              <a:rPr lang="es-ES" dirty="0" err="1"/>
              <a:t>Filonico</a:t>
            </a:r>
            <a:r>
              <a:rPr lang="es-ES" dirty="0"/>
              <a:t>, tesalio, trajo un caballo llamado Bucéfalo para venderlo a Filipo por trece talentos, y bajaron al campo a probarlo; el caballo parecía difícil y casi inmanejable, ya que no permitía montura ni se sometía a la voz de ninguno de los servidores de Filipo, sino que se encabritaba con cualquiera, hasta el punto de que Filipo se enojó y mandó apartaran al animal por ser totalmente salvaje e indócil; mas Alejandro, que también se encontraba allí, dijo: “¡Qué caballo pierden, por la inexperiencia y debilidad de quienes no saben tratarlo!” Filipo al principio se mantuvo en silencio, pero al repetirlo aquel varias veces, vivamente irritado, le dijo: “¿Increpas tú a quienes son tus mayores, como si supieras hacer algo más o pudieras tratar mejor al caballo?” “A este, al menos, contestó Alejandro, - podría yo tratarlo mejor que nadie”. “Y si no pudieras, ¿qué pena estás dispuesto a pagar por tu impertinencia?” “Yo, por Zeus –contestó-, pagaré el precio del caballo</a:t>
            </a:r>
            <a:r>
              <a:rPr lang="es-ES" dirty="0" smtClean="0"/>
              <a:t>.”</a:t>
            </a:r>
          </a:p>
          <a:p>
            <a:pPr marL="0" indent="0" algn="r">
              <a:buNone/>
            </a:pPr>
            <a:r>
              <a:rPr lang="es-ES" dirty="0" smtClean="0"/>
              <a:t>Plutarco, </a:t>
            </a:r>
            <a:r>
              <a:rPr lang="es-ES" i="1" dirty="0" smtClean="0"/>
              <a:t>Vida de Alejandro Magno </a:t>
            </a:r>
            <a:r>
              <a:rPr lang="es-ES" dirty="0" smtClean="0"/>
              <a:t>6</a:t>
            </a:r>
            <a:endParaRPr lang="es-ES" dirty="0"/>
          </a:p>
        </p:txBody>
      </p:sp>
      <p:sp>
        <p:nvSpPr>
          <p:cNvPr id="6" name="Marcador de contenido 5"/>
          <p:cNvSpPr>
            <a:spLocks noGrp="1"/>
          </p:cNvSpPr>
          <p:nvPr>
            <p:ph sz="half" idx="2"/>
          </p:nvPr>
        </p:nvSpPr>
        <p:spPr>
          <a:xfrm>
            <a:off x="6142182" y="1825625"/>
            <a:ext cx="5211618" cy="2376920"/>
          </a:xfrm>
        </p:spPr>
        <p:txBody>
          <a:bodyPr/>
          <a:lstStyle/>
          <a:p>
            <a:pPr marL="0" indent="0">
              <a:buNone/>
            </a:pPr>
            <a:r>
              <a:rPr lang="es-ES" sz="2000" dirty="0" smtClean="0"/>
              <a:t>Enlace video </a:t>
            </a:r>
            <a:r>
              <a:rPr lang="es-ES" sz="2000" i="1" dirty="0" smtClean="0"/>
              <a:t>Alejandro</a:t>
            </a:r>
            <a:r>
              <a:rPr lang="es-ES" sz="2000" dirty="0" smtClean="0"/>
              <a:t>, 2004 (Alejandro y Bucéfalo)</a:t>
            </a:r>
          </a:p>
          <a:p>
            <a:pPr marL="0" indent="0">
              <a:buNone/>
            </a:pPr>
            <a:r>
              <a:rPr lang="es-ES" sz="2000" dirty="0">
                <a:hlinkClick r:id="rId2"/>
              </a:rPr>
              <a:t>https://</a:t>
            </a:r>
            <a:r>
              <a:rPr lang="es-ES" sz="2000" dirty="0" smtClean="0">
                <a:hlinkClick r:id="rId2"/>
              </a:rPr>
              <a:t>www.youtube.com/watch?v=A8eIjcxxNU8</a:t>
            </a:r>
            <a:endParaRPr lang="es-ES" sz="2000" dirty="0" smtClean="0"/>
          </a:p>
          <a:p>
            <a:pPr marL="0" indent="0">
              <a:buNone/>
            </a:pPr>
            <a:endParaRPr lang="es-ES" dirty="0"/>
          </a:p>
        </p:txBody>
      </p:sp>
    </p:spTree>
    <p:extLst>
      <p:ext uri="{BB962C8B-B14F-4D97-AF65-F5344CB8AC3E}">
        <p14:creationId xmlns:p14="http://schemas.microsoft.com/office/powerpoint/2010/main" val="1463223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Anécdotas de madurez: Nudo Gordiano, Diógenes y amor por las letras</a:t>
            </a:r>
            <a:endParaRPr lang="es-ES" dirty="0"/>
          </a:p>
        </p:txBody>
      </p:sp>
      <p:sp>
        <p:nvSpPr>
          <p:cNvPr id="4" name="Marcador de contenido 3"/>
          <p:cNvSpPr>
            <a:spLocks noGrp="1"/>
          </p:cNvSpPr>
          <p:nvPr>
            <p:ph sz="half" idx="2"/>
          </p:nvPr>
        </p:nvSpPr>
        <p:spPr>
          <a:xfrm>
            <a:off x="682747" y="1665095"/>
            <a:ext cx="6567798" cy="1545454"/>
          </a:xfrm>
        </p:spPr>
        <p:txBody>
          <a:bodyPr>
            <a:noAutofit/>
          </a:bodyPr>
          <a:lstStyle/>
          <a:p>
            <a:pPr marL="0" indent="0">
              <a:buNone/>
            </a:pPr>
            <a:r>
              <a:rPr lang="es-ES" sz="1600" dirty="0" smtClean="0"/>
              <a:t>“Era también por naturaleza amante de las letras y aficionado a la </a:t>
            </a:r>
            <a:r>
              <a:rPr lang="es-ES" sz="1600" dirty="0" smtClean="0"/>
              <a:t>lectura. Consideraba </a:t>
            </a:r>
            <a:r>
              <a:rPr lang="es-ES" sz="1600" dirty="0" smtClean="0"/>
              <a:t>la Ilíada, y así la llamaba, como un viático de la virtud militar, y se hizo con la edición preparada por Aristóteles, la llamada «edición del estuche», que tenía siempre bajo la almohada junto con su puñal, según cuenta </a:t>
            </a:r>
            <a:r>
              <a:rPr lang="es-ES" sz="1600" dirty="0" err="1" smtClean="0"/>
              <a:t>Onesicrito</a:t>
            </a:r>
            <a:r>
              <a:rPr lang="es-ES" sz="1600" dirty="0" smtClean="0"/>
              <a:t>.” </a:t>
            </a:r>
            <a:r>
              <a:rPr lang="es-ES" sz="1600" dirty="0"/>
              <a:t>	</a:t>
            </a:r>
            <a:r>
              <a:rPr lang="es-ES" sz="1600" dirty="0" smtClean="0"/>
              <a:t>		Plutarco</a:t>
            </a:r>
            <a:r>
              <a:rPr lang="es-ES" sz="1600" dirty="0"/>
              <a:t>, </a:t>
            </a:r>
            <a:r>
              <a:rPr lang="es-ES" sz="1600" i="1" dirty="0" smtClean="0"/>
              <a:t>Vida </a:t>
            </a:r>
            <a:r>
              <a:rPr lang="es-ES" sz="1600" i="1" dirty="0"/>
              <a:t>Alejandro</a:t>
            </a:r>
            <a:r>
              <a:rPr lang="es-ES" sz="1600" dirty="0"/>
              <a:t>, 8</a:t>
            </a:r>
          </a:p>
          <a:p>
            <a:pPr marL="0" indent="0">
              <a:buNone/>
            </a:pPr>
            <a:endParaRPr lang="es-ES" sz="1600" dirty="0" smtClean="0"/>
          </a:p>
          <a:p>
            <a:pPr marL="0" indent="0">
              <a:buNone/>
            </a:pPr>
            <a:r>
              <a:rPr lang="es-ES" sz="1600" dirty="0" smtClean="0"/>
              <a:t>			</a:t>
            </a:r>
            <a:endParaRPr lang="es-ES" sz="16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1" y="2880063"/>
            <a:ext cx="4536693" cy="2591763"/>
          </a:xfrm>
          <a:prstGeom prst="rect">
            <a:avLst/>
          </a:prstGeom>
          <a:effectLst>
            <a:softEdge rad="63500"/>
          </a:effectLst>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695" y="4399924"/>
            <a:ext cx="3099164" cy="2324373"/>
          </a:xfrm>
          <a:prstGeom prst="rect">
            <a:avLst/>
          </a:prstGeom>
          <a:effectLst>
            <a:softEdge rad="63500"/>
          </a:effectLst>
        </p:spPr>
      </p:pic>
      <p:sp>
        <p:nvSpPr>
          <p:cNvPr id="3" name="CuadroTexto 2"/>
          <p:cNvSpPr txBox="1"/>
          <p:nvPr/>
        </p:nvSpPr>
        <p:spPr>
          <a:xfrm>
            <a:off x="682747" y="5451730"/>
            <a:ext cx="3097948" cy="523220"/>
          </a:xfrm>
          <a:prstGeom prst="rect">
            <a:avLst/>
          </a:prstGeom>
          <a:noFill/>
        </p:spPr>
        <p:txBody>
          <a:bodyPr wrap="square" rtlCol="0">
            <a:spAutoFit/>
          </a:bodyPr>
          <a:lstStyle/>
          <a:p>
            <a:r>
              <a:rPr lang="es-ES" sz="1400" dirty="0" smtClean="0"/>
              <a:t>Alejandro cortando el nudo gordiano, estudio de F. </a:t>
            </a:r>
            <a:r>
              <a:rPr lang="es-ES" sz="1400" dirty="0" err="1" smtClean="0"/>
              <a:t>Fischetti</a:t>
            </a:r>
            <a:endParaRPr lang="es-ES" sz="1400" dirty="0"/>
          </a:p>
        </p:txBody>
      </p:sp>
      <p:sp>
        <p:nvSpPr>
          <p:cNvPr id="5" name="Rectángulo 4"/>
          <p:cNvSpPr/>
          <p:nvPr/>
        </p:nvSpPr>
        <p:spPr>
          <a:xfrm>
            <a:off x="7075053" y="1665095"/>
            <a:ext cx="4775200" cy="4616648"/>
          </a:xfrm>
          <a:prstGeom prst="rect">
            <a:avLst/>
          </a:prstGeom>
        </p:spPr>
        <p:txBody>
          <a:bodyPr wrap="square">
            <a:spAutoFit/>
          </a:bodyPr>
          <a:lstStyle/>
          <a:p>
            <a:pPr algn="just"/>
            <a:r>
              <a:rPr lang="es-ES" sz="1400" dirty="0" smtClean="0"/>
              <a:t>“Acto </a:t>
            </a:r>
            <a:r>
              <a:rPr lang="es-ES" sz="1400" dirty="0"/>
              <a:t>seguido, muchos hombres de estado y filósofos se acercaron a Alejandro para felicitarle, y esperaban que Diógenes de Sinope, quien llevaba un tiempo en Corinto, haría igual. Pero al no tener el filósofo la más mínima noticia de Alejandro, continuó disfrutando de su ocio en los suburbios de </a:t>
            </a:r>
            <a:r>
              <a:rPr lang="es-ES" sz="1400" dirty="0" err="1"/>
              <a:t>Craneion</a:t>
            </a:r>
            <a:r>
              <a:rPr lang="es-ES" sz="1400" dirty="0"/>
              <a:t>, por lo que Alejandro decidió acudir personalmente a verle, encontrándole tendido al sol. Diógenes se incorporó un poco cuando vio tanta gente encaminándose hacia él, y fijó sus ojos en Alejandro. Cuando el conquistador se dirigió a él saludándole, y le preguntó si quería algo de él, Diógenes le respondió “Sí. Apártate que me tapas el sol.” Se cuenta que Alejandro quedó tan impresionado por esta respuesta, y sintió tanta admiración por la altivez y la grandeza del hombre que parecía no sentir sino desprecio hacia él, que dijo a sus seguidores, que se burlaban y reían del filósofo mientras se marchaba: “Si no fuera Alejandro Magno, me hubiera gustado ser Diógenes</a:t>
            </a:r>
            <a:r>
              <a:rPr lang="es-ES" sz="1400" dirty="0" smtClean="0"/>
              <a:t>.”                                  Plutarco, Vida Alejandro</a:t>
            </a:r>
          </a:p>
          <a:p>
            <a:pPr algn="just"/>
            <a:endParaRPr lang="es-ES" sz="1400" dirty="0"/>
          </a:p>
          <a:p>
            <a:pPr algn="just"/>
            <a:r>
              <a:rPr lang="es-ES" sz="1400" dirty="0" smtClean="0"/>
              <a:t>Enlace vídeo Alexander </a:t>
            </a:r>
            <a:r>
              <a:rPr lang="es-ES" sz="1400" dirty="0" err="1" smtClean="0"/>
              <a:t>Senki</a:t>
            </a:r>
            <a:r>
              <a:rPr lang="es-ES" sz="1400" dirty="0" smtClean="0"/>
              <a:t> (Alejandro y Diógenes): </a:t>
            </a:r>
          </a:p>
          <a:p>
            <a:pPr algn="just"/>
            <a:r>
              <a:rPr lang="es-ES" sz="1400" dirty="0" smtClean="0"/>
              <a:t> </a:t>
            </a:r>
            <a:r>
              <a:rPr lang="es-ES" sz="1400" dirty="0">
                <a:hlinkClick r:id="rId4"/>
              </a:rPr>
              <a:t>https://</a:t>
            </a:r>
            <a:r>
              <a:rPr lang="es-ES" sz="1400" dirty="0" smtClean="0">
                <a:hlinkClick r:id="rId4"/>
              </a:rPr>
              <a:t>www.youtube.com/watch?v=EiwY0uNw-D8</a:t>
            </a:r>
            <a:endParaRPr lang="es-ES" sz="1400" dirty="0" smtClean="0"/>
          </a:p>
          <a:p>
            <a:pPr algn="just"/>
            <a:endParaRPr lang="es-ES" sz="1400" dirty="0"/>
          </a:p>
        </p:txBody>
      </p:sp>
      <p:sp>
        <p:nvSpPr>
          <p:cNvPr id="10" name="CuadroTexto 9"/>
          <p:cNvSpPr txBox="1"/>
          <p:nvPr/>
        </p:nvSpPr>
        <p:spPr>
          <a:xfrm>
            <a:off x="770492" y="6088013"/>
            <a:ext cx="2942526" cy="523220"/>
          </a:xfrm>
          <a:prstGeom prst="rect">
            <a:avLst/>
          </a:prstGeom>
          <a:noFill/>
        </p:spPr>
        <p:txBody>
          <a:bodyPr wrap="square" rtlCol="0">
            <a:spAutoFit/>
          </a:bodyPr>
          <a:lstStyle/>
          <a:p>
            <a:pPr algn="r"/>
            <a:r>
              <a:rPr lang="es-ES" sz="1400" dirty="0" smtClean="0"/>
              <a:t>Detalle nudo Gordiano en el escudo de Fernando el Católico</a:t>
            </a:r>
            <a:endParaRPr lang="es-ES" sz="1400" dirty="0"/>
          </a:p>
        </p:txBody>
      </p:sp>
    </p:spTree>
    <p:extLst>
      <p:ext uri="{BB962C8B-B14F-4D97-AF65-F5344CB8AC3E}">
        <p14:creationId xmlns:p14="http://schemas.microsoft.com/office/powerpoint/2010/main" val="2930593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Batalla de </a:t>
            </a:r>
            <a:r>
              <a:rPr lang="es-ES" dirty="0" err="1" smtClean="0"/>
              <a:t>Issos</a:t>
            </a:r>
            <a:endParaRPr lang="es-ES" dirty="0"/>
          </a:p>
        </p:txBody>
      </p:sp>
      <p:pic>
        <p:nvPicPr>
          <p:cNvPr id="7" name="Marcador de contenido 6" descr="http://www.ual.es/personal/fjgarcia/images/Alejandro_Isso.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63688"/>
            <a:ext cx="5181600" cy="3278981"/>
          </a:xfrm>
          <a:prstGeom prst="rect">
            <a:avLst/>
          </a:prstGeom>
          <a:noFill/>
          <a:ln>
            <a:noFill/>
          </a:ln>
          <a:effectLst>
            <a:softEdge rad="63500"/>
          </a:effectLst>
        </p:spPr>
      </p:pic>
      <p:pic>
        <p:nvPicPr>
          <p:cNvPr id="5" name="Imagen 4" descr="http://eloctavosabio.com/wp-content/uploads/2014/01/Alejandro_pos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47" y="3320225"/>
            <a:ext cx="1661160" cy="2179320"/>
          </a:xfrm>
          <a:prstGeom prst="rect">
            <a:avLst/>
          </a:prstGeom>
          <a:noFill/>
          <a:ln>
            <a:noFill/>
          </a:ln>
          <a:effectLst>
            <a:softEdge rad="63500"/>
          </a:effectLst>
        </p:spPr>
      </p:pic>
      <p:pic>
        <p:nvPicPr>
          <p:cNvPr id="8" name="Marcador de contenido 4" descr="http://2.bp.blogspot.com/_NslvVktodpk/TNghID_DnZI/AAAAAAAAAzI/Os6EjSd3z6U/s1600/batalla+de+issos.jpg"/>
          <p:cNvPicPr>
            <a:picLocks noGrp="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093167" y="1563688"/>
            <a:ext cx="3414914" cy="4179094"/>
          </a:xfrm>
          <a:prstGeom prst="rect">
            <a:avLst/>
          </a:prstGeom>
          <a:noFill/>
          <a:ln>
            <a:noFill/>
          </a:ln>
          <a:effectLst>
            <a:softEdge rad="63500"/>
          </a:effectLst>
        </p:spPr>
      </p:pic>
      <p:pic>
        <p:nvPicPr>
          <p:cNvPr id="9" name="Imagen 8" descr="Resultado de imagen de Dario mosaico alejandro"/>
          <p:cNvPicPr/>
          <p:nvPr/>
        </p:nvPicPr>
        <p:blipFill>
          <a:blip r:embed="rId5">
            <a:extLst>
              <a:ext uri="{28A0092B-C50C-407E-A947-70E740481C1C}">
                <a14:useLocalDpi xmlns:a14="http://schemas.microsoft.com/office/drawing/2010/main" val="0"/>
              </a:ext>
            </a:extLst>
          </a:blip>
          <a:srcRect/>
          <a:stretch>
            <a:fillRect/>
          </a:stretch>
        </p:blipFill>
        <p:spPr bwMode="auto">
          <a:xfrm>
            <a:off x="9037435" y="2837022"/>
            <a:ext cx="2316365" cy="2618898"/>
          </a:xfrm>
          <a:prstGeom prst="rect">
            <a:avLst/>
          </a:prstGeom>
          <a:noFill/>
          <a:ln>
            <a:noFill/>
          </a:ln>
          <a:effectLst>
            <a:softEdge rad="63500"/>
          </a:effectLst>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3423" y="1187946"/>
            <a:ext cx="3625147" cy="1685859"/>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2995" y="3205992"/>
            <a:ext cx="1993005" cy="2950429"/>
          </a:xfrm>
          <a:prstGeom prst="rect">
            <a:avLst/>
          </a:prstGeom>
        </p:spPr>
      </p:pic>
    </p:spTree>
    <p:extLst>
      <p:ext uri="{BB962C8B-B14F-4D97-AF65-F5344CB8AC3E}">
        <p14:creationId xmlns:p14="http://schemas.microsoft.com/office/powerpoint/2010/main" val="3432634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Cayo Julio César (100 - 44 a.C.)</a:t>
            </a:r>
            <a:endParaRPr lang="es-ES" dirty="0"/>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1120" y="1840784"/>
            <a:ext cx="3373119" cy="3774681"/>
          </a:xfrm>
          <a:effectLst>
            <a:softEdge rad="63500"/>
          </a:effectLst>
        </p:spPr>
      </p:pic>
      <p:sp>
        <p:nvSpPr>
          <p:cNvPr id="9" name="Marcador de contenido 3"/>
          <p:cNvSpPr txBox="1">
            <a:spLocks/>
          </p:cNvSpPr>
          <p:nvPr/>
        </p:nvSpPr>
        <p:spPr>
          <a:xfrm>
            <a:off x="960120" y="2210277"/>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smtClean="0"/>
              <a:t>Fuentes clásicas</a:t>
            </a:r>
          </a:p>
          <a:p>
            <a:r>
              <a:rPr lang="es-ES" sz="1800" dirty="0" smtClean="0"/>
              <a:t>C. Julio César: De bello Gallico</a:t>
            </a:r>
          </a:p>
          <a:p>
            <a:r>
              <a:rPr lang="es-ES" sz="1800" dirty="0" smtClean="0"/>
              <a:t>C. Julio César: De Bello </a:t>
            </a:r>
            <a:r>
              <a:rPr lang="es-ES" sz="1800" dirty="0" err="1" smtClean="0"/>
              <a:t>Civile</a:t>
            </a:r>
            <a:endParaRPr lang="es-ES" sz="1800" dirty="0" smtClean="0"/>
          </a:p>
          <a:p>
            <a:pPr marL="0" indent="0">
              <a:buNone/>
            </a:pPr>
            <a:endParaRPr lang="es-ES" sz="1800" dirty="0" smtClean="0"/>
          </a:p>
          <a:p>
            <a:r>
              <a:rPr lang="es-ES" sz="1800" dirty="0" smtClean="0"/>
              <a:t>Plutarco (</a:t>
            </a:r>
            <a:r>
              <a:rPr lang="es-ES" sz="1800" i="1" dirty="0" smtClean="0"/>
              <a:t>Vida de César)</a:t>
            </a:r>
          </a:p>
          <a:p>
            <a:endParaRPr lang="es-ES" sz="1800" dirty="0"/>
          </a:p>
        </p:txBody>
      </p:sp>
    </p:spTree>
    <p:extLst>
      <p:ext uri="{BB962C8B-B14F-4D97-AF65-F5344CB8AC3E}">
        <p14:creationId xmlns:p14="http://schemas.microsoft.com/office/powerpoint/2010/main" val="2634775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Guerra de las </a:t>
            </a:r>
            <a:r>
              <a:rPr lang="es-ES" dirty="0" err="1" smtClean="0"/>
              <a:t>Galias</a:t>
            </a:r>
            <a:endParaRPr lang="es-ES" dirty="0"/>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3907" y="1346634"/>
            <a:ext cx="3324873" cy="3267875"/>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408" y="1615899"/>
            <a:ext cx="5715000" cy="3073400"/>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907" y="4614509"/>
            <a:ext cx="3021537" cy="2243491"/>
          </a:xfrm>
          <a:prstGeom prst="rect">
            <a:avLst/>
          </a:prstGeom>
        </p:spPr>
      </p:pic>
      <p:pic>
        <p:nvPicPr>
          <p:cNvPr id="12" name="Marcador de contenido 4"/>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6843936" y="3712923"/>
            <a:ext cx="5181600" cy="2914650"/>
          </a:xfrm>
        </p:spPr>
      </p:pic>
      <p:sp>
        <p:nvSpPr>
          <p:cNvPr id="8" name="CuadroTexto 7"/>
          <p:cNvSpPr txBox="1"/>
          <p:nvPr/>
        </p:nvSpPr>
        <p:spPr>
          <a:xfrm>
            <a:off x="4866854" y="6108023"/>
            <a:ext cx="2301820" cy="369332"/>
          </a:xfrm>
          <a:prstGeom prst="rect">
            <a:avLst/>
          </a:prstGeom>
          <a:noFill/>
        </p:spPr>
        <p:txBody>
          <a:bodyPr wrap="square" rtlCol="0">
            <a:spAutoFit/>
          </a:bodyPr>
          <a:lstStyle/>
          <a:p>
            <a:r>
              <a:rPr lang="es-ES" dirty="0" smtClean="0"/>
              <a:t>Detalle </a:t>
            </a:r>
            <a:r>
              <a:rPr lang="es-ES" i="1" dirty="0" smtClean="0"/>
              <a:t>Roma </a:t>
            </a:r>
            <a:r>
              <a:rPr lang="es-ES" dirty="0" smtClean="0"/>
              <a:t>2004</a:t>
            </a:r>
            <a:endParaRPr lang="es-ES" dirty="0"/>
          </a:p>
        </p:txBody>
      </p:sp>
      <p:sp>
        <p:nvSpPr>
          <p:cNvPr id="10" name="CuadroTexto 9"/>
          <p:cNvSpPr txBox="1"/>
          <p:nvPr/>
        </p:nvSpPr>
        <p:spPr>
          <a:xfrm>
            <a:off x="4857408" y="4800916"/>
            <a:ext cx="2301820" cy="923330"/>
          </a:xfrm>
          <a:prstGeom prst="rect">
            <a:avLst/>
          </a:prstGeom>
          <a:noFill/>
        </p:spPr>
        <p:txBody>
          <a:bodyPr wrap="square" rtlCol="0">
            <a:spAutoFit/>
          </a:bodyPr>
          <a:lstStyle/>
          <a:p>
            <a:r>
              <a:rPr lang="es-ES" dirty="0" smtClean="0"/>
              <a:t>Detalle </a:t>
            </a:r>
            <a:r>
              <a:rPr lang="es-ES" i="1" dirty="0" err="1" smtClean="0"/>
              <a:t>Astérix</a:t>
            </a:r>
            <a:r>
              <a:rPr lang="es-ES" i="1" dirty="0" smtClean="0"/>
              <a:t> y </a:t>
            </a:r>
            <a:r>
              <a:rPr lang="es-ES" i="1" dirty="0" err="1" smtClean="0"/>
              <a:t>Obélix</a:t>
            </a:r>
            <a:r>
              <a:rPr lang="es-ES" i="1" dirty="0" smtClean="0"/>
              <a:t> contra César </a:t>
            </a:r>
            <a:r>
              <a:rPr lang="es-ES" dirty="0" smtClean="0"/>
              <a:t>1999</a:t>
            </a:r>
            <a:endParaRPr lang="es-ES" dirty="0"/>
          </a:p>
        </p:txBody>
      </p:sp>
    </p:spTree>
    <p:extLst>
      <p:ext uri="{BB962C8B-B14F-4D97-AF65-F5344CB8AC3E}">
        <p14:creationId xmlns:p14="http://schemas.microsoft.com/office/powerpoint/2010/main" val="3839602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Cuídate de los Idus de Marzo</a:t>
            </a:r>
            <a:endParaRPr lang="es-ES" dirty="0"/>
          </a:p>
        </p:txBody>
      </p:sp>
      <p:pic>
        <p:nvPicPr>
          <p:cNvPr id="5" name="Marcador de contenid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47107" y="1132736"/>
            <a:ext cx="3042929" cy="4555284"/>
          </a:xfrm>
          <a:effectLst>
            <a:softEdge rad="63500"/>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64" y="1436508"/>
            <a:ext cx="5826760" cy="3219285"/>
          </a:xfrm>
          <a:prstGeom prst="rect">
            <a:avLst/>
          </a:prstGeom>
          <a:effectLst>
            <a:softEdge rad="63500"/>
          </a:effectLst>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636" y="3767278"/>
            <a:ext cx="3657600" cy="2668158"/>
          </a:xfrm>
          <a:prstGeom prst="rect">
            <a:avLst/>
          </a:prstGeom>
        </p:spPr>
      </p:pic>
      <p:sp>
        <p:nvSpPr>
          <p:cNvPr id="4" name="CuadroTexto 3"/>
          <p:cNvSpPr txBox="1"/>
          <p:nvPr/>
        </p:nvSpPr>
        <p:spPr>
          <a:xfrm>
            <a:off x="2597261" y="5969637"/>
            <a:ext cx="3315855" cy="369332"/>
          </a:xfrm>
          <a:prstGeom prst="rect">
            <a:avLst/>
          </a:prstGeom>
          <a:noFill/>
        </p:spPr>
        <p:txBody>
          <a:bodyPr wrap="square" rtlCol="0">
            <a:spAutoFit/>
          </a:bodyPr>
          <a:lstStyle/>
          <a:p>
            <a:r>
              <a:rPr lang="es-ES" dirty="0" smtClean="0"/>
              <a:t>Detalle </a:t>
            </a:r>
            <a:r>
              <a:rPr lang="es-ES" i="1" dirty="0" smtClean="0"/>
              <a:t>Julio César </a:t>
            </a:r>
            <a:r>
              <a:rPr lang="es-ES" dirty="0" smtClean="0"/>
              <a:t>1953</a:t>
            </a:r>
            <a:endParaRPr lang="es-ES" dirty="0"/>
          </a:p>
        </p:txBody>
      </p:sp>
      <p:sp>
        <p:nvSpPr>
          <p:cNvPr id="6" name="Rectángulo 5"/>
          <p:cNvSpPr/>
          <p:nvPr/>
        </p:nvSpPr>
        <p:spPr>
          <a:xfrm>
            <a:off x="350312" y="4803846"/>
            <a:ext cx="4341762" cy="1200329"/>
          </a:xfrm>
          <a:prstGeom prst="rect">
            <a:avLst/>
          </a:prstGeom>
        </p:spPr>
        <p:txBody>
          <a:bodyPr wrap="square">
            <a:spAutoFit/>
          </a:bodyPr>
          <a:lstStyle/>
          <a:p>
            <a:r>
              <a:rPr lang="es-ES" dirty="0" smtClean="0"/>
              <a:t>Enlace vídeo </a:t>
            </a:r>
            <a:r>
              <a:rPr lang="es-ES" i="1" dirty="0" smtClean="0"/>
              <a:t>Roma</a:t>
            </a:r>
            <a:r>
              <a:rPr lang="es-ES" dirty="0" smtClean="0"/>
              <a:t> 2005, (La muerte de César) </a:t>
            </a:r>
          </a:p>
          <a:p>
            <a:r>
              <a:rPr lang="es-ES" dirty="0" smtClean="0"/>
              <a:t>//</a:t>
            </a:r>
            <a:r>
              <a:rPr lang="es-ES" dirty="0"/>
              <a:t>www.youtube.com/watch?v=O-dyM7usbiA&amp;t=53s</a:t>
            </a:r>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3827" y="4080416"/>
            <a:ext cx="1960880" cy="2647188"/>
          </a:xfrm>
          <a:prstGeom prst="rect">
            <a:avLst/>
          </a:prstGeom>
          <a:effectLst>
            <a:softEdge rad="63500"/>
          </a:effectLst>
        </p:spPr>
      </p:pic>
    </p:spTree>
    <p:extLst>
      <p:ext uri="{BB962C8B-B14F-4D97-AF65-F5344CB8AC3E}">
        <p14:creationId xmlns:p14="http://schemas.microsoft.com/office/powerpoint/2010/main" val="1915684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Heracles - Hércules</a:t>
            </a:r>
            <a:endParaRPr lang="es-ES" dirty="0"/>
          </a:p>
        </p:txBody>
      </p:sp>
      <p:sp>
        <p:nvSpPr>
          <p:cNvPr id="4" name="Marcador de contenido 3"/>
          <p:cNvSpPr>
            <a:spLocks noGrp="1"/>
          </p:cNvSpPr>
          <p:nvPr>
            <p:ph sz="half" idx="2"/>
          </p:nvPr>
        </p:nvSpPr>
        <p:spPr>
          <a:xfrm>
            <a:off x="3418840" y="1690688"/>
            <a:ext cx="4353560" cy="3673792"/>
          </a:xfrm>
        </p:spPr>
        <p:txBody>
          <a:bodyPr numCol="2">
            <a:normAutofit/>
          </a:bodyPr>
          <a:lstStyle/>
          <a:p>
            <a:r>
              <a:rPr lang="es-ES" dirty="0" smtClean="0"/>
              <a:t>Homero</a:t>
            </a:r>
          </a:p>
          <a:p>
            <a:r>
              <a:rPr lang="es-ES" dirty="0" smtClean="0"/>
              <a:t>Hesíodo</a:t>
            </a:r>
          </a:p>
          <a:p>
            <a:r>
              <a:rPr lang="es-ES" dirty="0" smtClean="0"/>
              <a:t>Eurípides</a:t>
            </a:r>
          </a:p>
          <a:p>
            <a:r>
              <a:rPr lang="es-ES" dirty="0" smtClean="0"/>
              <a:t>Sófocles</a:t>
            </a:r>
          </a:p>
          <a:p>
            <a:r>
              <a:rPr lang="es-ES" dirty="0" err="1" smtClean="0"/>
              <a:t>Pseudo</a:t>
            </a:r>
            <a:r>
              <a:rPr lang="es-ES" dirty="0" smtClean="0"/>
              <a:t> - </a:t>
            </a:r>
            <a:r>
              <a:rPr lang="es-ES" dirty="0" err="1" smtClean="0"/>
              <a:t>Apolodoro</a:t>
            </a:r>
            <a:endParaRPr lang="es-ES" dirty="0" smtClean="0"/>
          </a:p>
          <a:p>
            <a:pPr marL="0" indent="0">
              <a:buNone/>
            </a:pPr>
            <a:endParaRPr lang="es-ES" dirty="0" smtClean="0"/>
          </a:p>
          <a:p>
            <a:r>
              <a:rPr lang="es-ES" dirty="0" smtClean="0"/>
              <a:t>Virgilio</a:t>
            </a:r>
          </a:p>
          <a:p>
            <a:r>
              <a:rPr lang="es-ES" dirty="0" smtClean="0"/>
              <a:t>Tito Livio</a:t>
            </a:r>
          </a:p>
          <a:p>
            <a:r>
              <a:rPr lang="es-ES" dirty="0" smtClean="0"/>
              <a:t>Ovidio</a:t>
            </a:r>
          </a:p>
          <a:p>
            <a:r>
              <a:rPr lang="es-ES" dirty="0" smtClean="0"/>
              <a:t>Séneca</a:t>
            </a:r>
            <a:endParaRPr lang="es-ES" dirty="0"/>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90840" y="273685"/>
            <a:ext cx="3972560" cy="5905873"/>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56" y="2467482"/>
            <a:ext cx="2999184" cy="3344038"/>
          </a:xfrm>
          <a:prstGeom prst="rect">
            <a:avLst/>
          </a:prstGeom>
          <a:effectLst>
            <a:softEdge rad="63500"/>
          </a:effec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676474"/>
            <a:ext cx="1925320" cy="2891481"/>
          </a:xfrm>
          <a:prstGeom prst="rect">
            <a:avLst/>
          </a:prstGeom>
          <a:effectLst>
            <a:softEdge rad="63500"/>
          </a:effectLst>
        </p:spPr>
      </p:pic>
    </p:spTree>
    <p:extLst>
      <p:ext uri="{BB962C8B-B14F-4D97-AF65-F5344CB8AC3E}">
        <p14:creationId xmlns:p14="http://schemas.microsoft.com/office/powerpoint/2010/main" val="3010136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Una clase de mitología a pie de calle: la fachada de la Universidad de Salamanca</a:t>
            </a:r>
            <a:endParaRPr lang="es-ES" dirty="0"/>
          </a:p>
        </p:txBody>
      </p:sp>
      <p:pic>
        <p:nvPicPr>
          <p:cNvPr id="6" name="Marcador de contenid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37328" y="1850747"/>
            <a:ext cx="4576445" cy="2568853"/>
          </a:xfr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045" y="1938713"/>
            <a:ext cx="2995930" cy="449068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157" y="3751290"/>
            <a:ext cx="3573683" cy="2678110"/>
          </a:xfrm>
          <a:prstGeom prst="rect">
            <a:avLst/>
          </a:prstGeom>
        </p:spPr>
      </p:pic>
      <p:pic>
        <p:nvPicPr>
          <p:cNvPr id="9" name="Imagen 8" descr="http://3.bp.blogspot.com/--ai9ERqSHVE/UEx3uAK-frI/AAAAAAAAQMg/oa-XaQo1MjI/s1600/DSC_973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3840" y="4419600"/>
            <a:ext cx="4049933" cy="2440617"/>
          </a:xfrm>
          <a:prstGeom prst="rect">
            <a:avLst/>
          </a:prstGeom>
          <a:noFill/>
          <a:ln>
            <a:noFill/>
          </a:ln>
        </p:spPr>
      </p:pic>
      <p:pic>
        <p:nvPicPr>
          <p:cNvPr id="11" name="Marcador de contenido 10"/>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4127183" y="1938713"/>
            <a:ext cx="1905000" cy="1714500"/>
          </a:xfrm>
        </p:spPr>
      </p:pic>
    </p:spTree>
    <p:extLst>
      <p:ext uri="{BB962C8B-B14F-4D97-AF65-F5344CB8AC3E}">
        <p14:creationId xmlns:p14="http://schemas.microsoft.com/office/powerpoint/2010/main" val="2085542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180840" y="2752725"/>
            <a:ext cx="4282440" cy="1097915"/>
          </a:xfrm>
        </p:spPr>
        <p:txBody>
          <a:bodyPr/>
          <a:lstStyle/>
          <a:p>
            <a:r>
              <a:rPr lang="es-ES" b="1" dirty="0" smtClean="0"/>
              <a:t>Muchas gracias </a:t>
            </a:r>
            <a:endParaRPr lang="es-ES" b="1" dirty="0"/>
          </a:p>
        </p:txBody>
      </p:sp>
    </p:spTree>
    <p:extLst>
      <p:ext uri="{BB962C8B-B14F-4D97-AF65-F5344CB8AC3E}">
        <p14:creationId xmlns:p14="http://schemas.microsoft.com/office/powerpoint/2010/main" val="2726863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Nacimiento</a:t>
            </a:r>
            <a:endParaRPr lang="es-ES" dirty="0"/>
          </a:p>
        </p:txBody>
      </p:sp>
      <p:sp>
        <p:nvSpPr>
          <p:cNvPr id="3" name="Marcador de contenido 2"/>
          <p:cNvSpPr>
            <a:spLocks noGrp="1"/>
          </p:cNvSpPr>
          <p:nvPr>
            <p:ph sz="half" idx="1"/>
          </p:nvPr>
        </p:nvSpPr>
        <p:spPr>
          <a:xfrm>
            <a:off x="838200" y="1825625"/>
            <a:ext cx="4780280" cy="4351338"/>
          </a:xfrm>
        </p:spPr>
        <p:txBody>
          <a:bodyPr/>
          <a:lstStyle/>
          <a:p>
            <a:r>
              <a:rPr lang="es-ES" dirty="0" smtClean="0"/>
              <a:t>Lugar: Tebas</a:t>
            </a:r>
          </a:p>
          <a:p>
            <a:r>
              <a:rPr lang="es-ES" dirty="0" smtClean="0"/>
              <a:t>Padres: Zeus y Alcmena, nieta de Perseo y esposa de Anfitrión.</a:t>
            </a:r>
          </a:p>
          <a:p>
            <a:r>
              <a:rPr lang="es-ES" dirty="0" smtClean="0"/>
              <a:t>Hermano: </a:t>
            </a:r>
            <a:r>
              <a:rPr lang="es-ES" dirty="0" err="1" smtClean="0"/>
              <a:t>Ificles</a:t>
            </a:r>
            <a:endParaRPr lang="es-ES" dirty="0" smtClean="0"/>
          </a:p>
          <a:p>
            <a:r>
              <a:rPr lang="es-ES" dirty="0" smtClean="0"/>
              <a:t>Primo: </a:t>
            </a:r>
            <a:r>
              <a:rPr lang="es-ES" dirty="0" err="1" smtClean="0"/>
              <a:t>Euristeo</a:t>
            </a:r>
            <a:endParaRPr lang="es-ES"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4259" y="2227949"/>
            <a:ext cx="3323107" cy="4462279"/>
          </a:xfrm>
          <a:effectLst>
            <a:softEdge rad="6350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366" y="970971"/>
            <a:ext cx="3332756" cy="2666205"/>
          </a:xfrm>
          <a:prstGeom prst="rect">
            <a:avLst/>
          </a:prstGeom>
          <a:effectLst>
            <a:softEdge rad="63500"/>
          </a:effectLst>
        </p:spPr>
      </p:pic>
      <p:sp>
        <p:nvSpPr>
          <p:cNvPr id="7" name="CuadroTexto 6"/>
          <p:cNvSpPr txBox="1"/>
          <p:nvPr/>
        </p:nvSpPr>
        <p:spPr>
          <a:xfrm>
            <a:off x="9151618" y="3735572"/>
            <a:ext cx="3039966" cy="1477328"/>
          </a:xfrm>
          <a:prstGeom prst="rect">
            <a:avLst/>
          </a:prstGeom>
          <a:noFill/>
        </p:spPr>
        <p:txBody>
          <a:bodyPr wrap="square" rtlCol="0">
            <a:spAutoFit/>
          </a:bodyPr>
          <a:lstStyle/>
          <a:p>
            <a:r>
              <a:rPr lang="es-ES" dirty="0" smtClean="0"/>
              <a:t>En la película de Disney, es Hades quien envía las serpientes para matar al pequeño.</a:t>
            </a:r>
          </a:p>
          <a:p>
            <a:r>
              <a:rPr lang="es-ES" dirty="0" smtClean="0"/>
              <a:t>Detalle </a:t>
            </a:r>
            <a:r>
              <a:rPr lang="es-ES" i="1" dirty="0" smtClean="0"/>
              <a:t>Hércules</a:t>
            </a:r>
            <a:r>
              <a:rPr lang="es-ES" dirty="0" smtClean="0"/>
              <a:t> (1997)</a:t>
            </a:r>
            <a:endParaRPr lang="es-ES" dirty="0"/>
          </a:p>
        </p:txBody>
      </p:sp>
      <p:sp>
        <p:nvSpPr>
          <p:cNvPr id="8" name="CuadroTexto 7"/>
          <p:cNvSpPr txBox="1"/>
          <p:nvPr/>
        </p:nvSpPr>
        <p:spPr>
          <a:xfrm>
            <a:off x="1217859" y="5212900"/>
            <a:ext cx="4216400" cy="1477328"/>
          </a:xfrm>
          <a:prstGeom prst="rect">
            <a:avLst/>
          </a:prstGeom>
          <a:noFill/>
        </p:spPr>
        <p:txBody>
          <a:bodyPr wrap="square" rtlCol="0">
            <a:spAutoFit/>
          </a:bodyPr>
          <a:lstStyle/>
          <a:p>
            <a:r>
              <a:rPr lang="es-ES" dirty="0" smtClean="0"/>
              <a:t>Hera, furiosa por la infidelidad de Zeus, envía un par de serpientes para matar a Hércules.  </a:t>
            </a:r>
          </a:p>
          <a:p>
            <a:pPr algn="r"/>
            <a:r>
              <a:rPr lang="es-ES" i="1" dirty="0" smtClean="0"/>
              <a:t>Hércules niño con la serpiente</a:t>
            </a:r>
            <a:r>
              <a:rPr lang="es-ES" dirty="0" smtClean="0"/>
              <a:t>, </a:t>
            </a:r>
            <a:endParaRPr lang="es-ES" dirty="0"/>
          </a:p>
          <a:p>
            <a:pPr algn="r"/>
            <a:r>
              <a:rPr lang="es-ES" dirty="0" smtClean="0"/>
              <a:t>Museos Capitolinos</a:t>
            </a:r>
            <a:endParaRPr lang="es-ES" dirty="0"/>
          </a:p>
        </p:txBody>
      </p:sp>
    </p:spTree>
    <p:extLst>
      <p:ext uri="{BB962C8B-B14F-4D97-AF65-F5344CB8AC3E}">
        <p14:creationId xmlns:p14="http://schemas.microsoft.com/office/powerpoint/2010/main" val="1629082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Heracles, gloria de Hera</a:t>
            </a:r>
            <a:endParaRPr lang="es-ES" dirty="0"/>
          </a:p>
        </p:txBody>
      </p:sp>
      <p:sp>
        <p:nvSpPr>
          <p:cNvPr id="8" name="CuadroTexto 7"/>
          <p:cNvSpPr txBox="1"/>
          <p:nvPr/>
        </p:nvSpPr>
        <p:spPr>
          <a:xfrm>
            <a:off x="9499600" y="5869222"/>
            <a:ext cx="2296160" cy="646331"/>
          </a:xfrm>
          <a:prstGeom prst="rect">
            <a:avLst/>
          </a:prstGeom>
          <a:noFill/>
        </p:spPr>
        <p:txBody>
          <a:bodyPr wrap="square" rtlCol="0">
            <a:spAutoFit/>
          </a:bodyPr>
          <a:lstStyle/>
          <a:p>
            <a:r>
              <a:rPr lang="es-ES" i="1" dirty="0" smtClean="0"/>
              <a:t>El nacimiento de la </a:t>
            </a:r>
            <a:r>
              <a:rPr lang="es-ES" i="1" dirty="0" err="1" smtClean="0"/>
              <a:t>Via</a:t>
            </a:r>
            <a:r>
              <a:rPr lang="es-ES" i="1" dirty="0" smtClean="0"/>
              <a:t> Láctea</a:t>
            </a:r>
            <a:r>
              <a:rPr lang="es-ES" dirty="0" smtClean="0"/>
              <a:t>, P. P. Rubens</a:t>
            </a:r>
            <a:endParaRPr lang="es-ES" dirty="0"/>
          </a:p>
        </p:txBody>
      </p:sp>
      <p:pic>
        <p:nvPicPr>
          <p:cNvPr id="10" name="Marcador de contenido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366950"/>
            <a:ext cx="6969760" cy="5148603"/>
          </a:xfrm>
          <a:effectLst>
            <a:softEdge rad="63500"/>
          </a:effectLst>
        </p:spPr>
      </p:pic>
      <p:sp>
        <p:nvSpPr>
          <p:cNvPr id="11" name="CuadroTexto 10"/>
          <p:cNvSpPr txBox="1"/>
          <p:nvPr/>
        </p:nvSpPr>
        <p:spPr>
          <a:xfrm>
            <a:off x="9499600" y="2329720"/>
            <a:ext cx="1856740" cy="2031325"/>
          </a:xfrm>
          <a:prstGeom prst="rect">
            <a:avLst/>
          </a:prstGeom>
          <a:noFill/>
        </p:spPr>
        <p:txBody>
          <a:bodyPr wrap="square" rtlCol="0">
            <a:spAutoFit/>
          </a:bodyPr>
          <a:lstStyle/>
          <a:p>
            <a:r>
              <a:rPr lang="es-ES" dirty="0" smtClean="0"/>
              <a:t>Zeus engaña a Hera para que </a:t>
            </a:r>
            <a:r>
              <a:rPr lang="es-ES" dirty="0" err="1" smtClean="0"/>
              <a:t>amamente</a:t>
            </a:r>
            <a:r>
              <a:rPr lang="es-ES" dirty="0" smtClean="0"/>
              <a:t> al pequeño Heracles, y así lo haga más poderoso</a:t>
            </a:r>
            <a:endParaRPr lang="es-ES" dirty="0"/>
          </a:p>
        </p:txBody>
      </p:sp>
    </p:spTree>
    <p:extLst>
      <p:ext uri="{BB962C8B-B14F-4D97-AF65-F5344CB8AC3E}">
        <p14:creationId xmlns:p14="http://schemas.microsoft.com/office/powerpoint/2010/main" val="3637012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Hércules y </a:t>
            </a:r>
            <a:r>
              <a:rPr lang="es-ES" dirty="0" err="1" smtClean="0"/>
              <a:t>Mégara</a:t>
            </a:r>
            <a:endParaRPr lang="es-ES" dirty="0"/>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7080" y="1620894"/>
            <a:ext cx="6040176" cy="4004412"/>
          </a:xfrm>
          <a:effectLst>
            <a:softEdge rad="63500"/>
          </a:effectLst>
        </p:spPr>
      </p:pic>
      <p:pic>
        <p:nvPicPr>
          <p:cNvPr id="6" name="Marcador de contenid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1874" y="1331193"/>
            <a:ext cx="3651885" cy="4294113"/>
          </a:xfrm>
          <a:effectLst>
            <a:softEdge rad="63500"/>
          </a:effectLst>
        </p:spPr>
      </p:pic>
      <p:sp>
        <p:nvSpPr>
          <p:cNvPr id="7" name="CuadroTexto 6"/>
          <p:cNvSpPr txBox="1"/>
          <p:nvPr/>
        </p:nvSpPr>
        <p:spPr>
          <a:xfrm>
            <a:off x="2442193" y="5704221"/>
            <a:ext cx="4185920" cy="369332"/>
          </a:xfrm>
          <a:prstGeom prst="rect">
            <a:avLst/>
          </a:prstGeom>
          <a:noFill/>
        </p:spPr>
        <p:txBody>
          <a:bodyPr wrap="square" rtlCol="0">
            <a:spAutoFit/>
          </a:bodyPr>
          <a:lstStyle/>
          <a:p>
            <a:r>
              <a:rPr lang="es-ES" dirty="0" err="1" smtClean="0"/>
              <a:t>Mégara</a:t>
            </a:r>
            <a:r>
              <a:rPr lang="es-ES" dirty="0" smtClean="0"/>
              <a:t> y Hércules, Villa de Palma, Lisboa</a:t>
            </a:r>
            <a:endParaRPr lang="es-ES" dirty="0"/>
          </a:p>
        </p:txBody>
      </p:sp>
      <p:sp>
        <p:nvSpPr>
          <p:cNvPr id="8" name="CuadroTexto 7"/>
          <p:cNvSpPr txBox="1"/>
          <p:nvPr/>
        </p:nvSpPr>
        <p:spPr>
          <a:xfrm>
            <a:off x="7247873" y="5684718"/>
            <a:ext cx="4105927" cy="369332"/>
          </a:xfrm>
          <a:prstGeom prst="rect">
            <a:avLst/>
          </a:prstGeom>
          <a:noFill/>
        </p:spPr>
        <p:txBody>
          <a:bodyPr wrap="square" rtlCol="0">
            <a:spAutoFit/>
          </a:bodyPr>
          <a:lstStyle/>
          <a:p>
            <a:r>
              <a:rPr lang="es-ES" dirty="0" smtClean="0"/>
              <a:t>Detalle </a:t>
            </a:r>
            <a:r>
              <a:rPr lang="es-ES" i="1" dirty="0" err="1" smtClean="0"/>
              <a:t>Mégara</a:t>
            </a:r>
            <a:r>
              <a:rPr lang="es-ES" i="1" dirty="0" smtClean="0"/>
              <a:t> y Hércules</a:t>
            </a:r>
            <a:r>
              <a:rPr lang="es-ES" dirty="0" smtClean="0"/>
              <a:t>, (1997) Disney</a:t>
            </a:r>
            <a:endParaRPr lang="es-ES" dirty="0"/>
          </a:p>
        </p:txBody>
      </p:sp>
    </p:spTree>
    <p:extLst>
      <p:ext uri="{BB962C8B-B14F-4D97-AF65-F5344CB8AC3E}">
        <p14:creationId xmlns:p14="http://schemas.microsoft.com/office/powerpoint/2010/main" val="3391834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520" y="182880"/>
            <a:ext cx="3652520" cy="2499995"/>
          </a:xfrm>
        </p:spPr>
        <p:txBody>
          <a:bodyPr/>
          <a:lstStyle/>
          <a:p>
            <a:pPr algn="ctr"/>
            <a:r>
              <a:rPr lang="es-ES" dirty="0" smtClean="0"/>
              <a:t>XII Trabajos de Hércules</a:t>
            </a:r>
            <a:endParaRPr lang="es-ES"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7360" y="389120"/>
            <a:ext cx="7447279" cy="6174240"/>
          </a:xfrm>
        </p:spPr>
      </p:pic>
      <p:sp>
        <p:nvSpPr>
          <p:cNvPr id="6" name="CuadroTexto 5"/>
          <p:cNvSpPr txBox="1"/>
          <p:nvPr/>
        </p:nvSpPr>
        <p:spPr>
          <a:xfrm>
            <a:off x="822960" y="5425440"/>
            <a:ext cx="3576320" cy="646331"/>
          </a:xfrm>
          <a:prstGeom prst="rect">
            <a:avLst/>
          </a:prstGeom>
          <a:noFill/>
        </p:spPr>
        <p:txBody>
          <a:bodyPr wrap="square" rtlCol="0">
            <a:spAutoFit/>
          </a:bodyPr>
          <a:lstStyle/>
          <a:p>
            <a:r>
              <a:rPr lang="es-ES" dirty="0" smtClean="0"/>
              <a:t>Trabajos de Hércules, Villa de Liria, Valencia (Museo Arqueología)</a:t>
            </a:r>
            <a:endParaRPr lang="es-ES" dirty="0"/>
          </a:p>
        </p:txBody>
      </p:sp>
    </p:spTree>
    <p:extLst>
      <p:ext uri="{BB962C8B-B14F-4D97-AF65-F5344CB8AC3E}">
        <p14:creationId xmlns:p14="http://schemas.microsoft.com/office/powerpoint/2010/main" val="525221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XII Trabajos de Hércules</a:t>
            </a:r>
            <a:endParaRPr lang="es-ES" dirty="0"/>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71740" y="3763168"/>
            <a:ext cx="3947759" cy="2812779"/>
          </a:xfrm>
        </p:spPr>
      </p:pic>
      <p:sp>
        <p:nvSpPr>
          <p:cNvPr id="7" name="Marcador de contenido 6"/>
          <p:cNvSpPr>
            <a:spLocks noGrp="1"/>
          </p:cNvSpPr>
          <p:nvPr>
            <p:ph sz="half" idx="1"/>
          </p:nvPr>
        </p:nvSpPr>
        <p:spPr>
          <a:xfrm>
            <a:off x="546099" y="1493520"/>
            <a:ext cx="6593161" cy="4539297"/>
          </a:xfrm>
        </p:spPr>
        <p:txBody>
          <a:bodyPr numCol="2">
            <a:noAutofit/>
          </a:bodyPr>
          <a:lstStyle/>
          <a:p>
            <a:pPr marL="514350" indent="-514350">
              <a:buFont typeface="+mj-lt"/>
              <a:buAutoNum type="arabicPeriod"/>
            </a:pPr>
            <a:r>
              <a:rPr lang="es-ES" sz="2400" dirty="0" smtClean="0"/>
              <a:t>Matar al León de Nemea</a:t>
            </a:r>
          </a:p>
          <a:p>
            <a:pPr marL="514350" indent="-514350">
              <a:buFont typeface="+mj-lt"/>
              <a:buAutoNum type="arabicPeriod"/>
            </a:pPr>
            <a:r>
              <a:rPr lang="es-ES" sz="2400" dirty="0" smtClean="0"/>
              <a:t>Matar Hidra de </a:t>
            </a:r>
            <a:r>
              <a:rPr lang="es-ES" sz="2400" dirty="0" err="1" smtClean="0"/>
              <a:t>Lerna</a:t>
            </a:r>
            <a:endParaRPr lang="es-ES" sz="2400" dirty="0" smtClean="0"/>
          </a:p>
          <a:p>
            <a:pPr marL="514350" indent="-514350">
              <a:buFont typeface="+mj-lt"/>
              <a:buAutoNum type="arabicPeriod"/>
            </a:pPr>
            <a:r>
              <a:rPr lang="es-ES" sz="2400" dirty="0" smtClean="0"/>
              <a:t>Capturar a la Cierva de </a:t>
            </a:r>
            <a:r>
              <a:rPr lang="es-ES" sz="2400" dirty="0" err="1" smtClean="0"/>
              <a:t>Cerinea</a:t>
            </a:r>
            <a:endParaRPr lang="es-ES" sz="2400" dirty="0" smtClean="0"/>
          </a:p>
          <a:p>
            <a:pPr marL="514350" indent="-514350">
              <a:buFont typeface="+mj-lt"/>
              <a:buAutoNum type="arabicPeriod"/>
            </a:pPr>
            <a:r>
              <a:rPr lang="es-ES" sz="2400" dirty="0" smtClean="0"/>
              <a:t>Capturar al Jabalí de </a:t>
            </a:r>
            <a:r>
              <a:rPr lang="es-ES" sz="2400" dirty="0" err="1" smtClean="0"/>
              <a:t>Erimanto</a:t>
            </a:r>
            <a:endParaRPr lang="es-ES" sz="2400" dirty="0" smtClean="0"/>
          </a:p>
          <a:p>
            <a:pPr marL="514350" indent="-514350">
              <a:buFont typeface="+mj-lt"/>
              <a:buAutoNum type="arabicPeriod"/>
            </a:pPr>
            <a:r>
              <a:rPr lang="es-ES" sz="2400" dirty="0" smtClean="0"/>
              <a:t>Limpiar establos de </a:t>
            </a:r>
            <a:r>
              <a:rPr lang="es-ES" sz="2400" dirty="0" err="1" smtClean="0"/>
              <a:t>Augías</a:t>
            </a:r>
            <a:endParaRPr lang="es-ES" sz="2400" dirty="0" smtClean="0"/>
          </a:p>
          <a:p>
            <a:pPr marL="514350" indent="-514350">
              <a:buFont typeface="+mj-lt"/>
              <a:buAutoNum type="arabicPeriod"/>
            </a:pPr>
            <a:r>
              <a:rPr lang="es-ES" sz="2400" dirty="0" smtClean="0"/>
              <a:t>Matar las Aves del </a:t>
            </a:r>
            <a:r>
              <a:rPr lang="es-ES" sz="2400" dirty="0" err="1" smtClean="0"/>
              <a:t>Estínfalo</a:t>
            </a:r>
            <a:endParaRPr lang="es-ES" sz="2400" dirty="0" smtClean="0"/>
          </a:p>
          <a:p>
            <a:pPr marL="514350" indent="-514350">
              <a:buFont typeface="+mj-lt"/>
              <a:buAutoNum type="arabicPeriod"/>
            </a:pPr>
            <a:endParaRPr lang="es-ES" sz="2400" dirty="0" smtClean="0"/>
          </a:p>
          <a:p>
            <a:pPr marL="514350" indent="-514350">
              <a:buFont typeface="+mj-lt"/>
              <a:buAutoNum type="arabicPeriod"/>
            </a:pPr>
            <a:r>
              <a:rPr lang="es-ES" sz="2400" dirty="0" smtClean="0"/>
              <a:t>Capturar al Toro de Creta</a:t>
            </a:r>
          </a:p>
          <a:p>
            <a:pPr marL="514350" indent="-514350">
              <a:buFont typeface="+mj-lt"/>
              <a:buAutoNum type="arabicPeriod"/>
            </a:pPr>
            <a:r>
              <a:rPr lang="es-ES" sz="2400" dirty="0" smtClean="0"/>
              <a:t>Robar las Yeguas de Diomedes</a:t>
            </a:r>
          </a:p>
          <a:p>
            <a:pPr marL="514350" indent="-514350">
              <a:buFont typeface="+mj-lt"/>
              <a:buAutoNum type="arabicPeriod"/>
            </a:pPr>
            <a:r>
              <a:rPr lang="es-ES" sz="2400" dirty="0" smtClean="0"/>
              <a:t>Robar el cinturón de Hipólita</a:t>
            </a:r>
          </a:p>
          <a:p>
            <a:pPr marL="514350" indent="-514350">
              <a:buFont typeface="+mj-lt"/>
              <a:buAutoNum type="arabicPeriod"/>
            </a:pPr>
            <a:r>
              <a:rPr lang="es-ES" sz="2400" dirty="0" smtClean="0"/>
              <a:t>Robar ganado de </a:t>
            </a:r>
            <a:r>
              <a:rPr lang="es-ES" sz="2400" dirty="0" err="1" smtClean="0"/>
              <a:t>Gerión</a:t>
            </a:r>
            <a:endParaRPr lang="es-ES" sz="2400" dirty="0" smtClean="0"/>
          </a:p>
          <a:p>
            <a:pPr marL="514350" indent="-514350">
              <a:buFont typeface="+mj-lt"/>
              <a:buAutoNum type="arabicPeriod"/>
            </a:pPr>
            <a:r>
              <a:rPr lang="es-ES" sz="2400" dirty="0" smtClean="0"/>
              <a:t>Robar manzanas del Jardín de las Hespérides</a:t>
            </a:r>
          </a:p>
          <a:p>
            <a:pPr marL="514350" indent="-514350">
              <a:buFont typeface="+mj-lt"/>
              <a:buAutoNum type="arabicPeriod"/>
            </a:pPr>
            <a:r>
              <a:rPr lang="es-ES" sz="2400" dirty="0" smtClean="0"/>
              <a:t>Sacar a Cerbero del Hades</a:t>
            </a:r>
            <a:endParaRPr lang="es-ES" sz="2400"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060" y="793545"/>
            <a:ext cx="4214539" cy="2363152"/>
          </a:xfrm>
          <a:prstGeom prst="rect">
            <a:avLst/>
          </a:prstGeom>
        </p:spPr>
      </p:pic>
      <p:sp>
        <p:nvSpPr>
          <p:cNvPr id="9" name="CuadroTexto 8"/>
          <p:cNvSpPr txBox="1"/>
          <p:nvPr/>
        </p:nvSpPr>
        <p:spPr>
          <a:xfrm>
            <a:off x="7846060" y="3215421"/>
            <a:ext cx="4051300" cy="646331"/>
          </a:xfrm>
          <a:prstGeom prst="rect">
            <a:avLst/>
          </a:prstGeom>
          <a:noFill/>
        </p:spPr>
        <p:txBody>
          <a:bodyPr wrap="square" rtlCol="0">
            <a:spAutoFit/>
          </a:bodyPr>
          <a:lstStyle/>
          <a:p>
            <a:r>
              <a:rPr lang="es-ES" dirty="0" smtClean="0"/>
              <a:t>Detalle </a:t>
            </a:r>
            <a:r>
              <a:rPr lang="es-ES" i="1" dirty="0" err="1" smtClean="0"/>
              <a:t>Percy</a:t>
            </a:r>
            <a:r>
              <a:rPr lang="es-ES" i="1" dirty="0" smtClean="0"/>
              <a:t> Jackson y el ladrón del rayo </a:t>
            </a:r>
            <a:r>
              <a:rPr lang="es-ES" dirty="0" smtClean="0"/>
              <a:t>(2010)</a:t>
            </a:r>
            <a:endParaRPr lang="es-ES" dirty="0"/>
          </a:p>
        </p:txBody>
      </p:sp>
    </p:spTree>
    <p:extLst>
      <p:ext uri="{BB962C8B-B14F-4D97-AF65-F5344CB8AC3E}">
        <p14:creationId xmlns:p14="http://schemas.microsoft.com/office/powerpoint/2010/main" val="335445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Hércules y el Descenso al Inframundo</a:t>
            </a:r>
            <a:endParaRPr lang="es-ES" dirty="0"/>
          </a:p>
        </p:txBody>
      </p:sp>
      <p:sp>
        <p:nvSpPr>
          <p:cNvPr id="3" name="Marcador de contenido 2"/>
          <p:cNvSpPr>
            <a:spLocks noGrp="1"/>
          </p:cNvSpPr>
          <p:nvPr>
            <p:ph sz="half" idx="1"/>
          </p:nvPr>
        </p:nvSpPr>
        <p:spPr>
          <a:xfrm>
            <a:off x="838200" y="1825626"/>
            <a:ext cx="4160520" cy="1801494"/>
          </a:xfrm>
        </p:spPr>
        <p:txBody>
          <a:bodyPr>
            <a:normAutofit fontScale="85000" lnSpcReduction="20000"/>
          </a:bodyPr>
          <a:lstStyle/>
          <a:p>
            <a:pPr marL="0" indent="0">
              <a:buNone/>
            </a:pPr>
            <a:r>
              <a:rPr lang="es-ES" dirty="0" smtClean="0"/>
              <a:t>Otros héroes que también visitaron el Hades</a:t>
            </a:r>
          </a:p>
          <a:p>
            <a:pPr marL="0" indent="0">
              <a:buNone/>
            </a:pPr>
            <a:r>
              <a:rPr lang="es-ES" dirty="0" smtClean="0"/>
              <a:t>Odiseo</a:t>
            </a:r>
          </a:p>
          <a:p>
            <a:pPr marL="0" indent="0">
              <a:buNone/>
            </a:pPr>
            <a:r>
              <a:rPr lang="es-ES" dirty="0" smtClean="0"/>
              <a:t>Eneas</a:t>
            </a:r>
          </a:p>
          <a:p>
            <a:pPr marL="0" indent="0">
              <a:buNone/>
            </a:pPr>
            <a:r>
              <a:rPr lang="es-ES" dirty="0" smtClean="0"/>
              <a:t>Orfeo</a:t>
            </a:r>
          </a:p>
          <a:p>
            <a:pPr marL="0" indent="0">
              <a:buNone/>
            </a:pPr>
            <a:endParaRPr lang="es-ES" dirty="0"/>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977" y="3627120"/>
            <a:ext cx="4999433" cy="2812181"/>
          </a:xfrm>
          <a:prstGeom prst="rect">
            <a:avLst/>
          </a:prstGeom>
        </p:spPr>
      </p:pic>
      <p:pic>
        <p:nvPicPr>
          <p:cNvPr id="7" name="Marcador de contenido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78600" y="1539357"/>
            <a:ext cx="5181600" cy="2914650"/>
          </a:xfrm>
        </p:spPr>
      </p:pic>
      <p:sp>
        <p:nvSpPr>
          <p:cNvPr id="11" name="CuadroTexto 10"/>
          <p:cNvSpPr txBox="1"/>
          <p:nvPr/>
        </p:nvSpPr>
        <p:spPr>
          <a:xfrm>
            <a:off x="8919410" y="4525127"/>
            <a:ext cx="2967790" cy="646331"/>
          </a:xfrm>
          <a:prstGeom prst="rect">
            <a:avLst/>
          </a:prstGeom>
          <a:noFill/>
        </p:spPr>
        <p:txBody>
          <a:bodyPr wrap="square" rtlCol="0">
            <a:spAutoFit/>
          </a:bodyPr>
          <a:lstStyle/>
          <a:p>
            <a:r>
              <a:rPr lang="es-ES" dirty="0" smtClean="0"/>
              <a:t>Detalle </a:t>
            </a:r>
            <a:r>
              <a:rPr lang="es-ES" i="1" dirty="0" err="1" smtClean="0"/>
              <a:t>Matrix</a:t>
            </a:r>
            <a:r>
              <a:rPr lang="es-ES" i="1" dirty="0" smtClean="0"/>
              <a:t> </a:t>
            </a:r>
            <a:r>
              <a:rPr lang="es-ES" i="1" dirty="0" err="1" smtClean="0"/>
              <a:t>Revolutions</a:t>
            </a:r>
            <a:r>
              <a:rPr lang="es-ES" i="1" dirty="0" smtClean="0"/>
              <a:t> </a:t>
            </a:r>
            <a:r>
              <a:rPr lang="es-ES" dirty="0" smtClean="0"/>
              <a:t>(2003)</a:t>
            </a:r>
            <a:endParaRPr lang="es-ES" dirty="0"/>
          </a:p>
        </p:txBody>
      </p:sp>
      <p:sp>
        <p:nvSpPr>
          <p:cNvPr id="12" name="CuadroTexto 11"/>
          <p:cNvSpPr txBox="1"/>
          <p:nvPr/>
        </p:nvSpPr>
        <p:spPr>
          <a:xfrm>
            <a:off x="8700970" y="5992297"/>
            <a:ext cx="2967790" cy="369332"/>
          </a:xfrm>
          <a:prstGeom prst="rect">
            <a:avLst/>
          </a:prstGeom>
          <a:noFill/>
        </p:spPr>
        <p:txBody>
          <a:bodyPr wrap="square" rtlCol="0">
            <a:spAutoFit/>
          </a:bodyPr>
          <a:lstStyle/>
          <a:p>
            <a:r>
              <a:rPr lang="es-ES" dirty="0" smtClean="0"/>
              <a:t>Detalle </a:t>
            </a:r>
            <a:r>
              <a:rPr lang="es-ES" i="1" dirty="0" smtClean="0"/>
              <a:t>Hércules</a:t>
            </a:r>
            <a:r>
              <a:rPr lang="es-ES" dirty="0" smtClean="0"/>
              <a:t> (1997)</a:t>
            </a:r>
            <a:endParaRPr lang="es-ES" dirty="0"/>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137" y="4454007"/>
            <a:ext cx="3221268" cy="1994418"/>
          </a:xfrm>
          <a:prstGeom prst="rect">
            <a:avLst/>
          </a:prstGeom>
        </p:spPr>
      </p:pic>
      <p:sp>
        <p:nvSpPr>
          <p:cNvPr id="14" name="CuadroTexto 13"/>
          <p:cNvSpPr txBox="1"/>
          <p:nvPr/>
        </p:nvSpPr>
        <p:spPr>
          <a:xfrm>
            <a:off x="854554" y="3807676"/>
            <a:ext cx="2967790" cy="646331"/>
          </a:xfrm>
          <a:prstGeom prst="rect">
            <a:avLst/>
          </a:prstGeom>
          <a:noFill/>
        </p:spPr>
        <p:txBody>
          <a:bodyPr wrap="square" rtlCol="0">
            <a:spAutoFit/>
          </a:bodyPr>
          <a:lstStyle/>
          <a:p>
            <a:r>
              <a:rPr lang="es-ES" i="1" dirty="0" smtClean="0"/>
              <a:t>Harry Potter y la Piedra filosofal </a:t>
            </a:r>
            <a:r>
              <a:rPr lang="es-ES" dirty="0" smtClean="0"/>
              <a:t>(2001)</a:t>
            </a:r>
            <a:endParaRPr lang="es-ES" dirty="0"/>
          </a:p>
        </p:txBody>
      </p:sp>
    </p:spTree>
    <p:extLst>
      <p:ext uri="{BB962C8B-B14F-4D97-AF65-F5344CB8AC3E}">
        <p14:creationId xmlns:p14="http://schemas.microsoft.com/office/powerpoint/2010/main" val="3697286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Hércules en la encrucijada</a:t>
            </a:r>
            <a:endParaRPr lang="es-ES" dirty="0"/>
          </a:p>
        </p:txBody>
      </p:sp>
      <p:sp>
        <p:nvSpPr>
          <p:cNvPr id="7" name="Marcador de contenido 6"/>
          <p:cNvSpPr>
            <a:spLocks noGrp="1"/>
          </p:cNvSpPr>
          <p:nvPr>
            <p:ph sz="half" idx="1"/>
          </p:nvPr>
        </p:nvSpPr>
        <p:spPr>
          <a:xfrm>
            <a:off x="838200" y="1597891"/>
            <a:ext cx="5181600" cy="4579072"/>
          </a:xfrm>
        </p:spPr>
        <p:txBody>
          <a:bodyPr>
            <a:normAutofit fontScale="62500" lnSpcReduction="20000"/>
          </a:bodyPr>
          <a:lstStyle/>
          <a:p>
            <a:pPr marL="0" indent="0" algn="just">
              <a:buNone/>
            </a:pPr>
            <a:r>
              <a:rPr lang="es-ES" dirty="0" smtClean="0"/>
              <a:t>El joven Hércules, en su paso de la niñez a la juventud, se encuentra en “aporía” acerca de que camino emprender en su vida. En esto se le aparecen dos matronas: la una, noble, perfecta, ataviada con una blanca túnica, es Arete, la Virtud. La segunda, hermosa, llena de afeites y con vestidos vaporosos para excitar la sensualidad, es denominada </a:t>
            </a:r>
            <a:r>
              <a:rPr lang="es-ES" dirty="0" err="1" smtClean="0"/>
              <a:t>Eudaimonía</a:t>
            </a:r>
            <a:r>
              <a:rPr lang="es-ES" dirty="0" smtClean="0"/>
              <a:t> (Felicidad), por sus amigos, y </a:t>
            </a:r>
            <a:r>
              <a:rPr lang="es-ES" dirty="0" err="1" smtClean="0"/>
              <a:t>Kakía</a:t>
            </a:r>
            <a:r>
              <a:rPr lang="es-ES" dirty="0" smtClean="0"/>
              <a:t> (Maldad), por sus detractores. Así, el vicio y la virtud se acercan al joven Hércules, bajo la apariencia de dos mujeres, una de austera y auténtica belleza, la otra disfrazando su abyección con engañosas artes. Ambas quieren conquistarle: una prometiéndole una vida ociosa en la riqueza, la abundancia y los placeres; la otra describiéndole el largo y duro camino, lleno de fatigas y tribulaciones, que lleva a la excelencia, al honor y a la gloria. El héroe se decide, sin vacilaciones, por el camino del esfuerzo y la virtud.</a:t>
            </a:r>
          </a:p>
          <a:p>
            <a:pPr marL="0" indent="0" algn="r">
              <a:buNone/>
            </a:pPr>
            <a:r>
              <a:rPr lang="es-ES" dirty="0" smtClean="0"/>
              <a:t>Jenofonte, </a:t>
            </a:r>
            <a:r>
              <a:rPr lang="es-ES" i="1" dirty="0" smtClean="0"/>
              <a:t>Memorables de Sócrates</a:t>
            </a:r>
            <a:endParaRPr lang="es-ES" i="1" dirty="0"/>
          </a:p>
        </p:txBody>
      </p:sp>
      <p:pic>
        <p:nvPicPr>
          <p:cNvPr id="9" name="Marcador de contenido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435" y="1597891"/>
            <a:ext cx="5498087" cy="3898883"/>
          </a:xfrm>
          <a:effectLst>
            <a:softEdge rad="63500"/>
          </a:effectLst>
        </p:spPr>
      </p:pic>
      <p:sp>
        <p:nvSpPr>
          <p:cNvPr id="10" name="CuadroTexto 9"/>
          <p:cNvSpPr txBox="1"/>
          <p:nvPr/>
        </p:nvSpPr>
        <p:spPr>
          <a:xfrm>
            <a:off x="7269298" y="5496774"/>
            <a:ext cx="4410224" cy="369332"/>
          </a:xfrm>
          <a:prstGeom prst="rect">
            <a:avLst/>
          </a:prstGeom>
          <a:noFill/>
        </p:spPr>
        <p:txBody>
          <a:bodyPr wrap="square" rtlCol="0">
            <a:spAutoFit/>
          </a:bodyPr>
          <a:lstStyle/>
          <a:p>
            <a:r>
              <a:rPr lang="es-ES" i="1" dirty="0" smtClean="0"/>
              <a:t>El joven entre la Virtud y el Vicio</a:t>
            </a:r>
            <a:r>
              <a:rPr lang="es-ES" dirty="0" smtClean="0"/>
              <a:t>, P. Veronés</a:t>
            </a:r>
            <a:endParaRPr lang="es-ES" dirty="0"/>
          </a:p>
        </p:txBody>
      </p:sp>
    </p:spTree>
    <p:extLst>
      <p:ext uri="{BB962C8B-B14F-4D97-AF65-F5344CB8AC3E}">
        <p14:creationId xmlns:p14="http://schemas.microsoft.com/office/powerpoint/2010/main" val="267203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1302</Words>
  <Application>Microsoft Office PowerPoint</Application>
  <PresentationFormat>Panorámica</PresentationFormat>
  <Paragraphs>110</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Modelos clásicos mitificados</vt:lpstr>
      <vt:lpstr>Heracles - Hércules</vt:lpstr>
      <vt:lpstr>Nacimiento</vt:lpstr>
      <vt:lpstr>Heracles, gloria de Hera</vt:lpstr>
      <vt:lpstr>Hércules y Mégara</vt:lpstr>
      <vt:lpstr>XII Trabajos de Hércules</vt:lpstr>
      <vt:lpstr>XII Trabajos de Hércules</vt:lpstr>
      <vt:lpstr>Hércules y el Descenso al Inframundo</vt:lpstr>
      <vt:lpstr>Hércules en la encrucijada</vt:lpstr>
      <vt:lpstr>Hércules en la encrucijada</vt:lpstr>
      <vt:lpstr>El paso de Hércules por la península Ibérica</vt:lpstr>
      <vt:lpstr>El paso de Hércules por Castilla y León</vt:lpstr>
      <vt:lpstr>Alejandro Magno (356-327 a.C.)</vt:lpstr>
      <vt:lpstr>Anécdotas de infancia: Bucéfalo</vt:lpstr>
      <vt:lpstr>Anécdotas de madurez: Nudo Gordiano, Diógenes y amor por las letras</vt:lpstr>
      <vt:lpstr>Batalla de Issos</vt:lpstr>
      <vt:lpstr>Cayo Julio César (100 - 44 a.C.)</vt:lpstr>
      <vt:lpstr>La Guerra de las Galias</vt:lpstr>
      <vt:lpstr>Cuídate de los Idus de Marzo</vt:lpstr>
      <vt:lpstr>Una clase de mitología a pie de calle: la fachada de la Universidad de Salamanca</vt:lpstr>
      <vt:lpstr>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Héroes mitificados</dc:title>
  <dc:creator>Isabel Varillas</dc:creator>
  <cp:lastModifiedBy>Isabel Varillas</cp:lastModifiedBy>
  <cp:revision>34</cp:revision>
  <dcterms:created xsi:type="dcterms:W3CDTF">2022-03-30T08:56:14Z</dcterms:created>
  <dcterms:modified xsi:type="dcterms:W3CDTF">2022-03-30T18:52:09Z</dcterms:modified>
</cp:coreProperties>
</file>