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9" r:id="rId7"/>
    <p:sldId id="266" r:id="rId8"/>
    <p:sldId id="260" r:id="rId9"/>
    <p:sldId id="258" r:id="rId10"/>
    <p:sldId id="261" r:id="rId11"/>
    <p:sldId id="262" r:id="rId12"/>
    <p:sldId id="263" r:id="rId13"/>
    <p:sldId id="264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0145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33AE9-4EAC-4200-9CDC-644CD1CBF93D}" type="datetimeFigureOut">
              <a:rPr lang="es-ES" smtClean="0"/>
              <a:t>27/02/2020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66FF6-806F-491C-8222-DABD344666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9058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66FF6-806F-491C-8222-DABD344666F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6910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66FF6-806F-491C-8222-DABD344666F9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14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600" dirty="0"/>
              <a:t> PAP: PRIMEROS AUXILIOS PSICOLÓGICOS.</a:t>
            </a:r>
            <a:br>
              <a:rPr lang="es-ES" sz="3600" dirty="0"/>
            </a:br>
            <a:r>
              <a:rPr lang="es-ES" sz="3600" dirty="0"/>
              <a:t>¿QUÉ HAGO CUANDO NO SÉ QUÉ HACER?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/>
              <a:t>PEQUEÑOS GESTOS, GRANDES PROGRESOS</a:t>
            </a:r>
            <a:endParaRPr lang="es-ES" dirty="0"/>
          </a:p>
        </p:txBody>
      </p:sp>
      <p:pic>
        <p:nvPicPr>
          <p:cNvPr id="1026" name="Picture 2" descr="Resultado de imagen para evolución de una flor en mace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284" y="321334"/>
            <a:ext cx="5736267" cy="322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s.creativecommons.org/blog/wp-content/uploads/2013/04/by-sa_pet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93" y="6304501"/>
            <a:ext cx="11239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383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CONSOLAR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rgbClr val="FF0000"/>
                </a:solidFill>
              </a:rPr>
              <a:t>TOMA FALSA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 “</a:t>
            </a:r>
            <a:r>
              <a:rPr lang="es-ES" sz="2000" dirty="0"/>
              <a:t>¡A ver qué castigo te ponen!”</a:t>
            </a:r>
          </a:p>
          <a:p>
            <a:r>
              <a:rPr lang="es-ES" sz="2000" dirty="0"/>
              <a:t>“Esto te va a suponer quedarte sin recreo varios días o no ir a la próxima salida.”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rgbClr val="00B050"/>
                </a:solidFill>
              </a:rPr>
              <a:t>TOMA BUENA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sz="1900" dirty="0"/>
              <a:t>Estamos aquí para ayudarte…</a:t>
            </a:r>
          </a:p>
          <a:p>
            <a:r>
              <a:rPr lang="es-ES" sz="1900" dirty="0"/>
              <a:t>“Tu ya sabes como afrontar esta situación con el director y con tus padres, cumplirás con la consecuencia que se te imponga y luego te sentirás mucho mejor”.</a:t>
            </a:r>
          </a:p>
          <a:p>
            <a:r>
              <a:rPr lang="es-ES" sz="1900" dirty="0"/>
              <a:t>Piedra para el autocontrol: “Te regalo esta piedra llévala siempre contigo en un bolsillo y cuando notes que vas a ir en contra de alguna norma manoséala para que te sirva de control. ¿Te parece?”</a:t>
            </a:r>
          </a:p>
          <a:p>
            <a:r>
              <a:rPr lang="es-ES" sz="1900" dirty="0"/>
              <a:t>“Te felicito por tu sinceridad y por tus ganas de solucionarlo”</a:t>
            </a:r>
          </a:p>
          <a:p>
            <a:r>
              <a:rPr lang="es-ES" sz="1900" dirty="0"/>
              <a:t>“Si me necesitas, sabes donde estoy, estaré encantada de  escucharte y ayudarte.”</a:t>
            </a:r>
          </a:p>
          <a:p>
            <a:r>
              <a:rPr lang="es-ES" sz="1900" dirty="0"/>
              <a:t>En los días siguientes estaré pendiente de tener algún acercamiento a él sin que lo sienta como intromisión, sólo un contacto del tipo de mano en el hombro…</a:t>
            </a:r>
          </a:p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932" y="3981185"/>
            <a:ext cx="3117079" cy="1781188"/>
          </a:xfrm>
          <a:prstGeom prst="rect">
            <a:avLst/>
          </a:prstGeom>
        </p:spPr>
      </p:pic>
      <p:pic>
        <p:nvPicPr>
          <p:cNvPr id="6146" name="Picture 2" descr="http://es.creativecommons.org/blog/wp-content/uploads/2013/04/by-sa_pet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76" y="6012782"/>
            <a:ext cx="11239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492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A MODO DE CONCLUSIÓN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ALGUNAS FRASES …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Cuando un niño se porta mal, se siente mal. </a:t>
            </a:r>
          </a:p>
          <a:p>
            <a:r>
              <a:rPr lang="es-ES" dirty="0"/>
              <a:t>La conducta es su forma de pedir ayuda, al no poder hacerlo de forma hablada.</a:t>
            </a:r>
          </a:p>
          <a:p>
            <a:r>
              <a:rPr lang="es-ES" dirty="0"/>
              <a:t>Cuidado maternal, salud mental.</a:t>
            </a:r>
          </a:p>
          <a:p>
            <a:r>
              <a:rPr lang="es-ES" dirty="0"/>
              <a:t>El maestro que esté cerca pero no encima.</a:t>
            </a:r>
          </a:p>
        </p:txBody>
      </p:sp>
      <p:pic>
        <p:nvPicPr>
          <p:cNvPr id="7" name="Picture 2" descr="Resultado de imagen para premio cine osca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175" y="2815828"/>
            <a:ext cx="3063081" cy="306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es.creativecommons.org/blog/wp-content/uploads/2013/04/by-sa_pet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40" y="6189663"/>
            <a:ext cx="11239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430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9600" dirty="0"/>
              <a:t>¡GRACIAS</a:t>
            </a:r>
            <a:r>
              <a:rPr lang="es-ES" sz="5400" dirty="0"/>
              <a:t> </a:t>
            </a:r>
            <a:r>
              <a:rPr lang="es-ES" sz="9600" dirty="0"/>
              <a:t>!</a:t>
            </a:r>
            <a:br>
              <a:rPr lang="es-ES" sz="9600" dirty="0"/>
            </a:br>
            <a:r>
              <a:rPr lang="es-ES" dirty="0"/>
              <a:t>AL PONENTE: Juan Carlos López Rodríguez</a:t>
            </a:r>
            <a:br>
              <a:rPr lang="es-ES" dirty="0"/>
            </a:br>
            <a:r>
              <a:rPr lang="es-ES" dirty="0"/>
              <a:t>A LA ASESORA: María Jesús González </a:t>
            </a:r>
            <a:r>
              <a:rPr lang="es-ES" dirty="0" err="1"/>
              <a:t>Sebastiá</a:t>
            </a:r>
            <a:r>
              <a:rPr lang="es-ES" dirty="0"/>
              <a:t> y…</a:t>
            </a:r>
            <a:br>
              <a:rPr lang="es-ES" dirty="0"/>
            </a:br>
            <a:r>
              <a:rPr lang="es-ES" dirty="0"/>
              <a:t>a todos los </a:t>
            </a:r>
            <a:r>
              <a:rPr lang="es-ES" dirty="0" err="1"/>
              <a:t>compañer@s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/>
              <a:t>RAQUEL MIGUEL CARDIEL</a:t>
            </a:r>
          </a:p>
          <a:p>
            <a:r>
              <a:rPr lang="es-ES"/>
              <a:t>FEBRERO 2020</a:t>
            </a:r>
            <a:endParaRPr lang="es-ES" dirty="0"/>
          </a:p>
        </p:txBody>
      </p:sp>
      <p:pic>
        <p:nvPicPr>
          <p:cNvPr id="4098" name="Picture 2" descr="http://es.creativecommons.org/blog/wp-content/uploads/2013/04/by-sa_pet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6069860"/>
            <a:ext cx="11239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767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PLANTEAMIENTO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6371" y="2141819"/>
            <a:ext cx="10233800" cy="4351338"/>
          </a:xfrm>
        </p:spPr>
        <p:txBody>
          <a:bodyPr/>
          <a:lstStyle/>
          <a:p>
            <a:r>
              <a:rPr lang="es-ES" dirty="0"/>
              <a:t>Alumno X de 4º curso, repitiendo. Llega está en el despacho del director por  la segunda actuación en la semana fuera de las normas. En esta última ocasión, en una salida por el barrio. </a:t>
            </a:r>
          </a:p>
          <a:p>
            <a:r>
              <a:rPr lang="es-ES" dirty="0"/>
              <a:t> Yo, como secretaria, llego al despacho, me lo encuentro después de la intervención de la jefe de estudios que le ha pedido que se siente y reflexione. Está en silencio. Sentado frente a mi mesa por el lado de atención al “público”.</a:t>
            </a:r>
          </a:p>
          <a:p>
            <a:r>
              <a:rPr lang="es-ES" dirty="0"/>
              <a:t>Decido poner en práctica PAP consciente de que no se trata de un acontecimiento traumático sino de una de tantas pequeñas cosas que suceden habitualmente en el aula, recreo…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AutoShape 2" descr="Resultado de imagen para palo roto"/>
          <p:cNvSpPr>
            <a:spLocks noChangeAspect="1" noChangeArrowheads="1"/>
          </p:cNvSpPr>
          <p:nvPr/>
        </p:nvSpPr>
        <p:spPr bwMode="auto">
          <a:xfrm>
            <a:off x="112846" y="13754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930" y="227806"/>
            <a:ext cx="2847975" cy="1600200"/>
          </a:xfrm>
          <a:prstGeom prst="rect">
            <a:avLst/>
          </a:prstGeom>
        </p:spPr>
      </p:pic>
      <p:pic>
        <p:nvPicPr>
          <p:cNvPr id="13316" name="Picture 4" descr="http://es.creativecommons.org/blog/wp-content/uploads/2013/04/by-sa_pet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930" y="6235490"/>
            <a:ext cx="11239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810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FASES DE APLICACIÓN PAP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1.- Contacto y presentación</a:t>
            </a:r>
          </a:p>
          <a:p>
            <a:r>
              <a:rPr lang="es-ES" dirty="0"/>
              <a:t>2.- Contener</a:t>
            </a:r>
          </a:p>
          <a:p>
            <a:r>
              <a:rPr lang="es-ES" dirty="0"/>
              <a:t>3.- Calmar</a:t>
            </a:r>
          </a:p>
          <a:p>
            <a:r>
              <a:rPr lang="es-ES" dirty="0"/>
              <a:t>4.- Informar</a:t>
            </a:r>
          </a:p>
          <a:p>
            <a:r>
              <a:rPr lang="es-ES" dirty="0"/>
              <a:t>5.- Normalizar</a:t>
            </a:r>
          </a:p>
          <a:p>
            <a:r>
              <a:rPr lang="es-ES" dirty="0"/>
              <a:t>6.- Consolar</a:t>
            </a:r>
          </a:p>
          <a:p>
            <a:endParaRPr lang="es-ES" dirty="0"/>
          </a:p>
        </p:txBody>
      </p:sp>
      <p:pic>
        <p:nvPicPr>
          <p:cNvPr id="2050" name="Picture 2" descr="■Hoy lanza polvos mágicos de la gratitud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889" y="2035894"/>
            <a:ext cx="47625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s.creativecommons.org/blog/wp-content/uploads/2013/04/by-sa_pet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251" y="5981700"/>
            <a:ext cx="11239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032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dirty="0"/>
              <a:t>DE TOMAS FALSAS A LA TOMA BUENA</a:t>
            </a:r>
            <a:br>
              <a:rPr lang="es-ES" sz="3600" dirty="0"/>
            </a:br>
            <a:r>
              <a:rPr lang="es-ES" sz="3600" dirty="0"/>
              <a:t>siempre se pueden cambiar las tomas falsas por una buena toma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943" y="2129267"/>
            <a:ext cx="4111996" cy="4021423"/>
          </a:xfrm>
          <a:prstGeom prst="rect">
            <a:avLst/>
          </a:prstGeom>
        </p:spPr>
      </p:pic>
      <p:pic>
        <p:nvPicPr>
          <p:cNvPr id="12290" name="Picture 2" descr="http://es.creativecommons.org/blog/wp-content/uploads/2013/04/by-sa_pet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99" y="5760164"/>
            <a:ext cx="11239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235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CONTACTO Y PRESENTACIÓN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>
                <a:solidFill>
                  <a:srgbClr val="FF0000"/>
                </a:solidFill>
              </a:rPr>
              <a:t>TOMA FALSA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473031"/>
          </a:xfrm>
        </p:spPr>
        <p:txBody>
          <a:bodyPr/>
          <a:lstStyle/>
          <a:p>
            <a:r>
              <a:rPr lang="es-ES" sz="2000" dirty="0"/>
              <a:t>Entro sin saludar, le ignoro, como si no estuviera allí.</a:t>
            </a:r>
          </a:p>
          <a:p>
            <a:r>
              <a:rPr lang="es-ES" sz="2000" dirty="0"/>
              <a:t>Me pongo a trabajar en mis temas de secretaría.</a:t>
            </a:r>
          </a:p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>
                <a:solidFill>
                  <a:srgbClr val="00B050"/>
                </a:solidFill>
              </a:rPr>
              <a:t>TOMA BUENA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300502"/>
          </a:xfrm>
        </p:spPr>
        <p:txBody>
          <a:bodyPr/>
          <a:lstStyle/>
          <a:p>
            <a:r>
              <a:rPr lang="es-ES" dirty="0"/>
              <a:t>Le saludo llamándole por su nombre</a:t>
            </a:r>
          </a:p>
          <a:p>
            <a:r>
              <a:rPr lang="es-ES" dirty="0"/>
              <a:t>No tengo que presentarme, ya me conoce.</a:t>
            </a:r>
          </a:p>
          <a:p>
            <a:r>
              <a:rPr lang="es-ES" dirty="0"/>
              <a:t>Le pido permiso para acercarme: “¿Te importa que me siente a tu lado?”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476" y="3888335"/>
            <a:ext cx="2505075" cy="1813845"/>
          </a:xfrm>
          <a:prstGeom prst="rect">
            <a:avLst/>
          </a:prstGeom>
        </p:spPr>
      </p:pic>
      <p:pic>
        <p:nvPicPr>
          <p:cNvPr id="11266" name="Picture 2" descr="http://es.creativecommons.org/blog/wp-content/uploads/2013/04/by-sa_pet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76" y="5978106"/>
            <a:ext cx="11239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673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CONTENER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dirty="0">
                <a:solidFill>
                  <a:srgbClr val="FF0000"/>
                </a:solidFill>
              </a:rPr>
              <a:t>TOMA FALSA</a:t>
            </a:r>
          </a:p>
          <a:p>
            <a:r>
              <a:rPr lang="es-ES" sz="2200" dirty="0"/>
              <a:t>Me siento enfrente, en mi silla.</a:t>
            </a:r>
          </a:p>
          <a:p>
            <a:r>
              <a:rPr lang="es-ES" sz="2200" dirty="0"/>
              <a:t>Interrogatorio: </a:t>
            </a:r>
          </a:p>
          <a:p>
            <a:pPr marL="0" indent="0">
              <a:buNone/>
            </a:pPr>
            <a:r>
              <a:rPr lang="es-ES" sz="2200" dirty="0"/>
              <a:t>“¿qué has hecho ahora?”</a:t>
            </a:r>
          </a:p>
          <a:p>
            <a:pPr marL="0" indent="0">
              <a:buNone/>
            </a:pPr>
            <a:r>
              <a:rPr lang="es-ES" sz="2200" dirty="0"/>
              <a:t> “Pero, ¿otra vez?”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221492"/>
          </a:xfrm>
        </p:spPr>
        <p:txBody>
          <a:bodyPr>
            <a:normAutofit fontScale="85000" lnSpcReduction="20000"/>
          </a:bodyPr>
          <a:lstStyle/>
          <a:p>
            <a:pPr marL="457200" lvl="1" indent="0" algn="ctr">
              <a:buNone/>
            </a:pPr>
            <a:r>
              <a:rPr lang="es-ES" dirty="0">
                <a:solidFill>
                  <a:srgbClr val="00B050"/>
                </a:solidFill>
              </a:rPr>
              <a:t>TOMA BUENA</a:t>
            </a:r>
          </a:p>
          <a:p>
            <a:r>
              <a:rPr lang="es-ES" dirty="0"/>
              <a:t>Me siento a su lado.</a:t>
            </a:r>
          </a:p>
          <a:p>
            <a:r>
              <a:rPr lang="es-ES" dirty="0"/>
              <a:t>Tono de voz suave, actitud asertiva.</a:t>
            </a:r>
          </a:p>
          <a:p>
            <a:r>
              <a:rPr lang="es-ES" dirty="0"/>
              <a:t>Escuchar sin juzgar.</a:t>
            </a:r>
          </a:p>
          <a:p>
            <a:r>
              <a:rPr lang="es-ES" dirty="0"/>
              <a:t>Comienzo con algo neutral: “¿Sigues pasando las tardes con tu abuelo?”</a:t>
            </a:r>
          </a:p>
          <a:p>
            <a:r>
              <a:rPr lang="es-ES" dirty="0"/>
              <a:t>“¿Cómo ves las cosas?, ¿qué sientes?”</a:t>
            </a:r>
          </a:p>
          <a:p>
            <a:r>
              <a:rPr lang="es-ES" dirty="0"/>
              <a:t>Pongo nombre a su emoción apelando a un pensamiento que pueda  tranquilizar esa emoción:</a:t>
            </a:r>
          </a:p>
          <a:p>
            <a:pPr marL="0" indent="0">
              <a:buNone/>
            </a:pPr>
            <a:r>
              <a:rPr lang="es-ES" sz="1900" dirty="0"/>
              <a:t>“Veo que estás triste pero aquí puedes estar tranquilo… te vamos a escuchar… piensa  que todo se puede arreglar…”</a:t>
            </a:r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385" y="4001294"/>
            <a:ext cx="1615645" cy="1615645"/>
          </a:xfrm>
          <a:prstGeom prst="rect">
            <a:avLst/>
          </a:prstGeom>
        </p:spPr>
      </p:pic>
      <p:pic>
        <p:nvPicPr>
          <p:cNvPr id="10242" name="Picture 2" descr="http://es.creativecommons.org/blog/wp-content/uploads/2013/04/by-sa_pet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76" y="5921374"/>
            <a:ext cx="11239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194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CALMAR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rgbClr val="FF0000"/>
                </a:solidFill>
              </a:rPr>
              <a:t>TOMA FALSA	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sz="2000" dirty="0"/>
              <a:t>Engañarle con promesas que no pueden ser:</a:t>
            </a:r>
          </a:p>
          <a:p>
            <a:r>
              <a:rPr lang="es-ES" sz="2000" dirty="0"/>
              <a:t>“Si te calmas, no va a pasar nada”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rgbClr val="00B050"/>
                </a:solidFill>
              </a:rPr>
              <a:t>TOMA BUENA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/>
              <a:t>Le digo que:</a:t>
            </a:r>
          </a:p>
          <a:p>
            <a:r>
              <a:rPr lang="es-ES" dirty="0"/>
              <a:t> estamos para ayudarle, que queremos que las cosas vayan bien.</a:t>
            </a:r>
          </a:p>
          <a:p>
            <a:r>
              <a:rPr lang="es-ES" dirty="0"/>
              <a:t>Puede explicarse, que le vamos a escuchar con atención.</a:t>
            </a:r>
          </a:p>
          <a:p>
            <a:r>
              <a:rPr lang="es-ES" dirty="0"/>
              <a:t>“¿Quieres contarme lo que ha pasado?, ¿Prefieres escribir, dibujar?”</a:t>
            </a:r>
          </a:p>
          <a:p>
            <a:r>
              <a:rPr lang="es-ES" sz="1900" dirty="0"/>
              <a:t>¿Recuerdas cuando te peleaste con Z en el recreo, que luego buscasteis entre los dos una solución? Para esto también hay solución.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336" y="3566586"/>
            <a:ext cx="2425046" cy="2154826"/>
          </a:xfrm>
          <a:prstGeom prst="rect">
            <a:avLst/>
          </a:prstGeom>
        </p:spPr>
      </p:pic>
      <p:pic>
        <p:nvPicPr>
          <p:cNvPr id="9218" name="Picture 2" descr="http://es.creativecommons.org/blog/wp-content/uploads/2013/04/by-sa_pet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00" y="6189663"/>
            <a:ext cx="11239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889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INFORMAR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rgbClr val="FF0000"/>
                </a:solidFill>
              </a:rPr>
              <a:t>TOMA FALSA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sz="2000" dirty="0"/>
              <a:t>Cargarle de culpa: “eres un maleducado, eres…”</a:t>
            </a:r>
          </a:p>
          <a:p>
            <a:r>
              <a:rPr lang="es-ES" sz="2000" dirty="0"/>
              <a:t>Lluvia de reproches: “siempre igual” “cuando vas a cambiar”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rgbClr val="00B050"/>
                </a:solidFill>
              </a:rPr>
              <a:t>TOMA BUENA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442078" y="2883937"/>
            <a:ext cx="5035548" cy="3189059"/>
          </a:xfrm>
        </p:spPr>
        <p:txBody>
          <a:bodyPr>
            <a:normAutofit/>
          </a:bodyPr>
          <a:lstStyle/>
          <a:p>
            <a:r>
              <a:rPr lang="es-ES" dirty="0"/>
              <a:t>Ponemos el énfasis en su comportamiento, no en su personalidad:</a:t>
            </a:r>
          </a:p>
          <a:p>
            <a:pPr marL="0" indent="0">
              <a:buNone/>
            </a:pPr>
            <a:r>
              <a:rPr lang="es-ES" sz="1900" dirty="0"/>
              <a:t>“Me dices que no sabes por qué lo has hecho, pero entenderás que no se debe hacer, ¿no?”</a:t>
            </a:r>
          </a:p>
          <a:p>
            <a:pPr marL="0" indent="0">
              <a:buNone/>
            </a:pPr>
            <a:r>
              <a:rPr lang="es-ES" sz="1900" dirty="0"/>
              <a:t>“ ¿Qué te parece si cuando hables con el director le muestras que estás arrepentido y le dices cómo te sientes? Así será más fácil </a:t>
            </a:r>
            <a:r>
              <a:rPr lang="es-ES" sz="1800" dirty="0"/>
              <a:t>buscar una solución, ¿no crees?”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892" y="3671637"/>
            <a:ext cx="1938696" cy="2914141"/>
          </a:xfrm>
          <a:prstGeom prst="rect">
            <a:avLst/>
          </a:prstGeom>
        </p:spPr>
      </p:pic>
      <p:pic>
        <p:nvPicPr>
          <p:cNvPr id="8194" name="Picture 2" descr="http://es.creativecommons.org/blog/wp-content/uploads/2013/04/by-sa_pet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00" y="6072996"/>
            <a:ext cx="11239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930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NORMALIZAR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rgbClr val="FF0000"/>
                </a:solidFill>
              </a:rPr>
              <a:t>TOMA FALSA</a:t>
            </a:r>
            <a:r>
              <a:rPr lang="es-ES" dirty="0"/>
              <a:t>	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sz="2000" dirty="0"/>
              <a:t>“No es normal que estés todos los días igual”</a:t>
            </a:r>
          </a:p>
          <a:p>
            <a:r>
              <a:rPr lang="es-ES" sz="2000" dirty="0"/>
              <a:t>“ ¿Cómo no te controlas?”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rgbClr val="00B050"/>
                </a:solidFill>
              </a:rPr>
              <a:t>TOMA BUENA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/>
              <a:t>“No pasa nada porque sientas miedo a lo que te va a decir el director, tus padres…”</a:t>
            </a:r>
          </a:p>
          <a:p>
            <a:r>
              <a:rPr lang="es-ES" dirty="0"/>
              <a:t>“Comprendo que estés triste, porque han sido dos errores muy seguidos…”</a:t>
            </a:r>
          </a:p>
          <a:p>
            <a:r>
              <a:rPr lang="es-ES" dirty="0"/>
              <a:t>“Pero ya sabes, de los errores siempre se aprende…”</a:t>
            </a:r>
          </a:p>
          <a:p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607" y="3821113"/>
            <a:ext cx="2068945" cy="2061555"/>
          </a:xfrm>
          <a:prstGeom prst="rect">
            <a:avLst/>
          </a:prstGeom>
        </p:spPr>
      </p:pic>
      <p:pic>
        <p:nvPicPr>
          <p:cNvPr id="7170" name="Picture 2" descr="http://es.creativecommons.org/blog/wp-content/uploads/2013/04/by-sa_pet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79" y="5882668"/>
            <a:ext cx="11239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503576"/>
      </p:ext>
    </p:extLst>
  </p:cSld>
  <p:clrMapOvr>
    <a:masterClrMapping/>
  </p:clrMapOvr>
</p:sld>
</file>

<file path=ppt/theme/theme1.xml><?xml version="1.0" encoding="utf-8"?>
<a:theme xmlns:a="http://schemas.openxmlformats.org/drawingml/2006/main" name="Profundidad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6850A2DBDDC2B44A3332CDA5EF0452A" ma:contentTypeVersion="11" ma:contentTypeDescription="Crear nuevo documento." ma:contentTypeScope="" ma:versionID="e6b5604959c11ba42de35f1422cb5fca">
  <xsd:schema xmlns:xsd="http://www.w3.org/2001/XMLSchema" xmlns:xs="http://www.w3.org/2001/XMLSchema" xmlns:p="http://schemas.microsoft.com/office/2006/metadata/properties" xmlns:ns3="4ca0c008-a65c-49f9-9a36-087a2fa21a78" xmlns:ns4="dbeacade-4e3a-4eff-8f7c-aca3e1791553" targetNamespace="http://schemas.microsoft.com/office/2006/metadata/properties" ma:root="true" ma:fieldsID="489cbd0d991a230585b34e1e30a25616" ns3:_="" ns4:_="">
    <xsd:import namespace="4ca0c008-a65c-49f9-9a36-087a2fa21a78"/>
    <xsd:import namespace="dbeacade-4e3a-4eff-8f7c-aca3e179155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a0c008-a65c-49f9-9a36-087a2fa21a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eacade-4e3a-4eff-8f7c-aca3e17915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F7A6BD-EBB4-4332-AABA-84BDB89CB9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a0c008-a65c-49f9-9a36-087a2fa21a78"/>
    <ds:schemaRef ds:uri="dbeacade-4e3a-4eff-8f7c-aca3e17915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9AFCA8-257F-4136-AEEF-64C93D10C8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F82EE9-EFF0-43FC-99EA-117A40962308}">
  <ds:schemaRefs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dbeacade-4e3a-4eff-8f7c-aca3e1791553"/>
    <ds:schemaRef ds:uri="4ca0c008-a65c-49f9-9a36-087a2fa21a7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TM04033923[[fn=Profundidad]]</Template>
  <TotalTime>465</TotalTime>
  <Words>823</Words>
  <Application>Microsoft Office PowerPoint</Application>
  <PresentationFormat>Panorámica</PresentationFormat>
  <Paragraphs>85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Corbel</vt:lpstr>
      <vt:lpstr>Profundidad</vt:lpstr>
      <vt:lpstr> PAP: PRIMEROS AUXILIOS PSICOLÓGICOS. ¿QUÉ HAGO CUANDO NO SÉ QUÉ HACER?</vt:lpstr>
      <vt:lpstr>PLANTEAMIENTO</vt:lpstr>
      <vt:lpstr>FASES DE APLICACIÓN PAP</vt:lpstr>
      <vt:lpstr>DE TOMAS FALSAS A LA TOMA BUENA siempre se pueden cambiar las tomas falsas por una buena toma</vt:lpstr>
      <vt:lpstr>CONTACTO Y PRESENTACIÓN</vt:lpstr>
      <vt:lpstr>CONTENER</vt:lpstr>
      <vt:lpstr>CALMAR</vt:lpstr>
      <vt:lpstr>INFORMAR</vt:lpstr>
      <vt:lpstr>NORMALIZAR</vt:lpstr>
      <vt:lpstr>CONSOLAR</vt:lpstr>
      <vt:lpstr>A MODO DE CONCLUSIÓN</vt:lpstr>
      <vt:lpstr>¡GRACIAS ! AL PONENTE: Juan Carlos López Rodríguez A LA ASESORA: María Jesús González Sebastiá y… a todos los compañer@s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PAP: PRIMEROS AUXILIOS PSICOLÓGICOS. ¿QUÉ HAGO CUANDO NO SÉ QUÉ HACER?</dc:title>
  <dc:creator>Usuario</dc:creator>
  <cp:lastModifiedBy>M. JESUS GONZALEZ SEBASTIA</cp:lastModifiedBy>
  <cp:revision>37</cp:revision>
  <dcterms:created xsi:type="dcterms:W3CDTF">2020-02-16T16:52:27Z</dcterms:created>
  <dcterms:modified xsi:type="dcterms:W3CDTF">2020-02-27T12:02:11Z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0x01010046850A2DBDDC2B44A3332CDA5EF0452A</vt:lpwstr>
  </property>
</Properties>
</file>