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58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1DC29-D662-41A7-9945-35382C74BC98}" type="datetimeFigureOut">
              <a:rPr lang="es-ES" smtClean="0"/>
              <a:t>24/10/2019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1FE18-878E-463A-9874-8278A9E59A2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C276-EF54-4055-BD6B-FC418104DABF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3091D-0A17-4BB9-AFE0-3F9D6FAED697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6011-1960-432B-9E97-75CC2CCB02DF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92443-D166-401C-9401-83ECEADD2373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F2AC-362D-4905-88D6-F879FAC23449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1C41-9FFE-42F2-B32F-578681AF37DC}" type="datetime1">
              <a:rPr lang="es-ES" smtClean="0"/>
              <a:t>24/10/2019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AB66-21BE-4F75-B113-ED68479085ED}" type="datetime1">
              <a:rPr lang="es-ES" smtClean="0"/>
              <a:t>24/10/2019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F2A1-86F5-456E-A501-1C428997C52E}" type="datetime1">
              <a:rPr lang="es-ES" smtClean="0"/>
              <a:t>24/10/2019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4384-34FC-4F1F-83E7-CFA28C39CA1C}" type="datetime1">
              <a:rPr lang="es-ES" smtClean="0"/>
              <a:t>24/10/2019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728A-A239-4808-A028-6954315B24DD}" type="datetime1">
              <a:rPr lang="es-ES" smtClean="0"/>
              <a:t>24/10/2019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44E66-74EC-45C3-BB6B-F19F7CA82622}" type="datetime1">
              <a:rPr lang="es-ES" smtClean="0"/>
              <a:t>24/10/2019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B8369-5A67-4820-A9E0-5EF2E4B26FD6}" type="datetime1">
              <a:rPr lang="es-ES" smtClean="0"/>
              <a:t>24/10/2019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0CEC4-D768-456D-A0A8-4A85F0B8A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2000240"/>
            <a:ext cx="7858180" cy="235745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s-ES" b="1" dirty="0"/>
              <a:t>El modelo de enseñanza de Matemáticas</a:t>
            </a:r>
            <a:br>
              <a:rPr lang="es-ES" dirty="0"/>
            </a:br>
            <a:r>
              <a:rPr lang="es-ES" b="1" dirty="0"/>
              <a:t>Método Singapur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71604" y="5286388"/>
            <a:ext cx="6200796" cy="1185874"/>
          </a:xfrm>
        </p:spPr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Sandra García Diez</a:t>
            </a:r>
          </a:p>
          <a:p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/>
              <a:t>En la actividad planteada vamos a explicar la </a:t>
            </a:r>
            <a:r>
              <a:rPr lang="es-ES" b="1" dirty="0"/>
              <a:t>suma de fracciones </a:t>
            </a:r>
            <a:r>
              <a:rPr lang="es-ES" dirty="0"/>
              <a:t>a través de </a:t>
            </a:r>
            <a:r>
              <a:rPr lang="es-ES" b="1" dirty="0"/>
              <a:t>las barras de SINGAPUR.</a:t>
            </a:r>
          </a:p>
          <a:p>
            <a:r>
              <a:rPr lang="es-ES" dirty="0"/>
              <a:t>Para llevarla a cabo seguiremos la secuencia educativa de este método, siendo ésta la siguiente: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suma de fraccione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643314"/>
            <a:ext cx="5357850" cy="165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725602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s-ES" dirty="0"/>
              <a:t>Javier</a:t>
            </a:r>
            <a:r>
              <a:rPr lang="es-ES" dirty="0">
                <a:latin typeface="+mj-lt"/>
              </a:rPr>
              <a:t> y su esposa, Ana, ayer cenaron </a:t>
            </a:r>
            <a:r>
              <a:rPr lang="es-ES" b="1" dirty="0">
                <a:latin typeface="+mj-lt"/>
              </a:rPr>
              <a:t>una tortilla</a:t>
            </a:r>
            <a:r>
              <a:rPr lang="es-ES" dirty="0">
                <a:latin typeface="+mj-lt"/>
              </a:rPr>
              <a:t>.</a:t>
            </a:r>
            <a:br>
              <a:rPr lang="es-ES" dirty="0">
                <a:latin typeface="+mj-lt"/>
              </a:rPr>
            </a:br>
            <a:r>
              <a:rPr lang="es-ES" dirty="0"/>
              <a:t>L</a:t>
            </a:r>
            <a:r>
              <a:rPr lang="es-ES" dirty="0">
                <a:latin typeface="+mj-lt"/>
              </a:rPr>
              <a:t>a </a:t>
            </a:r>
            <a:r>
              <a:rPr lang="es-ES" b="1" dirty="0">
                <a:latin typeface="+mj-lt"/>
              </a:rPr>
              <a:t>dividieron en 8 partes iguales</a:t>
            </a:r>
            <a:endParaRPr lang="es-ES" b="1" dirty="0"/>
          </a:p>
        </p:txBody>
      </p:sp>
      <p:sp>
        <p:nvSpPr>
          <p:cNvPr id="1026" name="AutoShape 2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0" name="Picture 6" descr="Resultado de imagen de muñeca agriculto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2786058"/>
            <a:ext cx="1809750" cy="3810000"/>
          </a:xfrm>
          <a:prstGeom prst="rect">
            <a:avLst/>
          </a:prstGeom>
          <a:noFill/>
        </p:spPr>
      </p:pic>
      <p:pic>
        <p:nvPicPr>
          <p:cNvPr id="1032" name="Picture 8" descr="Resultado de imagen de muñeco agricul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8" y="2699389"/>
            <a:ext cx="2463459" cy="4158611"/>
          </a:xfrm>
          <a:prstGeom prst="rect">
            <a:avLst/>
          </a:prstGeom>
          <a:noFill/>
        </p:spPr>
      </p:pic>
      <p:sp>
        <p:nvSpPr>
          <p:cNvPr id="1034" name="AutoShape 10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0" name="Picture 16" descr="Imagen relaciona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3571876"/>
            <a:ext cx="2381265" cy="1500197"/>
          </a:xfrm>
          <a:prstGeom prst="rect">
            <a:avLst/>
          </a:prstGeom>
          <a:noFill/>
        </p:spPr>
      </p:pic>
      <p:cxnSp>
        <p:nvCxnSpPr>
          <p:cNvPr id="13" name="12 Conector recto"/>
          <p:cNvCxnSpPr/>
          <p:nvPr/>
        </p:nvCxnSpPr>
        <p:spPr>
          <a:xfrm>
            <a:off x="3500430" y="3643314"/>
            <a:ext cx="2357452" cy="142875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0800000" flipV="1">
            <a:off x="3500430" y="3643314"/>
            <a:ext cx="2357454" cy="142876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040" idx="0"/>
            <a:endCxn id="1040" idx="2"/>
          </p:cNvCxnSpPr>
          <p:nvPr/>
        </p:nvCxnSpPr>
        <p:spPr>
          <a:xfrm rot="16200000" flipH="1">
            <a:off x="3940964" y="4321974"/>
            <a:ext cx="1500197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1040" idx="1"/>
            <a:endCxn id="1040" idx="3"/>
          </p:cNvCxnSpPr>
          <p:nvPr/>
        </p:nvCxnSpPr>
        <p:spPr>
          <a:xfrm rot="10800000" flipH="1">
            <a:off x="3500429" y="4321975"/>
            <a:ext cx="2381265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939916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s-ES" b="1" dirty="0"/>
              <a:t>Ana </a:t>
            </a:r>
            <a:r>
              <a:rPr lang="es-ES" dirty="0"/>
              <a:t>comió </a:t>
            </a:r>
            <a:r>
              <a:rPr lang="es-ES" b="1" dirty="0"/>
              <a:t>2 trozos de 8</a:t>
            </a:r>
            <a:r>
              <a:rPr lang="es-ES" dirty="0"/>
              <a:t>, es decir, </a:t>
            </a:r>
            <a:r>
              <a:rPr lang="es-ES" b="1" dirty="0"/>
              <a:t>2/8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>Y </a:t>
            </a:r>
            <a:r>
              <a:rPr lang="es-ES" b="1" dirty="0"/>
              <a:t>Javier</a:t>
            </a:r>
            <a:r>
              <a:rPr lang="es-ES" dirty="0"/>
              <a:t> comió </a:t>
            </a:r>
            <a:r>
              <a:rPr lang="es-ES" b="1" dirty="0"/>
              <a:t>3 trozos de 8</a:t>
            </a:r>
            <a:r>
              <a:rPr lang="es-ES" dirty="0"/>
              <a:t>, es decir, </a:t>
            </a:r>
            <a:r>
              <a:rPr lang="es-ES" b="1" dirty="0"/>
              <a:t>3/8</a:t>
            </a:r>
            <a:r>
              <a:rPr lang="es-ES" dirty="0"/>
              <a:t>.</a:t>
            </a:r>
            <a:endParaRPr lang="es-ES" b="1" dirty="0"/>
          </a:p>
        </p:txBody>
      </p:sp>
      <p:sp>
        <p:nvSpPr>
          <p:cNvPr id="1026" name="AutoShape 2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0" name="Picture 6" descr="Resultado de imagen de muñeca agriculto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571744"/>
            <a:ext cx="1809750" cy="3810000"/>
          </a:xfrm>
          <a:prstGeom prst="rect">
            <a:avLst/>
          </a:prstGeom>
          <a:noFill/>
        </p:spPr>
      </p:pic>
      <p:pic>
        <p:nvPicPr>
          <p:cNvPr id="1032" name="Picture 8" descr="Resultado de imagen de muñeco agricul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8" y="2699389"/>
            <a:ext cx="2463459" cy="4158611"/>
          </a:xfrm>
          <a:prstGeom prst="rect">
            <a:avLst/>
          </a:prstGeom>
          <a:noFill/>
        </p:spPr>
      </p:pic>
      <p:sp>
        <p:nvSpPr>
          <p:cNvPr id="1034" name="AutoShape 10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0" name="Picture 16" descr="Imagen relaciona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3571876"/>
            <a:ext cx="2381265" cy="1500197"/>
          </a:xfrm>
          <a:prstGeom prst="rect">
            <a:avLst/>
          </a:prstGeom>
          <a:noFill/>
        </p:spPr>
      </p:pic>
      <p:cxnSp>
        <p:nvCxnSpPr>
          <p:cNvPr id="13" name="12 Conector recto"/>
          <p:cNvCxnSpPr/>
          <p:nvPr/>
        </p:nvCxnSpPr>
        <p:spPr>
          <a:xfrm>
            <a:off x="3500430" y="3643314"/>
            <a:ext cx="2357452" cy="142875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0800000" flipV="1">
            <a:off x="3500430" y="3643314"/>
            <a:ext cx="2357454" cy="142876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040" idx="0"/>
            <a:endCxn id="1040" idx="2"/>
          </p:cNvCxnSpPr>
          <p:nvPr/>
        </p:nvCxnSpPr>
        <p:spPr>
          <a:xfrm rot="16200000" flipH="1">
            <a:off x="3940964" y="4321974"/>
            <a:ext cx="1500197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1040" idx="1"/>
            <a:endCxn id="1040" idx="3"/>
          </p:cNvCxnSpPr>
          <p:nvPr/>
        </p:nvCxnSpPr>
        <p:spPr>
          <a:xfrm rot="10800000" flipH="1">
            <a:off x="3500429" y="4321975"/>
            <a:ext cx="2381265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6072198" y="3929066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6072198" y="4643446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rot="10800000">
            <a:off x="2928926" y="407194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0800000">
            <a:off x="2928926" y="47148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32 Conector angular"/>
          <p:cNvCxnSpPr/>
          <p:nvPr/>
        </p:nvCxnSpPr>
        <p:spPr>
          <a:xfrm rot="10800000">
            <a:off x="3000364" y="3071810"/>
            <a:ext cx="1000132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rot="5400000">
            <a:off x="3894133" y="3464719"/>
            <a:ext cx="213520" cy="79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6072198" y="2571744"/>
            <a:ext cx="100013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/>
              <a:t>2 trozos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3071802" y="5500702"/>
            <a:ext cx="100013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/>
              <a:t>3 trozos</a:t>
            </a: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939916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s-ES" sz="3200" dirty="0"/>
              <a:t>¿</a:t>
            </a:r>
            <a:r>
              <a:rPr lang="es-ES" sz="3200" b="1" dirty="0"/>
              <a:t>Qué fracción de la comida se comieron </a:t>
            </a:r>
            <a:r>
              <a:rPr lang="es-ES" sz="3200" dirty="0"/>
              <a:t>entre los dos?</a:t>
            </a:r>
            <a:br>
              <a:rPr lang="es-ES" sz="3200" dirty="0"/>
            </a:br>
            <a:r>
              <a:rPr lang="es-ES" sz="3200" dirty="0"/>
              <a:t>¿Qué </a:t>
            </a:r>
            <a:r>
              <a:rPr lang="es-ES" sz="3200" b="1" dirty="0"/>
              <a:t>fracción sobró</a:t>
            </a:r>
            <a:r>
              <a:rPr lang="es-ES" sz="3200" dirty="0"/>
              <a:t>?</a:t>
            </a:r>
          </a:p>
        </p:txBody>
      </p:sp>
      <p:sp>
        <p:nvSpPr>
          <p:cNvPr id="1026" name="AutoShape 2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muñ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0" name="Picture 6" descr="Resultado de imagen de muñeca agriculto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571744"/>
            <a:ext cx="1289456" cy="2714644"/>
          </a:xfrm>
          <a:prstGeom prst="rect">
            <a:avLst/>
          </a:prstGeom>
          <a:noFill/>
        </p:spPr>
      </p:pic>
      <p:pic>
        <p:nvPicPr>
          <p:cNvPr id="1032" name="Picture 8" descr="Resultado de imagen de muñeco agricul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00166" y="2500306"/>
            <a:ext cx="1500198" cy="2532512"/>
          </a:xfrm>
          <a:prstGeom prst="rect">
            <a:avLst/>
          </a:prstGeom>
          <a:noFill/>
        </p:spPr>
      </p:pic>
      <p:sp>
        <p:nvSpPr>
          <p:cNvPr id="1034" name="AutoShape 10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Resultado de imagen de tortilla de pat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0" name="Picture 16" descr="Imagen relaciona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3571876"/>
            <a:ext cx="2381265" cy="1500197"/>
          </a:xfrm>
          <a:prstGeom prst="rect">
            <a:avLst/>
          </a:prstGeom>
          <a:noFill/>
        </p:spPr>
      </p:pic>
      <p:cxnSp>
        <p:nvCxnSpPr>
          <p:cNvPr id="13" name="12 Conector recto"/>
          <p:cNvCxnSpPr/>
          <p:nvPr/>
        </p:nvCxnSpPr>
        <p:spPr>
          <a:xfrm>
            <a:off x="3500430" y="3643314"/>
            <a:ext cx="2357452" cy="142875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0800000" flipV="1">
            <a:off x="3500430" y="3643314"/>
            <a:ext cx="2357454" cy="142876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040" idx="0"/>
            <a:endCxn id="1040" idx="2"/>
          </p:cNvCxnSpPr>
          <p:nvPr/>
        </p:nvCxnSpPr>
        <p:spPr>
          <a:xfrm rot="16200000" flipH="1">
            <a:off x="3940964" y="4321974"/>
            <a:ext cx="1500197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1040" idx="1"/>
            <a:endCxn id="1040" idx="3"/>
          </p:cNvCxnSpPr>
          <p:nvPr/>
        </p:nvCxnSpPr>
        <p:spPr>
          <a:xfrm rot="10800000" flipH="1">
            <a:off x="3500429" y="4321975"/>
            <a:ext cx="2381265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6072198" y="3929066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6072198" y="4643446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rot="10800000">
            <a:off x="2928926" y="407194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0800000">
            <a:off x="2928926" y="47148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32 Conector angular"/>
          <p:cNvCxnSpPr/>
          <p:nvPr/>
        </p:nvCxnSpPr>
        <p:spPr>
          <a:xfrm rot="10800000">
            <a:off x="3000364" y="3071810"/>
            <a:ext cx="1000132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rot="5400000">
            <a:off x="3894133" y="3464719"/>
            <a:ext cx="213520" cy="79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5643570" y="2500306"/>
            <a:ext cx="100013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/>
              <a:t>2 trozos de 8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500034" y="2500306"/>
            <a:ext cx="100013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/>
              <a:t>3 trozos de 8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714348" y="5429264"/>
            <a:ext cx="71438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3 trozos de 8 que se ha comido Javier + 2 trozos de 8 que se ha comido Ana = 5 trozos de 8 se han comido entre Javier y Ana.</a:t>
            </a:r>
          </a:p>
          <a:p>
            <a:r>
              <a:rPr lang="es-ES" dirty="0"/>
              <a:t>Como había 8 trozos en total, han sobrado: 8 - 5 = 3 trozos de tortilla.</a:t>
            </a:r>
          </a:p>
        </p:txBody>
      </p:sp>
      <p:pic>
        <p:nvPicPr>
          <p:cNvPr id="27" name="Picture 8" descr="Resultado de imagen de muñeco agricultor"/>
          <p:cNvPicPr>
            <a:picLocks noChangeAspect="1" noChangeArrowheads="1"/>
          </p:cNvPicPr>
          <p:nvPr/>
        </p:nvPicPr>
        <p:blipFill>
          <a:blip r:embed="rId5" cstate="print"/>
          <a:srcRect l="4762" r="14286" b="60508"/>
          <a:stretch>
            <a:fillRect/>
          </a:stretch>
        </p:blipFill>
        <p:spPr bwMode="auto">
          <a:xfrm flipH="1">
            <a:off x="4143372" y="3643314"/>
            <a:ext cx="433730" cy="357190"/>
          </a:xfrm>
          <a:prstGeom prst="rect">
            <a:avLst/>
          </a:prstGeom>
          <a:noFill/>
        </p:spPr>
      </p:pic>
      <p:pic>
        <p:nvPicPr>
          <p:cNvPr id="29" name="Picture 8" descr="Resultado de imagen de muñeco agricultor"/>
          <p:cNvPicPr>
            <a:picLocks noChangeAspect="1" noChangeArrowheads="1"/>
          </p:cNvPicPr>
          <p:nvPr/>
        </p:nvPicPr>
        <p:blipFill>
          <a:blip r:embed="rId5" cstate="print"/>
          <a:srcRect l="4762" r="14286" b="60508"/>
          <a:stretch>
            <a:fillRect/>
          </a:stretch>
        </p:blipFill>
        <p:spPr bwMode="auto">
          <a:xfrm flipH="1">
            <a:off x="3571868" y="3929066"/>
            <a:ext cx="433730" cy="357190"/>
          </a:xfrm>
          <a:prstGeom prst="rect">
            <a:avLst/>
          </a:prstGeom>
          <a:noFill/>
        </p:spPr>
      </p:pic>
      <p:pic>
        <p:nvPicPr>
          <p:cNvPr id="30" name="Picture 8" descr="Resultado de imagen de muñeco agricultor"/>
          <p:cNvPicPr>
            <a:picLocks noChangeAspect="1" noChangeArrowheads="1"/>
          </p:cNvPicPr>
          <p:nvPr/>
        </p:nvPicPr>
        <p:blipFill>
          <a:blip r:embed="rId6" cstate="print"/>
          <a:srcRect l="4762" r="14286" b="60508"/>
          <a:stretch>
            <a:fillRect/>
          </a:stretch>
        </p:blipFill>
        <p:spPr bwMode="auto">
          <a:xfrm flipH="1">
            <a:off x="3571868" y="4429132"/>
            <a:ext cx="357190" cy="294157"/>
          </a:xfrm>
          <a:prstGeom prst="rect">
            <a:avLst/>
          </a:prstGeom>
          <a:noFill/>
        </p:spPr>
      </p:pic>
      <p:pic>
        <p:nvPicPr>
          <p:cNvPr id="31" name="Picture 6" descr="Resultado de imagen de muñeca agricultora"/>
          <p:cNvPicPr>
            <a:picLocks noChangeAspect="1" noChangeArrowheads="1"/>
          </p:cNvPicPr>
          <p:nvPr/>
        </p:nvPicPr>
        <p:blipFill>
          <a:blip r:embed="rId7" cstate="print"/>
          <a:srcRect r="27978" b="65789"/>
          <a:stretch>
            <a:fillRect/>
          </a:stretch>
        </p:blipFill>
        <p:spPr bwMode="auto">
          <a:xfrm>
            <a:off x="5500694" y="3929066"/>
            <a:ext cx="285752" cy="285752"/>
          </a:xfrm>
          <a:prstGeom prst="rect">
            <a:avLst/>
          </a:prstGeom>
          <a:noFill/>
        </p:spPr>
      </p:pic>
      <p:pic>
        <p:nvPicPr>
          <p:cNvPr id="32" name="Picture 6" descr="Resultado de imagen de muñeca agricultora"/>
          <p:cNvPicPr>
            <a:picLocks noChangeAspect="1" noChangeArrowheads="1"/>
          </p:cNvPicPr>
          <p:nvPr/>
        </p:nvPicPr>
        <p:blipFill>
          <a:blip r:embed="rId7" cstate="print"/>
          <a:srcRect r="27978" b="65789"/>
          <a:stretch>
            <a:fillRect/>
          </a:stretch>
        </p:blipFill>
        <p:spPr bwMode="auto">
          <a:xfrm>
            <a:off x="5429256" y="4429132"/>
            <a:ext cx="285752" cy="285752"/>
          </a:xfrm>
          <a:prstGeom prst="rect">
            <a:avLst/>
          </a:prstGeom>
          <a:noFill/>
        </p:spPr>
      </p:pic>
      <p:sp>
        <p:nvSpPr>
          <p:cNvPr id="34" name="3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errar llave"/>
          <p:cNvSpPr/>
          <p:nvPr/>
        </p:nvSpPr>
        <p:spPr>
          <a:xfrm rot="16200000">
            <a:off x="4321967" y="-821561"/>
            <a:ext cx="785818" cy="6286544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357554" y="1500174"/>
            <a:ext cx="30003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/>
              <a:t>Tortilla en </a:t>
            </a:r>
            <a:r>
              <a:rPr lang="es-ES" b="1" dirty="0"/>
              <a:t>8 partes iguales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1643042" y="2786058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940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643042" y="4000504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10 Cerrar llave"/>
          <p:cNvSpPr/>
          <p:nvPr/>
        </p:nvSpPr>
        <p:spPr>
          <a:xfrm rot="5400000">
            <a:off x="2160966" y="4018363"/>
            <a:ext cx="464347" cy="1500199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errar llave"/>
          <p:cNvSpPr/>
          <p:nvPr/>
        </p:nvSpPr>
        <p:spPr>
          <a:xfrm rot="5400000">
            <a:off x="4071934" y="3643314"/>
            <a:ext cx="500066" cy="2214578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1714480" y="5143512"/>
            <a:ext cx="128588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/>
              <a:t>Ana</a:t>
            </a:r>
            <a:r>
              <a:rPr lang="es-ES" sz="1600" dirty="0"/>
              <a:t> comió 2 partes de 8.</a:t>
            </a:r>
          </a:p>
          <a:p>
            <a:r>
              <a:rPr lang="es-ES" sz="1600" dirty="0"/>
              <a:t>2/8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357554" y="5143512"/>
            <a:ext cx="178595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/>
              <a:t>Javier</a:t>
            </a:r>
            <a:r>
              <a:rPr lang="es-ES" sz="1600" dirty="0"/>
              <a:t> comió 3 partes de 8.</a:t>
            </a:r>
          </a:p>
          <a:p>
            <a:r>
              <a:rPr lang="es-ES" sz="1600" dirty="0"/>
              <a:t>3/8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786446" y="5214950"/>
            <a:ext cx="1928826" cy="830997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/>
              <a:t>Sobran 3</a:t>
            </a:r>
            <a:r>
              <a:rPr lang="es-ES" sz="1600" dirty="0"/>
              <a:t> partes de la tortilla. Nadie se las come.</a:t>
            </a:r>
          </a:p>
        </p:txBody>
      </p:sp>
      <p:sp>
        <p:nvSpPr>
          <p:cNvPr id="20" name="19 Cerrar llave"/>
          <p:cNvSpPr/>
          <p:nvPr/>
        </p:nvSpPr>
        <p:spPr>
          <a:xfrm rot="5400000">
            <a:off x="6357950" y="3643314"/>
            <a:ext cx="500066" cy="2214578"/>
          </a:xfrm>
          <a:prstGeom prst="rightBrac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Marcador de contenido"/>
          <p:cNvSpPr>
            <a:spLocks noGrp="1"/>
          </p:cNvSpPr>
          <p:nvPr>
            <p:ph idx="1"/>
          </p:nvPr>
        </p:nvSpPr>
        <p:spPr>
          <a:xfrm>
            <a:off x="428596" y="214290"/>
            <a:ext cx="8429684" cy="71438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ES" sz="1600" dirty="0"/>
              <a:t>Javier y su esposa, Ana, ayer cenaron </a:t>
            </a:r>
            <a:r>
              <a:rPr lang="es-ES" sz="1600" b="1" dirty="0"/>
              <a:t>una tortilla</a:t>
            </a:r>
            <a:r>
              <a:rPr lang="es-ES" sz="1600" dirty="0"/>
              <a:t>. La </a:t>
            </a:r>
            <a:r>
              <a:rPr lang="es-ES" sz="1600" b="1" dirty="0"/>
              <a:t>dividieron en 8 partes iguales.</a:t>
            </a:r>
          </a:p>
          <a:p>
            <a:pPr>
              <a:buNone/>
            </a:pPr>
            <a:r>
              <a:rPr lang="es-ES" sz="1600" b="1" dirty="0"/>
              <a:t>Ana </a:t>
            </a:r>
            <a:r>
              <a:rPr lang="es-ES" sz="1600" dirty="0"/>
              <a:t>comió </a:t>
            </a:r>
            <a:r>
              <a:rPr lang="es-ES" sz="1600" b="1" dirty="0"/>
              <a:t>2 trozos de 8</a:t>
            </a:r>
            <a:r>
              <a:rPr lang="es-ES" sz="1600" dirty="0"/>
              <a:t>, es decir, </a:t>
            </a:r>
            <a:r>
              <a:rPr lang="es-ES" sz="1600" b="1" dirty="0"/>
              <a:t>2/8</a:t>
            </a:r>
            <a:r>
              <a:rPr lang="es-ES" sz="1600" dirty="0"/>
              <a:t>. Y </a:t>
            </a:r>
            <a:r>
              <a:rPr lang="es-ES" sz="1600" b="1" dirty="0"/>
              <a:t>Javier</a:t>
            </a:r>
            <a:r>
              <a:rPr lang="es-ES" sz="1600" dirty="0"/>
              <a:t> comió </a:t>
            </a:r>
            <a:r>
              <a:rPr lang="es-ES" sz="1600" b="1" dirty="0"/>
              <a:t>3 trozos de 8</a:t>
            </a:r>
            <a:r>
              <a:rPr lang="es-ES" sz="1600" dirty="0"/>
              <a:t>, es decir, </a:t>
            </a:r>
            <a:r>
              <a:rPr lang="es-ES" sz="1600" b="1" dirty="0"/>
              <a:t>3/8</a:t>
            </a:r>
            <a:r>
              <a:rPr lang="es-ES" sz="1600" dirty="0"/>
              <a:t>.</a:t>
            </a:r>
          </a:p>
        </p:txBody>
      </p:sp>
      <p:pic>
        <p:nvPicPr>
          <p:cNvPr id="16" name="Picture 8" descr="Resultado de imagen de muñeco agricultor"/>
          <p:cNvPicPr>
            <a:picLocks noChangeAspect="1" noChangeArrowheads="1"/>
          </p:cNvPicPr>
          <p:nvPr/>
        </p:nvPicPr>
        <p:blipFill>
          <a:blip r:embed="rId2" cstate="print"/>
          <a:srcRect l="4762" r="14286" b="60508"/>
          <a:stretch>
            <a:fillRect/>
          </a:stretch>
        </p:blipFill>
        <p:spPr bwMode="auto">
          <a:xfrm flipH="1">
            <a:off x="3428992" y="4000504"/>
            <a:ext cx="433730" cy="357190"/>
          </a:xfrm>
          <a:prstGeom prst="rect">
            <a:avLst/>
          </a:prstGeom>
          <a:noFill/>
        </p:spPr>
      </p:pic>
      <p:pic>
        <p:nvPicPr>
          <p:cNvPr id="17" name="Picture 8" descr="Resultado de imagen de muñeco agricultor"/>
          <p:cNvPicPr>
            <a:picLocks noChangeAspect="1" noChangeArrowheads="1"/>
          </p:cNvPicPr>
          <p:nvPr/>
        </p:nvPicPr>
        <p:blipFill>
          <a:blip r:embed="rId2" cstate="print"/>
          <a:srcRect l="4762" r="14286" b="60508"/>
          <a:stretch>
            <a:fillRect/>
          </a:stretch>
        </p:blipFill>
        <p:spPr bwMode="auto">
          <a:xfrm flipH="1">
            <a:off x="4071934" y="4000504"/>
            <a:ext cx="433730" cy="357190"/>
          </a:xfrm>
          <a:prstGeom prst="rect">
            <a:avLst/>
          </a:prstGeom>
          <a:noFill/>
        </p:spPr>
      </p:pic>
      <p:pic>
        <p:nvPicPr>
          <p:cNvPr id="19" name="Picture 8" descr="Resultado de imagen de muñeco agricultor"/>
          <p:cNvPicPr>
            <a:picLocks noChangeAspect="1" noChangeArrowheads="1"/>
          </p:cNvPicPr>
          <p:nvPr/>
        </p:nvPicPr>
        <p:blipFill>
          <a:blip r:embed="rId2" cstate="print"/>
          <a:srcRect l="4762" r="14286" b="60508"/>
          <a:stretch>
            <a:fillRect/>
          </a:stretch>
        </p:blipFill>
        <p:spPr bwMode="auto">
          <a:xfrm flipH="1">
            <a:off x="4786314" y="4000504"/>
            <a:ext cx="433730" cy="357190"/>
          </a:xfrm>
          <a:prstGeom prst="rect">
            <a:avLst/>
          </a:prstGeom>
          <a:noFill/>
        </p:spPr>
      </p:pic>
      <p:pic>
        <p:nvPicPr>
          <p:cNvPr id="22" name="Picture 6" descr="Resultado de imagen de muñeca agricultora"/>
          <p:cNvPicPr>
            <a:picLocks noChangeAspect="1" noChangeArrowheads="1"/>
          </p:cNvPicPr>
          <p:nvPr/>
        </p:nvPicPr>
        <p:blipFill>
          <a:blip r:embed="rId3" cstate="print"/>
          <a:srcRect r="27978" b="65789"/>
          <a:stretch>
            <a:fillRect/>
          </a:stretch>
        </p:blipFill>
        <p:spPr bwMode="auto">
          <a:xfrm>
            <a:off x="1928794" y="4000504"/>
            <a:ext cx="285752" cy="285752"/>
          </a:xfrm>
          <a:prstGeom prst="rect">
            <a:avLst/>
          </a:prstGeom>
          <a:noFill/>
        </p:spPr>
      </p:pic>
      <p:pic>
        <p:nvPicPr>
          <p:cNvPr id="23" name="Picture 6" descr="Resultado de imagen de muñeca agricultora"/>
          <p:cNvPicPr>
            <a:picLocks noChangeAspect="1" noChangeArrowheads="1"/>
          </p:cNvPicPr>
          <p:nvPr/>
        </p:nvPicPr>
        <p:blipFill>
          <a:blip r:embed="rId3" cstate="print"/>
          <a:srcRect r="27978" b="65789"/>
          <a:stretch>
            <a:fillRect/>
          </a:stretch>
        </p:blipFill>
        <p:spPr bwMode="auto">
          <a:xfrm>
            <a:off x="2643174" y="4000504"/>
            <a:ext cx="285752" cy="285752"/>
          </a:xfrm>
          <a:prstGeom prst="rect">
            <a:avLst/>
          </a:prstGeom>
          <a:noFill/>
        </p:spPr>
      </p:pic>
      <p:cxnSp>
        <p:nvCxnSpPr>
          <p:cNvPr id="25" name="24 Conector recto"/>
          <p:cNvCxnSpPr/>
          <p:nvPr/>
        </p:nvCxnSpPr>
        <p:spPr>
          <a:xfrm rot="5400000">
            <a:off x="2072463" y="3713959"/>
            <a:ext cx="2143141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>
            <a:off x="4429917" y="3713959"/>
            <a:ext cx="2143141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2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357158" y="428604"/>
            <a:ext cx="8258204" cy="757229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ES" sz="6400" dirty="0">
                <a:latin typeface="+mj-lt"/>
              </a:rPr>
              <a:t>¿</a:t>
            </a:r>
            <a:r>
              <a:rPr lang="es-ES" sz="6400" b="1" dirty="0">
                <a:latin typeface="+mj-lt"/>
              </a:rPr>
              <a:t>Qué fracción de la comida </a:t>
            </a:r>
            <a:r>
              <a:rPr lang="es-ES" sz="6400" dirty="0">
                <a:latin typeface="+mj-lt"/>
              </a:rPr>
              <a:t>se </a:t>
            </a:r>
            <a:r>
              <a:rPr lang="es-ES" sz="6400" b="1" dirty="0">
                <a:latin typeface="+mj-lt"/>
              </a:rPr>
              <a:t>comieron entre los dos</a:t>
            </a:r>
            <a:r>
              <a:rPr lang="es-ES" sz="6400" dirty="0">
                <a:latin typeface="+mj-lt"/>
              </a:rPr>
              <a:t>?</a:t>
            </a:r>
          </a:p>
          <a:p>
            <a:pPr>
              <a:buNone/>
            </a:pPr>
            <a:r>
              <a:rPr lang="es-ES" sz="6400" dirty="0">
                <a:latin typeface="+mj-lt"/>
              </a:rPr>
              <a:t>¿Qué </a:t>
            </a:r>
            <a:r>
              <a:rPr lang="es-ES" sz="6400" b="1" dirty="0">
                <a:latin typeface="+mj-lt"/>
              </a:rPr>
              <a:t>fracción sobró</a:t>
            </a:r>
            <a:r>
              <a:rPr lang="es-ES" sz="6400" dirty="0">
                <a:latin typeface="+mj-lt"/>
              </a:rPr>
              <a:t>?</a:t>
            </a:r>
          </a:p>
          <a:p>
            <a:pPr>
              <a:buNone/>
            </a:pPr>
            <a:endParaRPr lang="es-ES" sz="6400" dirty="0"/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/>
          </a:p>
          <a:p>
            <a:pPr fontAlgn="t">
              <a:buNone/>
            </a:pPr>
            <a:endParaRPr lang="es-ES" b="1" dirty="0"/>
          </a:p>
          <a:p>
            <a:pPr fontAlgn="t">
              <a:buNone/>
            </a:pPr>
            <a:endParaRPr lang="es-ES" b="1" dirty="0"/>
          </a:p>
          <a:p>
            <a:pPr fontAlgn="t">
              <a:buNone/>
            </a:pPr>
            <a:endParaRPr lang="es-ES" b="1" dirty="0"/>
          </a:p>
          <a:p>
            <a:pPr fontAlgn="t">
              <a:buNone/>
            </a:pPr>
            <a:r>
              <a:rPr lang="es-ES" b="1" dirty="0"/>
              <a:t>			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71604" y="171448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5 Cerrar llave"/>
          <p:cNvSpPr/>
          <p:nvPr/>
        </p:nvSpPr>
        <p:spPr>
          <a:xfrm rot="5400000">
            <a:off x="2089530" y="1625190"/>
            <a:ext cx="464347" cy="1500199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errar llave"/>
          <p:cNvSpPr/>
          <p:nvPr/>
        </p:nvSpPr>
        <p:spPr>
          <a:xfrm rot="5400000">
            <a:off x="4000496" y="1285860"/>
            <a:ext cx="500066" cy="2214578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1500166" y="2714620"/>
            <a:ext cx="1214446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2/8 de Ana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714744" y="2714620"/>
            <a:ext cx="1500198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3/8 de Javier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000364" y="2714620"/>
            <a:ext cx="57150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+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1643042" y="350043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12 Cerrar llave"/>
          <p:cNvSpPr/>
          <p:nvPr/>
        </p:nvSpPr>
        <p:spPr>
          <a:xfrm rot="5400000">
            <a:off x="3107521" y="2464587"/>
            <a:ext cx="857256" cy="3786214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2786050" y="5000636"/>
            <a:ext cx="150019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5/8 se comieron entre los dos</a:t>
            </a:r>
          </a:p>
        </p:txBody>
      </p:sp>
      <p:sp>
        <p:nvSpPr>
          <p:cNvPr id="16" name="15 Cerrar llave"/>
          <p:cNvSpPr/>
          <p:nvPr/>
        </p:nvSpPr>
        <p:spPr>
          <a:xfrm rot="5400000">
            <a:off x="6357950" y="3143248"/>
            <a:ext cx="500066" cy="2214578"/>
          </a:xfrm>
          <a:prstGeom prst="rightBrac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CuadroTexto"/>
          <p:cNvSpPr txBox="1"/>
          <p:nvPr/>
        </p:nvSpPr>
        <p:spPr>
          <a:xfrm>
            <a:off x="5643570" y="5000636"/>
            <a:ext cx="1928826" cy="584775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/>
              <a:t>Sobran 3/8</a:t>
            </a:r>
            <a:r>
              <a:rPr lang="es-ES" sz="1600" dirty="0"/>
              <a:t> partes de la tortilla.</a:t>
            </a: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CEC4-D768-456D-A0A8-4A85F0B8A970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Presentación en pantalla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El modelo de enseñanza de Matemáticas Método Singapur</vt:lpstr>
      <vt:lpstr>Presentación de PowerPoint</vt:lpstr>
      <vt:lpstr>Javier y su esposa, Ana, ayer cenaron una tortilla. La dividieron en 8 partes iguales</vt:lpstr>
      <vt:lpstr>Ana comió 2 trozos de 8, es decir, 2/8. Y Javier comió 3 trozos de 8, es decir, 3/8.</vt:lpstr>
      <vt:lpstr>¿Qué fracción de la comida se comieron entre los dos? ¿Qué fracción sobró?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modelo de enseñanza de Matemáticas Método Singapur</dc:title>
  <dc:creator>ASUS</dc:creator>
  <cp:lastModifiedBy>Luis Angel de la Fuente Gutierrez</cp:lastModifiedBy>
  <cp:revision>14</cp:revision>
  <dcterms:created xsi:type="dcterms:W3CDTF">2019-10-22T10:39:27Z</dcterms:created>
  <dcterms:modified xsi:type="dcterms:W3CDTF">2019-10-24T10:27:20Z</dcterms:modified>
</cp:coreProperties>
</file>