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DC6784-D86F-43E7-802E-1AE78B3057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11D7E0-1B30-4B45-A057-96AA432D3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65069E-54DE-495F-B232-160C2AD61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2AEB3-EC68-45E1-BDA3-3114B51CE0FB}" type="datetimeFigureOut">
              <a:rPr lang="es-ES" smtClean="0"/>
              <a:t>12/01/2022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F6A37A-426D-4852-A6F3-67EA61B31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6725C8-4C55-43EC-AC9F-3A7B155B9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FB96B-65EE-477A-9491-C754C348F1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919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9AC1D8-26E4-4FB3-8E92-8C3CAEA4D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0F1B956-9AA9-4A14-99FE-17734607F2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275D1D-D1C4-46C4-A63B-82BA23C1B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2AEB3-EC68-45E1-BDA3-3114B51CE0FB}" type="datetimeFigureOut">
              <a:rPr lang="es-ES" smtClean="0"/>
              <a:t>12/01/2022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D7B82C-337C-43F2-9B2F-E151A7150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011D75-B6EF-4010-A821-AB2F64496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FB96B-65EE-477A-9491-C754C348F1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7194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99BDE81-6CA1-408B-8D6F-4030A6AC15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D7B884A-6288-40B4-B651-A923457B6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F1565C-4F5F-4613-8C37-7C8317102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2AEB3-EC68-45E1-BDA3-3114B51CE0FB}" type="datetimeFigureOut">
              <a:rPr lang="es-ES" smtClean="0"/>
              <a:t>12/01/2022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B36CCF-9A22-447A-906B-9065CFB78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1B0F0F-3F4F-4003-B040-EAC137679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FB96B-65EE-477A-9491-C754C348F1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7476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381ADE-71D5-43CB-8EFA-C75EEDDE0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B9B2DB-57F6-4C31-A020-E3B074E4E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4C4ECE-CBBD-4B9C-8D32-01E36E932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2AEB3-EC68-45E1-BDA3-3114B51CE0FB}" type="datetimeFigureOut">
              <a:rPr lang="es-ES" smtClean="0"/>
              <a:t>12/01/2022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4B6B40-E012-4E61-BFB4-F85C8C7A7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ADE492-F53E-4753-B5DF-409BFBCF8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FB96B-65EE-477A-9491-C754C348F1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332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2A0760-F973-4225-B28C-BDC474090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D0FB77-CDD2-4964-9B81-D2272AE6B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B8042A-02A7-49B3-A71B-415EF11E1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2AEB3-EC68-45E1-BDA3-3114B51CE0FB}" type="datetimeFigureOut">
              <a:rPr lang="es-ES" smtClean="0"/>
              <a:t>12/01/2022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6592B8-4649-4345-8D4B-4D858793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2DC5CB-85F5-42D2-AFC6-12B0465F2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FB96B-65EE-477A-9491-C754C348F1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6284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275878-2401-4354-8BEF-21AA567C3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9522E0-3110-421E-A7A8-35B7D3A478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CF1CE55-0F78-4205-B5C3-F6AD517C1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E396F33-A14F-4106-9DB4-C15D471AC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2AEB3-EC68-45E1-BDA3-3114B51CE0FB}" type="datetimeFigureOut">
              <a:rPr lang="es-ES" smtClean="0"/>
              <a:t>12/01/2022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7B07C7-71EC-420B-81BC-DC4F05F8D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D6F8EAA-DECD-4DA0-A668-6691A27BD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FB96B-65EE-477A-9491-C754C348F1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8671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09988B-2BB4-43A7-BD4E-83E5B6207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852DFF-3E66-4536-8542-D006EA5D2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47B7A7-B081-434D-8AA1-345E95A4A5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A54013-8E7C-41B7-B82D-92F87CE87A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FC0AA2C-A436-4325-B49C-45A1680CE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854FF59-5ADE-4749-A35D-38872AF80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2AEB3-EC68-45E1-BDA3-3114B51CE0FB}" type="datetimeFigureOut">
              <a:rPr lang="es-ES" smtClean="0"/>
              <a:t>12/01/2022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476D95F-836C-4C3E-8F2B-16296BD0F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E6E05EA-2781-4AD3-93F8-7E53C587A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FB96B-65EE-477A-9491-C754C348F1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6526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4DF48A-0EAF-4E2D-89E1-DDB9021E9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FD8F224-A430-4369-B931-290F1491A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2AEB3-EC68-45E1-BDA3-3114B51CE0FB}" type="datetimeFigureOut">
              <a:rPr lang="es-ES" smtClean="0"/>
              <a:t>12/01/2022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9CD75F2-EB87-4DB8-9548-530B5852F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8B63672-B48D-4BF1-BC1B-604B52418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FB96B-65EE-477A-9491-C754C348F1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591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E30BE42-2FBD-407C-9E82-989631F43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2AEB3-EC68-45E1-BDA3-3114B51CE0FB}" type="datetimeFigureOut">
              <a:rPr lang="es-ES" smtClean="0"/>
              <a:t>12/01/2022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EBA5941-2F20-41A3-89B3-2BF63947D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F8FD82-2A37-4621-92BC-70D3C1DE9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FB96B-65EE-477A-9491-C754C348F1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5253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E84E2-D222-4570-AFD2-7ED98BE2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54C79F-C7D9-4BED-9029-DE2DB5415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32A4B71-82D7-4BD4-8E71-BA6C7B43D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F698C63-609A-442E-B94F-4C6FA0FA5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2AEB3-EC68-45E1-BDA3-3114B51CE0FB}" type="datetimeFigureOut">
              <a:rPr lang="es-ES" smtClean="0"/>
              <a:t>12/01/2022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6773C28-783B-4184-A090-4CD79D6D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D72294-3D42-4486-BBBE-0A0D159CE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FB96B-65EE-477A-9491-C754C348F1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8374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D37CD1-524E-4184-9E18-13D192F22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B397B8D-996E-4721-9975-CBCE33A076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D51C467-1AB8-47A7-88BE-560A9C815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A206CE9-DEE1-40CB-82A4-10BED4B17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2AEB3-EC68-45E1-BDA3-3114B51CE0FB}" type="datetimeFigureOut">
              <a:rPr lang="es-ES" smtClean="0"/>
              <a:t>12/01/2022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E42A031-F964-4F98-BFC1-1E5E71558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BB1A850-17A0-4285-A8F9-240ADA3ED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FB96B-65EE-477A-9491-C754C348F1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5277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4B6121-C903-431B-A98D-9695DD8ED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89298DF-9778-41A3-A8BD-23D997CC8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82DC98-1C5D-46C0-88EA-1A9677FCD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2AEB3-EC68-45E1-BDA3-3114B51CE0FB}" type="datetimeFigureOut">
              <a:rPr lang="es-ES" smtClean="0"/>
              <a:t>12/01/2022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361846-8AE1-456E-8991-596203D6F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9BFCC5-2CCF-40E7-A18A-D2BA34F71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FB96B-65EE-477A-9491-C754C348F1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1035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fsoro.wixsite.com/laiaengamonal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xtxLEosdRL4&amp;t=6s" TargetMode="External"/><Relationship Id="rId5" Type="http://schemas.openxmlformats.org/officeDocument/2006/relationships/hyperlink" Target="https://quizizz.com/admin/quiz/61da6d80706cac001d99e389" TargetMode="External"/><Relationship Id="rId4" Type="http://schemas.openxmlformats.org/officeDocument/2006/relationships/hyperlink" Target="https://learningapps.org/view2317442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ED60214-AA03-4F53-A2B1-6F3282D8D0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22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9B60F0BC-330A-45E9-8DCD-512B85A5D2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Imagen 4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5E45D70F-1D21-43C9-A5CB-858CDE5005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" r="2" b="2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E5033F7-D4D8-4758-BCC8-C5FD5E9E7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es-ES" sz="3600" dirty="0"/>
              <a:t>A MODO DE CONCLUSIÓN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78A9B0-3908-490E-8D7B-067DE335D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3118104" cy="3918792"/>
          </a:xfrm>
        </p:spPr>
        <p:txBody>
          <a:bodyPr>
            <a:normAutofit/>
          </a:bodyPr>
          <a:lstStyle/>
          <a:p>
            <a:r>
              <a:rPr lang="es-ES" dirty="0"/>
              <a:t>¿Por qué el cómic de Gamonal puede ser una herramienta útil en el aula para trabajar con los alumnos?</a:t>
            </a:r>
          </a:p>
        </p:txBody>
      </p:sp>
    </p:spTree>
    <p:extLst>
      <p:ext uri="{BB962C8B-B14F-4D97-AF65-F5344CB8AC3E}">
        <p14:creationId xmlns:p14="http://schemas.microsoft.com/office/powerpoint/2010/main" val="1961673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EC79C79-ED4C-4C55-A1FA-7F0715C38B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88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7CE36F9-2ECA-4054-9306-C1EA88CFEF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22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E5A0BFD-2163-4D7B-BE50-4818E7EC55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21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dibujo en blanco y negro de una pareja&#10;&#10;Descripción generada automáticamente con confianza media">
            <a:extLst>
              <a:ext uri="{FF2B5EF4-FFF2-40B4-BE49-F238E27FC236}">
                <a16:creationId xmlns:a16="http://schemas.microsoft.com/office/drawing/2014/main" id="{C332A7EB-80EC-451A-8733-F5F5D9774C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1" r="-1" b="23810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97E757C-0653-4D74-B6D1-D4D4086B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es-ES" sz="3300"/>
              <a:t>¿CÓMO SE DESARROLLAN LAS TRAMAS NARRATIVAS?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3C167F-0076-405B-AFD2-A5158DF13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>
            <a:normAutofit/>
          </a:bodyPr>
          <a:lstStyle/>
          <a:p>
            <a:r>
              <a:rPr lang="es-ES" sz="1800" i="1" dirty="0"/>
              <a:t>Gamonal: en el eco de un mismo recuerdo </a:t>
            </a:r>
            <a:r>
              <a:rPr lang="es-ES" sz="1800" dirty="0"/>
              <a:t>es un cómic que se articula a través de tres tramas narrativas que se superponen entre sí, como si de muñecas rusas o </a:t>
            </a:r>
            <a:r>
              <a:rPr lang="es-ES" sz="1800" i="1" dirty="0" err="1"/>
              <a:t>matriuskas</a:t>
            </a:r>
            <a:r>
              <a:rPr lang="es-ES" sz="1800" i="1" dirty="0"/>
              <a:t> </a:t>
            </a:r>
            <a:r>
              <a:rPr lang="es-ES" sz="1800" dirty="0"/>
              <a:t>se tratase.</a:t>
            </a:r>
          </a:p>
        </p:txBody>
      </p:sp>
    </p:spTree>
    <p:extLst>
      <p:ext uri="{BB962C8B-B14F-4D97-AF65-F5344CB8AC3E}">
        <p14:creationId xmlns:p14="http://schemas.microsoft.com/office/powerpoint/2010/main" val="1797946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39FFB59-037F-4194-900B-DE38455614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96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78BFCF-5045-44D3-AAAA-D49434F03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s-ES" dirty="0"/>
              <a:t>COMPETENCIAS CLAVE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ADFFFB-CA01-4B31-B5D9-286D63943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fontScale="92500" lnSpcReduction="10000"/>
          </a:bodyPr>
          <a:lstStyle/>
          <a:p>
            <a:r>
              <a:rPr lang="es-ES" sz="2400" dirty="0"/>
              <a:t>Además, a través de </a:t>
            </a:r>
            <a:r>
              <a:rPr lang="es-ES" sz="2400" i="1" dirty="0"/>
              <a:t>Gamonal </a:t>
            </a:r>
            <a:r>
              <a:rPr lang="es-ES" sz="2400" dirty="0"/>
              <a:t>se pueden trabajar de forma transversal las competencias clave: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400" b="0" i="0" dirty="0">
                <a:effectLst/>
              </a:rPr>
              <a:t>Comunicación Lingüística (CCL)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400" b="1" i="0" dirty="0">
                <a:effectLst/>
              </a:rPr>
              <a:t>Competencia</a:t>
            </a:r>
            <a:r>
              <a:rPr lang="es-ES" sz="2400" b="0" i="0" dirty="0">
                <a:effectLst/>
              </a:rPr>
              <a:t> Matemática y </a:t>
            </a:r>
            <a:r>
              <a:rPr lang="es-ES" sz="2400" b="1" i="0" dirty="0">
                <a:effectLst/>
              </a:rPr>
              <a:t>Competencias</a:t>
            </a:r>
            <a:r>
              <a:rPr lang="es-ES" sz="2400" b="0" i="0" dirty="0">
                <a:effectLst/>
              </a:rPr>
              <a:t> básicas en Ciencia y Tecnología (CMCT)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400" b="1" i="0" dirty="0">
                <a:effectLst/>
              </a:rPr>
              <a:t>Competencia</a:t>
            </a:r>
            <a:r>
              <a:rPr lang="es-ES" sz="2400" b="0" i="0" dirty="0">
                <a:effectLst/>
              </a:rPr>
              <a:t> Digital (CD)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400" b="0" i="0" dirty="0">
                <a:effectLst/>
              </a:rPr>
              <a:t>Iniciativa y Espíritu Emprendedor (IEE)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400" b="0" i="0" dirty="0">
                <a:effectLst/>
              </a:rPr>
              <a:t>Aprender a Aprender (AA)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400" b="1" i="0" dirty="0">
                <a:effectLst/>
              </a:rPr>
              <a:t>Competencias</a:t>
            </a:r>
            <a:r>
              <a:rPr lang="es-ES" sz="2400" b="0" i="0" dirty="0">
                <a:effectLst/>
              </a:rPr>
              <a:t> Sociales y Cívicas (CSC)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sz="2400" b="0" i="0" dirty="0">
                <a:effectLst/>
              </a:rPr>
              <a:t>Conciencia y Expresiones Culturales (CEC)</a:t>
            </a:r>
          </a:p>
          <a:p>
            <a:endParaRPr lang="es-ES" sz="2000" i="1" dirty="0"/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1617ECF2-AA05-4C17-9F7F-AD98C890AC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2" r="28942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6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698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Un grupo de personas en un salón&#10;&#10;Descripción generada automáticamente">
            <a:extLst>
              <a:ext uri="{FF2B5EF4-FFF2-40B4-BE49-F238E27FC236}">
                <a16:creationId xmlns:a16="http://schemas.microsoft.com/office/drawing/2014/main" id="{EC0B1083-CC3C-4DA7-90CB-47C69190DC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381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0CFEF63-B975-4ED5-8605-91FC40E99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dirty="0"/>
              <a:t>TRABAJAR CON GAMONAL EN EL AULA: </a:t>
            </a:r>
            <a:br>
              <a:rPr lang="en-US" sz="4100" dirty="0"/>
            </a:br>
            <a:r>
              <a:rPr lang="en-US" sz="4100" dirty="0"/>
              <a:t>UNA EXPERIENCIA PRÁCTICA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546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DEC72484-2527-4865-9894-10E23DBF6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3174" y="131498"/>
            <a:ext cx="6013174" cy="180730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S" sz="3700" dirty="0"/>
              <a:t>POSIBLES ACTIVIDADES DIDÁCTICAS TRAS LA LECTURA DEL CÓMIC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5F3C852-C0E4-40C3-AECC-EDF52F1274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07" r="-1" b="13366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481A6FE-FE86-4E8D-AD10-EE7BF1CA3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3174" y="2070300"/>
            <a:ext cx="6013174" cy="4656201"/>
          </a:xfrm>
        </p:spPr>
        <p:txBody>
          <a:bodyPr>
            <a:normAutofit lnSpcReduction="10000"/>
          </a:bodyPr>
          <a:lstStyle/>
          <a:p>
            <a:r>
              <a:rPr lang="es-ES" sz="2200" dirty="0"/>
              <a:t>Tras la lectura del cómic proponemos una serie de actividades didácticas que pueden desarrollarse a partir de los siguientes materiales:</a:t>
            </a:r>
          </a:p>
          <a:p>
            <a:r>
              <a:rPr lang="es-ES" sz="2200" b="1" dirty="0" err="1"/>
              <a:t>Webquest</a:t>
            </a:r>
            <a:r>
              <a:rPr lang="es-ES" sz="2200" b="1" dirty="0"/>
              <a:t>: Laia en Gamonal:</a:t>
            </a:r>
            <a:r>
              <a:rPr lang="es-ES" sz="2200" dirty="0"/>
              <a:t> </a:t>
            </a:r>
            <a:r>
              <a:rPr lang="es-ES" sz="2200" dirty="0">
                <a:hlinkClick r:id="rId3"/>
              </a:rPr>
              <a:t>https://mfsoro.wixsite.com/laiaengamonal/</a:t>
            </a:r>
            <a:r>
              <a:rPr lang="es-ES" sz="2200" dirty="0"/>
              <a:t> </a:t>
            </a:r>
          </a:p>
          <a:p>
            <a:r>
              <a:rPr lang="es-ES" sz="2200" b="1" dirty="0" err="1"/>
              <a:t>Gymkana</a:t>
            </a:r>
            <a:r>
              <a:rPr lang="es-ES" sz="2200" b="1" dirty="0"/>
              <a:t> online a través de Learningapps.org:</a:t>
            </a:r>
            <a:r>
              <a:rPr lang="es-ES" sz="2200" dirty="0"/>
              <a:t> </a:t>
            </a:r>
            <a:r>
              <a:rPr lang="es-ES" sz="2200" dirty="0">
                <a:hlinkClick r:id="rId4"/>
              </a:rPr>
              <a:t>https://learningapps.org/view23174423</a:t>
            </a:r>
            <a:r>
              <a:rPr lang="es-ES" sz="2200" dirty="0"/>
              <a:t> </a:t>
            </a:r>
          </a:p>
          <a:p>
            <a:r>
              <a:rPr lang="es-ES" sz="2200" b="1" dirty="0"/>
              <a:t>Cuestionario a través de  </a:t>
            </a:r>
            <a:r>
              <a:rPr lang="es-ES" sz="2200" b="1" dirty="0" err="1"/>
              <a:t>Quizziz</a:t>
            </a:r>
            <a:r>
              <a:rPr lang="es-ES" sz="2200" b="1" dirty="0"/>
              <a:t>:</a:t>
            </a:r>
            <a:r>
              <a:rPr lang="es-ES" sz="2200" dirty="0"/>
              <a:t> </a:t>
            </a:r>
            <a:r>
              <a:rPr lang="es-ES" sz="2200" dirty="0">
                <a:hlinkClick r:id="rId5"/>
              </a:rPr>
              <a:t>https://quizizz.com/admin/quiz/61da6d80706cac001d99e389</a:t>
            </a:r>
            <a:r>
              <a:rPr lang="es-ES" sz="2200" dirty="0"/>
              <a:t> </a:t>
            </a:r>
          </a:p>
          <a:p>
            <a:r>
              <a:rPr lang="es-ES" sz="2200" b="1" dirty="0"/>
              <a:t>Proyecto “Radio teatro”: creación de un podcast sobre el cómic: </a:t>
            </a:r>
            <a:r>
              <a:rPr lang="es-ES" sz="2200" dirty="0">
                <a:hlinkClick r:id="rId6"/>
              </a:rPr>
              <a:t>https://www.youtube.com/watch?v=xtxLEosdRL4&amp;t=6s</a:t>
            </a:r>
            <a:r>
              <a:rPr lang="es-ES" sz="2200" dirty="0"/>
              <a:t> </a:t>
            </a:r>
          </a:p>
          <a:p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927605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256</Words>
  <Application>Microsoft Office PowerPoint</Application>
  <PresentationFormat>Panorámica</PresentationFormat>
  <Paragraphs>20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¿CÓMO SE DESARROLLAN LAS TRAMAS NARRATIVAS?</vt:lpstr>
      <vt:lpstr>Presentación de PowerPoint</vt:lpstr>
      <vt:lpstr>COMPETENCIAS CLAVE</vt:lpstr>
      <vt:lpstr>TRABAJAR CON GAMONAL EN EL AULA:  UNA EXPERIENCIA PRÁCTICA</vt:lpstr>
      <vt:lpstr>POSIBLES ACTIVIDADES DIDÁCTICAS TRAS LA LECTURA DEL CÓMIC</vt:lpstr>
      <vt:lpstr>A MODO DE CONCLUSIÓN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ANA MARIA PAINO CARMONA</cp:lastModifiedBy>
  <cp:revision>8</cp:revision>
  <dcterms:created xsi:type="dcterms:W3CDTF">2022-01-04T16:38:09Z</dcterms:created>
  <dcterms:modified xsi:type="dcterms:W3CDTF">2022-01-12T18:36:54Z</dcterms:modified>
</cp:coreProperties>
</file>