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62" r:id="rId4"/>
    <p:sldId id="260" r:id="rId5"/>
    <p:sldId id="266" r:id="rId6"/>
    <p:sldId id="267" r:id="rId7"/>
    <p:sldId id="263" r:id="rId8"/>
    <p:sldId id="265" r:id="rId9"/>
    <p:sldId id="283" r:id="rId10"/>
    <p:sldId id="284" r:id="rId11"/>
    <p:sldId id="268" r:id="rId12"/>
    <p:sldId id="269" r:id="rId13"/>
    <p:sldId id="257" r:id="rId14"/>
    <p:sldId id="258" r:id="rId15"/>
    <p:sldId id="270" r:id="rId16"/>
    <p:sldId id="271" r:id="rId17"/>
    <p:sldId id="272" r:id="rId18"/>
    <p:sldId id="273" r:id="rId19"/>
    <p:sldId id="297" r:id="rId20"/>
    <p:sldId id="274" r:id="rId21"/>
    <p:sldId id="278" r:id="rId22"/>
    <p:sldId id="275" r:id="rId23"/>
    <p:sldId id="276" r:id="rId24"/>
    <p:sldId id="277" r:id="rId25"/>
    <p:sldId id="282" r:id="rId26"/>
    <p:sldId id="279" r:id="rId27"/>
    <p:sldId id="280" r:id="rId28"/>
    <p:sldId id="281" r:id="rId29"/>
    <p:sldId id="285" r:id="rId30"/>
    <p:sldId id="288" r:id="rId31"/>
    <p:sldId id="287" r:id="rId32"/>
    <p:sldId id="289" r:id="rId33"/>
    <p:sldId id="290" r:id="rId34"/>
    <p:sldId id="291" r:id="rId35"/>
    <p:sldId id="292" r:id="rId36"/>
    <p:sldId id="295" r:id="rId37"/>
    <p:sldId id="293" r:id="rId38"/>
    <p:sldId id="294" r:id="rId39"/>
    <p:sldId id="298" r:id="rId40"/>
    <p:sldId id="299" r:id="rId41"/>
    <p:sldId id="300" r:id="rId42"/>
    <p:sldId id="296" r:id="rId4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 smtClean="0"/>
            </a:lvl1pPr>
          </a:lstStyle>
          <a:p>
            <a:pPr>
              <a:defRPr/>
            </a:pPr>
            <a:fld id="{77DC40D2-854C-4EDB-B96E-6DEEC68199AE}" type="datetimeFigureOut">
              <a:rPr lang="es-ES"/>
              <a:pPr>
                <a:defRPr/>
              </a:pPr>
              <a:t>14/04/2015</a:t>
            </a:fld>
            <a:endParaRPr lang="es-ES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6283EFFD-B03B-4932-818C-820CCC3CDC6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5AEDE-E552-4795-B5BD-1675A4CD41C3}" type="datetimeFigureOut">
              <a:rPr lang="es-ES"/>
              <a:pPr>
                <a:defRPr/>
              </a:pPr>
              <a:t>14/04/2015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3F968-F0F3-4973-9591-0369BA26127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759A7-FC99-43F7-B2E0-B1C9B55C2411}" type="datetimeFigureOut">
              <a:rPr lang="es-ES"/>
              <a:pPr>
                <a:defRPr/>
              </a:pPr>
              <a:t>14/04/2015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39E05-515F-4751-8E87-13EAB7FE01C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7565A-864A-43DC-A934-F78E824F8E0F}" type="datetimeFigureOut">
              <a:rPr lang="es-ES"/>
              <a:pPr>
                <a:defRPr/>
              </a:pPr>
              <a:t>14/04/2015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A252C-E698-4239-A5C9-1B754E2F895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AF70E-51D4-46F6-A003-1848106E74EA}" type="datetimeFigureOut">
              <a:rPr lang="es-ES"/>
              <a:pPr>
                <a:defRPr/>
              </a:pPr>
              <a:t>14/04/2015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C1BBA-D6FA-4C7C-A78B-2E7EAA2A183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EC1B9-7E93-4AAA-B8AB-44F7B1CD41D0}" type="datetimeFigureOut">
              <a:rPr lang="es-ES"/>
              <a:pPr>
                <a:defRPr/>
              </a:pPr>
              <a:t>14/04/2015</a:t>
            </a:fld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EF4F8-7C37-46E1-A128-1E48AE6AC49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C04CF-53BC-453D-B974-C73D07574EB6}" type="datetimeFigureOut">
              <a:rPr lang="es-ES"/>
              <a:pPr>
                <a:defRPr/>
              </a:pPr>
              <a:t>14/04/2015</a:t>
            </a:fld>
            <a:endParaRPr lang="es-E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093D5-C78D-4965-85D8-614CA447258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6F0D9-1224-417C-B3DD-2254ECCD50B2}" type="datetimeFigureOut">
              <a:rPr lang="es-ES"/>
              <a:pPr>
                <a:defRPr/>
              </a:pPr>
              <a:t>14/04/2015</a:t>
            </a:fld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F3F62-C5C1-4058-9105-885DFB40C76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22504-E74C-458F-8CBF-4A17550CCA8A}" type="datetimeFigureOut">
              <a:rPr lang="es-ES"/>
              <a:pPr>
                <a:defRPr/>
              </a:pPr>
              <a:t>14/04/2015</a:t>
            </a:fld>
            <a:endParaRPr lang="es-E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4293-2772-49AF-97C8-857635E5457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1EF72-7674-49E4-B2A5-14231D4FDC76}" type="datetimeFigureOut">
              <a:rPr lang="es-ES"/>
              <a:pPr>
                <a:defRPr/>
              </a:pPr>
              <a:t>14/04/2015</a:t>
            </a:fld>
            <a:endParaRPr lang="es-ES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1167A-9423-4530-83D5-EEB596D4AD3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CE395-D467-4E03-B8EC-08F89A3BEC99}" type="datetimeFigureOut">
              <a:rPr lang="es-ES"/>
              <a:pPr>
                <a:defRPr/>
              </a:pPr>
              <a:t>14/04/2015</a:t>
            </a:fld>
            <a:endParaRPr lang="es-ES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51E4E-15FE-4BC8-84FC-E3C5AD5B6A7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127DB0-A174-4DEB-BD3C-63016EF488BE}" type="datetimeFigureOut">
              <a:rPr lang="es-ES"/>
              <a:pPr>
                <a:defRPr/>
              </a:pPr>
              <a:t>14/04/2015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485891-F654-4213-AC56-A75E3821DBD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6" r:id="rId3"/>
    <p:sldLayoutId id="2147483705" r:id="rId4"/>
    <p:sldLayoutId id="2147483704" r:id="rId5"/>
    <p:sldLayoutId id="2147483703" r:id="rId6"/>
    <p:sldLayoutId id="2147483702" r:id="rId7"/>
    <p:sldLayoutId id="2147483709" r:id="rId8"/>
    <p:sldLayoutId id="2147483710" r:id="rId9"/>
    <p:sldLayoutId id="2147483701" r:id="rId10"/>
    <p:sldLayoutId id="214748370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organosdepalencia.com/fichasOrganos/fuentesdenava-sanpedro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stamariafuentesdenava.com/es/c/?idsec=505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w2sjUK9i8Q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1 Título"/>
          <p:cNvSpPr>
            <a:spLocks noGrp="1"/>
          </p:cNvSpPr>
          <p:nvPr>
            <p:ph type="ctrTitle"/>
          </p:nvPr>
        </p:nvSpPr>
        <p:spPr>
          <a:xfrm>
            <a:off x="4643438" y="2708275"/>
            <a:ext cx="3314700" cy="1703388"/>
          </a:xfrm>
        </p:spPr>
        <p:txBody>
          <a:bodyPr/>
          <a:lstStyle/>
          <a:p>
            <a:r>
              <a:rPr lang="es-ES_tradnl" sz="2800" b="1" smtClean="0">
                <a:latin typeface="Comic Sans MS" pitchFamily="66" charset="0"/>
              </a:rPr>
              <a:t>NOS VAMOS DE EXCURSIÓN</a:t>
            </a:r>
            <a:endParaRPr lang="es-ES" sz="2800" b="1" smtClean="0">
              <a:latin typeface="Comic Sans MS" pitchFamily="66" charset="0"/>
            </a:endParaRPr>
          </a:p>
        </p:txBody>
      </p:sp>
      <p:sp>
        <p:nvSpPr>
          <p:cNvPr id="13314" name="2 Subtítulo"/>
          <p:cNvSpPr>
            <a:spLocks noGrp="1"/>
          </p:cNvSpPr>
          <p:nvPr>
            <p:ph type="subTitle" idx="1"/>
          </p:nvPr>
        </p:nvSpPr>
        <p:spPr>
          <a:xfrm>
            <a:off x="4733925" y="4421188"/>
            <a:ext cx="3309938" cy="1260475"/>
          </a:xfrm>
        </p:spPr>
        <p:txBody>
          <a:bodyPr/>
          <a:lstStyle/>
          <a:p>
            <a:r>
              <a:rPr lang="es-ES_tradnl" smtClean="0">
                <a:latin typeface="Comic Sans MS" pitchFamily="66" charset="0"/>
              </a:rPr>
              <a:t>ISABEL CATALINA CUESTA CANO</a:t>
            </a:r>
            <a:endParaRPr lang="es-ES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10 Título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601662"/>
          </a:xfrm>
        </p:spPr>
        <p:txBody>
          <a:bodyPr/>
          <a:lstStyle/>
          <a:p>
            <a:r>
              <a:rPr lang="es-ES_tradnl" sz="2800" b="1" smtClean="0">
                <a:latin typeface="Comic Sans MS" pitchFamily="66" charset="0"/>
              </a:rPr>
              <a:t>EL ÓRGANO IBÉRICO DE SAN PEDRO</a:t>
            </a:r>
            <a:endParaRPr lang="es-ES" sz="2800" smtClean="0"/>
          </a:p>
        </p:txBody>
      </p:sp>
      <p:sp>
        <p:nvSpPr>
          <p:cNvPr id="22530" name="7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smtClean="0"/>
          </a:p>
          <a:p>
            <a:endParaRPr lang="es-ES" smtClean="0"/>
          </a:p>
          <a:p>
            <a:endParaRPr lang="es-ES" smtClean="0"/>
          </a:p>
          <a:p>
            <a:endParaRPr lang="es-ES" smtClean="0"/>
          </a:p>
          <a:p>
            <a:endParaRPr lang="es-ES" smtClean="0"/>
          </a:p>
          <a:p>
            <a:endParaRPr lang="es-ES" smtClean="0"/>
          </a:p>
          <a:p>
            <a:r>
              <a:rPr lang="es-ES" sz="1800" smtClean="0">
                <a:hlinkClick r:id="rId2"/>
              </a:rPr>
              <a:t>http://www.organosdepalencia.com/fichasOrganos/fuentesdenava-sanpedro.html#datos</a:t>
            </a:r>
            <a:endParaRPr lang="es-ES" sz="1800" smtClean="0"/>
          </a:p>
        </p:txBody>
      </p:sp>
      <p:pic>
        <p:nvPicPr>
          <p:cNvPr id="22531" name="9 Marcador de contenido"/>
          <p:cNvPicPr>
            <a:picLocks noGrp="1" noChangeAspect="1"/>
          </p:cNvPicPr>
          <p:nvPr>
            <p:ph sz="quarter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843213" y="2420938"/>
            <a:ext cx="3419475" cy="22748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4 Título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457200"/>
          </a:xfrm>
        </p:spPr>
        <p:txBody>
          <a:bodyPr/>
          <a:lstStyle/>
          <a:p>
            <a:pPr algn="ctr"/>
            <a:r>
              <a:rPr lang="es-ES_tradnl" sz="3200" b="1" smtClean="0">
                <a:latin typeface="Comic Sans MS" pitchFamily="66" charset="0"/>
              </a:rPr>
              <a:t>IGLESIA DE SANTA MARÍA</a:t>
            </a:r>
            <a:endParaRPr lang="es-ES" sz="3200" b="1" smtClean="0">
              <a:latin typeface="Comic Sans MS" pitchFamily="66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es-ES" dirty="0"/>
              <a:t>Declarada Monumento Nacional en 1978. La Iglesia de Santa María o de Nuestra Señora del Pozo Bueno se edificó en el s. XVI, con ampliaciones y reformas realizadas en los s. XVII y XVIII. Aparte de su bella portada gótica de estilo Reyes Católicos, </a:t>
            </a:r>
            <a:r>
              <a:rPr lang="es-ES" b="1" dirty="0"/>
              <a:t>conserva en su interior un majestuoso artesonado mudéjar policromado, del más puro estilo castellano</a:t>
            </a:r>
            <a:r>
              <a:rPr lang="es-ES" dirty="0"/>
              <a:t>, catalogado como uno de los más importantes de toda la región por su calidad y conservación. </a:t>
            </a:r>
            <a:r>
              <a:rPr lang="es-ES" dirty="0" smtClean="0">
                <a:hlinkClick r:id="rId2"/>
              </a:rPr>
              <a:t>http</a:t>
            </a:r>
            <a:r>
              <a:rPr lang="es-ES" dirty="0">
                <a:hlinkClick r:id="rId2"/>
              </a:rPr>
              <a:t>://stamariafuentesdenava.com/es/c/?idsec=505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1 Título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530225"/>
          </a:xfrm>
        </p:spPr>
        <p:txBody>
          <a:bodyPr/>
          <a:lstStyle/>
          <a:p>
            <a:pPr algn="ctr"/>
            <a:r>
              <a:rPr lang="es-ES_tradnl" sz="3200" b="1" smtClean="0">
                <a:latin typeface="Comic Sans MS" pitchFamily="66" charset="0"/>
              </a:rPr>
              <a:t>ARTE MUDÉJAR</a:t>
            </a:r>
            <a:endParaRPr lang="es-ES" sz="3200" b="1" smtClean="0">
              <a:latin typeface="Comic Sans MS" pitchFamily="66" charset="0"/>
            </a:endParaRPr>
          </a:p>
        </p:txBody>
      </p:sp>
      <p:sp>
        <p:nvSpPr>
          <p:cNvPr id="24578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000" smtClean="0">
                <a:latin typeface="Comic Sans MS" pitchFamily="66" charset="0"/>
              </a:rPr>
              <a:t>El arte mudéjar, estilo artístico propio y particular de la historia de España. El término mudéjar alude a los musulmanes que siguieron profesando su religión y sus costumbres en aquellos territorios que pasaban a dominio cristiano, pagando un impuesto.</a:t>
            </a:r>
          </a:p>
          <a:p>
            <a:r>
              <a:rPr lang="es-ES" sz="2000" smtClean="0">
                <a:latin typeface="Comic Sans MS" pitchFamily="66" charset="0"/>
              </a:rPr>
              <a:t>Se usan materiales generalmente pobres (ladrillo, yeso, madera) a los que se les dota de una novedosa función decorativa cargada de imaginación.</a:t>
            </a:r>
          </a:p>
          <a:p>
            <a:r>
              <a:rPr lang="es-ES_tradnl" sz="2000" smtClean="0">
                <a:latin typeface="Comic Sans MS" pitchFamily="66" charset="0"/>
              </a:rPr>
              <a:t>Los artesonados son techos de madera con forma de artesa, que pueden pintarse posteriormente.</a:t>
            </a:r>
            <a:endParaRPr lang="es-ES" sz="200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2800" b="1" smtClean="0">
                <a:latin typeface="Comic Sans MS" pitchFamily="66" charset="0"/>
              </a:rPr>
              <a:t>VISITA A LA CASA DEL PARQUE</a:t>
            </a:r>
            <a:endParaRPr lang="es-ES" sz="2800" b="1" smtClean="0">
              <a:latin typeface="Comic Sans MS" pitchFamily="66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3"/>
          </p:nvPr>
        </p:nvSpPr>
        <p:spPr>
          <a:xfrm>
            <a:off x="1042988" y="2312988"/>
            <a:ext cx="3419475" cy="3494087"/>
          </a:xfrm>
        </p:spPr>
        <p:txBody>
          <a:bodyPr rtlCol="0">
            <a:normAutofit/>
          </a:bodyPr>
          <a:lstStyle/>
          <a:p>
            <a:pPr indent="-274320" fontAlgn="auto">
              <a:spcAft>
                <a:spcPts val="0"/>
              </a:spcAft>
              <a:defRPr/>
            </a:pPr>
            <a:endParaRPr lang="es-ES_tradnl" dirty="0" smtClean="0"/>
          </a:p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ES_tradnl" dirty="0" smtClean="0"/>
              <a:t>* </a:t>
            </a:r>
            <a:r>
              <a:rPr lang="es-ES_tradnl" sz="3000" dirty="0" smtClean="0">
                <a:latin typeface="Comic Sans MS" panose="030F0702030302020204" pitchFamily="66" charset="0"/>
              </a:rPr>
              <a:t>Situada en una casa señorial del siglo XVII, en la calle Mayor. </a:t>
            </a:r>
          </a:p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s-ES" dirty="0"/>
          </a:p>
        </p:txBody>
      </p:sp>
      <p:pic>
        <p:nvPicPr>
          <p:cNvPr id="25603" name="7 Marcador de contenido"/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>
          <a:xfrm>
            <a:off x="4645025" y="2922588"/>
            <a:ext cx="3419475" cy="22748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2800" b="1" smtClean="0">
                <a:latin typeface="Comic Sans MS" pitchFamily="66" charset="0"/>
              </a:rPr>
              <a:t>VISITA A LA CASA DEL PARQUE</a:t>
            </a:r>
            <a:endParaRPr lang="es-ES" sz="2800" b="1" smtClean="0">
              <a:latin typeface="Comic Sans MS" pitchFamily="66" charset="0"/>
            </a:endParaRPr>
          </a:p>
        </p:txBody>
      </p:sp>
      <p:pic>
        <p:nvPicPr>
          <p:cNvPr id="26626" name="3 Marcador de contenido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8175" y="2276475"/>
            <a:ext cx="5276850" cy="35083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EN LA CASA DEL PARQUE</a:t>
            </a:r>
            <a:endParaRPr lang="es-ES" smtClean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ES_tradnl" dirty="0" smtClean="0"/>
              <a:t>La Casa del Parque es un lugar donde nos explican:</a:t>
            </a:r>
          </a:p>
          <a:p>
            <a:pPr indent="-274320"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es-ES_tradnl" dirty="0" smtClean="0"/>
              <a:t>La historia de la laguna de la Nava.</a:t>
            </a:r>
          </a:p>
          <a:p>
            <a:pPr indent="-274320"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es-ES_tradnl" dirty="0" smtClean="0"/>
              <a:t>Lo que podemos ver según la época del año.</a:t>
            </a:r>
          </a:p>
          <a:p>
            <a:pPr indent="-274320"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es-ES_tradnl" dirty="0" smtClean="0"/>
              <a:t>Existen diversas salas temáticas e interactivas en las que podemos realizar juegos.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530225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b="1" dirty="0" smtClean="0">
                <a:latin typeface="Comic Sans MS" panose="030F0702030302020204" pitchFamily="66" charset="0"/>
              </a:rPr>
              <a:t>EN LA CASA DEL PARQUE</a:t>
            </a:r>
            <a:endParaRPr lang="es-ES" b="1" dirty="0">
              <a:latin typeface="Comic Sans MS" panose="030F0702030302020204" pitchFamily="66" charset="0"/>
            </a:endParaRPr>
          </a:p>
        </p:txBody>
      </p:sp>
      <p:pic>
        <p:nvPicPr>
          <p:cNvPr id="28674" name="7 Marcador de contenido"/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>
          <a:xfrm>
            <a:off x="5192713" y="2312988"/>
            <a:ext cx="2324100" cy="3494087"/>
          </a:xfrm>
        </p:spPr>
      </p:pic>
      <p:sp>
        <p:nvSpPr>
          <p:cNvPr id="28675" name="8 Marcador de contenido"/>
          <p:cNvSpPr>
            <a:spLocks noGrp="1"/>
          </p:cNvSpPr>
          <p:nvPr>
            <p:ph sz="quarter" idx="13"/>
          </p:nvPr>
        </p:nvSpPr>
        <p:spPr>
          <a:xfrm>
            <a:off x="1042988" y="2312988"/>
            <a:ext cx="3419475" cy="3494087"/>
          </a:xfrm>
        </p:spPr>
        <p:txBody>
          <a:bodyPr/>
          <a:lstStyle/>
          <a:p>
            <a:r>
              <a:rPr lang="es-ES_tradnl" smtClean="0"/>
              <a:t>Girando el volante nos cambian las especies que se encuentran en la laguna.</a:t>
            </a:r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601662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sz="3600" b="1" dirty="0">
                <a:solidFill>
                  <a:srgbClr val="94C600"/>
                </a:solidFill>
                <a:latin typeface="Comic Sans MS" panose="030F0702030302020204" pitchFamily="66" charset="0"/>
              </a:rPr>
              <a:t>EN LA CASA DEL PARQUE</a:t>
            </a:r>
            <a:endParaRPr lang="es-ES" dirty="0"/>
          </a:p>
        </p:txBody>
      </p:sp>
      <p:pic>
        <p:nvPicPr>
          <p:cNvPr id="29698" name="6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1590675" y="2312988"/>
            <a:ext cx="2324100" cy="3494087"/>
          </a:xfrm>
        </p:spPr>
      </p:pic>
      <p:sp>
        <p:nvSpPr>
          <p:cNvPr id="29699" name="12 Marcador de contenido"/>
          <p:cNvSpPr>
            <a:spLocks noGrp="1"/>
          </p:cNvSpPr>
          <p:nvPr>
            <p:ph sz="quarter" idx="14"/>
          </p:nvPr>
        </p:nvSpPr>
        <p:spPr>
          <a:xfrm>
            <a:off x="4645025" y="2312988"/>
            <a:ext cx="3419475" cy="3494087"/>
          </a:xfrm>
        </p:spPr>
        <p:txBody>
          <a:bodyPr/>
          <a:lstStyle/>
          <a:p>
            <a:r>
              <a:rPr lang="es-ES_tradnl" smtClean="0"/>
              <a:t>Distintos paneles explicativos en distintas salas.</a:t>
            </a:r>
          </a:p>
          <a:p>
            <a:r>
              <a:rPr lang="es-ES_tradnl" smtClean="0"/>
              <a:t>Sonidos de distintos animales.</a:t>
            </a:r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3600" b="1" smtClean="0">
                <a:solidFill>
                  <a:srgbClr val="94C600"/>
                </a:solidFill>
                <a:latin typeface="Comic Sans MS" pitchFamily="66" charset="0"/>
              </a:rPr>
              <a:t>EN LA CASA DEL PARQUE</a:t>
            </a:r>
            <a:endParaRPr lang="es-ES" smtClean="0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1412875" y="2316163"/>
            <a:ext cx="3055938" cy="392112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sz="2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Jugamos a relacionar</a:t>
            </a:r>
            <a:endParaRPr lang="es-ES" sz="2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23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808163" y="2974975"/>
            <a:ext cx="1885950" cy="2835275"/>
          </a:xfrm>
        </p:spPr>
      </p:pic>
      <p:sp>
        <p:nvSpPr>
          <p:cNvPr id="30724" name="6 Marcador de texto"/>
          <p:cNvSpPr>
            <a:spLocks noGrp="1"/>
          </p:cNvSpPr>
          <p:nvPr>
            <p:ph type="body" sz="quarter" idx="3"/>
          </p:nvPr>
        </p:nvSpPr>
        <p:spPr>
          <a:xfrm>
            <a:off x="5003800" y="2492375"/>
            <a:ext cx="3055938" cy="639763"/>
          </a:xfrm>
        </p:spPr>
        <p:txBody>
          <a:bodyPr/>
          <a:lstStyle/>
          <a:p>
            <a:pPr>
              <a:buClr>
                <a:srgbClr val="94C600"/>
              </a:buClr>
            </a:pPr>
            <a:r>
              <a:rPr lang="es-ES_tradnl" sz="2000" smtClean="0">
                <a:solidFill>
                  <a:srgbClr val="000000"/>
                </a:solidFill>
                <a:latin typeface="Comic Sans MS" pitchFamily="66" charset="0"/>
              </a:rPr>
              <a:t>Jugamos a relacionar</a:t>
            </a:r>
            <a:endParaRPr lang="es-ES" sz="2000" smtClean="0">
              <a:solidFill>
                <a:srgbClr val="000000"/>
              </a:solidFill>
              <a:latin typeface="Comic Sans MS" pitchFamily="66" charset="0"/>
            </a:endParaRPr>
          </a:p>
          <a:p>
            <a:endParaRPr lang="es-ES" smtClean="0"/>
          </a:p>
        </p:txBody>
      </p:sp>
      <p:pic>
        <p:nvPicPr>
          <p:cNvPr id="30725" name="13 Marcador de contenido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411788" y="2974975"/>
            <a:ext cx="1885950" cy="2835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6 Título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817562"/>
          </a:xfrm>
        </p:spPr>
        <p:txBody>
          <a:bodyPr/>
          <a:lstStyle/>
          <a:p>
            <a:r>
              <a:rPr lang="es-ES_tradnl" b="1" smtClean="0">
                <a:latin typeface="Comic Sans MS" pitchFamily="66" charset="0"/>
              </a:rPr>
              <a:t>EL CANAL DE CASTILLA</a:t>
            </a:r>
            <a:endParaRPr lang="es-ES" smtClean="0"/>
          </a:p>
        </p:txBody>
      </p:sp>
      <p:sp>
        <p:nvSpPr>
          <p:cNvPr id="31746" name="7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smtClean="0"/>
              <a:t>Se construyó para transportar mercancías hacia Santander.</a:t>
            </a:r>
          </a:p>
          <a:p>
            <a:r>
              <a:rPr lang="es-ES_tradnl" smtClean="0"/>
              <a:t>Está configurados por 3 ramales. El que pasa por Fuentes de Nava es el Ramal de Campos.</a:t>
            </a:r>
          </a:p>
          <a:p>
            <a:r>
              <a:rPr lang="es-ES_tradnl" smtClean="0"/>
              <a:t>Tienen en este ramal, acueductos, puentes, presas, retenciones y dársenas. </a:t>
            </a:r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8 Título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817562"/>
          </a:xfrm>
        </p:spPr>
        <p:txBody>
          <a:bodyPr/>
          <a:lstStyle/>
          <a:p>
            <a:r>
              <a:rPr lang="es-ES_tradnl" b="1" smtClean="0">
                <a:latin typeface="Comic Sans MS" pitchFamily="66" charset="0"/>
              </a:rPr>
              <a:t>TIERRA DE CAMPOS</a:t>
            </a:r>
            <a:endParaRPr lang="es-ES" b="1" smtClean="0">
              <a:latin typeface="Comic Sans MS" pitchFamily="66" charset="0"/>
            </a:endParaRPr>
          </a:p>
        </p:txBody>
      </p:sp>
      <p:sp>
        <p:nvSpPr>
          <p:cNvPr id="14338" name="4 Marcador de contenido"/>
          <p:cNvSpPr>
            <a:spLocks noGrp="1"/>
          </p:cNvSpPr>
          <p:nvPr>
            <p:ph idx="1"/>
          </p:nvPr>
        </p:nvSpPr>
        <p:spPr>
          <a:xfrm>
            <a:off x="1042988" y="1989138"/>
            <a:ext cx="6777037" cy="4319587"/>
          </a:xfrm>
        </p:spPr>
        <p:txBody>
          <a:bodyPr/>
          <a:lstStyle/>
          <a:p>
            <a:pPr marL="68263" indent="0">
              <a:buFont typeface="Wingdings 2" pitchFamily="18" charset="2"/>
              <a:buNone/>
            </a:pPr>
            <a:r>
              <a:rPr lang="es-ES_tradnl" sz="320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Esta actividad complementaria consiste en realizar una excursión a la localidad Fuentes de Nava, que está situada en la comarca de Tierra de Campos. Concretamente esta población pertenece a la provincia de Palencia</a:t>
            </a:r>
            <a:endParaRPr lang="es-ES" sz="3200" smtClean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6 Título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530225"/>
          </a:xfrm>
        </p:spPr>
        <p:txBody>
          <a:bodyPr/>
          <a:lstStyle/>
          <a:p>
            <a:pPr algn="ctr"/>
            <a:r>
              <a:rPr lang="es-ES_tradnl" sz="2800" b="1" smtClean="0">
                <a:latin typeface="Comic Sans MS" pitchFamily="66" charset="0"/>
              </a:rPr>
              <a:t>EL CANAL DE CASTILLA</a:t>
            </a:r>
            <a:endParaRPr lang="es-ES" sz="2800" b="1" smtClean="0">
              <a:latin typeface="Comic Sans MS" pitchFamily="66" charset="0"/>
            </a:endParaRPr>
          </a:p>
        </p:txBody>
      </p:sp>
      <p:sp>
        <p:nvSpPr>
          <p:cNvPr id="32770" name="7 Marcador de contenido"/>
          <p:cNvSpPr>
            <a:spLocks noGrp="1"/>
          </p:cNvSpPr>
          <p:nvPr>
            <p:ph sz="quarter" idx="13"/>
          </p:nvPr>
        </p:nvSpPr>
        <p:spPr>
          <a:xfrm>
            <a:off x="1042988" y="2312988"/>
            <a:ext cx="3419475" cy="3494087"/>
          </a:xfrm>
        </p:spPr>
        <p:txBody>
          <a:bodyPr/>
          <a:lstStyle/>
          <a:p>
            <a:r>
              <a:rPr lang="es-ES_tradnl" smtClean="0"/>
              <a:t>El Canal de Castilla se encuentra a 500 m de Fuentes de Nava.</a:t>
            </a:r>
          </a:p>
          <a:p>
            <a:r>
              <a:rPr lang="es-ES_tradnl" smtClean="0"/>
              <a:t>Este tramo es el último que se construyó del Canal de Castilla </a:t>
            </a:r>
            <a:endParaRPr lang="es-ES" smtClean="0"/>
          </a:p>
        </p:txBody>
      </p:sp>
      <p:pic>
        <p:nvPicPr>
          <p:cNvPr id="32771" name="9 Marcador de contenido"/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>
          <a:xfrm>
            <a:off x="4645025" y="2922588"/>
            <a:ext cx="3419475" cy="22748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4 Título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530225"/>
          </a:xfrm>
        </p:spPr>
        <p:txBody>
          <a:bodyPr/>
          <a:lstStyle/>
          <a:p>
            <a:pPr algn="ctr"/>
            <a:r>
              <a:rPr lang="es-ES_tradnl" sz="2800" b="1" smtClean="0">
                <a:latin typeface="Comic Sans MS" pitchFamily="66" charset="0"/>
              </a:rPr>
              <a:t>PUNTO KILOMETRICO DEL CANAL</a:t>
            </a:r>
            <a:endParaRPr lang="es-ES" sz="2800" b="1" smtClean="0">
              <a:latin typeface="Comic Sans MS" pitchFamily="66" charset="0"/>
            </a:endParaRPr>
          </a:p>
        </p:txBody>
      </p:sp>
      <p:sp>
        <p:nvSpPr>
          <p:cNvPr id="33794" name="5 Marcador de contenido"/>
          <p:cNvSpPr>
            <a:spLocks noGrp="1"/>
          </p:cNvSpPr>
          <p:nvPr>
            <p:ph sz="quarter" idx="13"/>
          </p:nvPr>
        </p:nvSpPr>
        <p:spPr>
          <a:xfrm>
            <a:off x="1042988" y="2312988"/>
            <a:ext cx="3419475" cy="3494087"/>
          </a:xfrm>
        </p:spPr>
        <p:txBody>
          <a:bodyPr/>
          <a:lstStyle/>
          <a:p>
            <a:r>
              <a:rPr lang="es-ES" smtClean="0"/>
              <a:t>En el kilómetro 120 de su cauce, y en su margen izquierda, existe un mojón, de los recientemente colocados en toda la longitud del Canal </a:t>
            </a:r>
          </a:p>
        </p:txBody>
      </p:sp>
      <p:pic>
        <p:nvPicPr>
          <p:cNvPr id="33795" name="7 Marcador de contenido"/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>
          <a:xfrm>
            <a:off x="4645025" y="2922588"/>
            <a:ext cx="3419475" cy="22748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4 Título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457200"/>
          </a:xfrm>
        </p:spPr>
        <p:txBody>
          <a:bodyPr/>
          <a:lstStyle/>
          <a:p>
            <a:pPr algn="ctr"/>
            <a:r>
              <a:rPr lang="es-ES_tradnl" sz="2800" smtClean="0">
                <a:latin typeface="Comic Sans MS" pitchFamily="66" charset="0"/>
              </a:rPr>
              <a:t>COMPUERTA DEL CANAL</a:t>
            </a:r>
            <a:endParaRPr lang="es-ES" sz="2800" smtClean="0">
              <a:latin typeface="Comic Sans MS" pitchFamily="66" charset="0"/>
            </a:endParaRPr>
          </a:p>
        </p:txBody>
      </p:sp>
      <p:sp>
        <p:nvSpPr>
          <p:cNvPr id="34818" name="6 Marcador de contenido"/>
          <p:cNvSpPr>
            <a:spLocks noGrp="1"/>
          </p:cNvSpPr>
          <p:nvPr>
            <p:ph sz="quarter" idx="14"/>
          </p:nvPr>
        </p:nvSpPr>
        <p:spPr>
          <a:xfrm>
            <a:off x="4645025" y="2312988"/>
            <a:ext cx="3419475" cy="3494087"/>
          </a:xfrm>
        </p:spPr>
        <p:txBody>
          <a:bodyPr/>
          <a:lstStyle/>
          <a:p>
            <a:endParaRPr lang="es-ES_tradnl" smtClean="0"/>
          </a:p>
          <a:p>
            <a:r>
              <a:rPr lang="es-ES_tradnl" smtClean="0"/>
              <a:t>Compuerta del canal en el tramo de Fuentes de Nava.</a:t>
            </a:r>
          </a:p>
          <a:p>
            <a:r>
              <a:rPr lang="es-ES_tradnl" smtClean="0"/>
              <a:t>Sirve para regular el flujo de agua.</a:t>
            </a:r>
            <a:endParaRPr lang="es-ES" smtClean="0"/>
          </a:p>
        </p:txBody>
      </p:sp>
      <p:pic>
        <p:nvPicPr>
          <p:cNvPr id="34819" name="9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2922588"/>
            <a:ext cx="3419475" cy="22748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4 Título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601662"/>
          </a:xfrm>
        </p:spPr>
        <p:txBody>
          <a:bodyPr/>
          <a:lstStyle/>
          <a:p>
            <a:pPr algn="ctr"/>
            <a:r>
              <a:rPr lang="es-ES_tradnl" sz="3200" b="1" smtClean="0">
                <a:latin typeface="Comic Sans MS" pitchFamily="66" charset="0"/>
              </a:rPr>
              <a:t>CANAL DE CASTILLA</a:t>
            </a:r>
            <a:endParaRPr lang="es-ES" sz="3200" b="1" smtClean="0">
              <a:latin typeface="Comic Sans MS" pitchFamily="66" charset="0"/>
            </a:endParaRPr>
          </a:p>
        </p:txBody>
      </p:sp>
      <p:sp>
        <p:nvSpPr>
          <p:cNvPr id="35842" name="5 Marcador de contenido"/>
          <p:cNvSpPr>
            <a:spLocks noGrp="1"/>
          </p:cNvSpPr>
          <p:nvPr>
            <p:ph sz="quarter" idx="13"/>
          </p:nvPr>
        </p:nvSpPr>
        <p:spPr>
          <a:xfrm>
            <a:off x="1042988" y="2312988"/>
            <a:ext cx="3419475" cy="3494087"/>
          </a:xfrm>
        </p:spPr>
        <p:txBody>
          <a:bodyPr/>
          <a:lstStyle/>
          <a:p>
            <a:endParaRPr lang="es-ES_tradnl" smtClean="0"/>
          </a:p>
          <a:p>
            <a:r>
              <a:rPr lang="es-ES_tradnl" smtClean="0"/>
              <a:t>Leyenda explicativa en el tramo de Fuentes de Nava.</a:t>
            </a:r>
            <a:endParaRPr lang="es-ES" smtClean="0"/>
          </a:p>
        </p:txBody>
      </p:sp>
      <p:pic>
        <p:nvPicPr>
          <p:cNvPr id="35843" name="7 Marcador de contenido"/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>
          <a:xfrm>
            <a:off x="4645025" y="2922588"/>
            <a:ext cx="3419475" cy="22748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601662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_tradnl" b="1" dirty="0" smtClean="0">
                <a:latin typeface="Comic Sans MS" panose="030F0702030302020204" pitchFamily="66" charset="0"/>
              </a:rPr>
              <a:t>EDIFICIOS DEL CANAL</a:t>
            </a:r>
            <a:endParaRPr lang="es-ES" b="1" dirty="0">
              <a:latin typeface="Comic Sans MS" panose="030F0702030302020204" pitchFamily="66" charset="0"/>
            </a:endParaRPr>
          </a:p>
        </p:txBody>
      </p:sp>
      <p:pic>
        <p:nvPicPr>
          <p:cNvPr id="36866" name="7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2922588"/>
            <a:ext cx="3419475" cy="2274887"/>
          </a:xfrm>
        </p:spPr>
      </p:pic>
      <p:sp>
        <p:nvSpPr>
          <p:cNvPr id="7" name="6 Marcador de contenido"/>
          <p:cNvSpPr>
            <a:spLocks noGrp="1"/>
          </p:cNvSpPr>
          <p:nvPr>
            <p:ph sz="quarter" idx="14"/>
          </p:nvPr>
        </p:nvSpPr>
        <p:spPr>
          <a:xfrm>
            <a:off x="4645025" y="2312988"/>
            <a:ext cx="3419475" cy="3494087"/>
          </a:xfrm>
        </p:spPr>
        <p:txBody>
          <a:bodyPr rtlCol="0">
            <a:normAutofit lnSpcReduction="10000"/>
          </a:bodyPr>
          <a:lstStyle/>
          <a:p>
            <a:pPr indent="-274320" fontAlgn="auto">
              <a:spcAft>
                <a:spcPts val="0"/>
              </a:spcAft>
              <a:buFont typeface="Wingdings"/>
              <a:buChar char="Ø"/>
              <a:defRPr/>
            </a:pPr>
            <a:r>
              <a:rPr lang="es-ES_tradnl" dirty="0" smtClean="0">
                <a:latin typeface="Comic Sans MS" panose="030F0702030302020204" pitchFamily="66" charset="0"/>
              </a:rPr>
              <a:t>Existen al lado del canal unos edificios:</a:t>
            </a:r>
          </a:p>
          <a:p>
            <a:pPr indent="-274320"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es-ES_tradnl" dirty="0" smtClean="0">
                <a:latin typeface="Comic Sans MS" panose="030F0702030302020204" pitchFamily="66" charset="0"/>
              </a:rPr>
              <a:t>Casa para el fiel.</a:t>
            </a:r>
          </a:p>
          <a:p>
            <a:pPr indent="-274320"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es-ES_tradnl" dirty="0" smtClean="0">
                <a:latin typeface="Comic Sans MS" panose="030F0702030302020204" pitchFamily="66" charset="0"/>
              </a:rPr>
              <a:t>Almacenes.</a:t>
            </a:r>
          </a:p>
          <a:p>
            <a:pPr indent="-274320"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es-ES_tradnl" dirty="0" smtClean="0">
                <a:latin typeface="Comic Sans MS" panose="030F0702030302020204" pitchFamily="66" charset="0"/>
              </a:rPr>
              <a:t>Cuadras.</a:t>
            </a:r>
          </a:p>
          <a:p>
            <a:pPr indent="-274320" fontAlgn="auto">
              <a:spcAft>
                <a:spcPts val="0"/>
              </a:spcAft>
              <a:buFont typeface="Wingdings"/>
              <a:buChar char="Ø"/>
              <a:defRPr/>
            </a:pPr>
            <a:r>
              <a:rPr lang="es-ES_tradnl" dirty="0" smtClean="0">
                <a:latin typeface="Comic Sans MS" panose="030F0702030302020204" pitchFamily="66" charset="0"/>
              </a:rPr>
              <a:t>Este lugar era un destino de descanso y parada en la navegación. </a:t>
            </a:r>
            <a:endParaRPr lang="es-ES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6 Título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817562"/>
          </a:xfrm>
        </p:spPr>
        <p:txBody>
          <a:bodyPr/>
          <a:lstStyle/>
          <a:p>
            <a:pPr algn="ctr"/>
            <a:r>
              <a:rPr lang="es-ES_tradnl" sz="2800" b="1" smtClean="0">
                <a:latin typeface="Comic Sans MS" pitchFamily="66" charset="0"/>
              </a:rPr>
              <a:t>EL HUMEDAL DE FUENTES DE NAVA</a:t>
            </a:r>
            <a:endParaRPr lang="es-ES" sz="2800" b="1" smtClean="0">
              <a:latin typeface="Comic Sans MS" pitchFamily="66" charset="0"/>
            </a:endParaRPr>
          </a:p>
        </p:txBody>
      </p:sp>
      <p:sp>
        <p:nvSpPr>
          <p:cNvPr id="37890" name="7 Marcador de contenido"/>
          <p:cNvSpPr>
            <a:spLocks noGrp="1"/>
          </p:cNvSpPr>
          <p:nvPr>
            <p:ph sz="quarter" idx="13"/>
          </p:nvPr>
        </p:nvSpPr>
        <p:spPr>
          <a:xfrm>
            <a:off x="755650" y="2312988"/>
            <a:ext cx="3706813" cy="3494087"/>
          </a:xfrm>
        </p:spPr>
        <p:txBody>
          <a:bodyPr/>
          <a:lstStyle/>
          <a:p>
            <a:pPr marL="68263" indent="0">
              <a:buFont typeface="Wingdings 2" pitchFamily="18" charset="2"/>
              <a:buNone/>
            </a:pPr>
            <a:r>
              <a:rPr lang="es-ES" sz="2800" smtClean="0">
                <a:latin typeface="Comic Sans MS" pitchFamily="66" charset="0"/>
              </a:rPr>
              <a:t>En la carretera local que une las localidades de Mazariegos y Fuentes de Nava es donde se encuentra el Humedal de la Nava.</a:t>
            </a:r>
          </a:p>
        </p:txBody>
      </p:sp>
      <p:pic>
        <p:nvPicPr>
          <p:cNvPr id="37891" name="9 Marcador de contenido"/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>
          <a:xfrm>
            <a:off x="4778375" y="2565400"/>
            <a:ext cx="3681413" cy="24479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Título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601662"/>
          </a:xfrm>
        </p:spPr>
        <p:txBody>
          <a:bodyPr/>
          <a:lstStyle/>
          <a:p>
            <a:pPr algn="ctr"/>
            <a:r>
              <a:rPr lang="es-ES_tradnl" sz="3200" b="1" smtClean="0">
                <a:latin typeface="Comic Sans MS" pitchFamily="66" charset="0"/>
              </a:rPr>
              <a:t>EL MEDIO NATURAL</a:t>
            </a:r>
            <a:endParaRPr lang="es-ES" sz="3200" b="1" smtClean="0">
              <a:latin typeface="Comic Sans MS" pitchFamily="66" charset="0"/>
            </a:endParaRPr>
          </a:p>
        </p:txBody>
      </p:sp>
      <p:pic>
        <p:nvPicPr>
          <p:cNvPr id="38914" name="4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2922588"/>
            <a:ext cx="3419475" cy="2274887"/>
          </a:xfrm>
        </p:spPr>
      </p:pic>
      <p:sp>
        <p:nvSpPr>
          <p:cNvPr id="4" name="3 Marcador de contenido"/>
          <p:cNvSpPr>
            <a:spLocks noGrp="1"/>
          </p:cNvSpPr>
          <p:nvPr>
            <p:ph sz="quarter" idx="14"/>
          </p:nvPr>
        </p:nvSpPr>
        <p:spPr>
          <a:xfrm>
            <a:off x="4645025" y="2312988"/>
            <a:ext cx="3419475" cy="3494087"/>
          </a:xfrm>
        </p:spPr>
        <p:txBody>
          <a:bodyPr rtlCol="0">
            <a:normAutofit fontScale="77500" lnSpcReduction="20000"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es-ES" dirty="0"/>
              <a:t>La Laguna de la Nava, o Mar de Campos, fue originalmente una gran laguna esteparia de una superficie media de entorno a 2.500 ha (que alcanzaba las 5.000 ha en los años lluviosas) situada al sur-oeste de la provincia de Palencia y que era uno de los mayores humedales de la Península.</a:t>
            </a:r>
          </a:p>
          <a:p>
            <a:pPr indent="-274320" fontAlgn="auto">
              <a:spcAft>
                <a:spcPts val="0"/>
              </a:spcAft>
              <a:defRPr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4 Título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673100"/>
          </a:xfrm>
        </p:spPr>
        <p:txBody>
          <a:bodyPr/>
          <a:lstStyle/>
          <a:p>
            <a:pPr algn="ctr"/>
            <a:r>
              <a:rPr lang="es-ES_tradnl" sz="3200" b="1" smtClean="0">
                <a:solidFill>
                  <a:srgbClr val="94C600"/>
                </a:solidFill>
                <a:latin typeface="Comic Sans MS" pitchFamily="66" charset="0"/>
              </a:rPr>
              <a:t>EL MEDIO NATURAL</a:t>
            </a:r>
            <a:endParaRPr lang="es-ES" smtClean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3"/>
          </p:nvPr>
        </p:nvSpPr>
        <p:spPr>
          <a:xfrm>
            <a:off x="1042988" y="2312988"/>
            <a:ext cx="3419475" cy="3494087"/>
          </a:xfrm>
        </p:spPr>
        <p:txBody>
          <a:bodyPr rtlCol="0">
            <a:normAutofit fontScale="92500" lnSpcReduction="20000"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es-ES_tradnl" dirty="0" smtClean="0"/>
              <a:t>Se intentó desecar  para obtener nuevas tierras de cultivo.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s-ES" dirty="0"/>
              <a:t>Sin embargo, a partir del año 1990 existe un exitoso proyecto de recuperación del humedal llevado a cabo por la Fundación Global </a:t>
            </a:r>
            <a:r>
              <a:rPr lang="es-ES" dirty="0" err="1"/>
              <a:t>Nature</a:t>
            </a:r>
            <a:r>
              <a:rPr lang="es-ES" dirty="0"/>
              <a:t> y diversas administraciones</a:t>
            </a:r>
          </a:p>
        </p:txBody>
      </p:sp>
      <p:pic>
        <p:nvPicPr>
          <p:cNvPr id="39939" name="15 Marcador de contenido"/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>
          <a:xfrm>
            <a:off x="4645025" y="2922588"/>
            <a:ext cx="3419475" cy="22748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3200" b="1" smtClean="0">
                <a:solidFill>
                  <a:srgbClr val="94C600"/>
                </a:solidFill>
                <a:latin typeface="Comic Sans MS" pitchFamily="66" charset="0"/>
              </a:rPr>
              <a:t>EL MEDIO NATURAL</a:t>
            </a:r>
            <a:endParaRPr lang="es-ES" smtClean="0"/>
          </a:p>
        </p:txBody>
      </p:sp>
      <p:pic>
        <p:nvPicPr>
          <p:cNvPr id="40962" name="8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2922588"/>
            <a:ext cx="3419475" cy="2274887"/>
          </a:xfrm>
        </p:spPr>
      </p:pic>
      <p:sp>
        <p:nvSpPr>
          <p:cNvPr id="40963" name="7 Marcador de contenido"/>
          <p:cNvSpPr>
            <a:spLocks noGrp="1"/>
          </p:cNvSpPr>
          <p:nvPr>
            <p:ph sz="quarter" idx="14"/>
          </p:nvPr>
        </p:nvSpPr>
        <p:spPr>
          <a:xfrm>
            <a:off x="4645025" y="2312988"/>
            <a:ext cx="3419475" cy="3494087"/>
          </a:xfrm>
        </p:spPr>
        <p:txBody>
          <a:bodyPr/>
          <a:lstStyle/>
          <a:p>
            <a:endParaRPr lang="es-ES_tradnl" smtClean="0"/>
          </a:p>
          <a:p>
            <a:r>
              <a:rPr lang="es-ES_tradnl" smtClean="0"/>
              <a:t>Se han recuperado 400 has.</a:t>
            </a:r>
          </a:p>
          <a:p>
            <a:r>
              <a:rPr lang="es-ES_tradnl" smtClean="0"/>
              <a:t>En la actualidad es un humedal artificial que imita los ciclos naturales.</a:t>
            </a:r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4 Título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673100"/>
          </a:xfrm>
        </p:spPr>
        <p:txBody>
          <a:bodyPr/>
          <a:lstStyle/>
          <a:p>
            <a:pPr algn="ctr"/>
            <a:r>
              <a:rPr lang="es-ES_tradnl" sz="3200" b="1" smtClean="0">
                <a:latin typeface="Comic Sans MS" pitchFamily="66" charset="0"/>
              </a:rPr>
              <a:t>LA VIDA DE LA LAGUNA</a:t>
            </a:r>
            <a:endParaRPr lang="es-ES" sz="3200" b="1" smtClean="0">
              <a:latin typeface="Comic Sans MS" pitchFamily="66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es-ES_tradnl" dirty="0" smtClean="0"/>
              <a:t>En primavera la variedad de especies que hay en la laguna es mayor, pero la cantidad de individuos es menor que en otoño-invierno.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s-ES_tradnl" dirty="0" smtClean="0"/>
              <a:t>Declarada ZEPA y LIC</a:t>
            </a:r>
          </a:p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s-ES" i="1" dirty="0" smtClean="0"/>
          </a:p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ES" i="1" dirty="0" smtClean="0">
                <a:hlinkClick r:id="rId2"/>
              </a:rPr>
              <a:t>www.youtube.com/watch?v=w2sjUK9i8QE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6016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_tradnl" b="1" dirty="0" smtClean="0">
                <a:latin typeface="Comic Sans MS" panose="030F0702030302020204" pitchFamily="66" charset="0"/>
              </a:rPr>
              <a:t>TIERRA DE CAMPOS</a:t>
            </a:r>
            <a:endParaRPr lang="es-ES" b="1" dirty="0">
              <a:latin typeface="Comic Sans MS" panose="030F0702030302020204" pitchFamily="66" charset="0"/>
            </a:endParaRPr>
          </a:p>
        </p:txBody>
      </p:sp>
      <p:sp>
        <p:nvSpPr>
          <p:cNvPr id="15362" name="9 Marcador de contenido"/>
          <p:cNvSpPr>
            <a:spLocks noGrp="1"/>
          </p:cNvSpPr>
          <p:nvPr>
            <p:ph sz="quarter" idx="13"/>
          </p:nvPr>
        </p:nvSpPr>
        <p:spPr>
          <a:xfrm>
            <a:off x="1042988" y="1773238"/>
            <a:ext cx="3419475" cy="4319587"/>
          </a:xfrm>
        </p:spPr>
        <p:txBody>
          <a:bodyPr/>
          <a:lstStyle/>
          <a:p>
            <a:pPr marL="68263" indent="0">
              <a:buFont typeface="Wingdings 2" pitchFamily="18" charset="2"/>
              <a:buNone/>
            </a:pPr>
            <a:r>
              <a:rPr lang="es-ES" sz="2800" smtClean="0">
                <a:latin typeface="Comic Sans MS" pitchFamily="66" charset="0"/>
                <a:ea typeface="Calibri" pitchFamily="34" charset="0"/>
                <a:cs typeface="Times New Roman" pitchFamily="18" charset="0"/>
              </a:rPr>
              <a:t>Se caracteriza por ser una amplia llanura cerealista con un relieve llano o ligeramente ondulado y ausencia de arbolado prácticamente en su totalidad </a:t>
            </a:r>
          </a:p>
        </p:txBody>
      </p:sp>
      <p:pic>
        <p:nvPicPr>
          <p:cNvPr id="15363" name="13 Marcador de contenido"/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>
          <a:xfrm>
            <a:off x="4645025" y="2922588"/>
            <a:ext cx="3419475" cy="22748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3 Título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601662"/>
          </a:xfrm>
        </p:spPr>
        <p:txBody>
          <a:bodyPr/>
          <a:lstStyle/>
          <a:p>
            <a:r>
              <a:rPr lang="es-ES_tradnl" sz="2400" b="1" smtClean="0">
                <a:latin typeface="Comic Sans MS" pitchFamily="66" charset="0"/>
              </a:rPr>
              <a:t>ALGUNAS ESPECIES QUE SE PUEDEN VER EN PRIMAVERA VERANO. AVES</a:t>
            </a:r>
            <a:endParaRPr lang="es-ES" sz="2400" b="1" smtClean="0">
              <a:latin typeface="Comic Sans MS" pitchFamily="66" charset="0"/>
            </a:endParaRPr>
          </a:p>
        </p:txBody>
      </p:sp>
      <p:sp>
        <p:nvSpPr>
          <p:cNvPr id="43010" name="4 Marcador de contenido"/>
          <p:cNvSpPr>
            <a:spLocks noGrp="1"/>
          </p:cNvSpPr>
          <p:nvPr>
            <p:ph sz="quarter" idx="13"/>
          </p:nvPr>
        </p:nvSpPr>
        <p:spPr>
          <a:xfrm>
            <a:off x="1042988" y="2312988"/>
            <a:ext cx="3419475" cy="3494087"/>
          </a:xfrm>
        </p:spPr>
        <p:txBody>
          <a:bodyPr/>
          <a:lstStyle/>
          <a:p>
            <a:r>
              <a:rPr lang="es-ES_tradnl" sz="2000" smtClean="0">
                <a:latin typeface="Comic Sans MS" pitchFamily="66" charset="0"/>
              </a:rPr>
              <a:t>Aguilucho lagunero (C</a:t>
            </a:r>
            <a:r>
              <a:rPr lang="es-ES" sz="2000" smtClean="0">
                <a:latin typeface="Comic Sans MS" pitchFamily="66" charset="0"/>
              </a:rPr>
              <a:t>ircus aeruginosus) </a:t>
            </a:r>
            <a:endParaRPr lang="es-ES" sz="2000" i="1" smtClean="0">
              <a:latin typeface="Comic Sans MS" pitchFamily="66" charset="0"/>
            </a:endParaRPr>
          </a:p>
          <a:p>
            <a:r>
              <a:rPr lang="es-ES" sz="2000" smtClean="0">
                <a:latin typeface="Comic Sans MS" pitchFamily="66" charset="0"/>
              </a:rPr>
              <a:t>Zampullín cuellinegro (</a:t>
            </a:r>
            <a:r>
              <a:rPr lang="es-ES" sz="2000" i="1" smtClean="0">
                <a:latin typeface="Comic Sans MS" pitchFamily="66" charset="0"/>
              </a:rPr>
              <a:t>Podiceps nigricollis</a:t>
            </a:r>
            <a:r>
              <a:rPr lang="es-ES" sz="2000" smtClean="0">
                <a:latin typeface="Comic Sans MS" pitchFamily="66" charset="0"/>
              </a:rPr>
              <a:t>)</a:t>
            </a:r>
          </a:p>
          <a:p>
            <a:r>
              <a:rPr lang="es-ES" sz="2000" smtClean="0">
                <a:latin typeface="Comic Sans MS" pitchFamily="66" charset="0"/>
              </a:rPr>
              <a:t>Garza imperial </a:t>
            </a:r>
            <a:r>
              <a:rPr lang="es-ES" sz="2000" i="1" smtClean="0">
                <a:latin typeface="Comic Sans MS" pitchFamily="66" charset="0"/>
              </a:rPr>
              <a:t>( Ardea purpurea</a:t>
            </a:r>
            <a:r>
              <a:rPr lang="es-ES" sz="2000" i="1" smtClean="0"/>
              <a:t>)</a:t>
            </a:r>
          </a:p>
          <a:p>
            <a:r>
              <a:rPr lang="es-ES" sz="2000" smtClean="0">
                <a:latin typeface="Comic Sans MS" pitchFamily="66" charset="0"/>
              </a:rPr>
              <a:t>Milano negro </a:t>
            </a:r>
            <a:r>
              <a:rPr lang="es-ES" sz="2000" i="1" smtClean="0">
                <a:latin typeface="Comic Sans MS" pitchFamily="66" charset="0"/>
              </a:rPr>
              <a:t>(Milvus migrans</a:t>
            </a:r>
            <a:r>
              <a:rPr lang="es-ES" sz="2000" i="1" smtClean="0"/>
              <a:t>)</a:t>
            </a:r>
          </a:p>
          <a:p>
            <a:r>
              <a:rPr lang="es-ES" sz="2000" smtClean="0">
                <a:latin typeface="Comic Sans MS" pitchFamily="66" charset="0"/>
              </a:rPr>
              <a:t>Aguilucho cenizo </a:t>
            </a:r>
            <a:r>
              <a:rPr lang="es-ES" sz="2000" i="1" smtClean="0">
                <a:latin typeface="Comic Sans MS" pitchFamily="66" charset="0"/>
              </a:rPr>
              <a:t>(Circus pygargus</a:t>
            </a:r>
            <a:r>
              <a:rPr lang="es-ES" sz="2000" i="1" smtClean="0"/>
              <a:t>)</a:t>
            </a:r>
            <a:endParaRPr lang="es-ES" sz="2000" smtClean="0">
              <a:latin typeface="Comic Sans MS" pitchFamily="66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14"/>
          </p:nvPr>
        </p:nvSpPr>
        <p:spPr>
          <a:xfrm>
            <a:off x="4645025" y="2312988"/>
            <a:ext cx="3419475" cy="3708400"/>
          </a:xfrm>
        </p:spPr>
        <p:txBody>
          <a:bodyPr rtlCol="0">
            <a:normAutofit fontScale="92500" lnSpcReduction="10000"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es-ES" sz="2000" dirty="0">
                <a:latin typeface="Comic Sans MS" panose="030F0702030302020204" pitchFamily="66" charset="0"/>
              </a:rPr>
              <a:t>Cernícalo primilla </a:t>
            </a:r>
            <a:r>
              <a:rPr lang="es-ES" sz="2000" i="1" dirty="0">
                <a:latin typeface="Comic Sans MS" panose="030F0702030302020204" pitchFamily="66" charset="0"/>
              </a:rPr>
              <a:t>(Falco </a:t>
            </a:r>
            <a:r>
              <a:rPr lang="es-ES" sz="2000" i="1" dirty="0" err="1">
                <a:latin typeface="Comic Sans MS" panose="030F0702030302020204" pitchFamily="66" charset="0"/>
              </a:rPr>
              <a:t>naumanni</a:t>
            </a:r>
            <a:r>
              <a:rPr lang="es-ES" sz="2000" i="1" dirty="0" smtClean="0">
                <a:latin typeface="Comic Sans MS" panose="030F0702030302020204" pitchFamily="66" charset="0"/>
              </a:rPr>
              <a:t>)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s-ES" sz="2000" dirty="0">
                <a:latin typeface="Comic Sans MS" panose="030F0702030302020204" pitchFamily="66" charset="0"/>
              </a:rPr>
              <a:t>Focha común </a:t>
            </a:r>
            <a:r>
              <a:rPr lang="es-ES" sz="2000" i="1" dirty="0">
                <a:latin typeface="Comic Sans MS" panose="030F0702030302020204" pitchFamily="66" charset="0"/>
              </a:rPr>
              <a:t>(</a:t>
            </a:r>
            <a:r>
              <a:rPr lang="es-ES" sz="2000" i="1" dirty="0" err="1">
                <a:latin typeface="Comic Sans MS" panose="030F0702030302020204" pitchFamily="66" charset="0"/>
              </a:rPr>
              <a:t>Fulica</a:t>
            </a:r>
            <a:r>
              <a:rPr lang="es-ES" sz="2000" i="1" dirty="0">
                <a:latin typeface="Comic Sans MS" panose="030F0702030302020204" pitchFamily="66" charset="0"/>
              </a:rPr>
              <a:t> </a:t>
            </a:r>
            <a:r>
              <a:rPr lang="es-ES" sz="2000" i="1" dirty="0" err="1">
                <a:latin typeface="Comic Sans MS" panose="030F0702030302020204" pitchFamily="66" charset="0"/>
              </a:rPr>
              <a:t>atra</a:t>
            </a:r>
            <a:r>
              <a:rPr lang="es-ES" sz="2000" i="1" dirty="0" smtClean="0">
                <a:latin typeface="Comic Sans MS" panose="030F0702030302020204" pitchFamily="66" charset="0"/>
              </a:rPr>
              <a:t>)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s-ES" sz="2000" dirty="0">
                <a:latin typeface="Comic Sans MS" panose="030F0702030302020204" pitchFamily="66" charset="0"/>
              </a:rPr>
              <a:t>Chorlitejo chico </a:t>
            </a:r>
            <a:r>
              <a:rPr lang="es-ES" sz="2000" i="1" dirty="0">
                <a:latin typeface="Comic Sans MS" panose="030F0702030302020204" pitchFamily="66" charset="0"/>
              </a:rPr>
              <a:t>(</a:t>
            </a:r>
            <a:r>
              <a:rPr lang="es-ES" sz="2000" i="1" dirty="0" err="1">
                <a:latin typeface="Comic Sans MS" panose="030F0702030302020204" pitchFamily="66" charset="0"/>
              </a:rPr>
              <a:t>Charadrius</a:t>
            </a:r>
            <a:r>
              <a:rPr lang="es-ES" sz="2000" i="1" dirty="0">
                <a:latin typeface="Comic Sans MS" panose="030F0702030302020204" pitchFamily="66" charset="0"/>
              </a:rPr>
              <a:t> </a:t>
            </a:r>
            <a:r>
              <a:rPr lang="es-ES" sz="2000" i="1" dirty="0" err="1">
                <a:latin typeface="Comic Sans MS" panose="030F0702030302020204" pitchFamily="66" charset="0"/>
              </a:rPr>
              <a:t>dubius</a:t>
            </a:r>
            <a:r>
              <a:rPr lang="es-ES" sz="2000" i="1" dirty="0" smtClean="0">
                <a:latin typeface="Comic Sans MS" panose="030F0702030302020204" pitchFamily="66" charset="0"/>
              </a:rPr>
              <a:t>)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s-ES" sz="2000" dirty="0">
                <a:latin typeface="Comic Sans MS" panose="030F0702030302020204" pitchFamily="66" charset="0"/>
              </a:rPr>
              <a:t>Archibebe común </a:t>
            </a:r>
            <a:r>
              <a:rPr lang="es-ES" sz="2000" i="1" dirty="0">
                <a:latin typeface="Comic Sans MS" panose="030F0702030302020204" pitchFamily="66" charset="0"/>
              </a:rPr>
              <a:t>(</a:t>
            </a:r>
            <a:r>
              <a:rPr lang="es-ES" sz="2000" i="1" dirty="0" err="1">
                <a:latin typeface="Comic Sans MS" panose="030F0702030302020204" pitchFamily="66" charset="0"/>
              </a:rPr>
              <a:t>Tringa</a:t>
            </a:r>
            <a:r>
              <a:rPr lang="es-ES" sz="2000" i="1" dirty="0">
                <a:latin typeface="Comic Sans MS" panose="030F0702030302020204" pitchFamily="66" charset="0"/>
              </a:rPr>
              <a:t> </a:t>
            </a:r>
            <a:r>
              <a:rPr lang="es-ES" sz="2000" i="1" dirty="0" err="1">
                <a:latin typeface="Comic Sans MS" panose="030F0702030302020204" pitchFamily="66" charset="0"/>
              </a:rPr>
              <a:t>totanus</a:t>
            </a:r>
            <a:r>
              <a:rPr lang="es-ES" sz="2000" i="1" dirty="0" smtClean="0">
                <a:latin typeface="Comic Sans MS" panose="030F0702030302020204" pitchFamily="66" charset="0"/>
              </a:rPr>
              <a:t>)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s-ES" sz="2000" dirty="0">
                <a:latin typeface="Comic Sans MS" panose="030F0702030302020204" pitchFamily="66" charset="0"/>
              </a:rPr>
              <a:t>Lavandera </a:t>
            </a:r>
            <a:r>
              <a:rPr lang="es-ES" sz="2000" dirty="0" err="1">
                <a:latin typeface="Comic Sans MS" panose="030F0702030302020204" pitchFamily="66" charset="0"/>
              </a:rPr>
              <a:t>boyeraSomormujo</a:t>
            </a:r>
            <a:r>
              <a:rPr lang="es-ES" sz="2000" dirty="0">
                <a:latin typeface="Comic Sans MS" panose="030F0702030302020204" pitchFamily="66" charset="0"/>
              </a:rPr>
              <a:t> lavanco </a:t>
            </a:r>
            <a:r>
              <a:rPr lang="es-ES" sz="2000" i="1" dirty="0">
                <a:latin typeface="Comic Sans MS" panose="030F0702030302020204" pitchFamily="66" charset="0"/>
              </a:rPr>
              <a:t>(</a:t>
            </a:r>
            <a:r>
              <a:rPr lang="es-ES" sz="2000" i="1" dirty="0" err="1">
                <a:latin typeface="Comic Sans MS" panose="030F0702030302020204" pitchFamily="66" charset="0"/>
              </a:rPr>
              <a:t>Podiceps</a:t>
            </a:r>
            <a:r>
              <a:rPr lang="es-ES" sz="2000" i="1" dirty="0">
                <a:latin typeface="Comic Sans MS" panose="030F0702030302020204" pitchFamily="66" charset="0"/>
              </a:rPr>
              <a:t> </a:t>
            </a:r>
            <a:r>
              <a:rPr lang="es-ES" sz="2000" i="1" dirty="0" err="1">
                <a:latin typeface="Comic Sans MS" panose="030F0702030302020204" pitchFamily="66" charset="0"/>
              </a:rPr>
              <a:t>cristatus</a:t>
            </a:r>
            <a:r>
              <a:rPr lang="es-ES" sz="2000" i="1" dirty="0">
                <a:latin typeface="Comic Sans MS" panose="030F0702030302020204" pitchFamily="66" charset="0"/>
              </a:rPr>
              <a:t>)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s-ES" sz="2000" dirty="0" smtClean="0">
                <a:latin typeface="Comic Sans MS" panose="030F0702030302020204" pitchFamily="66" charset="0"/>
              </a:rPr>
              <a:t> </a:t>
            </a:r>
            <a:r>
              <a:rPr lang="es-ES" sz="2000" i="1" dirty="0">
                <a:latin typeface="Comic Sans MS" panose="030F0702030302020204" pitchFamily="66" charset="0"/>
              </a:rPr>
              <a:t>(</a:t>
            </a:r>
            <a:r>
              <a:rPr lang="es-ES" sz="2000" i="1" dirty="0" err="1">
                <a:latin typeface="Comic Sans MS" panose="030F0702030302020204" pitchFamily="66" charset="0"/>
              </a:rPr>
              <a:t>Motacilla</a:t>
            </a:r>
            <a:r>
              <a:rPr lang="es-ES" sz="2000" i="1" dirty="0">
                <a:latin typeface="Comic Sans MS" panose="030F0702030302020204" pitchFamily="66" charset="0"/>
              </a:rPr>
              <a:t> flava)</a:t>
            </a:r>
            <a:endParaRPr lang="es-ES" sz="20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3 Título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673100"/>
          </a:xfrm>
        </p:spPr>
        <p:txBody>
          <a:bodyPr/>
          <a:lstStyle/>
          <a:p>
            <a:pPr algn="ctr"/>
            <a:r>
              <a:rPr lang="es-ES_tradnl" sz="2400" b="1" smtClean="0">
                <a:latin typeface="Comic Sans MS" pitchFamily="66" charset="0"/>
              </a:rPr>
              <a:t>ALGUNAS PLANTAS DE LA NAVA</a:t>
            </a:r>
            <a:endParaRPr lang="es-ES" sz="2400" b="1" smtClean="0">
              <a:latin typeface="Comic Sans MS" pitchFamily="66" charset="0"/>
            </a:endParaRPr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2565400"/>
            <a:ext cx="6253162" cy="2755900"/>
          </a:xfrm>
        </p:spPr>
      </p:pic>
      <p:sp>
        <p:nvSpPr>
          <p:cNvPr id="44035" name="2 CuadroTexto"/>
          <p:cNvSpPr txBox="1">
            <a:spLocks noChangeArrowheads="1"/>
          </p:cNvSpPr>
          <p:nvPr/>
        </p:nvSpPr>
        <p:spPr bwMode="auto">
          <a:xfrm>
            <a:off x="1331913" y="5516563"/>
            <a:ext cx="6119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>
                <a:latin typeface="Comic Sans MS" pitchFamily="66" charset="0"/>
              </a:rPr>
              <a:t>Dibujo del panfleto informativo de medio Ambiente</a:t>
            </a:r>
            <a:endParaRPr lang="es-ES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4 Título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601662"/>
          </a:xfrm>
        </p:spPr>
        <p:txBody>
          <a:bodyPr/>
          <a:lstStyle/>
          <a:p>
            <a:pPr algn="ctr"/>
            <a:r>
              <a:rPr lang="es-ES_tradnl" sz="3200" b="1" smtClean="0">
                <a:latin typeface="Comic Sans MS" pitchFamily="66" charset="0"/>
              </a:rPr>
              <a:t>MATERIAL NECESARIO</a:t>
            </a:r>
            <a:endParaRPr lang="es-ES" sz="3200" b="1" smtClean="0">
              <a:latin typeface="Comic Sans MS" pitchFamily="66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es-ES_tradnl" dirty="0" smtClean="0"/>
              <a:t>PRISMÁTICOS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s-ES_tradnl" dirty="0" smtClean="0"/>
              <a:t>PLANOS DE LA LAGUNA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s-ES_tradnl" dirty="0" smtClean="0"/>
              <a:t>CUADERNO DE CAMPO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s-ES_tradnl" dirty="0" smtClean="0"/>
              <a:t>BOLÍGRAFO/LAPICERO</a:t>
            </a:r>
            <a:endParaRPr lang="es-ES" dirty="0" smtClean="0"/>
          </a:p>
          <a:p>
            <a:pPr indent="-274320" fontAlgn="auto">
              <a:spcAft>
                <a:spcPts val="0"/>
              </a:spcAft>
              <a:defRPr/>
            </a:pPr>
            <a:r>
              <a:rPr lang="es-ES_tradnl" dirty="0" smtClean="0"/>
              <a:t>VISERA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s-ES_tradnl" dirty="0" smtClean="0"/>
              <a:t>CALZADO CÓMODO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s-ES_tradnl" dirty="0" smtClean="0"/>
              <a:t>PROTECTOR SOLAR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s-ES_tradnl" dirty="0" smtClean="0"/>
              <a:t>ALMUERZO Y COMIDA</a:t>
            </a:r>
          </a:p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s-ES_trad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1 Título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673100"/>
          </a:xfrm>
        </p:spPr>
        <p:txBody>
          <a:bodyPr/>
          <a:lstStyle/>
          <a:p>
            <a:r>
              <a:rPr lang="es-ES_tradnl" sz="2400" b="1" smtClean="0">
                <a:latin typeface="Comic Sans MS" pitchFamily="66" charset="0"/>
              </a:rPr>
              <a:t>TEMPORALIZACIÓN DE ACTIVIDADES</a:t>
            </a:r>
            <a:endParaRPr lang="es-ES" sz="2400" b="1" smtClean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2988" y="1989138"/>
            <a:ext cx="6777037" cy="3843337"/>
          </a:xfrm>
        </p:spPr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ES_tradnl" dirty="0" smtClean="0"/>
              <a:t>Llegada: 10:00 horas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s-ES_tradnl" dirty="0" smtClean="0"/>
              <a:t>Iglesia de San Pedro: 20-30 minutos aproximadamente.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s-ES_tradnl" dirty="0" smtClean="0"/>
              <a:t>Iglesia de Santa María: 20-30 minutos aproximadamente.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s-ES_tradnl" dirty="0" smtClean="0"/>
              <a:t>Almuerzo: 30 minutos.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s-ES_tradnl" dirty="0" smtClean="0"/>
              <a:t>Casa del Parque: 60 minutos aproximadamente.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3 Título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601662"/>
          </a:xfrm>
        </p:spPr>
        <p:txBody>
          <a:bodyPr/>
          <a:lstStyle/>
          <a:p>
            <a:r>
              <a:rPr lang="es-ES_tradnl" sz="2400" b="1" smtClean="0">
                <a:latin typeface="Comic Sans MS" pitchFamily="66" charset="0"/>
              </a:rPr>
              <a:t>TEMPORALIZACIÓN DE ACTIVIDADES</a:t>
            </a:r>
            <a:endParaRPr lang="es-ES" sz="2400" smtClean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042988" y="1916113"/>
            <a:ext cx="6777037" cy="3916362"/>
          </a:xfrm>
        </p:spPr>
        <p:txBody>
          <a:bodyPr rtlCol="0">
            <a:normAutofit/>
          </a:bodyPr>
          <a:lstStyle/>
          <a:p>
            <a:pPr indent="-274320" fontAlgn="auto">
              <a:spcAft>
                <a:spcPts val="0"/>
              </a:spcAft>
              <a:defRPr/>
            </a:pPr>
            <a:endParaRPr lang="es-ES_tradnl" dirty="0" smtClean="0"/>
          </a:p>
          <a:p>
            <a:pPr indent="-274320" fontAlgn="auto">
              <a:spcAft>
                <a:spcPts val="0"/>
              </a:spcAft>
              <a:defRPr/>
            </a:pPr>
            <a:r>
              <a:rPr lang="es-ES_tradnl" dirty="0"/>
              <a:t>Paseo por el pueblo y comida en el parque: 90 </a:t>
            </a:r>
            <a:r>
              <a:rPr lang="es-ES_tradnl" dirty="0" smtClean="0"/>
              <a:t>minutos</a:t>
            </a:r>
            <a:endParaRPr lang="es-ES_tradnl" dirty="0"/>
          </a:p>
          <a:p>
            <a:pPr indent="-274320" fontAlgn="auto">
              <a:spcAft>
                <a:spcPts val="0"/>
              </a:spcAft>
              <a:defRPr/>
            </a:pPr>
            <a:r>
              <a:rPr lang="es-ES_tradnl" dirty="0" smtClean="0"/>
              <a:t>Visita al canal y edificaciones aledañas. Paseo por el canal: 60 minutos.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s-ES_tradnl" dirty="0" smtClean="0"/>
              <a:t>Desplazamiento a la Laguna de la Nava:15 minutos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s-ES_tradnl" dirty="0" smtClean="0"/>
              <a:t>Visita a la laguna de la Nava: 120 minutos</a:t>
            </a:r>
          </a:p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ES_tradnl" dirty="0" smtClean="0"/>
              <a:t>Finalización aproximada de la visita: 18:00 h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3 Título"/>
          <p:cNvSpPr>
            <a:spLocks noGrp="1"/>
          </p:cNvSpPr>
          <p:nvPr>
            <p:ph type="title"/>
          </p:nvPr>
        </p:nvSpPr>
        <p:spPr>
          <a:xfrm>
            <a:off x="971550" y="981075"/>
            <a:ext cx="7024688" cy="719138"/>
          </a:xfrm>
        </p:spPr>
        <p:txBody>
          <a:bodyPr/>
          <a:lstStyle/>
          <a:p>
            <a:pPr algn="ctr"/>
            <a:r>
              <a:rPr lang="es-ES_tradnl" sz="2000" b="1" smtClean="0">
                <a:latin typeface="Comic Sans MS" pitchFamily="66" charset="0"/>
              </a:rPr>
              <a:t>ACTIVIDADES PREVIAS</a:t>
            </a:r>
            <a:endParaRPr lang="es-ES" sz="2000" b="1" smtClean="0">
              <a:latin typeface="Comic Sans MS" pitchFamily="66" charset="0"/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1042988" y="2060575"/>
            <a:ext cx="7058025" cy="3771900"/>
          </a:xfrm>
        </p:spPr>
        <p:txBody>
          <a:bodyPr rtlCol="0">
            <a:normAutofit fontScale="92500"/>
          </a:bodyPr>
          <a:lstStyle/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ES_tradnl" dirty="0" smtClean="0"/>
              <a:t>Buscar en Internet información (trabajo en grupos):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s-ES_tradnl" dirty="0" smtClean="0"/>
              <a:t>¿Dónde está Fuentes de Nava?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s-ES_tradnl" dirty="0"/>
              <a:t>Buscar la ruta a realizar para ir a Fuentes de </a:t>
            </a:r>
            <a:r>
              <a:rPr lang="es-ES_tradnl" dirty="0" smtClean="0"/>
              <a:t>Nava.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s-ES_tradnl" dirty="0" smtClean="0"/>
              <a:t>¿Qué es una laguna?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s-ES_tradnl" dirty="0" smtClean="0"/>
              <a:t>¿Por qué es importante para las aves?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s-ES_tradnl" dirty="0" smtClean="0"/>
              <a:t>Imágenes de aves relacionadas con la laguna.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s-ES_tradnl" dirty="0" smtClean="0"/>
              <a:t>Buscar qué es una ZEPA y un LIC</a:t>
            </a:r>
          </a:p>
          <a:p>
            <a:pPr indent="-274320" fontAlgn="auto">
              <a:spcAft>
                <a:spcPts val="0"/>
              </a:spcAft>
              <a:defRPr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2000" b="1" smtClean="0">
                <a:latin typeface="Comic Sans MS" pitchFamily="66" charset="0"/>
              </a:rPr>
              <a:t>ACTIVIDADES PREVIAS</a:t>
            </a:r>
            <a:endParaRPr lang="es-ES" sz="2000" b="1" smtClean="0">
              <a:latin typeface="Comic Sans MS" pitchFamily="66" charset="0"/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ES_tradnl" dirty="0" smtClean="0"/>
              <a:t>Trabajo individual: buscar información.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s-ES_tradnl" dirty="0" smtClean="0"/>
              <a:t>¿Qué es un artesonado?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s-ES_tradnl" dirty="0" smtClean="0"/>
              <a:t>¿Cómo es un órgano ibérico? Describe y dibuja uno.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s-ES_tradnl" dirty="0" smtClean="0"/>
              <a:t>¿Por qué se construyó el Canal de Castilla?</a:t>
            </a:r>
          </a:p>
          <a:p>
            <a:pPr indent="-274320" fontAlgn="auto">
              <a:spcAft>
                <a:spcPts val="0"/>
              </a:spcAft>
              <a:defRPr/>
            </a:pPr>
            <a:endParaRPr lang="es-ES_tradnl" dirty="0" smtClean="0"/>
          </a:p>
          <a:p>
            <a:pPr indent="-274320" fontAlgn="auto">
              <a:spcAft>
                <a:spcPts val="0"/>
              </a:spcAft>
              <a:defRPr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2000" b="1" smtClean="0">
                <a:latin typeface="Comic Sans MS" pitchFamily="66" charset="0"/>
              </a:rPr>
              <a:t>ACTIVIDADES A REALIZAR DURANTE LA EXCURSIÓN</a:t>
            </a:r>
            <a:endParaRPr lang="es-ES" sz="2000" b="1" smtClean="0">
              <a:latin typeface="Comic Sans MS" pitchFamily="66" charset="0"/>
            </a:endParaRPr>
          </a:p>
        </p:txBody>
      </p:sp>
      <p:sp>
        <p:nvSpPr>
          <p:cNvPr id="50178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s-ES_tradnl" smtClean="0"/>
              <a:t>Anotar en el mapa (fotocopia que llevarán los alumnos), los lugares por los que vamos pasando hasta llegar a Fuentes de Nava.</a:t>
            </a:r>
          </a:p>
          <a:p>
            <a:pPr>
              <a:buFont typeface="Arial" charset="0"/>
              <a:buChar char="•"/>
            </a:pPr>
            <a:r>
              <a:rPr lang="es-ES_tradnl" smtClean="0"/>
              <a:t>Describir el paisaje y los elementos que les llame la atención.</a:t>
            </a:r>
          </a:p>
          <a:p>
            <a:pPr>
              <a:buFont typeface="Arial" charset="0"/>
              <a:buChar char="•"/>
            </a:pPr>
            <a:r>
              <a:rPr lang="es-ES_tradnl" smtClean="0"/>
              <a:t>Realizar fotografías para el diario.</a:t>
            </a:r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dirty="0">
                <a:latin typeface="Comic Sans MS" panose="030F0702030302020204" pitchFamily="66" charset="0"/>
              </a:rPr>
              <a:t/>
            </a:r>
            <a:br>
              <a:rPr lang="es-ES" dirty="0">
                <a:latin typeface="Comic Sans MS" panose="030F0702030302020204" pitchFamily="66" charset="0"/>
              </a:rPr>
            </a:br>
            <a:r>
              <a:rPr lang="es-ES_tradnl" sz="3600" b="1" dirty="0">
                <a:latin typeface="Comic Sans MS" panose="030F0702030302020204" pitchFamily="66" charset="0"/>
              </a:rPr>
              <a:t>ACTIVIDADES POSTERIORES A LA EXCURSIÓN</a:t>
            </a:r>
            <a:endParaRPr lang="es-ES" sz="3600" b="1" dirty="0">
              <a:latin typeface="Comic Sans MS" panose="030F0702030302020204" pitchFamily="66" charset="0"/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s-ES_tradnl" dirty="0" smtClean="0"/>
          </a:p>
          <a:p>
            <a:pPr indent="-274320" fontAlgn="auto">
              <a:spcAft>
                <a:spcPts val="0"/>
              </a:spcAft>
              <a:defRPr/>
            </a:pPr>
            <a:r>
              <a:rPr lang="es-ES_tradnl" dirty="0" smtClean="0"/>
              <a:t>Realizar un diario de la excursión explicando brevemente lo que han visto.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s-ES_tradnl" dirty="0" smtClean="0"/>
              <a:t>Elegir una especie animal y otra vegetal y describirlas y dibujarlas en el cuaderno.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s-ES_tradnl" dirty="0" smtClean="0"/>
              <a:t>Realizar una excursión con su familia (si se puede) y explicar los que han visto.</a:t>
            </a:r>
          </a:p>
          <a:p>
            <a:pPr indent="-274320" fontAlgn="auto">
              <a:spcAft>
                <a:spcPts val="0"/>
              </a:spcAft>
              <a:defRPr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dirty="0">
                <a:latin typeface="Comic Sans MS" panose="030F0702030302020204" pitchFamily="66" charset="0"/>
              </a:rPr>
              <a:t/>
            </a:r>
            <a:br>
              <a:rPr lang="es-ES" dirty="0">
                <a:latin typeface="Comic Sans MS" panose="030F0702030302020204" pitchFamily="66" charset="0"/>
              </a:rPr>
            </a:br>
            <a:r>
              <a:rPr lang="es-ES_tradnl" sz="3600" b="1" dirty="0">
                <a:latin typeface="Comic Sans MS" panose="030F0702030302020204" pitchFamily="66" charset="0"/>
              </a:rPr>
              <a:t>ACTIVIDADES POSTERIORES A LA EXCURSIÓN</a:t>
            </a:r>
            <a:endParaRPr lang="es-ES" sz="3600" b="1" dirty="0">
              <a:latin typeface="Comic Sans MS" panose="030F0702030302020204" pitchFamily="66" charset="0"/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ES_tradnl" sz="2000" dirty="0" smtClean="0"/>
              <a:t>Realizar una encuesta con las siguientes preguntas a familiares y amigos:  </a:t>
            </a:r>
          </a:p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ES_tradnl" sz="1800" dirty="0" smtClean="0"/>
              <a:t>Sobre humedales.</a:t>
            </a:r>
          </a:p>
          <a:p>
            <a:pPr indent="-27432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_tradnl" sz="1800" dirty="0" smtClean="0"/>
              <a:t>¿Sabes lo qué es un humedal? SI  NO  NS/NC</a:t>
            </a:r>
          </a:p>
          <a:p>
            <a:pPr indent="-27432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s-ES_tradnl" sz="1800" dirty="0" smtClean="0"/>
              <a:t>¿Conoces alguno? SI NO NS. En caso afirmativo di cuál</a:t>
            </a:r>
          </a:p>
          <a:p>
            <a:pPr indent="-27432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s-ES_tradnl" sz="1800" dirty="0" smtClean="0"/>
              <a:t>¿Crees que son importantes? SI NO NS</a:t>
            </a:r>
          </a:p>
          <a:p>
            <a:pPr indent="-27432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s-ES_tradnl" sz="1800" dirty="0" smtClean="0"/>
              <a:t>¿Conoces algún ave vinculada a estos espacios? SI NO NS. En caso afirmativo di cuál.</a:t>
            </a:r>
          </a:p>
          <a:p>
            <a:pPr indent="-27432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s-ES_tradnl" sz="1800" dirty="0" smtClean="0"/>
              <a:t>¿Conoces alguna planta vinculada a estos espacios? SI NO NS. En caso afirmativo di cuál.</a:t>
            </a:r>
          </a:p>
          <a:p>
            <a:pPr indent="-27432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s-ES_tradnl" sz="1800" dirty="0" smtClean="0"/>
          </a:p>
          <a:p>
            <a:pPr indent="-274320" fontAlgn="auto">
              <a:spcAft>
                <a:spcPts val="0"/>
              </a:spcAft>
              <a:buFontTx/>
              <a:buChar char="-"/>
              <a:defRPr/>
            </a:pPr>
            <a:endParaRPr lang="es-ES_tradnl" sz="1800" dirty="0"/>
          </a:p>
          <a:p>
            <a:pPr indent="-274320" fontAlgn="auto">
              <a:spcAft>
                <a:spcPts val="0"/>
              </a:spcAft>
              <a:buFontTx/>
              <a:buChar char="-"/>
              <a:defRPr/>
            </a:pPr>
            <a:endParaRPr lang="es-E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5 Título"/>
          <p:cNvSpPr>
            <a:spLocks noGrp="1"/>
          </p:cNvSpPr>
          <p:nvPr>
            <p:ph type="title"/>
          </p:nvPr>
        </p:nvSpPr>
        <p:spPr>
          <a:xfrm>
            <a:off x="1258888" y="1557338"/>
            <a:ext cx="6638925" cy="1511300"/>
          </a:xfrm>
        </p:spPr>
        <p:txBody>
          <a:bodyPr/>
          <a:lstStyle/>
          <a:p>
            <a:r>
              <a:rPr lang="es-ES_tradnl" sz="3200" smtClean="0">
                <a:solidFill>
                  <a:schemeClr val="tx1"/>
                </a:solidFill>
                <a:latin typeface="Comic Sans MS" pitchFamily="66" charset="0"/>
              </a:rPr>
              <a:t>La visita se realizará en el mes de Mayo con alumnos de ESO</a:t>
            </a:r>
            <a:endParaRPr lang="es-ES" sz="320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6386" name="7 Marcador de texto"/>
          <p:cNvSpPr>
            <a:spLocks noGrp="1"/>
          </p:cNvSpPr>
          <p:nvPr>
            <p:ph type="body" idx="1"/>
          </p:nvPr>
        </p:nvSpPr>
        <p:spPr>
          <a:xfrm>
            <a:off x="1258888" y="3644900"/>
            <a:ext cx="6637337" cy="1728788"/>
          </a:xfrm>
        </p:spPr>
        <p:txBody>
          <a:bodyPr/>
          <a:lstStyle/>
          <a:p>
            <a:r>
              <a:rPr lang="es-ES_tradnl" sz="3200" smtClean="0">
                <a:solidFill>
                  <a:schemeClr val="tx1"/>
                </a:solidFill>
                <a:latin typeface="Comic Sans MS" pitchFamily="66" charset="0"/>
              </a:rPr>
              <a:t>El programa es el siguiente:</a:t>
            </a:r>
            <a:endParaRPr lang="es-ES" sz="3200" smtClean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dirty="0">
                <a:latin typeface="Comic Sans MS" panose="030F0702030302020204" pitchFamily="66" charset="0"/>
              </a:rPr>
              <a:t/>
            </a:r>
            <a:br>
              <a:rPr lang="es-ES" dirty="0">
                <a:latin typeface="Comic Sans MS" panose="030F0702030302020204" pitchFamily="66" charset="0"/>
              </a:rPr>
            </a:br>
            <a:r>
              <a:rPr lang="es-ES_tradnl" sz="3600" b="1" dirty="0">
                <a:latin typeface="Comic Sans MS" panose="030F0702030302020204" pitchFamily="66" charset="0"/>
              </a:rPr>
              <a:t>ACTIVIDADES POSTERIORES A LA EXCURSIÓN</a:t>
            </a:r>
            <a:endParaRPr lang="es-ES" sz="3600" b="1" dirty="0">
              <a:latin typeface="Comic Sans MS" panose="030F0702030302020204" pitchFamily="66" charset="0"/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ES_tradnl" sz="2000" dirty="0" smtClean="0"/>
              <a:t>Realizar una encuesta con las siguientes preguntas a familiares y amigos:  </a:t>
            </a:r>
          </a:p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ES_tradnl" sz="1800" dirty="0" smtClean="0"/>
              <a:t>Sobre arte mudéjar.</a:t>
            </a:r>
          </a:p>
          <a:p>
            <a:pPr indent="-27432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_tradnl" sz="1800" dirty="0" smtClean="0"/>
              <a:t>¿Sabes quiénes eran los mudéjares? SI  NO  NS/NC</a:t>
            </a:r>
          </a:p>
          <a:p>
            <a:pPr indent="-27432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s-ES_tradnl" sz="1800" dirty="0" smtClean="0"/>
              <a:t>¿Conoces algún material de los que usaban? SI NO NS. En caso afirmativo di cuál</a:t>
            </a:r>
          </a:p>
          <a:p>
            <a:pPr indent="-27432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s-ES_tradnl" sz="1800" dirty="0" smtClean="0"/>
              <a:t>¿Conoces algún monumento? SI NO NS. En caso afirmativo de cuál.</a:t>
            </a:r>
          </a:p>
          <a:p>
            <a:pPr indent="-27432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s-ES_tradnl" sz="1800" dirty="0" smtClean="0"/>
              <a:t>¿Sabes qué es un artesonado? SI NO NS. En caso afirmativo di cuál.</a:t>
            </a:r>
          </a:p>
          <a:p>
            <a:pPr indent="-274320" fontAlgn="auto">
              <a:spcAft>
                <a:spcPts val="0"/>
              </a:spcAft>
              <a:buFontTx/>
              <a:buChar char="-"/>
              <a:defRPr/>
            </a:pPr>
            <a:endParaRPr lang="es-E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ES" dirty="0">
                <a:latin typeface="Comic Sans MS" panose="030F0702030302020204" pitchFamily="66" charset="0"/>
              </a:rPr>
              <a:t/>
            </a:r>
            <a:br>
              <a:rPr lang="es-ES" dirty="0">
                <a:latin typeface="Comic Sans MS" panose="030F0702030302020204" pitchFamily="66" charset="0"/>
              </a:rPr>
            </a:br>
            <a:r>
              <a:rPr lang="es-ES_tradnl" sz="3600" b="1" dirty="0">
                <a:latin typeface="Comic Sans MS" panose="030F0702030302020204" pitchFamily="66" charset="0"/>
              </a:rPr>
              <a:t>ACTIVIDADES POSTERIORES A LA EXCURSIÓN</a:t>
            </a:r>
            <a:endParaRPr lang="es-ES" sz="3600" b="1" dirty="0">
              <a:latin typeface="Comic Sans MS" panose="030F0702030302020204" pitchFamily="66" charset="0"/>
            </a:endParaRPr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ES_tradnl" sz="2000" dirty="0" smtClean="0"/>
              <a:t>Realizar una encuesta con las siguientes preguntas a familiares y amigos:  </a:t>
            </a:r>
          </a:p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ES_tradnl" sz="1800" dirty="0" smtClean="0"/>
              <a:t>Órganos Ibéricos.</a:t>
            </a:r>
          </a:p>
          <a:p>
            <a:pPr indent="-27432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_tradnl" sz="1800" dirty="0" smtClean="0"/>
              <a:t>¿Sabes lo que es un órgano? SI  NO  NS/NC</a:t>
            </a:r>
          </a:p>
          <a:p>
            <a:pPr indent="-27432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_tradnl" sz="1800" dirty="0" smtClean="0"/>
              <a:t>¿Y un órgano Ibérico? SI NO NS/NC</a:t>
            </a:r>
          </a:p>
          <a:p>
            <a:pPr indent="-27432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s-ES_tradnl" sz="1800" dirty="0" smtClean="0"/>
              <a:t>¿Conoces alguno? SI NO NS. En caso afirmativo di cuál</a:t>
            </a:r>
          </a:p>
          <a:p>
            <a:pPr indent="-274320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s-ES_tradnl" sz="1800" dirty="0" smtClean="0"/>
              <a:t>¿Has escuchado alguno? SI NO NS. En caso afirmativo de cuál.</a:t>
            </a:r>
          </a:p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endParaRPr lang="es-ES_tradnl" sz="1800" dirty="0" smtClean="0"/>
          </a:p>
          <a:p>
            <a:pPr indent="-274320" fontAlgn="auto">
              <a:spcAft>
                <a:spcPts val="0"/>
              </a:spcAft>
              <a:buFontTx/>
              <a:buChar char="-"/>
              <a:defRPr/>
            </a:pPr>
            <a:endParaRPr lang="es-E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4 Título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746125"/>
          </a:xfrm>
        </p:spPr>
        <p:txBody>
          <a:bodyPr/>
          <a:lstStyle/>
          <a:p>
            <a:pPr algn="ctr"/>
            <a:r>
              <a:rPr lang="es-ES_tradnl" b="1" smtClean="0"/>
              <a:t>NOTAS</a:t>
            </a:r>
            <a:endParaRPr lang="es-ES" b="1" smtClean="0"/>
          </a:p>
        </p:txBody>
      </p:sp>
      <p:sp>
        <p:nvSpPr>
          <p:cNvPr id="55298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smtClean="0"/>
              <a:t>Las fotografías usadas en el trabajo son de mi propiedad.</a:t>
            </a:r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mtClean="0">
                <a:solidFill>
                  <a:srgbClr val="94C600"/>
                </a:solidFill>
                <a:latin typeface="Comic Sans MS" pitchFamily="66" charset="0"/>
              </a:rPr>
              <a:t>IGLESIA DE SAN PEDRO</a:t>
            </a:r>
            <a:endParaRPr lang="es-ES" smtClean="0"/>
          </a:p>
        </p:txBody>
      </p:sp>
      <p:pic>
        <p:nvPicPr>
          <p:cNvPr id="17410" name="5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2922588"/>
            <a:ext cx="3419475" cy="2274887"/>
          </a:xfrm>
        </p:spPr>
      </p:pic>
      <p:sp>
        <p:nvSpPr>
          <p:cNvPr id="17411" name="6 Marcador de contenido"/>
          <p:cNvSpPr>
            <a:spLocks noGrp="1"/>
          </p:cNvSpPr>
          <p:nvPr>
            <p:ph sz="quarter" idx="14"/>
          </p:nvPr>
        </p:nvSpPr>
        <p:spPr>
          <a:xfrm>
            <a:off x="4645025" y="2312988"/>
            <a:ext cx="3419475" cy="3494087"/>
          </a:xfrm>
        </p:spPr>
        <p:txBody>
          <a:bodyPr/>
          <a:lstStyle/>
          <a:p>
            <a:pPr marL="68263" indent="0">
              <a:buFont typeface="Wingdings 2" pitchFamily="18" charset="2"/>
              <a:buNone/>
            </a:pPr>
            <a:r>
              <a:rPr lang="es-ES_tradnl" sz="2800" smtClean="0"/>
              <a:t>La iglesia de San Pedro se encuentra en el centro de Fuentes de Nava, cerca del Ayuntamiento.</a:t>
            </a:r>
            <a:endParaRPr lang="es-E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3200" b="1" smtClean="0">
                <a:latin typeface="Comic Sans MS" pitchFamily="66" charset="0"/>
              </a:rPr>
              <a:t>IGLESIA DE SAN PEDRO</a:t>
            </a:r>
            <a:endParaRPr lang="es-ES" sz="3200" b="1" smtClean="0">
              <a:latin typeface="Comic Sans MS" pitchFamily="66" charset="0"/>
            </a:endParaRPr>
          </a:p>
        </p:txBody>
      </p:sp>
      <p:sp>
        <p:nvSpPr>
          <p:cNvPr id="18434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mtClean="0"/>
              <a:t>El templo es una formidable muestra de la arquitectura tardo gótica de finales del s. XV, comienzos del s. XVI.</a:t>
            </a:r>
          </a:p>
          <a:p>
            <a:r>
              <a:rPr lang="es-ES" smtClean="0"/>
              <a:t>Consta de cuatro cuerpos rematados por una soberbia balaustrada y una elegante linterna hexagonal de formato único.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mtClean="0">
                <a:latin typeface="Comic Sans MS" pitchFamily="66" charset="0"/>
              </a:rPr>
              <a:t>IGLESIA DE SAN PEDRO</a:t>
            </a:r>
            <a:endParaRPr lang="es-ES" smtClean="0">
              <a:latin typeface="Comic Sans MS" pitchFamily="66" charset="0"/>
            </a:endParaRPr>
          </a:p>
        </p:txBody>
      </p:sp>
      <p:pic>
        <p:nvPicPr>
          <p:cNvPr id="19458" name="4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1592263" y="2312988"/>
            <a:ext cx="2320925" cy="3494087"/>
          </a:xfrm>
        </p:spPr>
      </p:pic>
      <p:sp>
        <p:nvSpPr>
          <p:cNvPr id="19459" name="5 Marcador de contenido"/>
          <p:cNvSpPr>
            <a:spLocks noGrp="1"/>
          </p:cNvSpPr>
          <p:nvPr>
            <p:ph sz="quarter" idx="14"/>
          </p:nvPr>
        </p:nvSpPr>
        <p:spPr>
          <a:xfrm>
            <a:off x="4645025" y="2312988"/>
            <a:ext cx="3419475" cy="3494087"/>
          </a:xfrm>
        </p:spPr>
        <p:txBody>
          <a:bodyPr/>
          <a:lstStyle/>
          <a:p>
            <a:r>
              <a:rPr lang="es-ES" smtClean="0">
                <a:latin typeface="Comic Sans MS" pitchFamily="66" charset="0"/>
              </a:rPr>
              <a:t>Su esbelta torre campanario es de las más altas de la provincia, con más de 65 metros de altura, por lo que han rebautizado como la Estrella de Campos.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3 Título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601662"/>
          </a:xfrm>
        </p:spPr>
        <p:txBody>
          <a:bodyPr/>
          <a:lstStyle/>
          <a:p>
            <a:pPr algn="ctr"/>
            <a:r>
              <a:rPr lang="es-ES_tradnl" sz="2400" b="1" smtClean="0">
                <a:latin typeface="Comic Sans MS" pitchFamily="66" charset="0"/>
              </a:rPr>
              <a:t>RETABLO DE LA IGLESIA DE SAN PEDRO </a:t>
            </a:r>
            <a:endParaRPr lang="es-ES" sz="2400" b="1" smtClean="0">
              <a:latin typeface="Comic Sans MS" pitchFamily="66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13"/>
          </p:nvPr>
        </p:nvSpPr>
        <p:spPr>
          <a:xfrm>
            <a:off x="1042988" y="2312988"/>
            <a:ext cx="3419475" cy="3494087"/>
          </a:xfrm>
        </p:spPr>
        <p:txBody>
          <a:bodyPr rtlCol="0">
            <a:normAutofit fontScale="85000" lnSpcReduction="10000"/>
          </a:bodyPr>
          <a:lstStyle/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ES" dirty="0"/>
              <a:t>En su interior, de singular belleza, resalta el retablo mayor de estilo renacentista, con tallas atribuidas a Juan de </a:t>
            </a:r>
            <a:r>
              <a:rPr lang="es-ES" dirty="0" err="1"/>
              <a:t>Valmaseda</a:t>
            </a:r>
            <a:r>
              <a:rPr lang="es-ES" dirty="0"/>
              <a:t>, que se complementa con tablas de Juan de </a:t>
            </a:r>
            <a:r>
              <a:rPr lang="es-ES" dirty="0" err="1"/>
              <a:t>Villoldo</a:t>
            </a:r>
            <a:r>
              <a:rPr lang="es-ES" dirty="0"/>
              <a:t> y la representación del Santo Entierro a manos del propio Alonso </a:t>
            </a:r>
            <a:r>
              <a:rPr lang="es-ES" dirty="0" err="1"/>
              <a:t>Berruguete</a:t>
            </a:r>
            <a:endParaRPr lang="es-ES" dirty="0"/>
          </a:p>
        </p:txBody>
      </p:sp>
      <p:pic>
        <p:nvPicPr>
          <p:cNvPr id="20483" name="6 Marcador de contenido"/>
          <p:cNvPicPr>
            <a:picLocks noGrp="1" noChangeAspect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>
          <a:xfrm>
            <a:off x="5192713" y="2312988"/>
            <a:ext cx="2324100" cy="34940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Título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601662"/>
          </a:xfrm>
        </p:spPr>
        <p:txBody>
          <a:bodyPr/>
          <a:lstStyle/>
          <a:p>
            <a:pPr algn="ctr"/>
            <a:r>
              <a:rPr lang="es-ES_tradnl" sz="2800" b="1" smtClean="0">
                <a:latin typeface="Comic Sans MS" pitchFamily="66" charset="0"/>
              </a:rPr>
              <a:t>EL ÓRGANO IBÉRICO DE SAN PEDRO</a:t>
            </a:r>
            <a:endParaRPr lang="es-ES" sz="2800" b="1" smtClean="0">
              <a:latin typeface="Comic Sans MS" pitchFamily="66" charset="0"/>
            </a:endParaRPr>
          </a:p>
        </p:txBody>
      </p:sp>
      <p:pic>
        <p:nvPicPr>
          <p:cNvPr id="21506" name="4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2922588"/>
            <a:ext cx="3419475" cy="2274887"/>
          </a:xfrm>
        </p:spPr>
      </p:pic>
      <p:sp>
        <p:nvSpPr>
          <p:cNvPr id="9" name="8 Marcador de contenido"/>
          <p:cNvSpPr>
            <a:spLocks noGrp="1"/>
          </p:cNvSpPr>
          <p:nvPr>
            <p:ph sz="quarter" idx="14"/>
          </p:nvPr>
        </p:nvSpPr>
        <p:spPr>
          <a:xfrm>
            <a:off x="4645025" y="2312988"/>
            <a:ext cx="3419475" cy="3494087"/>
          </a:xfrm>
        </p:spPr>
        <p:txBody>
          <a:bodyPr rtlCol="0">
            <a:normAutofit fontScale="85000" lnSpcReduction="20000"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es-ES" dirty="0" smtClean="0"/>
              <a:t>Lo </a:t>
            </a:r>
            <a:r>
              <a:rPr lang="es-ES" dirty="0"/>
              <a:t>construyó Tadeo Ortega en </a:t>
            </a:r>
            <a:r>
              <a:rPr lang="es-ES" dirty="0" smtClean="0"/>
              <a:t>1787</a:t>
            </a:r>
          </a:p>
          <a:p>
            <a:pPr indent="-274320" fontAlgn="auto">
              <a:spcAft>
                <a:spcPts val="0"/>
              </a:spcAft>
              <a:defRPr/>
            </a:pPr>
            <a:r>
              <a:rPr lang="es-ES" dirty="0" smtClean="0"/>
              <a:t>Consta </a:t>
            </a:r>
            <a:r>
              <a:rPr lang="es-ES" dirty="0"/>
              <a:t>de dos teclados de 45 notas. </a:t>
            </a:r>
            <a:endParaRPr lang="es-ES" dirty="0" smtClean="0"/>
          </a:p>
          <a:p>
            <a:pPr indent="-274320" fontAlgn="auto">
              <a:spcAft>
                <a:spcPts val="0"/>
              </a:spcAft>
              <a:defRPr/>
            </a:pPr>
            <a:r>
              <a:rPr lang="es-ES" dirty="0" smtClean="0"/>
              <a:t>El </a:t>
            </a:r>
            <a:r>
              <a:rPr lang="es-ES" dirty="0"/>
              <a:t>teclado superior (con 24 medios registros) es para el órgano principal, y el inferior es el teclado de eco, que hace sonar 4 medios registros.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745</TotalTime>
  <Words>1423</Words>
  <Application>Microsoft Office PowerPoint</Application>
  <PresentationFormat>On-screen Show (4:3)</PresentationFormat>
  <Paragraphs>173</Paragraphs>
  <Slides>42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Plantilla de diseño</vt:lpstr>
      </vt:variant>
      <vt:variant>
        <vt:i4>4</vt:i4>
      </vt:variant>
      <vt:variant>
        <vt:lpstr>Títulos de diapositiva</vt:lpstr>
      </vt:variant>
      <vt:variant>
        <vt:i4>42</vt:i4>
      </vt:variant>
    </vt:vector>
  </HeadingPairs>
  <TitlesOfParts>
    <vt:vector size="53" baseType="lpstr">
      <vt:lpstr>Century Gothic</vt:lpstr>
      <vt:lpstr>Arial</vt:lpstr>
      <vt:lpstr>Wingdings 2</vt:lpstr>
      <vt:lpstr>Calibri</vt:lpstr>
      <vt:lpstr>Comic Sans MS</vt:lpstr>
      <vt:lpstr>Times New Roman</vt:lpstr>
      <vt:lpstr>Wingdings</vt:lpstr>
      <vt:lpstr>Austin</vt:lpstr>
      <vt:lpstr>Austin</vt:lpstr>
      <vt:lpstr>Austin</vt:lpstr>
      <vt:lpstr>Austin</vt:lpstr>
      <vt:lpstr>NOS VAMOS DE EXCURSIÓN</vt:lpstr>
      <vt:lpstr>TIERRA DE CAMPOS</vt:lpstr>
      <vt:lpstr>TIERRA DE CAMPOS</vt:lpstr>
      <vt:lpstr>La visita se realizará en el mes de Mayo con alumnos de ESO</vt:lpstr>
      <vt:lpstr>IGLESIA DE SAN PEDRO</vt:lpstr>
      <vt:lpstr>IGLESIA DE SAN PEDRO</vt:lpstr>
      <vt:lpstr>IGLESIA DE SAN PEDRO</vt:lpstr>
      <vt:lpstr>RETABLO DE LA IGLESIA DE SAN PEDRO </vt:lpstr>
      <vt:lpstr>EL ÓRGANO IBÉRICO DE SAN PEDRO</vt:lpstr>
      <vt:lpstr>EL ÓRGANO IBÉRICO DE SAN PEDRO</vt:lpstr>
      <vt:lpstr>IGLESIA DE SANTA MARÍA</vt:lpstr>
      <vt:lpstr>ARTE MUDÉJAR</vt:lpstr>
      <vt:lpstr>VISITA A LA CASA DEL PARQUE</vt:lpstr>
      <vt:lpstr>VISITA A LA CASA DEL PARQUE</vt:lpstr>
      <vt:lpstr>EN LA CASA DEL PARQUE</vt:lpstr>
      <vt:lpstr>EN LA CASA DEL PARQUE</vt:lpstr>
      <vt:lpstr>EN LA CASA DEL PARQUE</vt:lpstr>
      <vt:lpstr>EN LA CASA DEL PARQUE</vt:lpstr>
      <vt:lpstr>EL CANAL DE CASTILLA</vt:lpstr>
      <vt:lpstr>EL CANAL DE CASTILLA</vt:lpstr>
      <vt:lpstr>PUNTO KILOMETRICO DEL CANAL</vt:lpstr>
      <vt:lpstr>COMPUERTA DEL CANAL</vt:lpstr>
      <vt:lpstr>CANAL DE CASTILLA</vt:lpstr>
      <vt:lpstr>EDIFICIOS DEL CANAL</vt:lpstr>
      <vt:lpstr>EL HUMEDAL DE FUENTES DE NAVA</vt:lpstr>
      <vt:lpstr>EL MEDIO NATURAL</vt:lpstr>
      <vt:lpstr>EL MEDIO NATURAL</vt:lpstr>
      <vt:lpstr>EL MEDIO NATURAL</vt:lpstr>
      <vt:lpstr>LA VIDA DE LA LAGUNA</vt:lpstr>
      <vt:lpstr>ALGUNAS ESPECIES QUE SE PUEDEN VER EN PRIMAVERA VERANO. AVES</vt:lpstr>
      <vt:lpstr>ALGUNAS PLANTAS DE LA NAVA</vt:lpstr>
      <vt:lpstr>MATERIAL NECESARIO</vt:lpstr>
      <vt:lpstr>TEMPORALIZACIÓN DE ACTIVIDADES</vt:lpstr>
      <vt:lpstr>TEMPORALIZACIÓN DE ACTIVIDADES</vt:lpstr>
      <vt:lpstr>ACTIVIDADES PREVIAS</vt:lpstr>
      <vt:lpstr>ACTIVIDADES PREVIAS</vt:lpstr>
      <vt:lpstr>ACTIVIDADES A REALIZAR DURANTE LA EXCURSIÓN</vt:lpstr>
      <vt:lpstr> ACTIVIDADES POSTERIORES A LA EXCURSIÓN</vt:lpstr>
      <vt:lpstr> ACTIVIDADES POSTERIORES A LA EXCURSIÓN</vt:lpstr>
      <vt:lpstr> ACTIVIDADES POSTERIORES A LA EXCURSIÓN</vt:lpstr>
      <vt:lpstr> ACTIVIDADES POSTERIORES A LA EXCURSIÓN</vt:lpstr>
      <vt:lpstr>NOTAS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NOS VAMOS DE EXCURSIÓN</dc:title>
  <dc:creator>Usuario</dc:creator>
  <cp:lastModifiedBy>AS</cp:lastModifiedBy>
  <cp:revision>64</cp:revision>
  <dcterms:created xsi:type="dcterms:W3CDTF">2015-04-12T14:19:24Z</dcterms:created>
  <dcterms:modified xsi:type="dcterms:W3CDTF">2015-04-14T15:20:45Z</dcterms:modified>
</cp:coreProperties>
</file>