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bril Fatface" panose="020B0604020202020204" charset="0"/>
      <p:regular r:id="rId31"/>
    </p:embeddedFont>
    <p:embeddedFont>
      <p:font typeface="Arimo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a" panose="020B0604020202020204" charset="0"/>
      <p:regular r:id="rId37"/>
    </p:embeddedFont>
    <p:embeddedFont>
      <p:font typeface="Open Sans Bold" panose="020B0604020202020204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Trocchi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2" d="100"/>
          <a:sy n="62" d="100"/>
        </p:scale>
        <p:origin x="1134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hyperlink" Target="https://webgate.ec.europa.eu/app-forms/af-ui-opportunities/#/erasmus-plu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jpeg"/><Relationship Id="rId5" Type="http://schemas.openxmlformats.org/officeDocument/2006/relationships/image" Target="../media/image8.sv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3265" y="3096456"/>
            <a:ext cx="12847780" cy="300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0"/>
              </a:lnSpc>
            </a:pPr>
            <a:r>
              <a:rPr lang="en-US" sz="11467" spc="-366">
                <a:solidFill>
                  <a:srgbClr val="022033"/>
                </a:solidFill>
                <a:latin typeface="Comica"/>
              </a:rPr>
              <a:t>ACREDITACIÓN </a:t>
            </a:r>
          </a:p>
          <a:p>
            <a:pPr algn="ctr">
              <a:lnSpc>
                <a:spcPts val="10550"/>
              </a:lnSpc>
            </a:pPr>
            <a:r>
              <a:rPr lang="en-US" sz="11467" spc="-366">
                <a:solidFill>
                  <a:srgbClr val="022033"/>
                </a:solidFill>
                <a:latin typeface="Comica"/>
              </a:rPr>
              <a:t>ERASMUS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81031" y="1121404"/>
            <a:ext cx="4525937" cy="126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sz="4245" spc="437">
                <a:solidFill>
                  <a:srgbClr val="022033"/>
                </a:solidFill>
                <a:latin typeface="Roboto"/>
              </a:rPr>
              <a:t>CEIP TREPALIO</a:t>
            </a:r>
          </a:p>
        </p:txBody>
      </p:sp>
      <p:sp>
        <p:nvSpPr>
          <p:cNvPr id="4" name="Freeform 4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3916">
            <a:off x="-2916636" y="484679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99222">
            <a:off x="13481601" y="-533519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643598" flipH="1" flipV="1">
            <a:off x="8344729" y="77260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58296">
            <a:off x="2567670" y="824791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8296">
            <a:off x="5046823" y="-696910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842842" y="132955"/>
            <a:ext cx="3445158" cy="4708960"/>
          </a:xfrm>
          <a:custGeom>
            <a:avLst/>
            <a:gdLst/>
            <a:ahLst/>
            <a:cxnLst/>
            <a:rect l="l" t="t" r="r" b="b"/>
            <a:pathLst>
              <a:path w="3445158" h="4708960">
                <a:moveTo>
                  <a:pt x="0" y="0"/>
                </a:moveTo>
                <a:lnTo>
                  <a:pt x="3445158" y="0"/>
                </a:lnTo>
                <a:lnTo>
                  <a:pt x="3445158" y="4708960"/>
                </a:lnTo>
                <a:lnTo>
                  <a:pt x="0" y="4708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0889" y="7227634"/>
            <a:ext cx="3804752" cy="2039770"/>
          </a:xfrm>
          <a:custGeom>
            <a:avLst/>
            <a:gdLst/>
            <a:ahLst/>
            <a:cxnLst/>
            <a:rect l="l" t="t" r="r" b="b"/>
            <a:pathLst>
              <a:path w="3804752" h="2039770">
                <a:moveTo>
                  <a:pt x="0" y="0"/>
                </a:moveTo>
                <a:lnTo>
                  <a:pt x="3804752" y="0"/>
                </a:lnTo>
                <a:lnTo>
                  <a:pt x="3804752" y="2039769"/>
                </a:lnTo>
                <a:lnTo>
                  <a:pt x="0" y="20397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30060" y="6237655"/>
            <a:ext cx="9427880" cy="75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sz="4245" spc="437">
                <a:solidFill>
                  <a:srgbClr val="022033"/>
                </a:solidFill>
                <a:latin typeface="Roboto"/>
              </a:rPr>
              <a:t>LAURA SÁENZ DE PIPAÓN SIMÓ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91981" y="7113334"/>
            <a:ext cx="6514148" cy="87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22033"/>
                </a:solidFill>
                <a:latin typeface="Arimo Bold"/>
              </a:rPr>
              <a:t>lsaenz@educa.jcyl.es</a:t>
            </a: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4F5339ED-3A12-4C73-A628-1409ED56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83" y="8742738"/>
            <a:ext cx="1552575" cy="5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643598" flipH="1" flipV="1">
            <a:off x="8344729" y="77260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3916">
            <a:off x="-2916636" y="484679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32862" y="56915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21963" y="36341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813546" y="1771353"/>
            <a:ext cx="17692815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 spc="-664">
                <a:solidFill>
                  <a:srgbClr val="022033"/>
                </a:solidFill>
                <a:latin typeface="Comica"/>
              </a:rPr>
              <a:t>3- INFORMACIÓN GENERAL</a:t>
            </a:r>
          </a:p>
        </p:txBody>
      </p:sp>
      <p:sp>
        <p:nvSpPr>
          <p:cNvPr id="9" name="Freeform 9"/>
          <p:cNvSpPr/>
          <p:nvPr/>
        </p:nvSpPr>
        <p:spPr>
          <a:xfrm rot="-3299222">
            <a:off x="13542272" y="-5430494"/>
            <a:ext cx="5585961" cy="8043784"/>
          </a:xfrm>
          <a:custGeom>
            <a:avLst/>
            <a:gdLst/>
            <a:ahLst/>
            <a:cxnLst/>
            <a:rect l="l" t="t" r="r" b="b"/>
            <a:pathLst>
              <a:path w="5585961" h="8043784">
                <a:moveTo>
                  <a:pt x="0" y="0"/>
                </a:moveTo>
                <a:lnTo>
                  <a:pt x="5585961" y="0"/>
                </a:lnTo>
                <a:lnTo>
                  <a:pt x="5585961" y="8043784"/>
                </a:lnTo>
                <a:lnTo>
                  <a:pt x="0" y="8043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8296">
            <a:off x="5076496" y="-733386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23258" y="2995304"/>
            <a:ext cx="14936042" cy="8397423"/>
          </a:xfrm>
          <a:custGeom>
            <a:avLst/>
            <a:gdLst/>
            <a:ahLst/>
            <a:cxnLst/>
            <a:rect l="l" t="t" r="r" b="b"/>
            <a:pathLst>
              <a:path w="14936042" h="8397423">
                <a:moveTo>
                  <a:pt x="0" y="0"/>
                </a:moveTo>
                <a:lnTo>
                  <a:pt x="14936042" y="0"/>
                </a:lnTo>
                <a:lnTo>
                  <a:pt x="14936042" y="8397424"/>
                </a:lnTo>
                <a:lnTo>
                  <a:pt x="0" y="8397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47915" y="0"/>
            <a:ext cx="2628379" cy="2995304"/>
          </a:xfrm>
          <a:custGeom>
            <a:avLst/>
            <a:gdLst/>
            <a:ahLst/>
            <a:cxnLst/>
            <a:rect l="l" t="t" r="r" b="b"/>
            <a:pathLst>
              <a:path w="2628379" h="2995304">
                <a:moveTo>
                  <a:pt x="0" y="0"/>
                </a:moveTo>
                <a:lnTo>
                  <a:pt x="2628380" y="0"/>
                </a:lnTo>
                <a:lnTo>
                  <a:pt x="2628380" y="2995304"/>
                </a:lnTo>
                <a:lnTo>
                  <a:pt x="0" y="2995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3412" y="3486242"/>
            <a:ext cx="5574850" cy="2598979"/>
            <a:chOff x="0" y="0"/>
            <a:chExt cx="1468273" cy="684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273" cy="684505"/>
            </a:xfrm>
            <a:custGeom>
              <a:avLst/>
              <a:gdLst/>
              <a:ahLst/>
              <a:cxnLst/>
              <a:rect l="l" t="t" r="r" b="b"/>
              <a:pathLst>
                <a:path w="1468273" h="684505">
                  <a:moveTo>
                    <a:pt x="0" y="0"/>
                  </a:moveTo>
                  <a:lnTo>
                    <a:pt x="1468273" y="0"/>
                  </a:lnTo>
                  <a:lnTo>
                    <a:pt x="1468273" y="684505"/>
                  </a:lnTo>
                  <a:lnTo>
                    <a:pt x="0" y="684505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77964" y="3277988"/>
            <a:ext cx="9152904" cy="2703337"/>
            <a:chOff x="0" y="0"/>
            <a:chExt cx="2410641" cy="7119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0641" cy="711990"/>
            </a:xfrm>
            <a:custGeom>
              <a:avLst/>
              <a:gdLst/>
              <a:ahLst/>
              <a:cxnLst/>
              <a:rect l="l" t="t" r="r" b="b"/>
              <a:pathLst>
                <a:path w="2410641" h="711990">
                  <a:moveTo>
                    <a:pt x="0" y="0"/>
                  </a:moveTo>
                  <a:lnTo>
                    <a:pt x="2410641" y="0"/>
                  </a:lnTo>
                  <a:lnTo>
                    <a:pt x="2410641" y="711990"/>
                  </a:lnTo>
                  <a:lnTo>
                    <a:pt x="0" y="711990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89406" y="7755083"/>
            <a:ext cx="11900315" cy="2176712"/>
            <a:chOff x="0" y="0"/>
            <a:chExt cx="3134239" cy="5732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4240" cy="573290"/>
            </a:xfrm>
            <a:custGeom>
              <a:avLst/>
              <a:gdLst/>
              <a:ahLst/>
              <a:cxnLst/>
              <a:rect l="l" t="t" r="r" b="b"/>
              <a:pathLst>
                <a:path w="3134240" h="573290">
                  <a:moveTo>
                    <a:pt x="0" y="0"/>
                  </a:moveTo>
                  <a:lnTo>
                    <a:pt x="3134240" y="0"/>
                  </a:lnTo>
                  <a:lnTo>
                    <a:pt x="3134240" y="573290"/>
                  </a:lnTo>
                  <a:lnTo>
                    <a:pt x="0" y="573290"/>
                  </a:lnTo>
                  <a:close/>
                </a:path>
              </a:pathLst>
            </a:custGeom>
            <a:solidFill>
              <a:srgbClr val="E8E9F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8761" y="392453"/>
            <a:ext cx="12318101" cy="192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1"/>
              </a:lnSpc>
            </a:pPr>
            <a:r>
              <a:rPr lang="en-US" sz="7382" spc="-612">
                <a:solidFill>
                  <a:srgbClr val="022033"/>
                </a:solidFill>
                <a:latin typeface="Comica"/>
              </a:rPr>
              <a:t>4-PLAN ERASMUS</a:t>
            </a:r>
          </a:p>
          <a:p>
            <a:pPr algn="ctr">
              <a:lnSpc>
                <a:spcPts val="6791"/>
              </a:lnSpc>
            </a:pPr>
            <a:r>
              <a:rPr lang="en-US" sz="7382" spc="-612">
                <a:solidFill>
                  <a:srgbClr val="022033"/>
                </a:solidFill>
                <a:latin typeface="Comica"/>
              </a:rPr>
              <a:t>OBJETIVOS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97122" y="2336815"/>
            <a:ext cx="4658438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REFORZAR LA DIMENSIÓN EUROPEA</a:t>
            </a:r>
          </a:p>
        </p:txBody>
      </p:sp>
      <p:sp>
        <p:nvSpPr>
          <p:cNvPr id="13" name="Freeform 13"/>
          <p:cNvSpPr/>
          <p:nvPr/>
        </p:nvSpPr>
        <p:spPr>
          <a:xfrm rot="-2040061">
            <a:off x="-3717814" y="5844044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13916">
            <a:off x="-2269947" y="-6205288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081259">
            <a:off x="12621347" y="-648819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5533" y="3098546"/>
            <a:ext cx="2812052" cy="2331447"/>
          </a:xfrm>
          <a:custGeom>
            <a:avLst/>
            <a:gdLst/>
            <a:ahLst/>
            <a:cxnLst/>
            <a:rect l="l" t="t" r="r" b="b"/>
            <a:pathLst>
              <a:path w="2812052" h="2331447">
                <a:moveTo>
                  <a:pt x="0" y="0"/>
                </a:moveTo>
                <a:lnTo>
                  <a:pt x="2812053" y="0"/>
                </a:lnTo>
                <a:lnTo>
                  <a:pt x="2812053" y="2331447"/>
                </a:lnTo>
                <a:lnTo>
                  <a:pt x="0" y="2331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6592" y="6372845"/>
            <a:ext cx="1924337" cy="2538095"/>
          </a:xfrm>
          <a:custGeom>
            <a:avLst/>
            <a:gdLst/>
            <a:ahLst/>
            <a:cxnLst/>
            <a:rect l="l" t="t" r="r" b="b"/>
            <a:pathLst>
              <a:path w="1924337" h="2538095">
                <a:moveTo>
                  <a:pt x="0" y="0"/>
                </a:moveTo>
                <a:lnTo>
                  <a:pt x="1924338" y="0"/>
                </a:lnTo>
                <a:lnTo>
                  <a:pt x="1924338" y="2538094"/>
                </a:lnTo>
                <a:lnTo>
                  <a:pt x="0" y="2538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744680" y="6056875"/>
            <a:ext cx="2198279" cy="1802589"/>
          </a:xfrm>
          <a:custGeom>
            <a:avLst/>
            <a:gdLst/>
            <a:ahLst/>
            <a:cxnLst/>
            <a:rect l="l" t="t" r="r" b="b"/>
            <a:pathLst>
              <a:path w="2198279" h="1802589">
                <a:moveTo>
                  <a:pt x="0" y="0"/>
                </a:moveTo>
                <a:lnTo>
                  <a:pt x="2198279" y="0"/>
                </a:lnTo>
                <a:lnTo>
                  <a:pt x="2198279" y="1802589"/>
                </a:lnTo>
                <a:lnTo>
                  <a:pt x="0" y="1802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89406" y="7824067"/>
            <a:ext cx="11265167" cy="1581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  <a:spcBef>
                <a:spcPct val="0"/>
              </a:spcBef>
            </a:pPr>
            <a:r>
              <a:rPr lang="en-US" sz="1462" spc="81">
                <a:solidFill>
                  <a:srgbClr val="022033"/>
                </a:solidFill>
                <a:latin typeface="Comica"/>
              </a:rPr>
              <a:t>- DESARROLLANDO LAS CAPACIDADES DE LOS CENTROS ESCOLARES PARA PARTICIPAR EN INTERCAMBIOS Y COOPERACIÓN TRANSFRONTERIZOS Y PARA LLEVAR A CABO PROYECTOS DE MOVILIDAD DE ALTA CALIDAD;- HACIENDO QUE LA MOVILIDAD EDUCATIVA SEA UNA POSIBILIDAD REALISTA PARA CUALQUIER ALUMNO DE EDUCACIÓN ESCOLAR;- FOMENTANDO EL RECONOCIMIENTO DE LOS RESULTADOS DE APRENDIZAJE OBTENIDOS POR LOS ALUMNOS Y EL PERSONAL EDUCATIVO DURANTE PERÍODOS DE MOVILIDAD EN EL EXTRANJERO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86280" y="3579010"/>
            <a:ext cx="8336272" cy="221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3"/>
              </a:lnSpc>
              <a:spcBef>
                <a:spcPct val="0"/>
              </a:spcBef>
            </a:pPr>
            <a:r>
              <a:rPr lang="en-US" sz="1552" spc="86">
                <a:solidFill>
                  <a:srgbClr val="022033"/>
                </a:solidFill>
                <a:latin typeface="Comica"/>
              </a:rPr>
              <a:t> APOYANDO EL DESARROLLO PROFESIONAL DE LOS PROFESORES, DIRECTORES DE CENTROS ESCOLARES Y DEMÁS PERSONAL EDUCATIVO;- FOMENTANDO EL USO DE NUEVAS TECNOLOGÍAS Y MÉTODOS DE ENSEÑANZA INNOVADORES;-MEJORANDO EL APRENDIZAJE DE IDIOMAS Y LA DIVERSIDAD LINGÜÍSTICA EN LOS CENTROS ESCOLARES;- PROMOVIENDO EL INTERCAMBIO Y LA TRANSFERENCIA DE MEJORES PRÁCTICAS EN MATERIA DE ENSEÑANZA Y DESARROLLO ESCOLAR.L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61998" y="6590045"/>
            <a:ext cx="8519983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CONTRIBUIR A LA CREACIÓN DEL ESPACIO EUROPEO DE LA EDUCACIÓN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86280" y="2213743"/>
            <a:ext cx="8456679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MEJORA DE LA CALIDAD DE LA ENSEÑANZA Y APRENDIZAJE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43412" y="3749182"/>
            <a:ext cx="5383843" cy="200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  <a:spcBef>
                <a:spcPct val="0"/>
              </a:spcBef>
            </a:pPr>
            <a:r>
              <a:rPr lang="en-US" sz="1596" spc="89">
                <a:solidFill>
                  <a:srgbClr val="022033"/>
                </a:solidFill>
                <a:latin typeface="Comica"/>
              </a:rPr>
              <a:t> FOMENTANDO LOS VALORES DE INCLUSIÓN Y DIVERSIDAD, TOLERANCIA Y PARTICIPACIÓN DEMOCRÁTICA;  PROMOVIENDO EL CONOCIMIENTO SOBRE EL PATRIMONIO EUROPEO COMÚN Y LA DIVERSIDAD; APOYANDO EL DESARROLLO DE REDES PROFESIONALES EN TODA EUROPA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8704" y="2217255"/>
            <a:ext cx="8550592" cy="963885"/>
          </a:xfrm>
          <a:custGeom>
            <a:avLst/>
            <a:gdLst/>
            <a:ahLst/>
            <a:cxnLst/>
            <a:rect l="l" t="t" r="r" b="b"/>
            <a:pathLst>
              <a:path w="8550592" h="963885">
                <a:moveTo>
                  <a:pt x="0" y="0"/>
                </a:moveTo>
                <a:lnTo>
                  <a:pt x="8550592" y="0"/>
                </a:lnTo>
                <a:lnTo>
                  <a:pt x="8550592" y="963885"/>
                </a:lnTo>
                <a:lnTo>
                  <a:pt x="0" y="963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91564">
            <a:off x="14299323" y="-4551367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7632" y="0"/>
            <a:ext cx="3718043" cy="3461160"/>
          </a:xfrm>
          <a:custGeom>
            <a:avLst/>
            <a:gdLst/>
            <a:ahLst/>
            <a:cxnLst/>
            <a:rect l="l" t="t" r="r" b="b"/>
            <a:pathLst>
              <a:path w="3718043" h="3461160">
                <a:moveTo>
                  <a:pt x="0" y="0"/>
                </a:moveTo>
                <a:lnTo>
                  <a:pt x="3718043" y="0"/>
                </a:lnTo>
                <a:lnTo>
                  <a:pt x="3718043" y="3461160"/>
                </a:lnTo>
                <a:lnTo>
                  <a:pt x="0" y="3461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46653" y="3714585"/>
            <a:ext cx="13888661" cy="7808559"/>
          </a:xfrm>
          <a:custGeom>
            <a:avLst/>
            <a:gdLst/>
            <a:ahLst/>
            <a:cxnLst/>
            <a:rect l="l" t="t" r="r" b="b"/>
            <a:pathLst>
              <a:path w="13888661" h="7808559">
                <a:moveTo>
                  <a:pt x="0" y="0"/>
                </a:moveTo>
                <a:lnTo>
                  <a:pt x="13888661" y="0"/>
                </a:lnTo>
                <a:lnTo>
                  <a:pt x="13888661" y="7808558"/>
                </a:lnTo>
                <a:lnTo>
                  <a:pt x="0" y="7808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86400" y="517334"/>
            <a:ext cx="7725977" cy="221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6"/>
              </a:lnSpc>
            </a:pPr>
            <a:r>
              <a:rPr lang="en-US" sz="11159" spc="-926">
                <a:solidFill>
                  <a:srgbClr val="022033"/>
                </a:solidFill>
                <a:latin typeface="Comica"/>
              </a:rPr>
              <a:t>OBJETIVOS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86400" y="2160105"/>
            <a:ext cx="731520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Deben ser claros y realistas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Suponen 40 puntos del total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97562" y="3123990"/>
            <a:ext cx="5800408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3C9C7D"/>
                </a:solidFill>
                <a:latin typeface="Abril Fatface"/>
              </a:rPr>
              <a:t>Página 81-82 guía del programa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8704" y="2493480"/>
            <a:ext cx="8343673" cy="940559"/>
          </a:xfrm>
          <a:custGeom>
            <a:avLst/>
            <a:gdLst/>
            <a:ahLst/>
            <a:cxnLst/>
            <a:rect l="l" t="t" r="r" b="b"/>
            <a:pathLst>
              <a:path w="8343673" h="940559">
                <a:moveTo>
                  <a:pt x="0" y="0"/>
                </a:moveTo>
                <a:lnTo>
                  <a:pt x="8343673" y="0"/>
                </a:lnTo>
                <a:lnTo>
                  <a:pt x="8343673" y="940559"/>
                </a:lnTo>
                <a:lnTo>
                  <a:pt x="0" y="940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91564">
            <a:off x="14299323" y="-4551367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851" y="3437361"/>
            <a:ext cx="17835378" cy="358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223">
                <a:solidFill>
                  <a:srgbClr val="3C9C7D"/>
                </a:solidFill>
                <a:latin typeface="Comica"/>
              </a:rPr>
              <a:t>1- PROMOVER EL INTERCAMBIO Y EL ENRIQUECIMIENTO CULTURAL EN EL CENTRO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223">
                <a:solidFill>
                  <a:srgbClr val="3C9C7D"/>
                </a:solidFill>
                <a:latin typeface="Comica"/>
              </a:rPr>
              <a:t>2- FAVORECER LA MEJORA DE HERRAMIENTAS PARA LA ENSEÑANZA- APRENDIZAJE DEL CENTRO.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223">
                <a:solidFill>
                  <a:srgbClr val="3C9C7D"/>
                </a:solidFill>
                <a:latin typeface="Comica"/>
              </a:rPr>
              <a:t>3- INTERNACIONALIZAR EL TREPALIO </a:t>
            </a:r>
          </a:p>
        </p:txBody>
      </p:sp>
      <p:sp>
        <p:nvSpPr>
          <p:cNvPr id="6" name="Freeform 6"/>
          <p:cNvSpPr/>
          <p:nvPr/>
        </p:nvSpPr>
        <p:spPr>
          <a:xfrm>
            <a:off x="5486400" y="6836184"/>
            <a:ext cx="7315200" cy="3099816"/>
          </a:xfrm>
          <a:custGeom>
            <a:avLst/>
            <a:gdLst/>
            <a:ahLst/>
            <a:cxnLst/>
            <a:rect l="l" t="t" r="r" b="b"/>
            <a:pathLst>
              <a:path w="7315200" h="3099816">
                <a:moveTo>
                  <a:pt x="0" y="0"/>
                </a:moveTo>
                <a:lnTo>
                  <a:pt x="7315200" y="0"/>
                </a:lnTo>
                <a:lnTo>
                  <a:pt x="7315200" y="3099816"/>
                </a:lnTo>
                <a:lnTo>
                  <a:pt x="0" y="3099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86400" y="517334"/>
            <a:ext cx="7725977" cy="221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6"/>
              </a:lnSpc>
            </a:pPr>
            <a:r>
              <a:rPr lang="en-US" sz="11159" spc="-926">
                <a:solidFill>
                  <a:srgbClr val="022033"/>
                </a:solidFill>
                <a:latin typeface="Comica"/>
              </a:rPr>
              <a:t>OBJETIVOS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93807" y="2351999"/>
            <a:ext cx="6311162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SELECCIONADOS PARA EL CEIP TREPALIO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91564">
            <a:off x="14299323" y="-4551367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93778" y="3649782"/>
            <a:ext cx="13733266" cy="7677420"/>
          </a:xfrm>
          <a:custGeom>
            <a:avLst/>
            <a:gdLst/>
            <a:ahLst/>
            <a:cxnLst/>
            <a:rect l="l" t="t" r="r" b="b"/>
            <a:pathLst>
              <a:path w="13733266" h="7677420">
                <a:moveTo>
                  <a:pt x="0" y="0"/>
                </a:moveTo>
                <a:lnTo>
                  <a:pt x="13733266" y="0"/>
                </a:lnTo>
                <a:lnTo>
                  <a:pt x="13733266" y="7677419"/>
                </a:lnTo>
                <a:lnTo>
                  <a:pt x="0" y="767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3" r="-1663" b="-391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03317" y="311585"/>
            <a:ext cx="15685452" cy="5137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9000" spc="-747">
                <a:solidFill>
                  <a:srgbClr val="022033"/>
                </a:solidFill>
                <a:latin typeface="Comica"/>
              </a:rPr>
              <a:t>5- PLAN ERASMUS ACTIVIDADES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58295"/>
            <a:ext cx="15685452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20 PUNTOS DEL TOTAL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3140">
            <a:off x="-1862134" y="8244883"/>
            <a:ext cx="5734171" cy="8257206"/>
          </a:xfrm>
          <a:custGeom>
            <a:avLst/>
            <a:gdLst/>
            <a:ahLst/>
            <a:cxnLst/>
            <a:rect l="l" t="t" r="r" b="b"/>
            <a:pathLst>
              <a:path w="5734171" h="8257206">
                <a:moveTo>
                  <a:pt x="0" y="0"/>
                </a:moveTo>
                <a:lnTo>
                  <a:pt x="5734171" y="0"/>
                </a:lnTo>
                <a:lnTo>
                  <a:pt x="5734171" y="8257206"/>
                </a:lnTo>
                <a:lnTo>
                  <a:pt x="0" y="825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91564">
            <a:off x="14767380" y="-4698314"/>
            <a:ext cx="5658837" cy="8148726"/>
          </a:xfrm>
          <a:custGeom>
            <a:avLst/>
            <a:gdLst/>
            <a:ahLst/>
            <a:cxnLst/>
            <a:rect l="l" t="t" r="r" b="b"/>
            <a:pathLst>
              <a:path w="5658837" h="8148726">
                <a:moveTo>
                  <a:pt x="0" y="0"/>
                </a:moveTo>
                <a:lnTo>
                  <a:pt x="5658837" y="0"/>
                </a:lnTo>
                <a:lnTo>
                  <a:pt x="5658837" y="8148726"/>
                </a:lnTo>
                <a:lnTo>
                  <a:pt x="0" y="8148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32555" y="417171"/>
            <a:ext cx="6213156" cy="202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9"/>
              </a:lnSpc>
            </a:pPr>
            <a:r>
              <a:rPr lang="en-US" sz="3564" spc="-295">
                <a:solidFill>
                  <a:srgbClr val="022033"/>
                </a:solidFill>
                <a:latin typeface="Comica"/>
              </a:rPr>
              <a:t>5- PLAN ERASMUS ACTIVIDADES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778383"/>
            <a:ext cx="16568099" cy="617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FF3131"/>
                </a:solidFill>
                <a:latin typeface="Comica"/>
              </a:rPr>
              <a:t>¿TIENE PREVISTO ORGANIZAR ACTIVIDADES DE MOVILIDAD DE PERSONAL?</a:t>
            </a:r>
            <a:r>
              <a:rPr lang="en-US" sz="2499" spc="139">
                <a:solidFill>
                  <a:srgbClr val="022033"/>
                </a:solidFill>
                <a:latin typeface="Comica"/>
              </a:rPr>
              <a:t>- SÍ O NO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FF3131"/>
                </a:solidFill>
                <a:latin typeface="Comica"/>
              </a:rPr>
              <a:t>¿TIENE PREVISTO ORGANIZAR ACTIVIDADES DE MOVILIDAD DE ESTUDIANTES?</a:t>
            </a:r>
            <a:r>
              <a:rPr lang="en-US" sz="2499" spc="139">
                <a:solidFill>
                  <a:srgbClr val="022033"/>
                </a:solidFill>
                <a:latin typeface="Comica"/>
              </a:rPr>
              <a:t> SÍ O NO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FF3131"/>
                </a:solidFill>
                <a:latin typeface="Comica"/>
              </a:rPr>
              <a:t> ¿A CUÁNTOS MIEMBROS DEL PERSONAL DESEARÍAN APOYAR PARA REALIZAR UNA MOVILIDAD EN EL PRIMER AÑO DE EJECUCIÓN DEL PROYECTO? ¿ESPERA QUE ESE NÚMERO SIGA SIENDO SIMILAR O EVOLUCIONE A LO LARGO DE LOS AÑOS POSTERIORES? SI ESPERA QUE EL NÚMERO EVOLUCIONE, DESCRIBA EN QUÉ MEDIDA.</a:t>
            </a:r>
            <a:r>
              <a:rPr lang="en-US" sz="2499" spc="139">
                <a:solidFill>
                  <a:srgbClr val="022033"/>
                </a:solidFill>
                <a:latin typeface="Comica"/>
              </a:rPr>
              <a:t> 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022033"/>
                </a:solidFill>
                <a:latin typeface="Comica"/>
              </a:rPr>
              <a:t> NÚMERO DE PROFESORES Y ALUMNOS QUE VAN A REALIZAR MOVILIDADES. AUMENTAN PROGRESIVAMENTE A LO LARGO  DE LOS AÑOS, AUMENTANDO ASÍ EL IMPACTO DE LA PARTICIPACIÓN EN EL CENTRO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FF3131"/>
                </a:solidFill>
                <a:latin typeface="Comica"/>
              </a:rPr>
              <a:t>.II) ¿CÓMO HA CALCULADO EL NÚMERO PREVISTO DE PERSONAL QUE PARTICIPARÁ EL PRIMER AÑO Y SU EVOLUCIÓN EN LOS AÑOS SIGUIENTES? ¿POR QUÉ CREE QUE ESTAS CIFRAS SON REALISTAS Y ADECUADAS</a:t>
            </a:r>
            <a:r>
              <a:rPr lang="en-US" sz="2499" spc="139">
                <a:solidFill>
                  <a:srgbClr val="022033"/>
                </a:solidFill>
                <a:latin typeface="Comica"/>
              </a:rPr>
              <a:t> (TENIENDO EN CUENTA LA EXPERIENCIA Y EL TAMAÑO DE SU ORGANIZACIÓN, ASÍ COMO LOS OBJETIVOS DE SU PLAN ERASMUS)CONTAR LA EXPERIENCIA PREVIA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3140">
            <a:off x="-1862134" y="8244883"/>
            <a:ext cx="5734171" cy="8257206"/>
          </a:xfrm>
          <a:custGeom>
            <a:avLst/>
            <a:gdLst/>
            <a:ahLst/>
            <a:cxnLst/>
            <a:rect l="l" t="t" r="r" b="b"/>
            <a:pathLst>
              <a:path w="5734171" h="8257206">
                <a:moveTo>
                  <a:pt x="0" y="0"/>
                </a:moveTo>
                <a:lnTo>
                  <a:pt x="5734171" y="0"/>
                </a:lnTo>
                <a:lnTo>
                  <a:pt x="5734171" y="8257206"/>
                </a:lnTo>
                <a:lnTo>
                  <a:pt x="0" y="825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91564">
            <a:off x="14767380" y="-4698314"/>
            <a:ext cx="5658837" cy="8148726"/>
          </a:xfrm>
          <a:custGeom>
            <a:avLst/>
            <a:gdLst/>
            <a:ahLst/>
            <a:cxnLst/>
            <a:rect l="l" t="t" r="r" b="b"/>
            <a:pathLst>
              <a:path w="5658837" h="8148726">
                <a:moveTo>
                  <a:pt x="0" y="0"/>
                </a:moveTo>
                <a:lnTo>
                  <a:pt x="5658837" y="0"/>
                </a:lnTo>
                <a:lnTo>
                  <a:pt x="5658837" y="8148726"/>
                </a:lnTo>
                <a:lnTo>
                  <a:pt x="0" y="8148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18440" y="307152"/>
            <a:ext cx="10251120" cy="335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1"/>
              </a:lnSpc>
            </a:pPr>
            <a:r>
              <a:rPr lang="en-US" sz="5881" spc="-488">
                <a:solidFill>
                  <a:srgbClr val="022033"/>
                </a:solidFill>
                <a:latin typeface="Comica"/>
              </a:rPr>
              <a:t>5- PLAN ERASMUS ACTIVIDADES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419" y="4457959"/>
            <a:ext cx="17587163" cy="377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5"/>
              </a:lnSpc>
            </a:pPr>
            <a:r>
              <a:rPr lang="en-US" sz="2653" spc="148">
                <a:solidFill>
                  <a:srgbClr val="FF3131"/>
                </a:solidFill>
                <a:latin typeface="Comica"/>
              </a:rPr>
              <a:t>  III) ¿CUÁLES SON LOS PERFILES DEL PERSONAL QUE TIENE PREVISTO INCLUIR EN LAS MOVILIDADES?</a:t>
            </a:r>
          </a:p>
          <a:p>
            <a:pPr algn="ctr">
              <a:lnSpc>
                <a:spcPts val="3715"/>
              </a:lnSpc>
            </a:pPr>
            <a:r>
              <a:rPr lang="en-US" sz="2653" spc="148">
                <a:solidFill>
                  <a:srgbClr val="022033"/>
                </a:solidFill>
                <a:latin typeface="Comica"/>
              </a:rPr>
              <a:t>PONER LOS CRITERIOS DE SELECCIÓN DEL PROFESORADO Y DEL ALUMNADO ( ROLES Y RESPONSABILIDADES DENTRO DEL CENTRO EDUCATIVO)</a:t>
            </a:r>
          </a:p>
          <a:p>
            <a:pPr algn="ctr">
              <a:lnSpc>
                <a:spcPts val="3715"/>
              </a:lnSpc>
            </a:pPr>
            <a:r>
              <a:rPr lang="en-US" sz="2653" spc="148">
                <a:solidFill>
                  <a:srgbClr val="FF3131"/>
                </a:solidFill>
                <a:latin typeface="Comica"/>
              </a:rPr>
              <a:t>IV) ¿CÓMO CONTRIBUIRÁN LAS ACTIVIDADES DE MOVILIDAD DEL PERSONAL PREVISTAS A LOS OBJETIVOS DE SU PLAN ERASMUS?</a:t>
            </a:r>
          </a:p>
          <a:p>
            <a:pPr algn="ctr">
              <a:lnSpc>
                <a:spcPts val="3715"/>
              </a:lnSpc>
              <a:spcBef>
                <a:spcPct val="0"/>
              </a:spcBef>
            </a:pPr>
            <a:r>
              <a:rPr lang="en-US" sz="2653" spc="148">
                <a:solidFill>
                  <a:srgbClr val="000000"/>
                </a:solidFill>
                <a:latin typeface="Comica"/>
              </a:rPr>
              <a:t>EXPLICAR CÓMO VA A MEJORAR NUESTRO CENTRO ( RELACIONADO CON LOS OBJETIVOS ERASMUS)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999162" y="1525530"/>
            <a:ext cx="10452435" cy="15051507"/>
          </a:xfrm>
          <a:custGeom>
            <a:avLst/>
            <a:gdLst/>
            <a:ahLst/>
            <a:cxnLst/>
            <a:rect l="l" t="t" r="r" b="b"/>
            <a:pathLst>
              <a:path w="10452435" h="15051507">
                <a:moveTo>
                  <a:pt x="0" y="0"/>
                </a:moveTo>
                <a:lnTo>
                  <a:pt x="10452435" y="0"/>
                </a:lnTo>
                <a:lnTo>
                  <a:pt x="10452435" y="15051506"/>
                </a:lnTo>
                <a:lnTo>
                  <a:pt x="0" y="150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15086138" cy="3284059"/>
            <a:chOff x="0" y="0"/>
            <a:chExt cx="3973304" cy="864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3304" cy="864937"/>
            </a:xfrm>
            <a:custGeom>
              <a:avLst/>
              <a:gdLst/>
              <a:ahLst/>
              <a:cxnLst/>
              <a:rect l="l" t="t" r="r" b="b"/>
              <a:pathLst>
                <a:path w="3973304" h="864937">
                  <a:moveTo>
                    <a:pt x="0" y="0"/>
                  </a:moveTo>
                  <a:lnTo>
                    <a:pt x="3973304" y="0"/>
                  </a:lnTo>
                  <a:lnTo>
                    <a:pt x="3973304" y="864937"/>
                  </a:lnTo>
                  <a:lnTo>
                    <a:pt x="0" y="8649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7110" y="2283876"/>
            <a:ext cx="4058616" cy="3608478"/>
          </a:xfrm>
          <a:custGeom>
            <a:avLst/>
            <a:gdLst/>
            <a:ahLst/>
            <a:cxnLst/>
            <a:rect l="l" t="t" r="r" b="b"/>
            <a:pathLst>
              <a:path w="4058616" h="3608478">
                <a:moveTo>
                  <a:pt x="0" y="0"/>
                </a:moveTo>
                <a:lnTo>
                  <a:pt x="4058615" y="0"/>
                </a:lnTo>
                <a:lnTo>
                  <a:pt x="4058615" y="3608478"/>
                </a:lnTo>
                <a:lnTo>
                  <a:pt x="0" y="3608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3993" y="7856338"/>
            <a:ext cx="4589785" cy="2386688"/>
          </a:xfrm>
          <a:custGeom>
            <a:avLst/>
            <a:gdLst/>
            <a:ahLst/>
            <a:cxnLst/>
            <a:rect l="l" t="t" r="r" b="b"/>
            <a:pathLst>
              <a:path w="4589785" h="2386688">
                <a:moveTo>
                  <a:pt x="0" y="0"/>
                </a:moveTo>
                <a:lnTo>
                  <a:pt x="4589785" y="0"/>
                </a:lnTo>
                <a:lnTo>
                  <a:pt x="4589785" y="2386688"/>
                </a:lnTo>
                <a:lnTo>
                  <a:pt x="0" y="2386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603055"/>
            <a:ext cx="18750056" cy="303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6- NORMAS DE CALIDAD ERASMUS (30)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49049" y="4116975"/>
            <a:ext cx="12036305" cy="432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1- INCLUSIÓN Y DIVERSIDAD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2- SOSTENIBILIDAD Y RESPONSABILIDAD MEDIOAMBIENTAL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3- EDUCACIÓN DIGITAL ( COOPERACIÓN VIRTUAL, MOVILIDAD VIRTUAL Y MOVILIDAD COMBINADA)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4-PARTICIPACIÓN ACTIVA EN LA RED DE ORGANICACIONES ERASMUS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spc="168">
              <a:solidFill>
                <a:srgbClr val="022033"/>
              </a:solidFill>
              <a:latin typeface="Comic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49049" y="3344267"/>
            <a:ext cx="12036305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C6408A"/>
                </a:solidFill>
                <a:latin typeface="Abril Fatface"/>
              </a:rPr>
              <a:t>PRINCIPIOS BÁSICOS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999162" y="1525530"/>
            <a:ext cx="10452435" cy="15051507"/>
          </a:xfrm>
          <a:custGeom>
            <a:avLst/>
            <a:gdLst/>
            <a:ahLst/>
            <a:cxnLst/>
            <a:rect l="l" t="t" r="r" b="b"/>
            <a:pathLst>
              <a:path w="10452435" h="15051507">
                <a:moveTo>
                  <a:pt x="0" y="0"/>
                </a:moveTo>
                <a:lnTo>
                  <a:pt x="10452435" y="0"/>
                </a:lnTo>
                <a:lnTo>
                  <a:pt x="10452435" y="15051506"/>
                </a:lnTo>
                <a:lnTo>
                  <a:pt x="0" y="150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15086138" cy="3284059"/>
            <a:chOff x="0" y="0"/>
            <a:chExt cx="3973304" cy="864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3304" cy="864937"/>
            </a:xfrm>
            <a:custGeom>
              <a:avLst/>
              <a:gdLst/>
              <a:ahLst/>
              <a:cxnLst/>
              <a:rect l="l" t="t" r="r" b="b"/>
              <a:pathLst>
                <a:path w="3973304" h="864937">
                  <a:moveTo>
                    <a:pt x="0" y="0"/>
                  </a:moveTo>
                  <a:lnTo>
                    <a:pt x="3973304" y="0"/>
                  </a:lnTo>
                  <a:lnTo>
                    <a:pt x="3973304" y="864937"/>
                  </a:lnTo>
                  <a:lnTo>
                    <a:pt x="0" y="8649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16613" y="1028700"/>
            <a:ext cx="3594787" cy="3654167"/>
          </a:xfrm>
          <a:custGeom>
            <a:avLst/>
            <a:gdLst/>
            <a:ahLst/>
            <a:cxnLst/>
            <a:rect l="l" t="t" r="r" b="b"/>
            <a:pathLst>
              <a:path w="3594787" h="3654167">
                <a:moveTo>
                  <a:pt x="0" y="0"/>
                </a:moveTo>
                <a:lnTo>
                  <a:pt x="3594787" y="0"/>
                </a:lnTo>
                <a:lnTo>
                  <a:pt x="3594787" y="3654167"/>
                </a:lnTo>
                <a:lnTo>
                  <a:pt x="0" y="3654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27191" y="614749"/>
            <a:ext cx="11635893" cy="18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6- NORMAS DE CALIDAD ERASMUS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6778" y="3072953"/>
            <a:ext cx="12036305" cy="699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1- TAREAS FUNDAMENTALES: MANTENER EL CONTROL DE LAS ACTIVIDADES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2- ORGANIZACIONES DE APOYO, TRANSPARENCIA Y RESPONSABILIDAD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3- CONTRIBUCIONES PAGADAS POR LOS PARTICIPANTES 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4-INTEGRACIÓN DE LOS RESULTADOS DE LAS ACTIVIDADES DE MOVILIDAD EN LA ORGANIZACIÓN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5- DESARROLLO DE CAPACIDADES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6-ACTUALIZACIONES PERIÓDICAS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7-RECOPILACIÓN Y USO DE LOS COMENTARIOS DE LOS PARTICIPANTES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spc="168">
              <a:solidFill>
                <a:srgbClr val="022033"/>
              </a:solidFill>
              <a:latin typeface="Comic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26778" y="2562413"/>
            <a:ext cx="12036305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C6408A"/>
                </a:solidFill>
                <a:latin typeface="Abril Fatface"/>
              </a:rPr>
              <a:t>BUENA GESTIÓN DE LAS ACTIVIDADES DE MOVILIDAD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999162" y="1525530"/>
            <a:ext cx="10452435" cy="15051507"/>
          </a:xfrm>
          <a:custGeom>
            <a:avLst/>
            <a:gdLst/>
            <a:ahLst/>
            <a:cxnLst/>
            <a:rect l="l" t="t" r="r" b="b"/>
            <a:pathLst>
              <a:path w="10452435" h="15051507">
                <a:moveTo>
                  <a:pt x="0" y="0"/>
                </a:moveTo>
                <a:lnTo>
                  <a:pt x="10452435" y="0"/>
                </a:lnTo>
                <a:lnTo>
                  <a:pt x="10452435" y="15051506"/>
                </a:lnTo>
                <a:lnTo>
                  <a:pt x="0" y="150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15086138" cy="3284059"/>
            <a:chOff x="0" y="0"/>
            <a:chExt cx="3973304" cy="864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3304" cy="864937"/>
            </a:xfrm>
            <a:custGeom>
              <a:avLst/>
              <a:gdLst/>
              <a:ahLst/>
              <a:cxnLst/>
              <a:rect l="l" t="t" r="r" b="b"/>
              <a:pathLst>
                <a:path w="3973304" h="864937">
                  <a:moveTo>
                    <a:pt x="0" y="0"/>
                  </a:moveTo>
                  <a:lnTo>
                    <a:pt x="3973304" y="0"/>
                  </a:lnTo>
                  <a:lnTo>
                    <a:pt x="3973304" y="864937"/>
                  </a:lnTo>
                  <a:lnTo>
                    <a:pt x="0" y="8649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86684" y="3263998"/>
            <a:ext cx="13618905" cy="645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1- DISPOSICIONES PRÁCTICAS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2- SALUD, SEGURIDAD Y RESPETO A LA NORMATIVA APLICABLE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3-SELECCIÓN DE LOS PARTICIPANTES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4-PREPARACIÓN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5- SUPERVISIÓN Y TUTORIZACIÓN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6-APOYO DURANTE EL DESARROLLO DE LA ACTIVIDAD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7-DEFINICIÓN DE LOS RESULTADOS DE APRENDIZAJE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8- EVALUACIÓN DE LOS RESULTADOS DE APRENDIZAJE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9- RECONOCIMIENTO DE LOS RESULTADOS DE APRENDIZAJE</a:t>
            </a:r>
          </a:p>
          <a:p>
            <a:pPr algn="ctr">
              <a:lnSpc>
                <a:spcPts val="4200"/>
              </a:lnSpc>
            </a:pPr>
            <a:endParaRPr lang="en-US" sz="3000" spc="168">
              <a:solidFill>
                <a:srgbClr val="022033"/>
              </a:solidFill>
              <a:latin typeface="Comica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spc="168">
              <a:solidFill>
                <a:srgbClr val="022033"/>
              </a:solidFill>
              <a:latin typeface="Comic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34940" y="446121"/>
            <a:ext cx="4291838" cy="4114800"/>
          </a:xfrm>
          <a:custGeom>
            <a:avLst/>
            <a:gdLst/>
            <a:ahLst/>
            <a:cxnLst/>
            <a:rect l="l" t="t" r="r" b="b"/>
            <a:pathLst>
              <a:path w="4291838" h="4114800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27191" y="614749"/>
            <a:ext cx="11635893" cy="18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6- NORMAS DE CALIDAD ERASMUS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27191" y="2657064"/>
            <a:ext cx="12036305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C6408A"/>
                </a:solidFill>
                <a:latin typeface="Abril Fatface"/>
              </a:rPr>
              <a:t>PORPORCIONAR CALIDAD Y APOYO A LOS PARTICIPANTES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81259">
            <a:off x="12621347" y="-648819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04997" y="0"/>
            <a:ext cx="3273710" cy="2773725"/>
          </a:xfrm>
          <a:custGeom>
            <a:avLst/>
            <a:gdLst/>
            <a:ahLst/>
            <a:cxnLst/>
            <a:rect l="l" t="t" r="r" b="b"/>
            <a:pathLst>
              <a:path w="3273710" h="2773725">
                <a:moveTo>
                  <a:pt x="0" y="0"/>
                </a:moveTo>
                <a:lnTo>
                  <a:pt x="3273711" y="0"/>
                </a:lnTo>
                <a:lnTo>
                  <a:pt x="3273711" y="2773725"/>
                </a:lnTo>
                <a:lnTo>
                  <a:pt x="0" y="2773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451900" y="1555496"/>
            <a:ext cx="3179905" cy="3086100"/>
            <a:chOff x="0" y="0"/>
            <a:chExt cx="83750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7506" cy="812800"/>
            </a:xfrm>
            <a:custGeom>
              <a:avLst/>
              <a:gdLst/>
              <a:ahLst/>
              <a:cxnLst/>
              <a:rect l="l" t="t" r="r" b="b"/>
              <a:pathLst>
                <a:path w="837506" h="812800">
                  <a:moveTo>
                    <a:pt x="418753" y="0"/>
                  </a:moveTo>
                  <a:cubicBezTo>
                    <a:pt x="187482" y="0"/>
                    <a:pt x="0" y="181951"/>
                    <a:pt x="0" y="406400"/>
                  </a:cubicBezTo>
                  <a:cubicBezTo>
                    <a:pt x="0" y="630849"/>
                    <a:pt x="187482" y="812800"/>
                    <a:pt x="418753" y="812800"/>
                  </a:cubicBezTo>
                  <a:cubicBezTo>
                    <a:pt x="650024" y="812800"/>
                    <a:pt x="837506" y="630849"/>
                    <a:pt x="837506" y="406400"/>
                  </a:cubicBezTo>
                  <a:cubicBezTo>
                    <a:pt x="837506" y="181951"/>
                    <a:pt x="650024" y="0"/>
                    <a:pt x="418753" y="0"/>
                  </a:cubicBezTo>
                  <a:close/>
                </a:path>
              </a:pathLst>
            </a:custGeom>
            <a:solidFill>
              <a:srgbClr val="BDC0F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Open Sans Bold"/>
                </a:rPr>
                <a:t>CONOCE NUESTRO CENTRO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4452847" y="336067"/>
            <a:ext cx="3387229" cy="4528851"/>
          </a:xfrm>
          <a:custGeom>
            <a:avLst/>
            <a:gdLst/>
            <a:ahLst/>
            <a:cxnLst/>
            <a:rect l="l" t="t" r="r" b="b"/>
            <a:pathLst>
              <a:path w="3387229" h="4528851">
                <a:moveTo>
                  <a:pt x="0" y="0"/>
                </a:moveTo>
                <a:lnTo>
                  <a:pt x="3387229" y="0"/>
                </a:lnTo>
                <a:lnTo>
                  <a:pt x="3387229" y="4528851"/>
                </a:lnTo>
                <a:lnTo>
                  <a:pt x="0" y="4528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5299" y="336067"/>
            <a:ext cx="6166460" cy="4305529"/>
          </a:xfrm>
          <a:custGeom>
            <a:avLst/>
            <a:gdLst/>
            <a:ahLst/>
            <a:cxnLst/>
            <a:rect l="l" t="t" r="r" b="b"/>
            <a:pathLst>
              <a:path w="6166460" h="4305529">
                <a:moveTo>
                  <a:pt x="0" y="0"/>
                </a:moveTo>
                <a:lnTo>
                  <a:pt x="6166460" y="0"/>
                </a:lnTo>
                <a:lnTo>
                  <a:pt x="6166460" y="4305529"/>
                </a:lnTo>
                <a:lnTo>
                  <a:pt x="0" y="4305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063" r="-120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52647" y="4546346"/>
            <a:ext cx="11982706" cy="509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SECCIÓN BILINGÜE DESDE 2008.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PROGRAMA DE OBSERVACCIÓN EN TODAS LAS MODALIDADES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PLC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PLAN DE ATENCIÓN A LA DIVERSIDAD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ETWINNING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PIE INTERNACIONALIZA (21-22)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CERTIFICACIÓN CODICE TIC NIVEL 4 AVANZADO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ERASMUS PLUS KA1 “BETTER TEACHING, BETTER TRAINING”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ERASMUS PLUS KA2 “HEALTHY BODY, HEALTHY MIND”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CERTIFICACIÓN LEOTIC (DESDE 2023)</a:t>
            </a:r>
          </a:p>
          <a:p>
            <a:pPr marL="496566" lvl="1" indent="-248283" algn="ctr">
              <a:lnSpc>
                <a:spcPts val="3219"/>
              </a:lnSpc>
              <a:buFont typeface="Arial"/>
              <a:buChar char="•"/>
            </a:pPr>
            <a:r>
              <a:rPr lang="en-US" sz="2299" spc="128">
                <a:solidFill>
                  <a:srgbClr val="022033"/>
                </a:solidFill>
                <a:latin typeface="Comica"/>
              </a:rPr>
              <a:t>ACREDITACIÓN ERASMUS (DESDE 2023)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endParaRPr lang="en-US" sz="2299" spc="128">
              <a:solidFill>
                <a:srgbClr val="022033"/>
              </a:solidFill>
              <a:latin typeface="Comic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999162" y="1525530"/>
            <a:ext cx="10452435" cy="15051507"/>
          </a:xfrm>
          <a:custGeom>
            <a:avLst/>
            <a:gdLst/>
            <a:ahLst/>
            <a:cxnLst/>
            <a:rect l="l" t="t" r="r" b="b"/>
            <a:pathLst>
              <a:path w="10452435" h="15051507">
                <a:moveTo>
                  <a:pt x="0" y="0"/>
                </a:moveTo>
                <a:lnTo>
                  <a:pt x="10452435" y="0"/>
                </a:lnTo>
                <a:lnTo>
                  <a:pt x="10452435" y="15051506"/>
                </a:lnTo>
                <a:lnTo>
                  <a:pt x="0" y="150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15086138" cy="3284059"/>
            <a:chOff x="0" y="0"/>
            <a:chExt cx="3973304" cy="864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3304" cy="864937"/>
            </a:xfrm>
            <a:custGeom>
              <a:avLst/>
              <a:gdLst/>
              <a:ahLst/>
              <a:cxnLst/>
              <a:rect l="l" t="t" r="r" b="b"/>
              <a:pathLst>
                <a:path w="3973304" h="864937">
                  <a:moveTo>
                    <a:pt x="0" y="0"/>
                  </a:moveTo>
                  <a:lnTo>
                    <a:pt x="3973304" y="0"/>
                  </a:lnTo>
                  <a:lnTo>
                    <a:pt x="3973304" y="864937"/>
                  </a:lnTo>
                  <a:lnTo>
                    <a:pt x="0" y="8649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48816"/>
            <a:ext cx="5265911" cy="5334299"/>
          </a:xfrm>
          <a:custGeom>
            <a:avLst/>
            <a:gdLst/>
            <a:ahLst/>
            <a:cxnLst/>
            <a:rect l="l" t="t" r="r" b="b"/>
            <a:pathLst>
              <a:path w="5265911" h="5334299">
                <a:moveTo>
                  <a:pt x="0" y="0"/>
                </a:moveTo>
                <a:lnTo>
                  <a:pt x="5265911" y="0"/>
                </a:lnTo>
                <a:lnTo>
                  <a:pt x="5265911" y="5334299"/>
                </a:lnTo>
                <a:lnTo>
                  <a:pt x="0" y="5334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85095" y="4116975"/>
            <a:ext cx="13618905" cy="379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1- COMPARTIR LOS RESULTADOS DENTRO DE LA ORGANIZACIÓN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2- COMPARTIR LOS RESULTADOS CON OTRAS ORGANIZACIONES Y CON EL PÚBLICO</a:t>
            </a:r>
          </a:p>
          <a:p>
            <a:pPr algn="ctr">
              <a:lnSpc>
                <a:spcPts val="4200"/>
              </a:lnSpc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3-RECONOCIMIENTO PÚBLICO DE LA FINANCIACIÓN DE LA UNIÓN EUROPEA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spc="168">
              <a:solidFill>
                <a:srgbClr val="022033"/>
              </a:solidFill>
              <a:latin typeface="Comic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27191" y="614749"/>
            <a:ext cx="11635893" cy="18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6- NORMAS DE CALIDAD ERASMUS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41751" y="2949291"/>
            <a:ext cx="12746249" cy="104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7"/>
              </a:lnSpc>
            </a:pPr>
            <a:r>
              <a:rPr lang="en-US" sz="3005">
                <a:solidFill>
                  <a:srgbClr val="C6408A"/>
                </a:solidFill>
                <a:latin typeface="Abril Fatface"/>
              </a:rPr>
              <a:t>COMPARTIR LOS RESULTADOS Y LOS CONOCIMIENTOS SOBRE EL PROGRAMA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999162" y="1525530"/>
            <a:ext cx="10452435" cy="15051507"/>
          </a:xfrm>
          <a:custGeom>
            <a:avLst/>
            <a:gdLst/>
            <a:ahLst/>
            <a:cxnLst/>
            <a:rect l="l" t="t" r="r" b="b"/>
            <a:pathLst>
              <a:path w="10452435" h="15051507">
                <a:moveTo>
                  <a:pt x="0" y="0"/>
                </a:moveTo>
                <a:lnTo>
                  <a:pt x="10452435" y="0"/>
                </a:lnTo>
                <a:lnTo>
                  <a:pt x="10452435" y="15051506"/>
                </a:lnTo>
                <a:lnTo>
                  <a:pt x="0" y="1505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15086138" cy="3284059"/>
            <a:chOff x="0" y="0"/>
            <a:chExt cx="3973304" cy="864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3304" cy="864937"/>
            </a:xfrm>
            <a:custGeom>
              <a:avLst/>
              <a:gdLst/>
              <a:ahLst/>
              <a:cxnLst/>
              <a:rect l="l" t="t" r="r" b="b"/>
              <a:pathLst>
                <a:path w="3973304" h="864937">
                  <a:moveTo>
                    <a:pt x="0" y="0"/>
                  </a:moveTo>
                  <a:lnTo>
                    <a:pt x="3973304" y="0"/>
                  </a:lnTo>
                  <a:lnTo>
                    <a:pt x="3973304" y="864937"/>
                  </a:lnTo>
                  <a:lnTo>
                    <a:pt x="0" y="8649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926782" y="2774983"/>
            <a:ext cx="13361218" cy="7512017"/>
          </a:xfrm>
          <a:custGeom>
            <a:avLst/>
            <a:gdLst/>
            <a:ahLst/>
            <a:cxnLst/>
            <a:rect l="l" t="t" r="r" b="b"/>
            <a:pathLst>
              <a:path w="13361218" h="7512017">
                <a:moveTo>
                  <a:pt x="0" y="0"/>
                </a:moveTo>
                <a:lnTo>
                  <a:pt x="13361218" y="0"/>
                </a:lnTo>
                <a:lnTo>
                  <a:pt x="13361218" y="7512017"/>
                </a:lnTo>
                <a:lnTo>
                  <a:pt x="0" y="7512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67124"/>
            <a:ext cx="3695205" cy="5892354"/>
          </a:xfrm>
          <a:custGeom>
            <a:avLst/>
            <a:gdLst/>
            <a:ahLst/>
            <a:cxnLst/>
            <a:rect l="l" t="t" r="r" b="b"/>
            <a:pathLst>
              <a:path w="3695205" h="5892354">
                <a:moveTo>
                  <a:pt x="0" y="0"/>
                </a:moveTo>
                <a:lnTo>
                  <a:pt x="3695205" y="0"/>
                </a:lnTo>
                <a:lnTo>
                  <a:pt x="3695205" y="5892354"/>
                </a:lnTo>
                <a:lnTo>
                  <a:pt x="0" y="589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27191" y="614749"/>
            <a:ext cx="11635893" cy="18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6- NORMAS DE CALIDAD ERASMUS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568609" y="3402115"/>
            <a:ext cx="9269179" cy="13347618"/>
          </a:xfrm>
          <a:custGeom>
            <a:avLst/>
            <a:gdLst/>
            <a:ahLst/>
            <a:cxnLst/>
            <a:rect l="l" t="t" r="r" b="b"/>
            <a:pathLst>
              <a:path w="9269179" h="13347618">
                <a:moveTo>
                  <a:pt x="0" y="0"/>
                </a:moveTo>
                <a:lnTo>
                  <a:pt x="9269179" y="0"/>
                </a:lnTo>
                <a:lnTo>
                  <a:pt x="9269179" y="13347617"/>
                </a:lnTo>
                <a:lnTo>
                  <a:pt x="0" y="1334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911139" cy="1907059"/>
            <a:chOff x="0" y="0"/>
            <a:chExt cx="239971" cy="5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971" cy="502271"/>
            </a:xfrm>
            <a:custGeom>
              <a:avLst/>
              <a:gdLst/>
              <a:ahLst/>
              <a:cxnLst/>
              <a:rect l="l" t="t" r="r" b="b"/>
              <a:pathLst>
                <a:path w="239971" h="502271">
                  <a:moveTo>
                    <a:pt x="0" y="0"/>
                  </a:moveTo>
                  <a:lnTo>
                    <a:pt x="239971" y="0"/>
                  </a:lnTo>
                  <a:lnTo>
                    <a:pt x="239971" y="502271"/>
                  </a:lnTo>
                  <a:lnTo>
                    <a:pt x="0" y="502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51229" y="249424"/>
            <a:ext cx="5558462" cy="4717744"/>
          </a:xfrm>
          <a:custGeom>
            <a:avLst/>
            <a:gdLst/>
            <a:ahLst/>
            <a:cxnLst/>
            <a:rect l="l" t="t" r="r" b="b"/>
            <a:pathLst>
              <a:path w="5558462" h="4717744">
                <a:moveTo>
                  <a:pt x="0" y="0"/>
                </a:moveTo>
                <a:lnTo>
                  <a:pt x="5558462" y="0"/>
                </a:lnTo>
                <a:lnTo>
                  <a:pt x="5558462" y="4717744"/>
                </a:lnTo>
                <a:lnTo>
                  <a:pt x="0" y="4717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07233" y="528184"/>
            <a:ext cx="12743713" cy="104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7- PLAN  ERASMUS GESTIÓN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50143" y="1519691"/>
            <a:ext cx="11635893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Relacionado con las normas de calidad Erasmus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8159" y="2814366"/>
            <a:ext cx="13889859" cy="715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1- PRINCIPIOS BÁSICOS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BF63"/>
                </a:solidFill>
                <a:latin typeface="Abril Fatface"/>
              </a:rPr>
              <a:t>¿ Cómo va a comprometer  nuestro centro con respecto a?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a) Inclusión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BF63"/>
                </a:solidFill>
                <a:latin typeface="Abril Fatface"/>
              </a:rPr>
              <a:t>Debemos incluir a participantes con menos oportunidades. ( director lo certifica)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b) Sostenibilidad y responsabilidad medioambiental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BF63"/>
                </a:solidFill>
                <a:latin typeface="Abril Fatface"/>
              </a:rPr>
              <a:t>Cuidado del entorno, respeto a nuestro planeta, reciclaje...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c) Educación digital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BF63"/>
                </a:solidFill>
                <a:latin typeface="Abril Fatface"/>
              </a:rPr>
              <a:t>Mejorar la competencia digital del alumnado y profesorado, participar en días de ( Internet seguro) formarse en robótica, realidad virutal, radio....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d) Participación activa en la red de organizaciones Erasmus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BF63"/>
                </a:solidFill>
                <a:latin typeface="Abril Fatface"/>
              </a:rPr>
              <a:t>Proyectos etwinning, acoger a docentes europeos que quieran realizar un jobs shadowing, movilidades con alumnado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23159" y="2078706"/>
            <a:ext cx="13889859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914D"/>
                </a:solidFill>
                <a:latin typeface="Abril Fatface"/>
              </a:rPr>
              <a:t>NUESTRO CENTRO SE COMPROMETE A.....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568609" y="3402115"/>
            <a:ext cx="9269179" cy="13347618"/>
          </a:xfrm>
          <a:custGeom>
            <a:avLst/>
            <a:gdLst/>
            <a:ahLst/>
            <a:cxnLst/>
            <a:rect l="l" t="t" r="r" b="b"/>
            <a:pathLst>
              <a:path w="9269179" h="13347618">
                <a:moveTo>
                  <a:pt x="0" y="0"/>
                </a:moveTo>
                <a:lnTo>
                  <a:pt x="9269179" y="0"/>
                </a:lnTo>
                <a:lnTo>
                  <a:pt x="9269179" y="13347617"/>
                </a:lnTo>
                <a:lnTo>
                  <a:pt x="0" y="1334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911139" cy="1907059"/>
            <a:chOff x="0" y="0"/>
            <a:chExt cx="239971" cy="5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971" cy="502271"/>
            </a:xfrm>
            <a:custGeom>
              <a:avLst/>
              <a:gdLst/>
              <a:ahLst/>
              <a:cxnLst/>
              <a:rect l="l" t="t" r="r" b="b"/>
              <a:pathLst>
                <a:path w="239971" h="502271">
                  <a:moveTo>
                    <a:pt x="0" y="0"/>
                  </a:moveTo>
                  <a:lnTo>
                    <a:pt x="239971" y="0"/>
                  </a:lnTo>
                  <a:lnTo>
                    <a:pt x="239971" y="502271"/>
                  </a:lnTo>
                  <a:lnTo>
                    <a:pt x="0" y="502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2325" y="518565"/>
            <a:ext cx="4132079" cy="2752997"/>
          </a:xfrm>
          <a:custGeom>
            <a:avLst/>
            <a:gdLst/>
            <a:ahLst/>
            <a:cxnLst/>
            <a:rect l="l" t="t" r="r" b="b"/>
            <a:pathLst>
              <a:path w="4132079" h="2752997">
                <a:moveTo>
                  <a:pt x="0" y="0"/>
                </a:moveTo>
                <a:lnTo>
                  <a:pt x="4132079" y="0"/>
                </a:lnTo>
                <a:lnTo>
                  <a:pt x="4132079" y="2752997"/>
                </a:lnTo>
                <a:lnTo>
                  <a:pt x="0" y="275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24306" y="566190"/>
            <a:ext cx="12743713" cy="104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7- PLAN  ERASMUS GESTIÓN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50143" y="1519691"/>
            <a:ext cx="11635893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Relacionado con las normas de calidad Erasmus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1862" y="2911671"/>
            <a:ext cx="14057438" cy="807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022033"/>
                </a:solidFill>
                <a:latin typeface="Abril Fatface"/>
              </a:rPr>
              <a:t>2- BUENA GESTIÓN DE LAS ACTIVIDADES DE MOVILIDAD</a:t>
            </a:r>
          </a:p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00BF63"/>
                </a:solidFill>
                <a:latin typeface="Abril Fatface"/>
              </a:rPr>
              <a:t>¿ Cómo va a comprometer  nuestro centro con respecto a?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Abril Fatface"/>
              </a:rPr>
              <a:t>¿Cómo ha decidido quién será el coordinador Erasmus de su organización?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Abril Fatface"/>
              </a:rPr>
              <a:t>¿Quién será el responsable de supervisar y asegurarse de que se respetan las normas de calidad Erasmus?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Abril Fatface"/>
              </a:rPr>
              <a:t>¿Cómo va a participar la dirección de su organización en la ejecución de las actividades de movilidad en el marco de la acreditación Erasmus?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0000"/>
                </a:solidFill>
                <a:latin typeface="Abril Fatface"/>
              </a:rPr>
              <a:t>Si se producen cambios en el personal o la dirección de su organización, ¿cómo va a garantizar que la implementación de las actividades Erasmus pueda continuar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BF63"/>
                </a:solidFill>
                <a:latin typeface="Abril Fatface"/>
              </a:rPr>
              <a:t>Importante tener un e﻿quipo Erasmus, comisión de internacionalización.....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22033"/>
                </a:solidFill>
                <a:latin typeface="Abril Fatface"/>
              </a:rPr>
              <a:t>¿Qué hará para integrar los resultados de las actividades de movilidad que se hayan ejecutado en el trabajo habitual de su organización?</a:t>
            </a:r>
          </a:p>
          <a:p>
            <a:pPr marL="579818" lvl="1" indent="-289909" algn="ctr">
              <a:lnSpc>
                <a:spcPts val="3759"/>
              </a:lnSpc>
              <a:buFont typeface="Arial"/>
              <a:buChar char="•"/>
            </a:pPr>
            <a:r>
              <a:rPr lang="en-US" sz="2685">
                <a:solidFill>
                  <a:srgbClr val="00BF63"/>
                </a:solidFill>
                <a:latin typeface="Abril Fatface"/>
              </a:rPr>
              <a:t>Importante incluirlo en los documentos del centro como PEC, PGA, Memoria de centro, Plan de Internacionalización</a:t>
            </a:r>
          </a:p>
          <a:p>
            <a:pPr algn="ctr">
              <a:lnSpc>
                <a:spcPts val="3759"/>
              </a:lnSpc>
            </a:pPr>
            <a:endParaRPr lang="en-US" sz="2685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3759"/>
              </a:lnSpc>
            </a:pPr>
            <a:endParaRPr lang="en-US" sz="2685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3759"/>
              </a:lnSpc>
            </a:pPr>
            <a:endParaRPr lang="en-US" sz="2685">
              <a:solidFill>
                <a:srgbClr val="00BF63"/>
              </a:solidFill>
              <a:latin typeface="Abril Fatfa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23159" y="2078706"/>
            <a:ext cx="13889859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914D"/>
                </a:solidFill>
                <a:latin typeface="Abril Fatface"/>
              </a:rPr>
              <a:t>NUESTRO CENTRO SE COMPROMETE A.....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568609" y="3402115"/>
            <a:ext cx="9269179" cy="13347618"/>
          </a:xfrm>
          <a:custGeom>
            <a:avLst/>
            <a:gdLst/>
            <a:ahLst/>
            <a:cxnLst/>
            <a:rect l="l" t="t" r="r" b="b"/>
            <a:pathLst>
              <a:path w="9269179" h="13347618">
                <a:moveTo>
                  <a:pt x="0" y="0"/>
                </a:moveTo>
                <a:lnTo>
                  <a:pt x="9269179" y="0"/>
                </a:lnTo>
                <a:lnTo>
                  <a:pt x="9269179" y="13347617"/>
                </a:lnTo>
                <a:lnTo>
                  <a:pt x="0" y="1334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911139" cy="1907059"/>
            <a:chOff x="0" y="0"/>
            <a:chExt cx="239971" cy="5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971" cy="502271"/>
            </a:xfrm>
            <a:custGeom>
              <a:avLst/>
              <a:gdLst/>
              <a:ahLst/>
              <a:cxnLst/>
              <a:rect l="l" t="t" r="r" b="b"/>
              <a:pathLst>
                <a:path w="239971" h="502271">
                  <a:moveTo>
                    <a:pt x="0" y="0"/>
                  </a:moveTo>
                  <a:lnTo>
                    <a:pt x="239971" y="0"/>
                  </a:lnTo>
                  <a:lnTo>
                    <a:pt x="239971" y="502271"/>
                  </a:lnTo>
                  <a:lnTo>
                    <a:pt x="0" y="502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43494" y="3065496"/>
            <a:ext cx="15724525" cy="691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3- CALIDAD Y APOYO A LOS PARTICIPANTES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Describa cómo prevé dividir las tareas para la ejecución de las actividades previstas.</a:t>
            </a:r>
          </a:p>
          <a:p>
            <a:pPr marL="648579" lvl="1" indent="-324290" algn="ctr">
              <a:lnSpc>
                <a:spcPts val="4205"/>
              </a:lnSpc>
              <a:buFont typeface="Arial"/>
              <a:buChar char="•"/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Además del coordinador Erasmus y otras personas enumeradas como personas relacionadas en esta solicitud, ¿qué otras personas estarán involucradas y cómo?</a:t>
            </a:r>
          </a:p>
          <a:p>
            <a:pPr marL="648579" lvl="1" indent="-324290" algn="ctr">
              <a:lnSpc>
                <a:spcPts val="4205"/>
              </a:lnSpc>
              <a:buFont typeface="Arial"/>
              <a:buChar char="•"/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¿Quién será responsable de las distintas tareas de ejecución (como las disposiciones financieras, las disposiciones prácticas, la preparación y el seguimiento de los participantes, el contenido de las actividades, o la comunicación con las organizaciones socias)?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0BF63"/>
                </a:solidFill>
                <a:latin typeface="Abril Fatface"/>
              </a:rPr>
              <a:t>Comisión de internacionalización, equipo Erasmus, coordinador TIC agencia de viajes X</a:t>
            </a: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90131" y="652206"/>
            <a:ext cx="2967300" cy="2967300"/>
          </a:xfrm>
          <a:custGeom>
            <a:avLst/>
            <a:gdLst/>
            <a:ahLst/>
            <a:cxnLst/>
            <a:rect l="l" t="t" r="r" b="b"/>
            <a:pathLst>
              <a:path w="2967300" h="2967300">
                <a:moveTo>
                  <a:pt x="0" y="0"/>
                </a:moveTo>
                <a:lnTo>
                  <a:pt x="2967300" y="0"/>
                </a:lnTo>
                <a:lnTo>
                  <a:pt x="2967300" y="2967300"/>
                </a:lnTo>
                <a:lnTo>
                  <a:pt x="0" y="296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24306" y="566190"/>
            <a:ext cx="12743713" cy="104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7- PLAN  ERASMUS GESTIÓN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27143" y="1557696"/>
            <a:ext cx="11635893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Relacionado con las normas de calidad Erasmus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9441" y="2314926"/>
            <a:ext cx="13889859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914D"/>
                </a:solidFill>
                <a:latin typeface="Abril Fatface"/>
              </a:rPr>
              <a:t>NUESTRO CENTRO SE COMPROMETE A.....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49363">
            <a:off x="-5568609" y="3402115"/>
            <a:ext cx="9269179" cy="13347618"/>
          </a:xfrm>
          <a:custGeom>
            <a:avLst/>
            <a:gdLst/>
            <a:ahLst/>
            <a:cxnLst/>
            <a:rect l="l" t="t" r="r" b="b"/>
            <a:pathLst>
              <a:path w="9269179" h="13347618">
                <a:moveTo>
                  <a:pt x="0" y="0"/>
                </a:moveTo>
                <a:lnTo>
                  <a:pt x="9269179" y="0"/>
                </a:lnTo>
                <a:lnTo>
                  <a:pt x="9269179" y="13347617"/>
                </a:lnTo>
                <a:lnTo>
                  <a:pt x="0" y="1334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01862" y="2608296"/>
            <a:ext cx="911139" cy="1907059"/>
            <a:chOff x="0" y="0"/>
            <a:chExt cx="239971" cy="5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971" cy="502271"/>
            </a:xfrm>
            <a:custGeom>
              <a:avLst/>
              <a:gdLst/>
              <a:ahLst/>
              <a:cxnLst/>
              <a:rect l="l" t="t" r="r" b="b"/>
              <a:pathLst>
                <a:path w="239971" h="502271">
                  <a:moveTo>
                    <a:pt x="0" y="0"/>
                  </a:moveTo>
                  <a:lnTo>
                    <a:pt x="239971" y="0"/>
                  </a:lnTo>
                  <a:lnTo>
                    <a:pt x="239971" y="502271"/>
                  </a:lnTo>
                  <a:lnTo>
                    <a:pt x="0" y="502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43494" y="3065496"/>
            <a:ext cx="15724525" cy="959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4- COMPARTIR LOS RESULTADOS Y CONOCIMIENTOS SOBRE EL PROGRAMA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¿Qué hará su organización para compartir los resultados de sus actividades y los conocimientos sobre el Programa?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i) Para compartir los resultados dentro de su organización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Blog, informe diario por whatup, TEAMS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ii) Para compartir los resultados con otras organizaciones y con el público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0BF63"/>
                </a:solidFill>
                <a:latin typeface="Abril Fatface"/>
              </a:rPr>
              <a:t>Web del centro, redes sociales, cursos y jornadas....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0BF63"/>
                </a:solidFill>
                <a:latin typeface="Abril Fatface"/>
              </a:rPr>
              <a:t>https://www.instagram.com/reel/Cp0fEK_ITBj/?utm_source=ig_web_copy_link&amp;igshid=MzRlODBiNWFlZA=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22033"/>
                </a:solidFill>
                <a:latin typeface="Abril Fatface"/>
              </a:rPr>
              <a:t>iii) Reconocer públicamente la financiación de la Unión Europea</a:t>
            </a:r>
          </a:p>
          <a:p>
            <a:pPr algn="ctr">
              <a:lnSpc>
                <a:spcPts val="4205"/>
              </a:lnSpc>
            </a:pPr>
            <a:r>
              <a:rPr lang="en-US" sz="3004">
                <a:solidFill>
                  <a:srgbClr val="00BF63"/>
                </a:solidFill>
                <a:latin typeface="Abril Fatface"/>
              </a:rPr>
              <a:t>Documentos con logos oficiales de la Acreditación Erasmus....</a:t>
            </a: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  <a:p>
            <a:pPr algn="ctr">
              <a:lnSpc>
                <a:spcPts val="4205"/>
              </a:lnSpc>
            </a:pPr>
            <a:endParaRPr lang="en-US" sz="3004">
              <a:solidFill>
                <a:srgbClr val="00BF63"/>
              </a:solidFill>
              <a:latin typeface="Abril Fatfa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08857"/>
            <a:ext cx="3084301" cy="3221202"/>
          </a:xfrm>
          <a:custGeom>
            <a:avLst/>
            <a:gdLst/>
            <a:ahLst/>
            <a:cxnLst/>
            <a:rect l="l" t="t" r="r" b="b"/>
            <a:pathLst>
              <a:path w="3084301" h="3221202">
                <a:moveTo>
                  <a:pt x="0" y="0"/>
                </a:moveTo>
                <a:lnTo>
                  <a:pt x="3084301" y="0"/>
                </a:lnTo>
                <a:lnTo>
                  <a:pt x="3084301" y="3221202"/>
                </a:lnTo>
                <a:lnTo>
                  <a:pt x="0" y="32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95306" y="714874"/>
            <a:ext cx="12743713" cy="104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7"/>
              </a:lnSpc>
            </a:pPr>
            <a:r>
              <a:rPr lang="en-US" sz="7203" spc="-597">
                <a:solidFill>
                  <a:srgbClr val="022033"/>
                </a:solidFill>
                <a:latin typeface="Comica"/>
              </a:rPr>
              <a:t>7- PLAN  ERASMUS GESTIÓN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27143" y="1557696"/>
            <a:ext cx="11635893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22033"/>
                </a:solidFill>
                <a:latin typeface="Abril Fatface"/>
              </a:rPr>
              <a:t>Relacionado con las normas de calidad Erasmus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9441" y="2314926"/>
            <a:ext cx="13889859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914D"/>
                </a:solidFill>
                <a:latin typeface="Abril Fatface"/>
              </a:rPr>
              <a:t>NUESTRO CENTRO SE COMPROMETE A.....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3848" y="2394043"/>
            <a:ext cx="5204355" cy="6864257"/>
          </a:xfrm>
          <a:custGeom>
            <a:avLst/>
            <a:gdLst/>
            <a:ahLst/>
            <a:cxnLst/>
            <a:rect l="l" t="t" r="r" b="b"/>
            <a:pathLst>
              <a:path w="5204355" h="6864257">
                <a:moveTo>
                  <a:pt x="0" y="0"/>
                </a:moveTo>
                <a:lnTo>
                  <a:pt x="5204355" y="0"/>
                </a:lnTo>
                <a:lnTo>
                  <a:pt x="5204355" y="6864257"/>
                </a:lnTo>
                <a:lnTo>
                  <a:pt x="0" y="686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58203" y="5347622"/>
            <a:ext cx="10460949" cy="168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IMPORTANTE</a:t>
            </a:r>
          </a:p>
        </p:txBody>
      </p:sp>
      <p:sp>
        <p:nvSpPr>
          <p:cNvPr id="4" name="Freeform 4"/>
          <p:cNvSpPr/>
          <p:nvPr/>
        </p:nvSpPr>
        <p:spPr>
          <a:xfrm rot="2894894">
            <a:off x="14594202" y="553694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34128">
            <a:off x="-2908987" y="-3721351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08199" y="2336893"/>
            <a:ext cx="7775704" cy="273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BDC0F1"/>
                </a:solidFill>
                <a:latin typeface="Abril Fatface"/>
              </a:rPr>
              <a:t>Se pueden anexionar hasta 9 archivos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BDC0F1"/>
                </a:solidFill>
                <a:latin typeface="Abril Fatface"/>
              </a:rPr>
              <a:t>-Recomendable organigrama del centro</a:t>
            </a:r>
          </a:p>
          <a:p>
            <a:pPr marL="680085" lvl="1" indent="-340042" algn="ctr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BDC0F1"/>
                </a:solidFill>
                <a:latin typeface="Abril Fatface"/>
              </a:rPr>
              <a:t>Plan de internacionalización</a:t>
            </a:r>
          </a:p>
          <a:p>
            <a:pPr marL="680085" lvl="1" indent="-340042" algn="ctr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BDC0F1"/>
                </a:solidFill>
                <a:latin typeface="Abril Fatface"/>
              </a:rPr>
              <a:t>Plan TIC del centro.</a:t>
            </a:r>
          </a:p>
          <a:p>
            <a:pPr marL="680085" lvl="1" indent="-340042" algn="ctr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BDC0F1"/>
                </a:solidFill>
                <a:latin typeface="Abril Fatface"/>
              </a:rPr>
              <a:t>Plan de atención a la diversidad.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58203" y="713223"/>
            <a:ext cx="8975949" cy="168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ANEXOS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58448" y="6971293"/>
            <a:ext cx="7775704" cy="273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3131"/>
                </a:solidFill>
                <a:latin typeface="Abril Fatface"/>
              </a:rPr>
              <a:t>Todas las aspas rojas deben estar en verde</a:t>
            </a:r>
          </a:p>
          <a:p>
            <a:pPr marL="680085" lvl="1" indent="-340042" algn="ctr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3131"/>
                </a:solidFill>
                <a:latin typeface="Abril Fatface"/>
              </a:rPr>
              <a:t>Marcar todas las casillas de la lista de comprobación</a:t>
            </a:r>
          </a:p>
          <a:p>
            <a:pPr marL="680085" lvl="1" indent="-340042" algn="ctr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3131"/>
                </a:solidFill>
                <a:latin typeface="Abril Fatface"/>
              </a:rPr>
              <a:t>Se activa opción enviar.</a:t>
            </a:r>
          </a:p>
          <a:p>
            <a:pPr marL="680085" lvl="1" indent="-340042" algn="ctr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FF3131"/>
                </a:solidFill>
                <a:latin typeface="Abril Fatface"/>
              </a:rPr>
              <a:t>Firmar declaración responsable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4894">
            <a:off x="14594202" y="553694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834128">
            <a:off x="-2908987" y="-3721351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4988" y="769807"/>
            <a:ext cx="15098023" cy="8488493"/>
          </a:xfrm>
          <a:custGeom>
            <a:avLst/>
            <a:gdLst/>
            <a:ahLst/>
            <a:cxnLst/>
            <a:rect l="l" t="t" r="r" b="b"/>
            <a:pathLst>
              <a:path w="15098023" h="8488493">
                <a:moveTo>
                  <a:pt x="0" y="0"/>
                </a:moveTo>
                <a:lnTo>
                  <a:pt x="15098024" y="0"/>
                </a:lnTo>
                <a:lnTo>
                  <a:pt x="15098024" y="8488493"/>
                </a:lnTo>
                <a:lnTo>
                  <a:pt x="0" y="8488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0980" y="2155009"/>
            <a:ext cx="17386040" cy="145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4"/>
              </a:lnSpc>
            </a:pPr>
            <a:r>
              <a:rPr lang="en-US" sz="9972" spc="-827">
                <a:solidFill>
                  <a:srgbClr val="022033"/>
                </a:solidFill>
                <a:latin typeface="Comica"/>
              </a:rPr>
              <a:t>¡ ÁNIMO Y MUCHA SUERTE !</a:t>
            </a:r>
          </a:p>
        </p:txBody>
      </p:sp>
      <p:sp>
        <p:nvSpPr>
          <p:cNvPr id="3" name="Freeform 3"/>
          <p:cNvSpPr/>
          <p:nvPr/>
        </p:nvSpPr>
        <p:spPr>
          <a:xfrm rot="-3689332">
            <a:off x="12902826" y="-550150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56869" y="4171488"/>
            <a:ext cx="7270262" cy="4843812"/>
          </a:xfrm>
          <a:custGeom>
            <a:avLst/>
            <a:gdLst/>
            <a:ahLst/>
            <a:cxnLst/>
            <a:rect l="l" t="t" r="r" b="b"/>
            <a:pathLst>
              <a:path w="7270262" h="4843812">
                <a:moveTo>
                  <a:pt x="0" y="0"/>
                </a:moveTo>
                <a:lnTo>
                  <a:pt x="7270262" y="0"/>
                </a:lnTo>
                <a:lnTo>
                  <a:pt x="7270262" y="4843812"/>
                </a:lnTo>
                <a:lnTo>
                  <a:pt x="0" y="484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3916">
            <a:off x="-2916636" y="484679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99222">
            <a:off x="13481601" y="-533519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43598" flipH="1" flipV="1">
            <a:off x="8344729" y="8338748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16246">
            <a:off x="4021097" y="847186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58296">
            <a:off x="5046823" y="-696910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30678" y="1028700"/>
            <a:ext cx="12398644" cy="8229600"/>
          </a:xfrm>
          <a:custGeom>
            <a:avLst/>
            <a:gdLst/>
            <a:ahLst/>
            <a:cxnLst/>
            <a:rect l="l" t="t" r="r" b="b"/>
            <a:pathLst>
              <a:path w="12398644" h="8229600">
                <a:moveTo>
                  <a:pt x="0" y="0"/>
                </a:moveTo>
                <a:lnTo>
                  <a:pt x="12398644" y="0"/>
                </a:lnTo>
                <a:lnTo>
                  <a:pt x="123986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727" y="1783852"/>
            <a:ext cx="5007390" cy="4306356"/>
          </a:xfrm>
          <a:custGeom>
            <a:avLst/>
            <a:gdLst/>
            <a:ahLst/>
            <a:cxnLst/>
            <a:rect l="l" t="t" r="r" b="b"/>
            <a:pathLst>
              <a:path w="5007390" h="4306356">
                <a:moveTo>
                  <a:pt x="0" y="0"/>
                </a:moveTo>
                <a:lnTo>
                  <a:pt x="5007391" y="0"/>
                </a:lnTo>
                <a:lnTo>
                  <a:pt x="5007391" y="4306356"/>
                </a:lnTo>
                <a:lnTo>
                  <a:pt x="0" y="430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06216" y="452351"/>
            <a:ext cx="14864881" cy="193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6"/>
              </a:lnSpc>
            </a:pPr>
            <a:r>
              <a:rPr lang="en-US" sz="7409" spc="-614">
                <a:solidFill>
                  <a:srgbClr val="022033"/>
                </a:solidFill>
                <a:latin typeface="Comica"/>
              </a:rPr>
              <a:t>COMISIÓN DE INTENACIONALIZACIÓN</a:t>
            </a:r>
          </a:p>
        </p:txBody>
      </p:sp>
      <p:sp>
        <p:nvSpPr>
          <p:cNvPr id="4" name="Freeform 4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03101">
            <a:off x="-3298647" y="-51871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38652" y="2745098"/>
            <a:ext cx="10787608" cy="239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4"/>
              </a:lnSpc>
            </a:pPr>
            <a:r>
              <a:rPr lang="en-US" sz="2653" spc="148">
                <a:solidFill>
                  <a:srgbClr val="022033"/>
                </a:solidFill>
                <a:latin typeface="Comica"/>
              </a:rPr>
              <a:t>FORMADA POR:</a:t>
            </a:r>
          </a:p>
          <a:p>
            <a:pPr>
              <a:lnSpc>
                <a:spcPts val="3714"/>
              </a:lnSpc>
            </a:pPr>
            <a:r>
              <a:rPr lang="en-US" sz="2653" spc="148">
                <a:solidFill>
                  <a:srgbClr val="022033"/>
                </a:solidFill>
                <a:latin typeface="Comica"/>
              </a:rPr>
              <a:t>-MIEMBRO DE LA SECCIÓN BILINGÜE</a:t>
            </a:r>
          </a:p>
          <a:p>
            <a:pPr>
              <a:lnSpc>
                <a:spcPts val="3714"/>
              </a:lnSpc>
            </a:pPr>
            <a:r>
              <a:rPr lang="en-US" sz="2653" spc="148">
                <a:solidFill>
                  <a:srgbClr val="022033"/>
                </a:solidFill>
                <a:latin typeface="Comica"/>
              </a:rPr>
              <a:t>-MIEMBRO DEL EQUIPO DIRECTIVO</a:t>
            </a:r>
          </a:p>
          <a:p>
            <a:pPr>
              <a:lnSpc>
                <a:spcPts val="3714"/>
              </a:lnSpc>
            </a:pPr>
            <a:r>
              <a:rPr lang="en-US" sz="2653" spc="148">
                <a:solidFill>
                  <a:srgbClr val="022033"/>
                </a:solidFill>
                <a:latin typeface="Comica"/>
              </a:rPr>
              <a:t>-UN PROFESOR DE CADA UNO DE LOS CICLOS.</a:t>
            </a:r>
          </a:p>
          <a:p>
            <a:pPr>
              <a:lnSpc>
                <a:spcPts val="3837"/>
              </a:lnSpc>
              <a:spcBef>
                <a:spcPct val="0"/>
              </a:spcBef>
            </a:pPr>
            <a:endParaRPr lang="en-US" sz="2653" spc="148">
              <a:solidFill>
                <a:srgbClr val="022033"/>
              </a:solidFill>
              <a:latin typeface="Comic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0632" y="5715709"/>
            <a:ext cx="15310647" cy="347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7"/>
              </a:lnSpc>
              <a:spcBef>
                <a:spcPct val="0"/>
              </a:spcBef>
            </a:pPr>
            <a:r>
              <a:rPr lang="en-US" sz="2512" spc="140">
                <a:solidFill>
                  <a:srgbClr val="C54189"/>
                </a:solidFill>
                <a:latin typeface="Comica"/>
              </a:rPr>
              <a:t>FUNCIONES:</a:t>
            </a:r>
          </a:p>
          <a:p>
            <a:pPr algn="ctr">
              <a:lnSpc>
                <a:spcPts val="3517"/>
              </a:lnSpc>
              <a:spcBef>
                <a:spcPct val="0"/>
              </a:spcBef>
            </a:pPr>
            <a:r>
              <a:rPr lang="en-US" sz="2512" spc="140">
                <a:solidFill>
                  <a:srgbClr val="C54189"/>
                </a:solidFill>
                <a:latin typeface="Comica"/>
              </a:rPr>
              <a:t>-DESARROLLAR ACTIVIDADES QUE FOMENTEN LA INTERNACIONALIZACIÓN.</a:t>
            </a:r>
          </a:p>
          <a:p>
            <a:pPr algn="ctr">
              <a:lnSpc>
                <a:spcPts val="3517"/>
              </a:lnSpc>
              <a:spcBef>
                <a:spcPct val="0"/>
              </a:spcBef>
            </a:pPr>
            <a:r>
              <a:rPr lang="en-US" sz="2512" spc="140">
                <a:solidFill>
                  <a:srgbClr val="C54189"/>
                </a:solidFill>
                <a:latin typeface="Comica"/>
              </a:rPr>
              <a:t>-COMPROMISO DE PARTICIPACIÓN EN PROYECTOS ETWINNING</a:t>
            </a:r>
          </a:p>
          <a:p>
            <a:pPr algn="ctr">
              <a:lnSpc>
                <a:spcPts val="3517"/>
              </a:lnSpc>
              <a:spcBef>
                <a:spcPct val="0"/>
              </a:spcBef>
            </a:pPr>
            <a:r>
              <a:rPr lang="en-US" sz="2512" spc="140">
                <a:solidFill>
                  <a:srgbClr val="C54189"/>
                </a:solidFill>
                <a:latin typeface="Comica"/>
              </a:rPr>
              <a:t>- PARTICIPAR EN ORGANIZACIÓN DE ACTIVIDADES  DE LOS PROYECTOS ERASMUS.</a:t>
            </a:r>
          </a:p>
          <a:p>
            <a:pPr algn="ctr">
              <a:lnSpc>
                <a:spcPts val="3517"/>
              </a:lnSpc>
              <a:spcBef>
                <a:spcPct val="0"/>
              </a:spcBef>
            </a:pPr>
            <a:r>
              <a:rPr lang="en-US" sz="2512" spc="140">
                <a:solidFill>
                  <a:srgbClr val="C54189"/>
                </a:solidFill>
                <a:latin typeface="Comica"/>
              </a:rPr>
              <a:t>- PARTICIPAR EN ACTIVIDADES FORMATIVAS DE INTERNACIONALIZACIÓN.</a:t>
            </a:r>
          </a:p>
          <a:p>
            <a:pPr algn="ctr">
              <a:lnSpc>
                <a:spcPts val="3517"/>
              </a:lnSpc>
              <a:spcBef>
                <a:spcPct val="0"/>
              </a:spcBef>
            </a:pPr>
            <a:r>
              <a:rPr lang="en-US" sz="2512" spc="140">
                <a:solidFill>
                  <a:srgbClr val="C54189"/>
                </a:solidFill>
                <a:latin typeface="Comica"/>
              </a:rPr>
              <a:t>- ANIMAR Y CONTAGIAR EL ENTUSIASMO A OTROS PROFESORES</a:t>
            </a:r>
          </a:p>
          <a:p>
            <a:pPr algn="ctr">
              <a:lnSpc>
                <a:spcPts val="3169"/>
              </a:lnSpc>
              <a:spcBef>
                <a:spcPct val="0"/>
              </a:spcBef>
            </a:pPr>
            <a:endParaRPr lang="en-US" sz="2512" spc="140">
              <a:solidFill>
                <a:srgbClr val="C54189"/>
              </a:solidFill>
              <a:latin typeface="Comica"/>
            </a:endParaRPr>
          </a:p>
          <a:p>
            <a:pPr algn="ctr">
              <a:lnSpc>
                <a:spcPts val="3169"/>
              </a:lnSpc>
              <a:spcBef>
                <a:spcPct val="0"/>
              </a:spcBef>
            </a:pPr>
            <a:r>
              <a:rPr lang="en-US" sz="2263" spc="126">
                <a:solidFill>
                  <a:srgbClr val="022033"/>
                </a:solidFill>
                <a:latin typeface="Comica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1560" y="373649"/>
            <a:ext cx="14864881" cy="2545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1"/>
              </a:lnSpc>
            </a:pPr>
            <a:r>
              <a:rPr lang="en-US" sz="9708" spc="-805">
                <a:solidFill>
                  <a:srgbClr val="022033"/>
                </a:solidFill>
                <a:latin typeface="Comica"/>
              </a:rPr>
              <a:t>RESUMEN DE CONTENIDOS</a:t>
            </a:r>
          </a:p>
        </p:txBody>
      </p:sp>
      <p:sp>
        <p:nvSpPr>
          <p:cNvPr id="3" name="Freeform 3"/>
          <p:cNvSpPr/>
          <p:nvPr/>
        </p:nvSpPr>
        <p:spPr>
          <a:xfrm rot="-8416634">
            <a:off x="-1207295" y="-2191133"/>
            <a:ext cx="4471991" cy="6439667"/>
          </a:xfrm>
          <a:custGeom>
            <a:avLst/>
            <a:gdLst/>
            <a:ahLst/>
            <a:cxnLst/>
            <a:rect l="l" t="t" r="r" b="b"/>
            <a:pathLst>
              <a:path w="4471991" h="6439667">
                <a:moveTo>
                  <a:pt x="0" y="0"/>
                </a:moveTo>
                <a:lnTo>
                  <a:pt x="4471990" y="0"/>
                </a:lnTo>
                <a:lnTo>
                  <a:pt x="4471990" y="6439666"/>
                </a:lnTo>
                <a:lnTo>
                  <a:pt x="0" y="6439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03101">
            <a:off x="15128246" y="392513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508" y="4606150"/>
            <a:ext cx="3518717" cy="4652150"/>
          </a:xfrm>
          <a:custGeom>
            <a:avLst/>
            <a:gdLst/>
            <a:ahLst/>
            <a:cxnLst/>
            <a:rect l="l" t="t" r="r" b="b"/>
            <a:pathLst>
              <a:path w="3518717" h="4652150">
                <a:moveTo>
                  <a:pt x="0" y="0"/>
                </a:moveTo>
                <a:lnTo>
                  <a:pt x="3518717" y="0"/>
                </a:lnTo>
                <a:lnTo>
                  <a:pt x="3518717" y="4652150"/>
                </a:lnTo>
                <a:lnTo>
                  <a:pt x="0" y="4652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80147" y="3024504"/>
            <a:ext cx="12896293" cy="623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1- CONTEXTO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2- ORGANIZACIÓN SOLICITANTE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3- INFORMACIÓN GENERAL (10)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4-PLAN ERASMUS OBJETIVOS (40)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5-PLAN ERASMUS ACTIVIDADES (20)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6-NORMAS DE CALIDAD ERASMUS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7- PLAN ERASMUS GESTIÓN (30)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8- ANEXOS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2A316F"/>
                </a:solidFill>
                <a:latin typeface="Abril Fatface"/>
              </a:rPr>
              <a:t>9-LISTAS DE DISTRIBUCIÓN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ebgate.ec.europa.eu/app-forms/af-ui-opportunities/#/erasmus-plus"/>
          </p:cNvPr>
          <p:cNvSpPr/>
          <p:nvPr/>
        </p:nvSpPr>
        <p:spPr>
          <a:xfrm rot="9249363">
            <a:off x="-8358948" y="582260"/>
            <a:ext cx="10452435" cy="15051507"/>
          </a:xfrm>
          <a:custGeom>
            <a:avLst/>
            <a:gdLst/>
            <a:ahLst/>
            <a:cxnLst/>
            <a:rect l="l" t="t" r="r" b="b"/>
            <a:pathLst>
              <a:path w="10452435" h="15051507">
                <a:moveTo>
                  <a:pt x="0" y="0"/>
                </a:moveTo>
                <a:lnTo>
                  <a:pt x="10452435" y="0"/>
                </a:lnTo>
                <a:lnTo>
                  <a:pt x="10452435" y="15051506"/>
                </a:lnTo>
                <a:lnTo>
                  <a:pt x="0" y="15051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9016">
            <a:off x="16407276" y="5399770"/>
            <a:ext cx="3761448" cy="5416485"/>
          </a:xfrm>
          <a:custGeom>
            <a:avLst/>
            <a:gdLst/>
            <a:ahLst/>
            <a:cxnLst/>
            <a:rect l="l" t="t" r="r" b="b"/>
            <a:pathLst>
              <a:path w="3761448" h="5416485">
                <a:moveTo>
                  <a:pt x="0" y="0"/>
                </a:moveTo>
                <a:lnTo>
                  <a:pt x="3761448" y="0"/>
                </a:lnTo>
                <a:lnTo>
                  <a:pt x="3761448" y="5416485"/>
                </a:lnTo>
                <a:lnTo>
                  <a:pt x="0" y="54164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 flipH="1" flipV="1">
            <a:off x="12361408" y="-7604113"/>
            <a:ext cx="8871440" cy="12774874"/>
          </a:xfrm>
          <a:custGeom>
            <a:avLst/>
            <a:gdLst/>
            <a:ahLst/>
            <a:cxnLst/>
            <a:rect l="l" t="t" r="r" b="b"/>
            <a:pathLst>
              <a:path w="8871440" h="12774874">
                <a:moveTo>
                  <a:pt x="8871440" y="12774874"/>
                </a:moveTo>
                <a:lnTo>
                  <a:pt x="0" y="12774874"/>
                </a:lnTo>
                <a:lnTo>
                  <a:pt x="0" y="0"/>
                </a:lnTo>
                <a:lnTo>
                  <a:pt x="8871440" y="0"/>
                </a:lnTo>
                <a:lnTo>
                  <a:pt x="8871440" y="1277487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2273" y="1698065"/>
            <a:ext cx="5355970" cy="66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  <a:spcBef>
                <a:spcPct val="0"/>
              </a:spcBef>
            </a:pPr>
            <a:r>
              <a:rPr lang="en-US" sz="3457" spc="193">
                <a:solidFill>
                  <a:srgbClr val="022033"/>
                </a:solidFill>
                <a:latin typeface="Comica"/>
              </a:rPr>
              <a:t>¿ QUÉ SE EVALÚA?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1466" y="291464"/>
            <a:ext cx="6432807" cy="7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9"/>
              </a:lnSpc>
            </a:pPr>
            <a:r>
              <a:rPr lang="en-US" sz="4349">
                <a:solidFill>
                  <a:srgbClr val="C6408A"/>
                </a:solidFill>
                <a:latin typeface="Abril Fatface"/>
              </a:rPr>
              <a:t>¿CÓMO SE ACCEDE?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1466" y="2162990"/>
            <a:ext cx="16003587" cy="673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9"/>
              </a:lnSpc>
            </a:pPr>
            <a:r>
              <a:rPr lang="en-US" sz="3999" spc="299">
                <a:solidFill>
                  <a:srgbClr val="00BF63"/>
                </a:solidFill>
                <a:latin typeface="Comica"/>
              </a:rPr>
              <a:t>1- PERTINENCIA ( MÁX 10 )</a:t>
            </a:r>
          </a:p>
          <a:p>
            <a:pPr algn="ctr">
              <a:lnSpc>
                <a:spcPts val="3879"/>
              </a:lnSpc>
            </a:pPr>
            <a:r>
              <a:rPr lang="en-US" sz="2621" spc="196">
                <a:solidFill>
                  <a:srgbClr val="000000"/>
                </a:solidFill>
                <a:latin typeface="Comica"/>
              </a:rPr>
              <a:t>PERFIL DEL SOLICITANTE, EXPERIENCIA Y ACTIVIDADES</a:t>
            </a:r>
          </a:p>
          <a:p>
            <a:pPr algn="ctr">
              <a:lnSpc>
                <a:spcPts val="3879"/>
              </a:lnSpc>
            </a:pPr>
            <a:endParaRPr lang="en-US" sz="2621" spc="196">
              <a:solidFill>
                <a:srgbClr val="000000"/>
              </a:solidFill>
              <a:latin typeface="Comica"/>
            </a:endParaRPr>
          </a:p>
          <a:p>
            <a:pPr algn="ctr">
              <a:lnSpc>
                <a:spcPts val="5919"/>
              </a:lnSpc>
            </a:pPr>
            <a:r>
              <a:rPr lang="en-US" sz="3999" spc="299">
                <a:solidFill>
                  <a:srgbClr val="00BF63"/>
                </a:solidFill>
                <a:latin typeface="Comica"/>
              </a:rPr>
              <a:t>2- PLAN ERASMUS OBJETIVOS (MÁX 40)</a:t>
            </a:r>
          </a:p>
          <a:p>
            <a:pPr algn="ctr">
              <a:lnSpc>
                <a:spcPts val="3879"/>
              </a:lnSpc>
            </a:pPr>
            <a:r>
              <a:rPr lang="en-US" sz="2621" spc="196">
                <a:solidFill>
                  <a:srgbClr val="000000"/>
                </a:solidFill>
                <a:latin typeface="Comica"/>
              </a:rPr>
              <a:t>SE AJUSTA A LOS OBJETIVOS, ES CLARO, CONCRETO Y REALISTA.</a:t>
            </a:r>
          </a:p>
          <a:p>
            <a:pPr algn="ctr">
              <a:lnSpc>
                <a:spcPts val="3879"/>
              </a:lnSpc>
            </a:pPr>
            <a:endParaRPr lang="en-US" sz="2621" spc="196">
              <a:solidFill>
                <a:srgbClr val="000000"/>
              </a:solidFill>
              <a:latin typeface="Comica"/>
            </a:endParaRPr>
          </a:p>
          <a:p>
            <a:pPr algn="ctr">
              <a:lnSpc>
                <a:spcPts val="5919"/>
              </a:lnSpc>
            </a:pPr>
            <a:r>
              <a:rPr lang="en-US" sz="3999" spc="299">
                <a:solidFill>
                  <a:srgbClr val="00BF63"/>
                </a:solidFill>
                <a:latin typeface="Comica"/>
              </a:rPr>
              <a:t>3-PLAN ERASMUS ACTIVIDADES (MÁX 20)</a:t>
            </a:r>
          </a:p>
          <a:p>
            <a:pPr algn="ctr">
              <a:lnSpc>
                <a:spcPts val="3879"/>
              </a:lnSpc>
            </a:pPr>
            <a:r>
              <a:rPr lang="en-US" sz="2621" spc="196">
                <a:solidFill>
                  <a:srgbClr val="000000"/>
                </a:solidFill>
                <a:latin typeface="Comica"/>
              </a:rPr>
              <a:t>PROPORCIONAL, REALISTA, INCLUIR PERSONAL CON MENOS OPORTUNIDADES.</a:t>
            </a:r>
          </a:p>
          <a:p>
            <a:pPr algn="ctr">
              <a:lnSpc>
                <a:spcPts val="5951"/>
              </a:lnSpc>
            </a:pPr>
            <a:endParaRPr lang="en-US" sz="2621" spc="196">
              <a:solidFill>
                <a:srgbClr val="000000"/>
              </a:solidFill>
              <a:latin typeface="Comica"/>
            </a:endParaRPr>
          </a:p>
          <a:p>
            <a:pPr algn="ctr">
              <a:lnSpc>
                <a:spcPts val="5951"/>
              </a:lnSpc>
            </a:pPr>
            <a:r>
              <a:rPr lang="en-US" sz="4021" spc="301">
                <a:solidFill>
                  <a:srgbClr val="00BF63"/>
                </a:solidFill>
                <a:latin typeface="Comica"/>
              </a:rPr>
              <a:t>4- PLAN ERASMUS GESTIÓN ( MÁX 30)</a:t>
            </a:r>
          </a:p>
          <a:p>
            <a:pPr algn="ctr">
              <a:lnSpc>
                <a:spcPts val="3879"/>
              </a:lnSpc>
            </a:pPr>
            <a:r>
              <a:rPr lang="en-US" sz="2621" spc="196">
                <a:solidFill>
                  <a:srgbClr val="000000"/>
                </a:solidFill>
                <a:latin typeface="Comica"/>
              </a:rPr>
              <a:t>DISTRIBUCIÓN CLARA Y CONCRETA. IMPLICACIÓN DE LA DIRECCIÓN DEL CENTRO.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2273" y="981075"/>
            <a:ext cx="749839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u="sng">
                <a:solidFill>
                  <a:srgbClr val="E8872A"/>
                </a:solidFill>
                <a:latin typeface="Trocchi"/>
                <a:hlinkClick r:id="rId2" tooltip="https://webgate.ec.europa.eu/app-forms/af-ui-opportunities/#/erasmus-plus"/>
              </a:rPr>
              <a:t>WEB DEL SEPIE CONVOCATORIA</a:t>
            </a:r>
            <a:r>
              <a:rPr lang="en-US" sz="2999">
                <a:solidFill>
                  <a:srgbClr val="E8872A"/>
                </a:solidFill>
                <a:latin typeface="Trocchi"/>
              </a:rPr>
              <a:t> 2023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13916">
            <a:off x="-2916636" y="484679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32862" y="56915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963" y="36341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08220" y="399318"/>
            <a:ext cx="10571115" cy="168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1 -CONTEXTO</a:t>
            </a:r>
          </a:p>
        </p:txBody>
      </p:sp>
      <p:sp>
        <p:nvSpPr>
          <p:cNvPr id="8" name="Freeform 8"/>
          <p:cNvSpPr/>
          <p:nvPr/>
        </p:nvSpPr>
        <p:spPr>
          <a:xfrm rot="-3299222">
            <a:off x="13342853" y="-5326711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83019" y="-75421"/>
            <a:ext cx="3116960" cy="2544573"/>
          </a:xfrm>
          <a:custGeom>
            <a:avLst/>
            <a:gdLst/>
            <a:ahLst/>
            <a:cxnLst/>
            <a:rect l="l" t="t" r="r" b="b"/>
            <a:pathLst>
              <a:path w="3116960" h="2544573">
                <a:moveTo>
                  <a:pt x="0" y="0"/>
                </a:moveTo>
                <a:lnTo>
                  <a:pt x="3116961" y="0"/>
                </a:lnTo>
                <a:lnTo>
                  <a:pt x="3116961" y="2544573"/>
                </a:lnTo>
                <a:lnTo>
                  <a:pt x="0" y="2544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94825" y="1794152"/>
            <a:ext cx="12698350" cy="7139336"/>
          </a:xfrm>
          <a:custGeom>
            <a:avLst/>
            <a:gdLst/>
            <a:ahLst/>
            <a:cxnLst/>
            <a:rect l="l" t="t" r="r" b="b"/>
            <a:pathLst>
              <a:path w="12698350" h="7139336">
                <a:moveTo>
                  <a:pt x="0" y="0"/>
                </a:moveTo>
                <a:lnTo>
                  <a:pt x="12698350" y="0"/>
                </a:lnTo>
                <a:lnTo>
                  <a:pt x="12698350" y="7139336"/>
                </a:lnTo>
                <a:lnTo>
                  <a:pt x="0" y="7139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94825" y="8049771"/>
            <a:ext cx="12745562" cy="147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  <a:spcBef>
                <a:spcPct val="0"/>
              </a:spcBef>
            </a:pPr>
            <a:r>
              <a:rPr lang="en-US" sz="2730" spc="152">
                <a:solidFill>
                  <a:srgbClr val="E8872A"/>
                </a:solidFill>
                <a:latin typeface="Comica"/>
              </a:rPr>
              <a:t>LEER LA GUÍA DEL PROGRAMA.</a:t>
            </a:r>
          </a:p>
          <a:p>
            <a:pPr algn="ctr">
              <a:lnSpc>
                <a:spcPts val="3822"/>
              </a:lnSpc>
              <a:spcBef>
                <a:spcPct val="0"/>
              </a:spcBef>
            </a:pPr>
            <a:r>
              <a:rPr lang="en-US" sz="2730" spc="152">
                <a:solidFill>
                  <a:srgbClr val="E8872A"/>
                </a:solidFill>
                <a:latin typeface="Comica"/>
              </a:rPr>
              <a:t>DEBE SER ESCRITA POR SU ORGANIZACIÓN</a:t>
            </a:r>
          </a:p>
          <a:p>
            <a:pPr algn="ctr">
              <a:lnSpc>
                <a:spcPts val="3822"/>
              </a:lnSpc>
              <a:spcBef>
                <a:spcPct val="0"/>
              </a:spcBef>
            </a:pPr>
            <a:r>
              <a:rPr lang="en-US" sz="2730" spc="152">
                <a:solidFill>
                  <a:srgbClr val="E8872A"/>
                </a:solidFill>
                <a:latin typeface="Comica"/>
              </a:rPr>
              <a:t>CADA SOLICITUD DE ACREDITACIÓN ES PARA SOLO UN ÁMBITO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2862" y="56915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21963" y="36341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948576" y="467360"/>
            <a:ext cx="17692815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 spc="-664">
                <a:solidFill>
                  <a:srgbClr val="022033"/>
                </a:solidFill>
                <a:latin typeface="Comica"/>
              </a:rPr>
              <a:t>2- ORGANIZACIÓN SOLICITANTE</a:t>
            </a:r>
          </a:p>
        </p:txBody>
      </p:sp>
      <p:sp>
        <p:nvSpPr>
          <p:cNvPr id="7" name="Freeform 7"/>
          <p:cNvSpPr/>
          <p:nvPr/>
        </p:nvSpPr>
        <p:spPr>
          <a:xfrm rot="-3299222">
            <a:off x="13542272" y="-5430494"/>
            <a:ext cx="5585961" cy="8043784"/>
          </a:xfrm>
          <a:custGeom>
            <a:avLst/>
            <a:gdLst/>
            <a:ahLst/>
            <a:cxnLst/>
            <a:rect l="l" t="t" r="r" b="b"/>
            <a:pathLst>
              <a:path w="5585961" h="8043784">
                <a:moveTo>
                  <a:pt x="0" y="0"/>
                </a:moveTo>
                <a:lnTo>
                  <a:pt x="5585961" y="0"/>
                </a:lnTo>
                <a:lnTo>
                  <a:pt x="5585961" y="8043784"/>
                </a:lnTo>
                <a:lnTo>
                  <a:pt x="0" y="8043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87410" y="1607294"/>
            <a:ext cx="12698350" cy="7139336"/>
          </a:xfrm>
          <a:custGeom>
            <a:avLst/>
            <a:gdLst/>
            <a:ahLst/>
            <a:cxnLst/>
            <a:rect l="l" t="t" r="r" b="b"/>
            <a:pathLst>
              <a:path w="12698350" h="7139336">
                <a:moveTo>
                  <a:pt x="0" y="0"/>
                </a:moveTo>
                <a:lnTo>
                  <a:pt x="12698349" y="0"/>
                </a:lnTo>
                <a:lnTo>
                  <a:pt x="12698349" y="7139335"/>
                </a:lnTo>
                <a:lnTo>
                  <a:pt x="0" y="713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10908" y="371475"/>
            <a:ext cx="2877092" cy="2157819"/>
          </a:xfrm>
          <a:custGeom>
            <a:avLst/>
            <a:gdLst/>
            <a:ahLst/>
            <a:cxnLst/>
            <a:rect l="l" t="t" r="r" b="b"/>
            <a:pathLst>
              <a:path w="2877092" h="2157819">
                <a:moveTo>
                  <a:pt x="0" y="0"/>
                </a:moveTo>
                <a:lnTo>
                  <a:pt x="2877092" y="0"/>
                </a:lnTo>
                <a:lnTo>
                  <a:pt x="2877092" y="2157819"/>
                </a:lnTo>
                <a:lnTo>
                  <a:pt x="0" y="2157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92359" y="8082369"/>
            <a:ext cx="12518549" cy="52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  <a:spcBef>
                <a:spcPct val="0"/>
              </a:spcBef>
            </a:pPr>
            <a:r>
              <a:rPr lang="en-US" sz="2730" spc="152">
                <a:solidFill>
                  <a:srgbClr val="FF3131"/>
                </a:solidFill>
                <a:latin typeface="Comica"/>
              </a:rPr>
              <a:t>OID- ID  O PIC  ( NÚMERO DE IDENTIFICACIÓN)  E INSERTARLO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36357" y="8599398"/>
            <a:ext cx="11815286" cy="99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  <a:spcBef>
                <a:spcPct val="0"/>
              </a:spcBef>
            </a:pPr>
            <a:r>
              <a:rPr lang="en-US" sz="2730" spc="152">
                <a:solidFill>
                  <a:srgbClr val="FF3131"/>
                </a:solidFill>
                <a:latin typeface="Comica"/>
              </a:rPr>
              <a:t>AÑADIR-REPRESENTANTE LEGAL-COORDINADOR ERASMUS</a:t>
            </a:r>
          </a:p>
          <a:p>
            <a:pPr algn="ctr">
              <a:lnSpc>
                <a:spcPts val="3822"/>
              </a:lnSpc>
              <a:spcBef>
                <a:spcPct val="0"/>
              </a:spcBef>
            </a:pPr>
            <a:r>
              <a:rPr lang="en-US" sz="2730" spc="152">
                <a:solidFill>
                  <a:srgbClr val="FF3131"/>
                </a:solidFill>
                <a:latin typeface="Comica"/>
              </a:rPr>
              <a:t>(DEBEN SER DOS PERSONAS DIFERENTES)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643598" flipH="1" flipV="1">
            <a:off x="8344729" y="77260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3916">
            <a:off x="-3150796" y="6815586"/>
            <a:ext cx="5085903" cy="7323701"/>
          </a:xfrm>
          <a:custGeom>
            <a:avLst/>
            <a:gdLst/>
            <a:ahLst/>
            <a:cxnLst/>
            <a:rect l="l" t="t" r="r" b="b"/>
            <a:pathLst>
              <a:path w="5085903" h="7323701">
                <a:moveTo>
                  <a:pt x="0" y="0"/>
                </a:moveTo>
                <a:lnTo>
                  <a:pt x="5085904" y="0"/>
                </a:lnTo>
                <a:lnTo>
                  <a:pt x="5085904" y="7323701"/>
                </a:lnTo>
                <a:lnTo>
                  <a:pt x="0" y="7323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03101">
            <a:off x="-2678669" y="-4068257"/>
            <a:ext cx="5302146" cy="7635090"/>
          </a:xfrm>
          <a:custGeom>
            <a:avLst/>
            <a:gdLst/>
            <a:ahLst/>
            <a:cxnLst/>
            <a:rect l="l" t="t" r="r" b="b"/>
            <a:pathLst>
              <a:path w="5302146" h="7635090">
                <a:moveTo>
                  <a:pt x="0" y="0"/>
                </a:moveTo>
                <a:lnTo>
                  <a:pt x="5302147" y="0"/>
                </a:lnTo>
                <a:lnTo>
                  <a:pt x="5302147" y="7635091"/>
                </a:lnTo>
                <a:lnTo>
                  <a:pt x="0" y="7635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32862" y="56915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21963" y="36341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471265" y="1771353"/>
            <a:ext cx="17692815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 spc="-664">
                <a:solidFill>
                  <a:srgbClr val="022033"/>
                </a:solidFill>
                <a:latin typeface="Comica"/>
              </a:rPr>
              <a:t>3- INFORMACIÓN GENERAL</a:t>
            </a:r>
          </a:p>
        </p:txBody>
      </p:sp>
      <p:sp>
        <p:nvSpPr>
          <p:cNvPr id="9" name="Freeform 9"/>
          <p:cNvSpPr/>
          <p:nvPr/>
        </p:nvSpPr>
        <p:spPr>
          <a:xfrm rot="-3299222">
            <a:off x="13542272" y="-5430494"/>
            <a:ext cx="5585961" cy="8043784"/>
          </a:xfrm>
          <a:custGeom>
            <a:avLst/>
            <a:gdLst/>
            <a:ahLst/>
            <a:cxnLst/>
            <a:rect l="l" t="t" r="r" b="b"/>
            <a:pathLst>
              <a:path w="5585961" h="8043784">
                <a:moveTo>
                  <a:pt x="0" y="0"/>
                </a:moveTo>
                <a:lnTo>
                  <a:pt x="5585961" y="0"/>
                </a:lnTo>
                <a:lnTo>
                  <a:pt x="5585961" y="8043784"/>
                </a:lnTo>
                <a:lnTo>
                  <a:pt x="0" y="8043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8296">
            <a:off x="5076496" y="-733386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06289" y="88738"/>
            <a:ext cx="3981711" cy="3269980"/>
          </a:xfrm>
          <a:custGeom>
            <a:avLst/>
            <a:gdLst/>
            <a:ahLst/>
            <a:cxnLst/>
            <a:rect l="l" t="t" r="r" b="b"/>
            <a:pathLst>
              <a:path w="3981711" h="3269980">
                <a:moveTo>
                  <a:pt x="0" y="0"/>
                </a:moveTo>
                <a:lnTo>
                  <a:pt x="3981711" y="0"/>
                </a:lnTo>
                <a:lnTo>
                  <a:pt x="3981711" y="3269980"/>
                </a:lnTo>
                <a:lnTo>
                  <a:pt x="0" y="32699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6374" y="3452196"/>
            <a:ext cx="16335253" cy="429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spc="136">
                <a:solidFill>
                  <a:srgbClr val="FF914D"/>
                </a:solidFill>
                <a:latin typeface="Comica"/>
              </a:rPr>
              <a:t>I. ¿CUÁLES SON LAS PRINCIPALES ACTIVIDADES DE SU ORGANIZACIÓN (EN EL TRABAJO DIARIO, FUERA DE ERASMUS+)?</a:t>
            </a:r>
          </a:p>
          <a:p>
            <a:pPr algn="ctr">
              <a:lnSpc>
                <a:spcPts val="3414"/>
              </a:lnSpc>
              <a:spcBef>
                <a:spcPct val="0"/>
              </a:spcBef>
            </a:pPr>
            <a:endParaRPr lang="en-US" sz="2438" spc="136">
              <a:solidFill>
                <a:srgbClr val="FF914D"/>
              </a:solidFill>
              <a:latin typeface="Comica"/>
            </a:endParaRP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spc="136">
                <a:solidFill>
                  <a:srgbClr val="022033"/>
                </a:solidFill>
                <a:latin typeface="Comica"/>
              </a:rPr>
              <a:t>DESCRIBIR EL CENTRO CON TODOS LOS PROGRAMAS PROYECTOS QUE TENGA  ( SECCIÓN BILINGÜE, AULA CLASS, PROA PLUS, CERTIFICACIÓN TIC, SELLO SALUDABLE....)</a:t>
            </a:r>
          </a:p>
          <a:p>
            <a:pPr algn="ctr">
              <a:lnSpc>
                <a:spcPts val="3414"/>
              </a:lnSpc>
              <a:spcBef>
                <a:spcPct val="0"/>
              </a:spcBef>
            </a:pPr>
            <a:endParaRPr lang="en-US" sz="2438" spc="136">
              <a:solidFill>
                <a:srgbClr val="022033"/>
              </a:solidFill>
              <a:latin typeface="Comica"/>
            </a:endParaRP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spc="136">
                <a:solidFill>
                  <a:srgbClr val="FF914D"/>
                </a:solidFill>
                <a:latin typeface="Comica"/>
              </a:rPr>
              <a:t>III¿QUÉ PERFILES Y EDADES DE ALUMNADO ESTÁN RELACIONADOS CON SU TRABAJO?</a:t>
            </a: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spc="136">
                <a:solidFill>
                  <a:srgbClr val="022033"/>
                </a:solidFill>
                <a:latin typeface="Comica"/>
              </a:rPr>
              <a:t>(EDAD DEL ALUMNADO, ALUMNADO ACNEE, CON RIESGO DE INCLUSIÓN)</a:t>
            </a:r>
          </a:p>
          <a:p>
            <a:pPr algn="ctr">
              <a:lnSpc>
                <a:spcPts val="3414"/>
              </a:lnSpc>
              <a:spcBef>
                <a:spcPct val="0"/>
              </a:spcBef>
            </a:pPr>
            <a:endParaRPr lang="en-US" sz="2438" spc="136">
              <a:solidFill>
                <a:srgbClr val="022033"/>
              </a:solidFill>
              <a:latin typeface="Comica"/>
            </a:endParaRP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38" spc="136">
                <a:solidFill>
                  <a:srgbClr val="FF914D"/>
                </a:solidFill>
                <a:latin typeface="Comica"/>
              </a:rPr>
              <a:t>III¿CUÁNTOS AÑOS DE EXPERIENCIA TIENE SU ORGANIZACIÓN EJERCIENDO ESTA FUNCIÓN?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43598" flipH="1" flipV="1">
            <a:off x="8549228" y="9098536"/>
            <a:ext cx="5714353" cy="8228668"/>
          </a:xfrm>
          <a:custGeom>
            <a:avLst/>
            <a:gdLst/>
            <a:ahLst/>
            <a:cxnLst/>
            <a:rect l="l" t="t" r="r" b="b"/>
            <a:pathLst>
              <a:path w="5714353" h="8228668">
                <a:moveTo>
                  <a:pt x="5714353" y="8228668"/>
                </a:moveTo>
                <a:lnTo>
                  <a:pt x="0" y="8228668"/>
                </a:lnTo>
                <a:lnTo>
                  <a:pt x="0" y="0"/>
                </a:lnTo>
                <a:lnTo>
                  <a:pt x="5714353" y="0"/>
                </a:lnTo>
                <a:lnTo>
                  <a:pt x="5714353" y="822866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03101">
            <a:off x="-2833135" y="-4119058"/>
            <a:ext cx="5287203" cy="8200999"/>
          </a:xfrm>
          <a:custGeom>
            <a:avLst/>
            <a:gdLst/>
            <a:ahLst/>
            <a:cxnLst/>
            <a:rect l="l" t="t" r="r" b="b"/>
            <a:pathLst>
              <a:path w="5287203" h="8200999">
                <a:moveTo>
                  <a:pt x="0" y="0"/>
                </a:moveTo>
                <a:lnTo>
                  <a:pt x="5287203" y="0"/>
                </a:lnTo>
                <a:lnTo>
                  <a:pt x="5287203" y="8200999"/>
                </a:lnTo>
                <a:lnTo>
                  <a:pt x="0" y="820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4778" b="-1584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2862" y="56915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21963" y="3634194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948576" y="1577904"/>
            <a:ext cx="17692815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</a:pPr>
            <a:r>
              <a:rPr lang="en-US" sz="8000" spc="-664">
                <a:solidFill>
                  <a:srgbClr val="022033"/>
                </a:solidFill>
                <a:latin typeface="Comica"/>
              </a:rPr>
              <a:t>3- INFORMACIÓN GENERAL</a:t>
            </a:r>
          </a:p>
        </p:txBody>
      </p:sp>
      <p:sp>
        <p:nvSpPr>
          <p:cNvPr id="7" name="Freeform 7"/>
          <p:cNvSpPr/>
          <p:nvPr/>
        </p:nvSpPr>
        <p:spPr>
          <a:xfrm rot="-3299222">
            <a:off x="13542272" y="-5430494"/>
            <a:ext cx="5585961" cy="8043784"/>
          </a:xfrm>
          <a:custGeom>
            <a:avLst/>
            <a:gdLst/>
            <a:ahLst/>
            <a:cxnLst/>
            <a:rect l="l" t="t" r="r" b="b"/>
            <a:pathLst>
              <a:path w="5585961" h="8043784">
                <a:moveTo>
                  <a:pt x="0" y="0"/>
                </a:moveTo>
                <a:lnTo>
                  <a:pt x="5585961" y="0"/>
                </a:lnTo>
                <a:lnTo>
                  <a:pt x="5585961" y="8043784"/>
                </a:lnTo>
                <a:lnTo>
                  <a:pt x="0" y="804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58296">
            <a:off x="5076496" y="-733386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29560" y="0"/>
            <a:ext cx="3611385" cy="2748210"/>
          </a:xfrm>
          <a:custGeom>
            <a:avLst/>
            <a:gdLst/>
            <a:ahLst/>
            <a:cxnLst/>
            <a:rect l="l" t="t" r="r" b="b"/>
            <a:pathLst>
              <a:path w="3611385" h="2748210">
                <a:moveTo>
                  <a:pt x="0" y="0"/>
                </a:moveTo>
                <a:lnTo>
                  <a:pt x="3611385" y="0"/>
                </a:lnTo>
                <a:lnTo>
                  <a:pt x="3611385" y="2748210"/>
                </a:lnTo>
                <a:lnTo>
                  <a:pt x="0" y="27482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109" r="-710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4000" y="2971305"/>
            <a:ext cx="17424000" cy="589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2"/>
              </a:lnSpc>
              <a:spcBef>
                <a:spcPct val="0"/>
              </a:spcBef>
            </a:pPr>
            <a:r>
              <a:rPr lang="en-US" sz="2230" spc="124">
                <a:solidFill>
                  <a:srgbClr val="FF914D"/>
                </a:solidFill>
                <a:latin typeface="Comica"/>
              </a:rPr>
              <a:t>DESCRIBA LA ESTRUCTURA DE SU ORGANIZACIÓN. ¿HAY DIFERENTES SECCIONES O DEPARTAMENTOS EN SU ORGANIZACIÓN? SI SU ORGANIZACIÓN TRABAJA EN MÁS DE UN ÁMBITO DE EDUCACIÓN Y FORMACIÓN, EXPLIQUE QUÉ SECCIONES O DEPARTAMENTOS TRABAJAN EN EL ÁMBITO DE ESTA SOLICITUD¿CÓMO ESTÁ ESTABLECIDA LA ADMINISTRACIÓN Y SUPERVISIÓN EN SU ORGANIZACIÓN? ¿QUIÉNES SON LAS PERSONAS CLAVE A CARGO DE LAS MISMAS?A SER POSIBLE, INCLUYA UN ORGANIGRAMA DE SU ORGANIZACIÓN EN LOS ANEXOS DE LA SOLICITUD. ESTO PUEDE AYUDAR A QUE SU RESPUESTA SEA MÁS BREVE Y CLARA. PUEDE ADJUNTAR SU ORGANIGRAMA </a:t>
            </a:r>
            <a:r>
              <a:rPr lang="en-US" sz="2230" spc="124">
                <a:solidFill>
                  <a:srgbClr val="022033"/>
                </a:solidFill>
                <a:latin typeface="Comica"/>
              </a:rPr>
              <a:t>AQUÍ.(COORDINADORES DE CICLO, CCP, EQUIPO DIRECTVO, EQUIPO DE ATENCIÓN A LA DIVERSIDAD, COMISIÓN DE INNOVACIÓN, COORDINADOR ERASMUS, COORDINADOR DE LA SECCIÓN BILINGÜE)</a:t>
            </a:r>
          </a:p>
          <a:p>
            <a:pPr algn="ctr">
              <a:lnSpc>
                <a:spcPts val="3122"/>
              </a:lnSpc>
              <a:spcBef>
                <a:spcPct val="0"/>
              </a:spcBef>
            </a:pPr>
            <a:endParaRPr lang="en-US" sz="2230" spc="124">
              <a:solidFill>
                <a:srgbClr val="022033"/>
              </a:solidFill>
              <a:latin typeface="Comica"/>
            </a:endParaRPr>
          </a:p>
          <a:p>
            <a:pPr algn="ctr">
              <a:lnSpc>
                <a:spcPts val="3122"/>
              </a:lnSpc>
              <a:spcBef>
                <a:spcPct val="0"/>
              </a:spcBef>
            </a:pPr>
            <a:r>
              <a:rPr lang="en-US" sz="2230" spc="124">
                <a:solidFill>
                  <a:srgbClr val="FF914D"/>
                </a:solidFill>
                <a:latin typeface="Comica"/>
              </a:rPr>
              <a:t>¿CUÁLES SON LAS NECESIDADES Y RETOS MÁS IMPORTANTES A LOS QUE SE ENFRENTA SU ORGANIZACIÓN ACTUALMENTE? ¿CÓMO PUEDE MEJORAR SU ORGANIZACIÓN PARA BENEFICIAR A SU ALUMNADO? ILUSTRE SUS RESPUESTAS CON EJEMPLOS CONCRETOS.RELACIONADO CON LOS OBJETIVOS DEL PLAN ERASMUS, PONER EJEMPLOS CONCRETOS)</a:t>
            </a:r>
          </a:p>
          <a:p>
            <a:pPr algn="ctr">
              <a:lnSpc>
                <a:spcPts val="3122"/>
              </a:lnSpc>
              <a:spcBef>
                <a:spcPct val="0"/>
              </a:spcBef>
            </a:pPr>
            <a:r>
              <a:rPr lang="en-US" sz="2230" spc="124">
                <a:solidFill>
                  <a:srgbClr val="000000"/>
                </a:solidFill>
                <a:latin typeface="Comica"/>
              </a:rPr>
              <a:t>RELACIONADO CON LOS OBJETIVOS DEL PLAN ERASMUS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1933</Words>
  <Application>Microsoft Office PowerPoint</Application>
  <PresentationFormat>Personalizado</PresentationFormat>
  <Paragraphs>204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Open Sans Bold</vt:lpstr>
      <vt:lpstr>Arimo Bold</vt:lpstr>
      <vt:lpstr>Trocchi</vt:lpstr>
      <vt:lpstr>Comica</vt:lpstr>
      <vt:lpstr>Calibri</vt:lpstr>
      <vt:lpstr>Roboto</vt:lpstr>
      <vt:lpstr>Abril Fatface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Acreditación Erasmus- Trepalio</dc:title>
  <dc:creator>DOLORES YUGUEROS SUAREZ</dc:creator>
  <cp:lastModifiedBy>DOLORES YUGUEROS SUAREZ</cp:lastModifiedBy>
  <cp:revision>3</cp:revision>
  <dcterms:created xsi:type="dcterms:W3CDTF">2006-08-16T00:00:00Z</dcterms:created>
  <dcterms:modified xsi:type="dcterms:W3CDTF">2023-10-18T10:52:11Z</dcterms:modified>
  <dc:identifier>DAFv6tMNHBs</dc:identifier>
</cp:coreProperties>
</file>