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326" r:id="rId3"/>
    <p:sldId id="329" r:id="rId4"/>
    <p:sldId id="331" r:id="rId5"/>
    <p:sldId id="332" r:id="rId6"/>
    <p:sldId id="330" r:id="rId7"/>
    <p:sldId id="328" r:id="rId8"/>
    <p:sldId id="327" r:id="rId9"/>
    <p:sldId id="333" r:id="rId10"/>
    <p:sldId id="335" r:id="rId11"/>
    <p:sldId id="344" r:id="rId12"/>
    <p:sldId id="336" r:id="rId13"/>
    <p:sldId id="343" r:id="rId14"/>
    <p:sldId id="342" r:id="rId15"/>
    <p:sldId id="341" r:id="rId16"/>
    <p:sldId id="340" r:id="rId17"/>
    <p:sldId id="339" r:id="rId18"/>
    <p:sldId id="338" r:id="rId19"/>
    <p:sldId id="337" r:id="rId20"/>
    <p:sldId id="334" r:id="rId21"/>
    <p:sldId id="318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D3"/>
    <a:srgbClr val="CC8E60"/>
    <a:srgbClr val="7E97AD"/>
    <a:srgbClr val="F1D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2464C66-EBBB-4868-9404-3052F6E74F45}" type="datetimeFigureOut">
              <a:rPr lang="es-ES" smtClean="0"/>
              <a:pPr/>
              <a:t>11/03/2024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2FB5C7C-20D7-444C-9FFD-34B860B2C82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ofuncionaque.com/como-funciona-el-sistema-respiratorio/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uriosoando.com/wp-content/uploads/2015/06/cuerdas_vocales-765x480.pn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ttovoce.hypotheses.org/category/non-classe/voz-hablada/como-se-produce-la-voz-ii-la-articulacion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inascience.blogspot.com.es/2011/03/la-voz-resonadores-craneales-i.htm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ula2005.com/html/cn3eso/08respiratori/aparatoespiratorio6tituloses.jpg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5720" y="2143116"/>
            <a:ext cx="8643998" cy="785818"/>
          </a:xfrm>
        </p:spPr>
        <p:txBody>
          <a:bodyPr/>
          <a:lstStyle/>
          <a:p>
            <a:r>
              <a:rPr lang="es-ES" sz="3600" dirty="0">
                <a:solidFill>
                  <a:schemeClr val="tx2"/>
                </a:solidFill>
              </a:rPr>
              <a:t>¿QUIÉN CORRE SIN CALENTAR? PUES HAZ LO MISMO AL HABLAR…</a:t>
            </a:r>
          </a:p>
        </p:txBody>
      </p:sp>
      <p:sp>
        <p:nvSpPr>
          <p:cNvPr id="14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2400" b="1" cap="small" dirty="0"/>
              <a:t>TALLER DE COMUNICACIÓN Y MEDIACIÓN ORAL</a:t>
            </a:r>
          </a:p>
          <a:p>
            <a:r>
              <a:rPr lang="es-ES" sz="2400" cap="small" dirty="0">
                <a:solidFill>
                  <a:srgbClr val="CC8E60"/>
                </a:solidFill>
              </a:rPr>
              <a:t>Mónica Santamarta Llorente</a:t>
            </a:r>
          </a:p>
          <a:p>
            <a:r>
              <a:rPr lang="es-ES" sz="2400" b="1" dirty="0">
                <a:solidFill>
                  <a:srgbClr val="CC8E60"/>
                </a:solidFill>
              </a:rPr>
              <a:t>monica.sanllo@educa.jcyl.es</a:t>
            </a:r>
          </a:p>
          <a:p>
            <a:endParaRPr lang="es-ES" sz="2400" dirty="0"/>
          </a:p>
        </p:txBody>
      </p:sp>
      <p:pic>
        <p:nvPicPr>
          <p:cNvPr id="7" name="10 Imagen" descr="cfie_leon.jpg">
            <a:extLst>
              <a:ext uri="{FF2B5EF4-FFF2-40B4-BE49-F238E27FC236}">
                <a16:creationId xmlns:a16="http://schemas.microsoft.com/office/drawing/2014/main" id="{2DC7245B-CBAB-40F2-830F-3BE2B8DE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8" name="11 Imagen" descr="imagenes_Junta_Castilla_y_Leon_OK_3dadfb1f.jpg">
            <a:extLst>
              <a:ext uri="{FF2B5EF4-FFF2-40B4-BE49-F238E27FC236}">
                <a16:creationId xmlns:a16="http://schemas.microsoft.com/office/drawing/2014/main" id="{4E9C08EC-65A0-40DF-A77B-D90AA9952D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920657-EFFC-48DC-8F91-93CC1772B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77DF3-07EA-F649-C4E9-38ACADAB3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3E48CB-B16B-99F8-3839-E22DDE282ABE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27402F66-8D0C-0CF0-4A84-36D965D41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E9DE423B-F543-BCC1-BD0F-109D34E44F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6344935-7C8A-3041-871E-EABFD042B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pic>
        <p:nvPicPr>
          <p:cNvPr id="5" name="Picture 4" descr="http://comofuncionaque.com/wp-content/uploads/2015/01/Anatomia-del-sistema-respiratorio.jpg">
            <a:extLst>
              <a:ext uri="{FF2B5EF4-FFF2-40B4-BE49-F238E27FC236}">
                <a16:creationId xmlns:a16="http://schemas.microsoft.com/office/drawing/2014/main" id="{C48EF344-5418-1E12-1ED8-E468E5577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b="6362"/>
          <a:stretch/>
        </p:blipFill>
        <p:spPr bwMode="auto">
          <a:xfrm>
            <a:off x="1659507" y="995827"/>
            <a:ext cx="5680968" cy="46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 Rectángulo">
            <a:extLst>
              <a:ext uri="{FF2B5EF4-FFF2-40B4-BE49-F238E27FC236}">
                <a16:creationId xmlns:a16="http://schemas.microsoft.com/office/drawing/2014/main" id="{4D988956-66C3-BC0F-F84E-97E94A7349EC}"/>
              </a:ext>
            </a:extLst>
          </p:cNvPr>
          <p:cNvSpPr/>
          <p:nvPr/>
        </p:nvSpPr>
        <p:spPr>
          <a:xfrm>
            <a:off x="3203848" y="260648"/>
            <a:ext cx="2592287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15959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RESPIRACIÓN</a:t>
            </a:r>
          </a:p>
        </p:txBody>
      </p:sp>
      <p:sp>
        <p:nvSpPr>
          <p:cNvPr id="7" name="2 Rectángulo">
            <a:extLst>
              <a:ext uri="{FF2B5EF4-FFF2-40B4-BE49-F238E27FC236}">
                <a16:creationId xmlns:a16="http://schemas.microsoft.com/office/drawing/2014/main" id="{D9ECE000-A9AE-5B08-6EBB-0425529483D3}"/>
              </a:ext>
            </a:extLst>
          </p:cNvPr>
          <p:cNvSpPr/>
          <p:nvPr/>
        </p:nvSpPr>
        <p:spPr>
          <a:xfrm>
            <a:off x="2339752" y="5635980"/>
            <a:ext cx="5256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Fuente: </a:t>
            </a:r>
            <a:r>
              <a:rPr lang="es-ES" sz="1200" dirty="0">
                <a:hlinkClick r:id="rId6"/>
              </a:rPr>
              <a:t>http://comofuncionaque.com/como-funciona-el-sistema-respiratorio/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9904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492E6-DA70-FEED-3217-8EFFCE394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A191EE3-A9A2-D13B-3F33-F81511AE8D7F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6C15C5C5-494A-B70C-9AD8-9E96F0B5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44C46DDB-D05C-B82A-B1A0-49D0127B89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AA9713-44FE-A04C-8EFA-5670B0AE7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pic>
        <p:nvPicPr>
          <p:cNvPr id="5" name="Picture 2" descr="C:\Users\Moni\Documents\Uni\Contaminación acústica\cuerdas_vocales-765x480.png">
            <a:extLst>
              <a:ext uri="{FF2B5EF4-FFF2-40B4-BE49-F238E27FC236}">
                <a16:creationId xmlns:a16="http://schemas.microsoft.com/office/drawing/2014/main" id="{0436A951-F67B-6C0E-FE04-B400D2EB5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 b="27264"/>
          <a:stretch/>
        </p:blipFill>
        <p:spPr bwMode="auto">
          <a:xfrm>
            <a:off x="1033238" y="1745380"/>
            <a:ext cx="7149522" cy="28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Elipse">
            <a:extLst>
              <a:ext uri="{FF2B5EF4-FFF2-40B4-BE49-F238E27FC236}">
                <a16:creationId xmlns:a16="http://schemas.microsoft.com/office/drawing/2014/main" id="{08F5EA75-8E55-BDF9-32A1-2ECCDBA633B3}"/>
              </a:ext>
            </a:extLst>
          </p:cNvPr>
          <p:cNvSpPr/>
          <p:nvPr/>
        </p:nvSpPr>
        <p:spPr>
          <a:xfrm>
            <a:off x="3671895" y="2929519"/>
            <a:ext cx="1872208" cy="50405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 Rectángulo">
            <a:extLst>
              <a:ext uri="{FF2B5EF4-FFF2-40B4-BE49-F238E27FC236}">
                <a16:creationId xmlns:a16="http://schemas.microsoft.com/office/drawing/2014/main" id="{E816AFA4-CFC9-9E13-C398-44E247907425}"/>
              </a:ext>
            </a:extLst>
          </p:cNvPr>
          <p:cNvSpPr/>
          <p:nvPr/>
        </p:nvSpPr>
        <p:spPr>
          <a:xfrm>
            <a:off x="5652120" y="1308386"/>
            <a:ext cx="2462089" cy="42566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0"/>
                <a:solidFill>
                  <a:srgbClr val="005BD3"/>
                </a:solidFill>
                <a:effectLst/>
              </a:rPr>
              <a:t>Respiración</a:t>
            </a:r>
          </a:p>
        </p:txBody>
      </p:sp>
      <p:sp>
        <p:nvSpPr>
          <p:cNvPr id="9" name="4 Rectángulo">
            <a:extLst>
              <a:ext uri="{FF2B5EF4-FFF2-40B4-BE49-F238E27FC236}">
                <a16:creationId xmlns:a16="http://schemas.microsoft.com/office/drawing/2014/main" id="{CF09D3BC-DF45-07C6-291D-84E8A2557E62}"/>
              </a:ext>
            </a:extLst>
          </p:cNvPr>
          <p:cNvSpPr/>
          <p:nvPr/>
        </p:nvSpPr>
        <p:spPr>
          <a:xfrm>
            <a:off x="1187624" y="1268760"/>
            <a:ext cx="2016224" cy="40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0"/>
                <a:solidFill>
                  <a:srgbClr val="005BD3"/>
                </a:solidFill>
                <a:effectLst/>
              </a:rPr>
              <a:t>Fonación</a:t>
            </a:r>
          </a:p>
        </p:txBody>
      </p:sp>
      <p:sp>
        <p:nvSpPr>
          <p:cNvPr id="11" name="5 Rectángulo">
            <a:extLst>
              <a:ext uri="{FF2B5EF4-FFF2-40B4-BE49-F238E27FC236}">
                <a16:creationId xmlns:a16="http://schemas.microsoft.com/office/drawing/2014/main" id="{07B16633-EB2C-79BE-AEF1-4DC637F25C9A}"/>
              </a:ext>
            </a:extLst>
          </p:cNvPr>
          <p:cNvSpPr/>
          <p:nvPr/>
        </p:nvSpPr>
        <p:spPr>
          <a:xfrm>
            <a:off x="3419870" y="188640"/>
            <a:ext cx="2376265" cy="7793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VIBRACIÓN</a:t>
            </a: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37D36D16-A9C4-2A0F-FA6C-E3480D4D86A1}"/>
              </a:ext>
            </a:extLst>
          </p:cNvPr>
          <p:cNvSpPr txBox="1"/>
          <p:nvPr/>
        </p:nvSpPr>
        <p:spPr>
          <a:xfrm>
            <a:off x="2555773" y="4841425"/>
            <a:ext cx="4104455" cy="9088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s-ES" b="1" i="1" dirty="0"/>
              <a:t>Mujeres</a:t>
            </a:r>
            <a:r>
              <a:rPr lang="es-ES" b="1" i="1" dirty="0">
                <a:solidFill>
                  <a:schemeClr val="accent2"/>
                </a:solidFill>
              </a:rPr>
              <a:t>  → </a:t>
            </a:r>
            <a:r>
              <a:rPr lang="es-ES" b="1" i="1" dirty="0"/>
              <a:t>12,5 - 17 mm</a:t>
            </a:r>
          </a:p>
          <a:p>
            <a:pPr algn="ctr">
              <a:buClr>
                <a:schemeClr val="accent5"/>
              </a:buClr>
            </a:pPr>
            <a:r>
              <a:rPr lang="es-ES" b="1" i="1" dirty="0"/>
              <a:t>Hombres</a:t>
            </a:r>
            <a:r>
              <a:rPr lang="es-ES" b="1" i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s-ES" b="1" i="1" dirty="0">
                <a:solidFill>
                  <a:schemeClr val="accent2"/>
                </a:solidFill>
              </a:rPr>
              <a:t>→ </a:t>
            </a:r>
            <a:r>
              <a:rPr lang="es-ES" b="1" i="1" dirty="0"/>
              <a:t>17 - 23 mm</a:t>
            </a:r>
          </a:p>
        </p:txBody>
      </p:sp>
      <p:sp>
        <p:nvSpPr>
          <p:cNvPr id="14" name="6 Rectángulo">
            <a:extLst>
              <a:ext uri="{FF2B5EF4-FFF2-40B4-BE49-F238E27FC236}">
                <a16:creationId xmlns:a16="http://schemas.microsoft.com/office/drawing/2014/main" id="{43766D22-FBDD-6800-8CE5-792234C049EA}"/>
              </a:ext>
            </a:extLst>
          </p:cNvPr>
          <p:cNvSpPr/>
          <p:nvPr/>
        </p:nvSpPr>
        <p:spPr>
          <a:xfrm>
            <a:off x="1944215" y="4520153"/>
            <a:ext cx="64442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Fuente: </a:t>
            </a:r>
            <a:r>
              <a:rPr lang="es-ES" sz="1200" dirty="0">
                <a:hlinkClick r:id="rId6"/>
              </a:rPr>
              <a:t>https://curiosoando.com/wp-content/uploads/2015/06/cuerdas_vocales-765x480.png</a:t>
            </a:r>
            <a:endParaRPr lang="es-ES" sz="1200" dirty="0"/>
          </a:p>
        </p:txBody>
      </p:sp>
      <p:pic>
        <p:nvPicPr>
          <p:cNvPr id="15" name="Picture 2" descr="Estudio ecográfico de la laringe en cantantes niños y ...">
            <a:extLst>
              <a:ext uri="{FF2B5EF4-FFF2-40B4-BE49-F238E27FC236}">
                <a16:creationId xmlns:a16="http://schemas.microsoft.com/office/drawing/2014/main" id="{91E6E650-4133-F98F-D7B1-2799D050D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770" y="1948019"/>
            <a:ext cx="7108463" cy="24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4BA6115-FD0F-16D2-6955-DEF63039A04C}"/>
              </a:ext>
            </a:extLst>
          </p:cNvPr>
          <p:cNvSpPr txBox="1"/>
          <p:nvPr/>
        </p:nvSpPr>
        <p:spPr>
          <a:xfrm>
            <a:off x="4258187" y="4056265"/>
            <a:ext cx="413747" cy="32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7C80BC-5D76-B888-BD07-B845F418E53F}"/>
              </a:ext>
            </a:extLst>
          </p:cNvPr>
          <p:cNvSpPr txBox="1"/>
          <p:nvPr/>
        </p:nvSpPr>
        <p:spPr>
          <a:xfrm>
            <a:off x="7871845" y="4024240"/>
            <a:ext cx="238917" cy="32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512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426FB-D8D1-B166-9F10-BF497641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E9B233-4E5C-58BE-6BCA-3B38D7C1164E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49B3C7A9-B80D-C257-78EB-D77626817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D3C1CABF-F928-C2BD-87A9-76511AFA84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866AC1C-4B96-81C1-6479-6F6FCF8F95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pic>
        <p:nvPicPr>
          <p:cNvPr id="5" name="Picture 2" descr="https://f.hypotheses.org/wp-content/blogs.dir/2753/files/2016/03/%C3%B3rganos.jpg">
            <a:extLst>
              <a:ext uri="{FF2B5EF4-FFF2-40B4-BE49-F238E27FC236}">
                <a16:creationId xmlns:a16="http://schemas.microsoft.com/office/drawing/2014/main" id="{2E0A9E04-0A52-00FD-37E4-BEAD5E02B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 bwMode="auto">
          <a:xfrm>
            <a:off x="1691677" y="1050556"/>
            <a:ext cx="5832650" cy="44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Rectángulo">
            <a:extLst>
              <a:ext uri="{FF2B5EF4-FFF2-40B4-BE49-F238E27FC236}">
                <a16:creationId xmlns:a16="http://schemas.microsoft.com/office/drawing/2014/main" id="{EF09D7C5-DC03-5106-C66E-268F1C88A0EF}"/>
              </a:ext>
            </a:extLst>
          </p:cNvPr>
          <p:cNvSpPr/>
          <p:nvPr/>
        </p:nvSpPr>
        <p:spPr>
          <a:xfrm>
            <a:off x="3419870" y="116632"/>
            <a:ext cx="2376265" cy="7793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>
                <a:gd name="adj" fmla="val 2000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ARTICULACIÓN</a:t>
            </a:r>
          </a:p>
        </p:txBody>
      </p:sp>
      <p:sp>
        <p:nvSpPr>
          <p:cNvPr id="7" name="1 Rectángulo">
            <a:extLst>
              <a:ext uri="{FF2B5EF4-FFF2-40B4-BE49-F238E27FC236}">
                <a16:creationId xmlns:a16="http://schemas.microsoft.com/office/drawing/2014/main" id="{B6FC79C5-D3CD-A488-0F6A-B6A79E180FB2}"/>
              </a:ext>
            </a:extLst>
          </p:cNvPr>
          <p:cNvSpPr/>
          <p:nvPr/>
        </p:nvSpPr>
        <p:spPr>
          <a:xfrm>
            <a:off x="1331640" y="5517232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Fuente: </a:t>
            </a:r>
            <a:r>
              <a:rPr lang="es-ES" sz="1200" dirty="0">
                <a:hlinkClick r:id="rId6"/>
              </a:rPr>
              <a:t>https://sottovoce.hypotheses.org/category/non-classe/voz-hablada/como-se-produce-la-voz-ii-la-articulacion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2727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459FF-62A0-0BC4-FF12-5EAEF2FE0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DA72C1D-EA28-B28E-07FB-1D2857F3958B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B5FF6582-3461-FCAE-AFC5-13C9AC5B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36189D62-065A-EDFE-EE2A-F530548A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A253BD6-667C-3381-3BD9-B46622726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pic>
        <p:nvPicPr>
          <p:cNvPr id="5" name="Picture 2" descr="https://lh3.googleusercontent.com/-IPEWQbcSN3I/TYzLeJAugtI/AAAAAAAAAG0/Mp5Px9LQ0c4/s1600/sinus.png">
            <a:extLst>
              <a:ext uri="{FF2B5EF4-FFF2-40B4-BE49-F238E27FC236}">
                <a16:creationId xmlns:a16="http://schemas.microsoft.com/office/drawing/2014/main" id="{29199C50-AF67-AB47-B91A-CD6014428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8220" r="6404"/>
          <a:stretch/>
        </p:blipFill>
        <p:spPr bwMode="auto">
          <a:xfrm>
            <a:off x="1850088" y="1063190"/>
            <a:ext cx="5515827" cy="459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Rectángulo">
            <a:extLst>
              <a:ext uri="{FF2B5EF4-FFF2-40B4-BE49-F238E27FC236}">
                <a16:creationId xmlns:a16="http://schemas.microsoft.com/office/drawing/2014/main" id="{A05F47B4-BB90-C13B-1521-EC548B3A7704}"/>
              </a:ext>
            </a:extLst>
          </p:cNvPr>
          <p:cNvSpPr/>
          <p:nvPr/>
        </p:nvSpPr>
        <p:spPr>
          <a:xfrm>
            <a:off x="3419870" y="332656"/>
            <a:ext cx="2376265" cy="7793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RESONADORES</a:t>
            </a:r>
          </a:p>
        </p:txBody>
      </p:sp>
      <p:sp>
        <p:nvSpPr>
          <p:cNvPr id="7" name="1 Rectángulo">
            <a:extLst>
              <a:ext uri="{FF2B5EF4-FFF2-40B4-BE49-F238E27FC236}">
                <a16:creationId xmlns:a16="http://schemas.microsoft.com/office/drawing/2014/main" id="{879EF4CE-999D-77D0-6466-033D48825607}"/>
              </a:ext>
            </a:extLst>
          </p:cNvPr>
          <p:cNvSpPr/>
          <p:nvPr/>
        </p:nvSpPr>
        <p:spPr>
          <a:xfrm>
            <a:off x="2051720" y="5642885"/>
            <a:ext cx="6120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Fuente: </a:t>
            </a:r>
            <a:r>
              <a:rPr lang="es-ES" sz="1200" dirty="0">
                <a:hlinkClick r:id="rId6"/>
              </a:rPr>
              <a:t>http://minascience.blogspot.com.es/2011/03/la-voz-resonadores-craneales-i.html</a:t>
            </a:r>
            <a:endParaRPr lang="es-ES" sz="1200" dirty="0"/>
          </a:p>
        </p:txBody>
      </p:sp>
      <p:sp>
        <p:nvSpPr>
          <p:cNvPr id="9" name="3 Marcador de texto">
            <a:extLst>
              <a:ext uri="{FF2B5EF4-FFF2-40B4-BE49-F238E27FC236}">
                <a16:creationId xmlns:a16="http://schemas.microsoft.com/office/drawing/2014/main" id="{E0A59AD7-1299-58BF-B746-7CF537B6CDB8}"/>
              </a:ext>
            </a:extLst>
          </p:cNvPr>
          <p:cNvSpPr txBox="1">
            <a:spLocks/>
          </p:cNvSpPr>
          <p:nvPr/>
        </p:nvSpPr>
        <p:spPr>
          <a:xfrm rot="20902573">
            <a:off x="633283" y="679402"/>
            <a:ext cx="2218522" cy="64335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r>
              <a:rPr lang="es-ES" sz="2600" b="1" dirty="0">
                <a:solidFill>
                  <a:srgbClr val="005BD3"/>
                </a:solidFill>
              </a:rPr>
              <a:t>¡Vibración del cráneo!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es-ES" sz="2000" dirty="0"/>
          </a:p>
        </p:txBody>
      </p:sp>
      <p:sp>
        <p:nvSpPr>
          <p:cNvPr id="11" name="3 Marcador de texto">
            <a:extLst>
              <a:ext uri="{FF2B5EF4-FFF2-40B4-BE49-F238E27FC236}">
                <a16:creationId xmlns:a16="http://schemas.microsoft.com/office/drawing/2014/main" id="{5E79475D-E317-1D7C-A71A-33AB462CBB27}"/>
              </a:ext>
            </a:extLst>
          </p:cNvPr>
          <p:cNvSpPr txBox="1">
            <a:spLocks/>
          </p:cNvSpPr>
          <p:nvPr/>
        </p:nvSpPr>
        <p:spPr>
          <a:xfrm rot="923347">
            <a:off x="6434020" y="1236844"/>
            <a:ext cx="1863788" cy="64335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r>
              <a:rPr lang="es-ES" sz="2400" b="1" dirty="0">
                <a:solidFill>
                  <a:srgbClr val="005BD3"/>
                </a:solidFill>
              </a:rPr>
              <a:t>¡Resonancia del cuello!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33446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C52FE-2DB3-5747-92B5-2FA4B0CF7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C95972A-8FBA-62C5-86B2-E9950A8F9E72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81BAD1D7-A75F-219F-B601-494E25FE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FFB58904-D7FE-7CCD-934B-2447D83256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D293CA1-EF3D-D8BC-5E73-3746E3842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pic>
        <p:nvPicPr>
          <p:cNvPr id="5" name="Picture 2" descr="http://img1.es.ndsstatic.com/wallpapers/41e53d40b6558303bdcc7bb4cc84cd83_large.jpeg">
            <a:extLst>
              <a:ext uri="{FF2B5EF4-FFF2-40B4-BE49-F238E27FC236}">
                <a16:creationId xmlns:a16="http://schemas.microsoft.com/office/drawing/2014/main" id="{29658D6B-0166-7F26-F3D7-0EF953AB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87177"/>
            <a:ext cx="7234801" cy="489654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894C7598-999C-4B87-2A07-6E0FD829C4B7}"/>
              </a:ext>
            </a:extLst>
          </p:cNvPr>
          <p:cNvSpPr txBox="1">
            <a:spLocks/>
          </p:cNvSpPr>
          <p:nvPr/>
        </p:nvSpPr>
        <p:spPr>
          <a:xfrm>
            <a:off x="683568" y="836712"/>
            <a:ext cx="3860225" cy="22537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cap="small" dirty="0">
                <a:solidFill>
                  <a:srgbClr val="CC8E60"/>
                </a:solidFill>
              </a:rPr>
              <a:t>3. Técnica vocal</a:t>
            </a:r>
          </a:p>
        </p:txBody>
      </p:sp>
    </p:spTree>
    <p:extLst>
      <p:ext uri="{BB962C8B-B14F-4D97-AF65-F5344CB8AC3E}">
        <p14:creationId xmlns:p14="http://schemas.microsoft.com/office/powerpoint/2010/main" val="425143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0655D-B6E1-ECAB-A92A-EABEB979A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FB76B00-D1CA-9B8D-DF7C-79010CF38FC7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1A768E5C-3D24-D16F-9156-6A025905F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95DA76C5-04D7-A5E8-5B05-874BD87DCD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10AC81C-8588-1B63-D1F8-FBC3E7E9D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1C53DBFD-992A-1A84-204C-6E1D6E5B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171" y="260648"/>
            <a:ext cx="6965245" cy="1202485"/>
          </a:xfrm>
        </p:spPr>
        <p:txBody>
          <a:bodyPr>
            <a:normAutofit/>
          </a:bodyPr>
          <a:lstStyle/>
          <a:p>
            <a:r>
              <a:rPr lang="es-ES" sz="3600" b="1" cap="small" dirty="0">
                <a:solidFill>
                  <a:schemeClr val="accent2"/>
                </a:solidFill>
              </a:rPr>
              <a:t>Importancia: modulación de la voz</a:t>
            </a:r>
          </a:p>
        </p:txBody>
      </p:sp>
      <p:sp>
        <p:nvSpPr>
          <p:cNvPr id="6" name="2 Marcador de texto">
            <a:extLst>
              <a:ext uri="{FF2B5EF4-FFF2-40B4-BE49-F238E27FC236}">
                <a16:creationId xmlns:a16="http://schemas.microsoft.com/office/drawing/2014/main" id="{C039A4EB-C7EB-5029-E9E8-CE25872B3097}"/>
              </a:ext>
            </a:extLst>
          </p:cNvPr>
          <p:cNvSpPr txBox="1">
            <a:spLocks/>
          </p:cNvSpPr>
          <p:nvPr/>
        </p:nvSpPr>
        <p:spPr>
          <a:xfrm>
            <a:off x="1101066" y="2060848"/>
            <a:ext cx="7071334" cy="36004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2800" b="1" dirty="0"/>
              <a:t>Pronunciación</a:t>
            </a:r>
          </a:p>
          <a:p>
            <a:pPr marL="457200" indent="-457200" algn="just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2800" b="1" dirty="0"/>
              <a:t>Cambios de ritmo</a:t>
            </a:r>
          </a:p>
          <a:p>
            <a:pPr marL="457200" indent="-457200" algn="just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2800" b="1" dirty="0"/>
              <a:t>Cambios de volumen</a:t>
            </a:r>
            <a:r>
              <a:rPr lang="es-ES" sz="2800" dirty="0"/>
              <a:t>: proyectar la voz y adaptarla a la cantidad de público y al tamaño de la sala.</a:t>
            </a:r>
          </a:p>
          <a:p>
            <a:pPr marL="457200" lvl="0" indent="-457200" algn="just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_tradnl" sz="2800" b="1" dirty="0"/>
              <a:t>Cambios de entonación</a:t>
            </a:r>
            <a:r>
              <a:rPr lang="es-ES_tradnl" sz="2800" dirty="0"/>
              <a:t>: agudos y graves acordes a las emociones que se transmiten. </a:t>
            </a:r>
          </a:p>
          <a:p>
            <a:pPr marL="457200" indent="-457200">
              <a:buClr>
                <a:schemeClr val="accent5"/>
              </a:buClr>
              <a:buFont typeface="Brush Script MT" pitchFamily="66" charset="0"/>
              <a:buAutoNum type="arabicPeriod"/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6800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7BC42-8151-1DC7-E53F-BB06E8F97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15C9132-C360-AE7C-A9C6-5B7FC8C490FA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FD131468-049E-415F-8900-77058CCE1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68297CC4-35E4-DB5B-1F06-4F2F658941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3CBDAE7-2D22-3C92-0678-1C00033549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sp>
        <p:nvSpPr>
          <p:cNvPr id="6" name="3 Marcador de texto">
            <a:extLst>
              <a:ext uri="{FF2B5EF4-FFF2-40B4-BE49-F238E27FC236}">
                <a16:creationId xmlns:a16="http://schemas.microsoft.com/office/drawing/2014/main" id="{502CCEF2-BBF4-3C3E-1DE3-55F3EF021F05}"/>
              </a:ext>
            </a:extLst>
          </p:cNvPr>
          <p:cNvSpPr txBox="1">
            <a:spLocks/>
          </p:cNvSpPr>
          <p:nvPr/>
        </p:nvSpPr>
        <p:spPr>
          <a:xfrm>
            <a:off x="1475656" y="1636700"/>
            <a:ext cx="3599851" cy="6433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Músculos faciales</a:t>
            </a:r>
          </a:p>
          <a:p>
            <a:pPr marL="457200" indent="-457200">
              <a:buClr>
                <a:schemeClr val="accent5"/>
              </a:buClr>
              <a:buFont typeface="Brush Script MT" pitchFamily="66" charset="0"/>
              <a:buChar char="O"/>
            </a:pPr>
            <a:endParaRPr lang="es-ES" sz="2000" dirty="0"/>
          </a:p>
        </p:txBody>
      </p:sp>
      <p:sp>
        <p:nvSpPr>
          <p:cNvPr id="7" name="3 Marcador de texto">
            <a:extLst>
              <a:ext uri="{FF2B5EF4-FFF2-40B4-BE49-F238E27FC236}">
                <a16:creationId xmlns:a16="http://schemas.microsoft.com/office/drawing/2014/main" id="{6E15ABFB-4252-C7F4-42F2-83B04BCF60E9}"/>
              </a:ext>
            </a:extLst>
          </p:cNvPr>
          <p:cNvSpPr txBox="1">
            <a:spLocks/>
          </p:cNvSpPr>
          <p:nvPr/>
        </p:nvSpPr>
        <p:spPr>
          <a:xfrm>
            <a:off x="971600" y="2780928"/>
            <a:ext cx="3599851" cy="1121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endParaRPr lang="es-ES" sz="2000" dirty="0"/>
          </a:p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Cuello</a:t>
            </a:r>
          </a:p>
          <a:p>
            <a:pPr>
              <a:buClr>
                <a:schemeClr val="accent5"/>
              </a:buClr>
            </a:pPr>
            <a:endParaRPr lang="es-ES" sz="2000" dirty="0"/>
          </a:p>
        </p:txBody>
      </p:sp>
      <p:sp>
        <p:nvSpPr>
          <p:cNvPr id="9" name="3 Marcador de texto">
            <a:extLst>
              <a:ext uri="{FF2B5EF4-FFF2-40B4-BE49-F238E27FC236}">
                <a16:creationId xmlns:a16="http://schemas.microsoft.com/office/drawing/2014/main" id="{2E6B93CA-14E4-8A2F-5C70-0B1BB2C26291}"/>
              </a:ext>
            </a:extLst>
          </p:cNvPr>
          <p:cNvSpPr txBox="1">
            <a:spLocks/>
          </p:cNvSpPr>
          <p:nvPr/>
        </p:nvSpPr>
        <p:spPr>
          <a:xfrm>
            <a:off x="971600" y="4509120"/>
            <a:ext cx="3599851" cy="1249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endParaRPr lang="es-ES" sz="2000" dirty="0"/>
          </a:p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Tronco</a:t>
            </a:r>
          </a:p>
          <a:p>
            <a:endParaRPr lang="es-ES" dirty="0"/>
          </a:p>
        </p:txBody>
      </p:sp>
      <p:pic>
        <p:nvPicPr>
          <p:cNvPr id="11" name="Picture 2" descr="C:\Users\Moni\Downloads\droopy080211_560.jpg">
            <a:extLst>
              <a:ext uri="{FF2B5EF4-FFF2-40B4-BE49-F238E27FC236}">
                <a16:creationId xmlns:a16="http://schemas.microsoft.com/office/drawing/2014/main" id="{BE5A1177-BF74-F5FE-FEB9-07A9334F2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74" y="1196753"/>
            <a:ext cx="2561415" cy="1257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3" descr="C:\Users\Moni\Downloads\rsz_calentamiento_cuello2.png">
            <a:extLst>
              <a:ext uri="{FF2B5EF4-FFF2-40B4-BE49-F238E27FC236}">
                <a16:creationId xmlns:a16="http://schemas.microsoft.com/office/drawing/2014/main" id="{682EEA4F-E18A-35F7-8163-926FC504D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6" y="2597163"/>
            <a:ext cx="2240585" cy="1680439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Moni\Downloads\brazos.png">
            <a:extLst>
              <a:ext uri="{FF2B5EF4-FFF2-40B4-BE49-F238E27FC236}">
                <a16:creationId xmlns:a16="http://schemas.microsoft.com/office/drawing/2014/main" id="{818DF5AC-998C-E114-DFBA-84F3A867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29902"/>
            <a:ext cx="3318202" cy="1246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 Título">
            <a:extLst>
              <a:ext uri="{FF2B5EF4-FFF2-40B4-BE49-F238E27FC236}">
                <a16:creationId xmlns:a16="http://schemas.microsoft.com/office/drawing/2014/main" id="{D19AE652-4340-49BF-4E04-BDDDE17D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619" y="421130"/>
            <a:ext cx="3182198" cy="520911"/>
          </a:xfrm>
        </p:spPr>
        <p:txBody>
          <a:bodyPr>
            <a:noAutofit/>
          </a:bodyPr>
          <a:lstStyle/>
          <a:p>
            <a:pPr algn="ctr"/>
            <a:br>
              <a:rPr lang="es-ES" sz="3600" b="1" cap="small" dirty="0">
                <a:solidFill>
                  <a:schemeClr val="accent2"/>
                </a:solidFill>
              </a:rPr>
            </a:br>
            <a:r>
              <a:rPr lang="es-ES" sz="3600" b="1" cap="small" dirty="0">
                <a:solidFill>
                  <a:schemeClr val="accent2"/>
                </a:solidFill>
              </a:rPr>
              <a:t>Activación</a:t>
            </a:r>
            <a:endParaRPr lang="es-E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F48BC-EEAA-5E09-FEA7-DE0534999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D11CF98-D535-1C88-CB13-64A572F2BEAD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FFBD3242-D729-B74A-5016-DC2650EA0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E38BE366-33DA-8EE1-73A0-D94BED54F7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0206A8B-727D-549D-3B69-05C186331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6E034D95-11DE-7C02-6F04-11DC382A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619" y="421130"/>
            <a:ext cx="3064827" cy="520911"/>
          </a:xfrm>
        </p:spPr>
        <p:txBody>
          <a:bodyPr>
            <a:noAutofit/>
          </a:bodyPr>
          <a:lstStyle/>
          <a:p>
            <a:pPr algn="ctr"/>
            <a:r>
              <a:rPr lang="es-ES" sz="3600" b="1" cap="small" dirty="0">
                <a:solidFill>
                  <a:schemeClr val="accent2"/>
                </a:solidFill>
              </a:rPr>
              <a:t>Respiración</a:t>
            </a:r>
            <a:endParaRPr lang="es-ES" sz="3600" dirty="0">
              <a:solidFill>
                <a:schemeClr val="accent2"/>
              </a:solidFill>
            </a:endParaRPr>
          </a:p>
        </p:txBody>
      </p:sp>
      <p:sp>
        <p:nvSpPr>
          <p:cNvPr id="6" name="3 Marcador de texto">
            <a:extLst>
              <a:ext uri="{FF2B5EF4-FFF2-40B4-BE49-F238E27FC236}">
                <a16:creationId xmlns:a16="http://schemas.microsoft.com/office/drawing/2014/main" id="{AC73A0BA-6F8F-699C-A52A-CB270DAF90A9}"/>
              </a:ext>
            </a:extLst>
          </p:cNvPr>
          <p:cNvSpPr txBox="1">
            <a:spLocks/>
          </p:cNvSpPr>
          <p:nvPr/>
        </p:nvSpPr>
        <p:spPr>
          <a:xfrm>
            <a:off x="1908253" y="1404899"/>
            <a:ext cx="3599851" cy="6433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Postura</a:t>
            </a:r>
          </a:p>
          <a:p>
            <a:pPr marL="457200" indent="-457200">
              <a:buClr>
                <a:schemeClr val="accent5"/>
              </a:buClr>
              <a:buFont typeface="Brush Script MT" pitchFamily="66" charset="0"/>
              <a:buChar char="O"/>
            </a:pPr>
            <a:endParaRPr lang="es-ES" sz="2000" dirty="0"/>
          </a:p>
        </p:txBody>
      </p:sp>
      <p:sp>
        <p:nvSpPr>
          <p:cNvPr id="7" name="3 Marcador de texto">
            <a:extLst>
              <a:ext uri="{FF2B5EF4-FFF2-40B4-BE49-F238E27FC236}">
                <a16:creationId xmlns:a16="http://schemas.microsoft.com/office/drawing/2014/main" id="{4969AC48-6A52-9D4A-CBD7-BDE2FB5FCD75}"/>
              </a:ext>
            </a:extLst>
          </p:cNvPr>
          <p:cNvSpPr txBox="1">
            <a:spLocks/>
          </p:cNvSpPr>
          <p:nvPr/>
        </p:nvSpPr>
        <p:spPr>
          <a:xfrm>
            <a:off x="1006275" y="2511108"/>
            <a:ext cx="3599851" cy="1121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endParaRPr lang="es-ES" sz="2000" dirty="0"/>
          </a:p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Músculos intercostales</a:t>
            </a:r>
          </a:p>
          <a:p>
            <a:pPr>
              <a:buClr>
                <a:schemeClr val="accent5"/>
              </a:buClr>
            </a:pPr>
            <a:endParaRPr lang="es-ES" sz="2000" dirty="0"/>
          </a:p>
        </p:txBody>
      </p:sp>
      <p:sp>
        <p:nvSpPr>
          <p:cNvPr id="9" name="3 Marcador de texto">
            <a:extLst>
              <a:ext uri="{FF2B5EF4-FFF2-40B4-BE49-F238E27FC236}">
                <a16:creationId xmlns:a16="http://schemas.microsoft.com/office/drawing/2014/main" id="{ABB6A7B4-438F-524E-9AF5-99A72751AFAB}"/>
              </a:ext>
            </a:extLst>
          </p:cNvPr>
          <p:cNvSpPr txBox="1">
            <a:spLocks/>
          </p:cNvSpPr>
          <p:nvPr/>
        </p:nvSpPr>
        <p:spPr>
          <a:xfrm>
            <a:off x="827584" y="4315190"/>
            <a:ext cx="3599851" cy="1249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endParaRPr lang="es-ES" sz="2000" dirty="0"/>
          </a:p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Diafragma</a:t>
            </a:r>
          </a:p>
          <a:p>
            <a:endParaRPr lang="es-ES" dirty="0"/>
          </a:p>
        </p:txBody>
      </p:sp>
      <p:pic>
        <p:nvPicPr>
          <p:cNvPr id="11" name="Picture 2" descr="C:\Users\Moni\Downloads\External_intercostal_muscles_animation3.gif">
            <a:extLst>
              <a:ext uri="{FF2B5EF4-FFF2-40B4-BE49-F238E27FC236}">
                <a16:creationId xmlns:a16="http://schemas.microsoft.com/office/drawing/2014/main" id="{49EF49A2-5F70-E9B6-4151-DA3DB3626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139" y="2500576"/>
            <a:ext cx="1628927" cy="16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oni\Downloads\v4-728px-Breathe-Correctly-to-Protect-Your-Singing-Voice-Step-4-Version-3.jpg">
            <a:extLst>
              <a:ext uri="{FF2B5EF4-FFF2-40B4-BE49-F238E27FC236}">
                <a16:creationId xmlns:a16="http://schemas.microsoft.com/office/drawing/2014/main" id="{7C884864-4F82-3FDE-C212-5021B50B4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/>
          <a:stretch/>
        </p:blipFill>
        <p:spPr bwMode="auto">
          <a:xfrm>
            <a:off x="6111754" y="764704"/>
            <a:ext cx="1753699" cy="161656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Moni\Downloads\diaf1.jpg">
            <a:extLst>
              <a:ext uri="{FF2B5EF4-FFF2-40B4-BE49-F238E27FC236}">
                <a16:creationId xmlns:a16="http://schemas.microsoft.com/office/drawing/2014/main" id="{1C3CA329-3023-30ED-5C45-74DD1980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89577"/>
            <a:ext cx="1808870" cy="1502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0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D3744-F61C-9494-D7E0-E4F12AE47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26E637D-BAA1-4F4C-C7F7-750138C4492B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D9926C8E-E7BF-3BF6-110C-2B0A352F8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616BE432-E451-24BC-9983-FAB6AD9792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447E8FB-5559-BBBD-6596-046A15F95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sp>
        <p:nvSpPr>
          <p:cNvPr id="6" name="3 Marcador de texto">
            <a:extLst>
              <a:ext uri="{FF2B5EF4-FFF2-40B4-BE49-F238E27FC236}">
                <a16:creationId xmlns:a16="http://schemas.microsoft.com/office/drawing/2014/main" id="{C61DDB1F-B02F-C0E5-14B4-01DF4766A0FC}"/>
              </a:ext>
            </a:extLst>
          </p:cNvPr>
          <p:cNvSpPr txBox="1">
            <a:spLocks/>
          </p:cNvSpPr>
          <p:nvPr/>
        </p:nvSpPr>
        <p:spPr>
          <a:xfrm>
            <a:off x="1476205" y="1643236"/>
            <a:ext cx="3599851" cy="6433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Ejercicios con </a:t>
            </a:r>
            <a:r>
              <a:rPr lang="es-ES" sz="2400" i="1" dirty="0"/>
              <a:t>m</a:t>
            </a:r>
          </a:p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endParaRPr lang="es-ES" sz="2000" dirty="0"/>
          </a:p>
        </p:txBody>
      </p:sp>
      <p:sp>
        <p:nvSpPr>
          <p:cNvPr id="7" name="3 Marcador de texto">
            <a:extLst>
              <a:ext uri="{FF2B5EF4-FFF2-40B4-BE49-F238E27FC236}">
                <a16:creationId xmlns:a16="http://schemas.microsoft.com/office/drawing/2014/main" id="{6004A270-C878-70F3-9694-E115C66BBE88}"/>
              </a:ext>
            </a:extLst>
          </p:cNvPr>
          <p:cNvSpPr txBox="1">
            <a:spLocks/>
          </p:cNvSpPr>
          <p:nvPr/>
        </p:nvSpPr>
        <p:spPr>
          <a:xfrm>
            <a:off x="899592" y="2883310"/>
            <a:ext cx="3599851" cy="1121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endParaRPr lang="es-ES" sz="2000" dirty="0"/>
          </a:p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Ejercicios con </a:t>
            </a:r>
            <a:r>
              <a:rPr lang="es-ES" sz="2400" i="1" dirty="0"/>
              <a:t>n</a:t>
            </a:r>
          </a:p>
          <a:p>
            <a:pPr>
              <a:buClr>
                <a:schemeClr val="accent5"/>
              </a:buClr>
            </a:pPr>
            <a:endParaRPr lang="es-ES" sz="2000" dirty="0"/>
          </a:p>
        </p:txBody>
      </p:sp>
      <p:sp>
        <p:nvSpPr>
          <p:cNvPr id="9" name="3 Marcador de texto">
            <a:extLst>
              <a:ext uri="{FF2B5EF4-FFF2-40B4-BE49-F238E27FC236}">
                <a16:creationId xmlns:a16="http://schemas.microsoft.com/office/drawing/2014/main" id="{5F88B1CD-8360-7FAC-3C3E-AAC09789C4B6}"/>
              </a:ext>
            </a:extLst>
          </p:cNvPr>
          <p:cNvSpPr txBox="1">
            <a:spLocks/>
          </p:cNvSpPr>
          <p:nvPr/>
        </p:nvSpPr>
        <p:spPr>
          <a:xfrm>
            <a:off x="899592" y="4535328"/>
            <a:ext cx="3599851" cy="1249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endParaRPr lang="es-ES" sz="2000" dirty="0"/>
          </a:p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Recitar frases</a:t>
            </a:r>
          </a:p>
          <a:p>
            <a:endParaRPr lang="es-ES" dirty="0"/>
          </a:p>
        </p:txBody>
      </p:sp>
      <p:sp>
        <p:nvSpPr>
          <p:cNvPr id="11" name="5 Rectángulo">
            <a:extLst>
              <a:ext uri="{FF2B5EF4-FFF2-40B4-BE49-F238E27FC236}">
                <a16:creationId xmlns:a16="http://schemas.microsoft.com/office/drawing/2014/main" id="{BFBE4FD3-0BAE-DB2E-F290-DE9752E6B5A8}"/>
              </a:ext>
            </a:extLst>
          </p:cNvPr>
          <p:cNvSpPr/>
          <p:nvPr/>
        </p:nvSpPr>
        <p:spPr>
          <a:xfrm rot="20913537">
            <a:off x="4410035" y="1344907"/>
            <a:ext cx="44626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mm-</a:t>
            </a:r>
            <a:r>
              <a:rPr lang="es-E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aa</a:t>
            </a:r>
            <a:r>
              <a:rPr lang="es-ES" sz="3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s-E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ee</a:t>
            </a:r>
            <a:r>
              <a:rPr lang="es-ES" sz="3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-ii-</a:t>
            </a:r>
            <a:r>
              <a:rPr lang="es-E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oo</a:t>
            </a:r>
            <a:r>
              <a:rPr lang="es-ES" sz="3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</a:t>
            </a:r>
            <a:r>
              <a:rPr lang="es-E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uu</a:t>
            </a:r>
            <a:endParaRPr lang="es-E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11 Rectángulo">
            <a:extLst>
              <a:ext uri="{FF2B5EF4-FFF2-40B4-BE49-F238E27FC236}">
                <a16:creationId xmlns:a16="http://schemas.microsoft.com/office/drawing/2014/main" id="{442C5DC1-B6C9-A0F4-EE8F-A6164D554871}"/>
              </a:ext>
            </a:extLst>
          </p:cNvPr>
          <p:cNvSpPr/>
          <p:nvPr/>
        </p:nvSpPr>
        <p:spPr>
          <a:xfrm>
            <a:off x="5436096" y="2427425"/>
            <a:ext cx="20162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nn</a:t>
            </a:r>
            <a:endParaRPr lang="es-ES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s-ES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 </a:t>
            </a:r>
            <a:r>
              <a:rPr lang="es-ES" sz="36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nn</a:t>
            </a:r>
            <a:endParaRPr lang="es-ES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s-ES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      </a:t>
            </a:r>
            <a:r>
              <a:rPr lang="es-ES" sz="36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nn</a:t>
            </a:r>
            <a:endParaRPr lang="es-ES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6 Flecha curvada hacia la izquierda">
            <a:extLst>
              <a:ext uri="{FF2B5EF4-FFF2-40B4-BE49-F238E27FC236}">
                <a16:creationId xmlns:a16="http://schemas.microsoft.com/office/drawing/2014/main" id="{7BA12D65-7D2A-D27B-2228-A753E76DF715}"/>
              </a:ext>
            </a:extLst>
          </p:cNvPr>
          <p:cNvSpPr/>
          <p:nvPr/>
        </p:nvSpPr>
        <p:spPr>
          <a:xfrm rot="20404122">
            <a:off x="6891198" y="2635952"/>
            <a:ext cx="370725" cy="575267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5" name="12 Flecha curvada hacia la izquierda">
            <a:extLst>
              <a:ext uri="{FF2B5EF4-FFF2-40B4-BE49-F238E27FC236}">
                <a16:creationId xmlns:a16="http://schemas.microsoft.com/office/drawing/2014/main" id="{758D7126-5B5A-CD79-2029-E775E3517876}"/>
              </a:ext>
            </a:extLst>
          </p:cNvPr>
          <p:cNvSpPr/>
          <p:nvPr/>
        </p:nvSpPr>
        <p:spPr>
          <a:xfrm rot="20404122">
            <a:off x="7210669" y="3246357"/>
            <a:ext cx="370725" cy="575267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6" name="Picture 1" descr="C:\Users\Moni\Downloads\1453802970479.jpg">
            <a:extLst>
              <a:ext uri="{FF2B5EF4-FFF2-40B4-BE49-F238E27FC236}">
                <a16:creationId xmlns:a16="http://schemas.microsoft.com/office/drawing/2014/main" id="{00AECA95-A513-A487-109D-606128C2F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57" y="4511315"/>
            <a:ext cx="2830835" cy="1297114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 Título">
            <a:extLst>
              <a:ext uri="{FF2B5EF4-FFF2-40B4-BE49-F238E27FC236}">
                <a16:creationId xmlns:a16="http://schemas.microsoft.com/office/drawing/2014/main" id="{4F49E4A3-6681-1F2D-DC7B-9625E3C94963}"/>
              </a:ext>
            </a:extLst>
          </p:cNvPr>
          <p:cNvSpPr txBox="1">
            <a:spLocks/>
          </p:cNvSpPr>
          <p:nvPr/>
        </p:nvSpPr>
        <p:spPr>
          <a:xfrm>
            <a:off x="1334619" y="421130"/>
            <a:ext cx="3064827" cy="52091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b="1" cap="small" dirty="0">
                <a:solidFill>
                  <a:schemeClr val="accent2"/>
                </a:solidFill>
              </a:rPr>
              <a:t>Proyección</a:t>
            </a:r>
            <a:endParaRPr lang="es-E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0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9" grpId="0"/>
      <p:bldP spid="11" grpId="0"/>
      <p:bldP spid="13" grpId="0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26556-3336-4B3D-DE0F-A357CFCF7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EB4B06E-8EDF-1B89-C27C-82C00F959F2D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7276A671-4E16-291E-DD6D-815D9776C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F71DBDBF-4B5E-AA11-0FBD-31F1E0751A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905CA8E-A56C-7A5C-DA11-FD0A6ED82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76BA7DC8-D8AF-1232-EFF1-EB43CF7A7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60648"/>
            <a:ext cx="6965245" cy="1202485"/>
          </a:xfrm>
        </p:spPr>
        <p:txBody>
          <a:bodyPr>
            <a:normAutofit/>
          </a:bodyPr>
          <a:lstStyle/>
          <a:p>
            <a:pPr algn="ctr"/>
            <a:r>
              <a:rPr lang="es-ES" sz="3600" b="1" cap="small" dirty="0">
                <a:solidFill>
                  <a:schemeClr val="accent2"/>
                </a:solidFill>
              </a:rPr>
              <a:t>Versión breve</a:t>
            </a:r>
          </a:p>
        </p:txBody>
      </p:sp>
      <p:sp>
        <p:nvSpPr>
          <p:cNvPr id="6" name="2 Marcador de texto">
            <a:extLst>
              <a:ext uri="{FF2B5EF4-FFF2-40B4-BE49-F238E27FC236}">
                <a16:creationId xmlns:a16="http://schemas.microsoft.com/office/drawing/2014/main" id="{D2776918-CDC6-FDA9-9C71-B2E983A994C6}"/>
              </a:ext>
            </a:extLst>
          </p:cNvPr>
          <p:cNvSpPr txBox="1">
            <a:spLocks/>
          </p:cNvSpPr>
          <p:nvPr/>
        </p:nvSpPr>
        <p:spPr>
          <a:xfrm>
            <a:off x="1259632" y="1916832"/>
            <a:ext cx="6728112" cy="403244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3100" dirty="0"/>
              <a:t>Estirar cara y cuello y soltar musculatura</a:t>
            </a:r>
          </a:p>
          <a:p>
            <a:pPr marL="457200" indent="-457200" algn="just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3100" dirty="0"/>
              <a:t>Activación de la lengua</a:t>
            </a:r>
          </a:p>
          <a:p>
            <a:pPr marL="457200" indent="-457200" algn="just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3100" dirty="0"/>
              <a:t>Respiraciones costales</a:t>
            </a:r>
          </a:p>
          <a:p>
            <a:pPr marL="457200" indent="-457200" algn="just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3100" dirty="0"/>
              <a:t>Expulsar aire con S (continuo y entrecortado)</a:t>
            </a:r>
          </a:p>
          <a:p>
            <a:pPr marL="457200" lvl="0" indent="-457200" algn="just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_tradnl" sz="3100" dirty="0"/>
              <a:t>Expulsar aire con M y cambiar a vocales (sin perder intensidad y controlando columna de aire), más agudo cada vez.</a:t>
            </a:r>
          </a:p>
          <a:p>
            <a:pPr marL="457200" lvl="0" indent="-457200" algn="just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_tradnl" sz="3100" dirty="0"/>
              <a:t>Expulsar aire con N en cadencia descendente (buscando espacio y resonadores).</a:t>
            </a:r>
            <a:endParaRPr lang="es-ES" sz="3100" dirty="0"/>
          </a:p>
          <a:p>
            <a:pPr marL="457200" indent="-457200">
              <a:buClr>
                <a:schemeClr val="accent5"/>
              </a:buClr>
              <a:buFont typeface="Brush Script MT" pitchFamily="66" charset="0"/>
              <a:buAutoNum type="arabicPeriod"/>
            </a:pPr>
            <a:endParaRPr lang="es-ES" sz="2800" dirty="0"/>
          </a:p>
        </p:txBody>
      </p:sp>
      <p:sp>
        <p:nvSpPr>
          <p:cNvPr id="7" name="5 CuadroTexto">
            <a:extLst>
              <a:ext uri="{FF2B5EF4-FFF2-40B4-BE49-F238E27FC236}">
                <a16:creationId xmlns:a16="http://schemas.microsoft.com/office/drawing/2014/main" id="{AB936BC2-5ACB-E59F-4033-464FDA945646}"/>
              </a:ext>
            </a:extLst>
          </p:cNvPr>
          <p:cNvSpPr txBox="1"/>
          <p:nvPr/>
        </p:nvSpPr>
        <p:spPr>
          <a:xfrm>
            <a:off x="2627784" y="2135093"/>
            <a:ext cx="4032448" cy="3526155"/>
          </a:xfrm>
          <a:prstGeom prst="foldedCorne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¡Justo antes de salir a hablar!</a:t>
            </a:r>
          </a:p>
          <a:p>
            <a:pPr algn="ctr"/>
            <a:endParaRPr lang="es-ES" sz="2400" dirty="0"/>
          </a:p>
          <a:p>
            <a:pPr algn="ctr"/>
            <a:endParaRPr lang="es-ES" sz="2400" dirty="0"/>
          </a:p>
          <a:p>
            <a:pPr algn="ctr"/>
            <a:r>
              <a:rPr lang="es-ES" sz="2400" i="1" dirty="0"/>
              <a:t>Respirar profundamente y echar aire con las manos tapando la boca, como si empañásemos un cristal</a:t>
            </a:r>
          </a:p>
          <a:p>
            <a:endParaRPr lang="es-ES" i="1" dirty="0"/>
          </a:p>
        </p:txBody>
      </p:sp>
      <p:sp>
        <p:nvSpPr>
          <p:cNvPr id="9" name="6 Cheurón">
            <a:extLst>
              <a:ext uri="{FF2B5EF4-FFF2-40B4-BE49-F238E27FC236}">
                <a16:creationId xmlns:a16="http://schemas.microsoft.com/office/drawing/2014/main" id="{B5603D9E-1DD5-857F-24CC-1C47787F63EE}"/>
              </a:ext>
            </a:extLst>
          </p:cNvPr>
          <p:cNvSpPr/>
          <p:nvPr/>
        </p:nvSpPr>
        <p:spPr>
          <a:xfrm rot="5400000">
            <a:off x="4347790" y="2818051"/>
            <a:ext cx="576064" cy="288032"/>
          </a:xfrm>
          <a:prstGeom prst="chevron">
            <a:avLst/>
          </a:prstGeom>
          <a:solidFill>
            <a:srgbClr val="005BD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1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0749AD3-0CED-4A3F-82BB-A1163ECA3342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5" name="10 Imagen" descr="cfie_leon.jpg">
            <a:extLst>
              <a:ext uri="{FF2B5EF4-FFF2-40B4-BE49-F238E27FC236}">
                <a16:creationId xmlns:a16="http://schemas.microsoft.com/office/drawing/2014/main" id="{714AAEE4-3A97-42CD-B032-73BFAAABD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7" name="11 Imagen" descr="imagenes_Junta_Castilla_y_Leon_OK_3dadfb1f.jpg">
            <a:extLst>
              <a:ext uri="{FF2B5EF4-FFF2-40B4-BE49-F238E27FC236}">
                <a16:creationId xmlns:a16="http://schemas.microsoft.com/office/drawing/2014/main" id="{E470E2CD-2E05-4975-9822-8ED8BE2092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3841487-758E-4FF5-A192-F4E58218B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92076"/>
            <a:ext cx="804377" cy="439032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717E422B-CF20-C64A-C64E-0CCCDF79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764704"/>
            <a:ext cx="6254044" cy="1362075"/>
          </a:xfrm>
        </p:spPr>
        <p:txBody>
          <a:bodyPr/>
          <a:lstStyle/>
          <a:p>
            <a:r>
              <a:rPr lang="es-ES" sz="4000" b="1" cap="small" dirty="0">
                <a:solidFill>
                  <a:schemeClr val="accent2"/>
                </a:solidFill>
              </a:rPr>
              <a:t>Índice</a:t>
            </a:r>
          </a:p>
        </p:txBody>
      </p:sp>
      <p:sp>
        <p:nvSpPr>
          <p:cNvPr id="9" name="2 Marcador de texto">
            <a:extLst>
              <a:ext uri="{FF2B5EF4-FFF2-40B4-BE49-F238E27FC236}">
                <a16:creationId xmlns:a16="http://schemas.microsoft.com/office/drawing/2014/main" id="{13B389EF-6917-2C6B-8783-BFC13DAE7437}"/>
              </a:ext>
            </a:extLst>
          </p:cNvPr>
          <p:cNvSpPr txBox="1">
            <a:spLocks/>
          </p:cNvSpPr>
          <p:nvPr/>
        </p:nvSpPr>
        <p:spPr>
          <a:xfrm>
            <a:off x="1475656" y="2780928"/>
            <a:ext cx="6231467" cy="23979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5BD3"/>
              </a:buClr>
              <a:buFont typeface="Arial" pitchFamily="34" charset="0"/>
              <a:buAutoNum type="arabicPeriod"/>
            </a:pPr>
            <a:r>
              <a:rPr lang="es-ES" sz="2800" dirty="0"/>
              <a:t>Introducción</a:t>
            </a:r>
          </a:p>
          <a:p>
            <a:pPr marL="457200" indent="-457200">
              <a:buClr>
                <a:srgbClr val="005BD3"/>
              </a:buClr>
              <a:buFont typeface="Arial" pitchFamily="34" charset="0"/>
              <a:buAutoNum type="arabicPeriod"/>
            </a:pPr>
            <a:r>
              <a:rPr lang="es-ES" sz="2800" dirty="0"/>
              <a:t>El aparato fonador</a:t>
            </a:r>
          </a:p>
          <a:p>
            <a:pPr marL="457200" indent="-457200">
              <a:buClr>
                <a:srgbClr val="005BD3"/>
              </a:buClr>
              <a:buFont typeface="Arial" pitchFamily="34" charset="0"/>
              <a:buAutoNum type="arabicPeriod"/>
            </a:pPr>
            <a:r>
              <a:rPr lang="es-ES" sz="2800" dirty="0"/>
              <a:t>Importancia de la técnica vocal</a:t>
            </a:r>
          </a:p>
          <a:p>
            <a:pPr marL="457200" indent="-457200">
              <a:buClr>
                <a:srgbClr val="005BD3"/>
              </a:buClr>
              <a:buFont typeface="Arial" pitchFamily="34" charset="0"/>
              <a:buAutoNum type="arabicPeriod"/>
            </a:pPr>
            <a:r>
              <a:rPr lang="es-ES" sz="2800" dirty="0"/>
              <a:t>Ejercicios de técnica vocal</a:t>
            </a:r>
          </a:p>
        </p:txBody>
      </p:sp>
    </p:spTree>
    <p:extLst>
      <p:ext uri="{BB962C8B-B14F-4D97-AF65-F5344CB8AC3E}">
        <p14:creationId xmlns:p14="http://schemas.microsoft.com/office/powerpoint/2010/main" val="14296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CB585-E9E8-4113-A41C-706EACA2B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A8EEF62-C70B-4BA0-E53F-86C1EAE46141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EE29A11D-62CB-86A1-678D-C56130DA3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EDDE975A-071F-E523-8515-4CEC392101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CDDDFFA-0D37-D1B2-AB4D-44E110F9D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0B14E63-B1B0-C75C-FBA2-F5030670EC9B}"/>
              </a:ext>
            </a:extLst>
          </p:cNvPr>
          <p:cNvSpPr txBox="1"/>
          <p:nvPr/>
        </p:nvSpPr>
        <p:spPr>
          <a:xfrm>
            <a:off x="1115616" y="1196752"/>
            <a:ext cx="31108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cap="small" dirty="0">
                <a:solidFill>
                  <a:schemeClr val="accent2"/>
                </a:solidFill>
                <a:latin typeface="+mj-lt"/>
              </a:rPr>
              <a:t>Errores a evitar</a:t>
            </a:r>
            <a:endParaRPr lang="es-ES" sz="3600" dirty="0">
              <a:latin typeface="+mj-lt"/>
            </a:endParaRPr>
          </a:p>
        </p:txBody>
      </p:sp>
      <p:sp>
        <p:nvSpPr>
          <p:cNvPr id="6" name="2 Marcador de texto">
            <a:extLst>
              <a:ext uri="{FF2B5EF4-FFF2-40B4-BE49-F238E27FC236}">
                <a16:creationId xmlns:a16="http://schemas.microsoft.com/office/drawing/2014/main" id="{AAF1D34A-CBA7-082F-F95E-F02F44832F9E}"/>
              </a:ext>
            </a:extLst>
          </p:cNvPr>
          <p:cNvSpPr txBox="1">
            <a:spLocks/>
          </p:cNvSpPr>
          <p:nvPr/>
        </p:nvSpPr>
        <p:spPr>
          <a:xfrm>
            <a:off x="1187624" y="3140968"/>
            <a:ext cx="2822862" cy="182866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2800" dirty="0"/>
              <a:t>Susurrar</a:t>
            </a:r>
          </a:p>
          <a:p>
            <a:pPr marL="457200" indent="-457200">
              <a:buClr>
                <a:schemeClr val="accent5"/>
              </a:buClr>
              <a:buFont typeface="Brush Script MT" pitchFamily="66" charset="0"/>
              <a:buAutoNum type="arabicPeriod"/>
            </a:pPr>
            <a:endParaRPr lang="es-ES" sz="2800" dirty="0"/>
          </a:p>
          <a:p>
            <a:pPr marL="457200" indent="-457200" algn="ctr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2800" dirty="0"/>
              <a:t>Carraspear y aclarar la voz</a:t>
            </a:r>
          </a:p>
          <a:p>
            <a:pPr marL="457200" indent="-457200">
              <a:buClr>
                <a:schemeClr val="accent5"/>
              </a:buClr>
              <a:buFont typeface="Brush Script MT" pitchFamily="66" charset="0"/>
              <a:buAutoNum type="arabicPeriod"/>
            </a:pPr>
            <a:endParaRPr lang="es-ES" sz="28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6F8E9F-F012-1141-8FDD-D20649912E64}"/>
              </a:ext>
            </a:extLst>
          </p:cNvPr>
          <p:cNvSpPr txBox="1"/>
          <p:nvPr/>
        </p:nvSpPr>
        <p:spPr>
          <a:xfrm>
            <a:off x="4918980" y="1473750"/>
            <a:ext cx="3110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cap="small" dirty="0">
                <a:solidFill>
                  <a:schemeClr val="accent2"/>
                </a:solidFill>
                <a:latin typeface="+mj-lt"/>
              </a:rPr>
              <a:t>Alternativas</a:t>
            </a:r>
            <a:endParaRPr lang="es-ES" sz="3600" dirty="0">
              <a:latin typeface="+mj-lt"/>
            </a:endParaRPr>
          </a:p>
        </p:txBody>
      </p:sp>
      <p:sp>
        <p:nvSpPr>
          <p:cNvPr id="9" name="2 Marcador de texto">
            <a:extLst>
              <a:ext uri="{FF2B5EF4-FFF2-40B4-BE49-F238E27FC236}">
                <a16:creationId xmlns:a16="http://schemas.microsoft.com/office/drawing/2014/main" id="{80175727-B0B0-44D0-CBFA-F0267F36E878}"/>
              </a:ext>
            </a:extLst>
          </p:cNvPr>
          <p:cNvSpPr txBox="1">
            <a:spLocks/>
          </p:cNvSpPr>
          <p:nvPr/>
        </p:nvSpPr>
        <p:spPr>
          <a:xfrm>
            <a:off x="4932040" y="3140968"/>
            <a:ext cx="2822862" cy="182866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2600" dirty="0"/>
              <a:t>Toser</a:t>
            </a:r>
          </a:p>
          <a:p>
            <a:pPr marL="457200" indent="-457200">
              <a:buClr>
                <a:srgbClr val="005BD3"/>
              </a:buClr>
              <a:buFont typeface="Brush Script MT" pitchFamily="66" charset="0"/>
              <a:buAutoNum type="arabicPeriod"/>
            </a:pPr>
            <a:endParaRPr lang="es-ES" sz="2600" dirty="0"/>
          </a:p>
          <a:p>
            <a:pPr marL="457200" indent="-457200" algn="ctr">
              <a:buClr>
                <a:srgbClr val="005BD3"/>
              </a:buClr>
              <a:buFont typeface="Brush Script MT" pitchFamily="66" charset="0"/>
              <a:buAutoNum type="arabicPeriod"/>
            </a:pPr>
            <a:r>
              <a:rPr lang="es-ES" sz="2600" dirty="0"/>
              <a:t>Tragar saliva</a:t>
            </a:r>
          </a:p>
          <a:p>
            <a:pPr marL="457200" indent="-457200">
              <a:buClr>
                <a:schemeClr val="accent5"/>
              </a:buClr>
              <a:buFont typeface="Brush Script MT" pitchFamily="66" charset="0"/>
              <a:buAutoNum type="arabicPeriod"/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3643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779912" y="2564904"/>
            <a:ext cx="4826496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000" b="1" cap="small" dirty="0">
                <a:solidFill>
                  <a:srgbClr val="CC8E60"/>
                </a:solidFill>
              </a:rPr>
              <a:t>Muchas gracias</a:t>
            </a:r>
          </a:p>
          <a:p>
            <a:pPr marL="0" indent="0" algn="ctr">
              <a:buNone/>
            </a:pPr>
            <a:r>
              <a:rPr lang="es-ES" sz="2400" dirty="0">
                <a:solidFill>
                  <a:srgbClr val="CC8E60"/>
                </a:solidFill>
              </a:rPr>
              <a:t>monica.sanllo@educa.jcyl.es</a:t>
            </a:r>
          </a:p>
        </p:txBody>
      </p:sp>
      <p:sp>
        <p:nvSpPr>
          <p:cNvPr id="5" name="AutoShape 2" descr="Resultado de imagen de inclinar cabeza lenguaje corpo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4" descr="Resultado de imagen de inclinar cabeza lenguaje corpor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6" descr="Resultado de imagen de inclinar cabeza lenguaje corpor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64051"/>
            <a:ext cx="186096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 descr="cfie_le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86D0FE1-CB4C-4E67-BAC5-CD6343C8F7BC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14" name="11 Imagen" descr="imagenes_Junta_Castilla_y_Leon_OK_3dadfb1f.jpg">
            <a:extLst>
              <a:ext uri="{FF2B5EF4-FFF2-40B4-BE49-F238E27FC236}">
                <a16:creationId xmlns:a16="http://schemas.microsoft.com/office/drawing/2014/main" id="{21A71B34-D004-494B-A48B-D3C0F8CA41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806F741-DBD1-4FA1-A82E-6271A95264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28925"/>
            <a:ext cx="804377" cy="43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FFF9A80-C20C-451A-9FCC-EDF2BF98C06A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9041A971-5724-4FB8-BD4C-42ADACB5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0CF20757-BBFF-47C3-A614-BD8E68BF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741164-B68C-4233-9D96-EEEA92F42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pic>
        <p:nvPicPr>
          <p:cNvPr id="5" name="Picture 2" descr="http://cadenaser00.epimg.net/emisora/imagenes/2016/02/11/radio_madrid/1455198258_402941_1455198460_noticia_normal.jpg">
            <a:extLst>
              <a:ext uri="{FF2B5EF4-FFF2-40B4-BE49-F238E27FC236}">
                <a16:creationId xmlns:a16="http://schemas.microsoft.com/office/drawing/2014/main" id="{22835E86-5EF4-2CA9-4FCB-EC13A664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334250" cy="489585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330D6C97-D0A3-D9ED-BF1B-E5A3D79F1F69}"/>
              </a:ext>
            </a:extLst>
          </p:cNvPr>
          <p:cNvSpPr txBox="1">
            <a:spLocks/>
          </p:cNvSpPr>
          <p:nvPr/>
        </p:nvSpPr>
        <p:spPr>
          <a:xfrm>
            <a:off x="1630462" y="914797"/>
            <a:ext cx="6254044" cy="13620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cap="small" dirty="0">
                <a:solidFill>
                  <a:schemeClr val="accent2">
                    <a:lumMod val="75000"/>
                  </a:schemeClr>
                </a:solidFill>
              </a:rPr>
              <a:t>1. Introducción</a:t>
            </a:r>
          </a:p>
        </p:txBody>
      </p:sp>
    </p:spTree>
    <p:extLst>
      <p:ext uri="{BB962C8B-B14F-4D97-AF65-F5344CB8AC3E}">
        <p14:creationId xmlns:p14="http://schemas.microsoft.com/office/powerpoint/2010/main" val="20870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FFF9A80-C20C-451A-9FCC-EDF2BF98C06A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9041A971-5724-4FB8-BD4C-42ADACB5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0CF20757-BBFF-47C3-A614-BD8E68BF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741164-B68C-4233-9D96-EEEA92F42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93E3C000-EA27-680F-E8F2-FB309C4B0E28}"/>
              </a:ext>
            </a:extLst>
          </p:cNvPr>
          <p:cNvSpPr txBox="1">
            <a:spLocks/>
          </p:cNvSpPr>
          <p:nvPr/>
        </p:nvSpPr>
        <p:spPr>
          <a:xfrm>
            <a:off x="1043608" y="814382"/>
            <a:ext cx="6965245" cy="74241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600" b="1" cap="small" dirty="0">
                <a:solidFill>
                  <a:schemeClr val="accent2"/>
                </a:solidFill>
              </a:rPr>
              <a:t>¿Qué es el sonido?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13BCCA-7796-F726-E871-35F93B84CB60}"/>
              </a:ext>
            </a:extLst>
          </p:cNvPr>
          <p:cNvSpPr txBox="1"/>
          <p:nvPr/>
        </p:nvSpPr>
        <p:spPr>
          <a:xfrm>
            <a:off x="1360099" y="1892060"/>
            <a:ext cx="632316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 dirty="0">
                <a:solidFill>
                  <a:srgbClr val="005BD3"/>
                </a:solidFill>
              </a:rPr>
              <a:t>Objetivamente: </a:t>
            </a:r>
            <a:r>
              <a:rPr lang="es-ES" sz="2400" dirty="0"/>
              <a:t>ondas que se difunden a través de diferentes medios (sólido, líquido o gaseoso), ocasionando variaciones de densidad y presión.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D1649D9-4A7B-CA1E-6ADD-636C79CE2895}"/>
              </a:ext>
            </a:extLst>
          </p:cNvPr>
          <p:cNvSpPr txBox="1"/>
          <p:nvPr/>
        </p:nvSpPr>
        <p:spPr>
          <a:xfrm>
            <a:off x="1360098" y="3746738"/>
            <a:ext cx="632316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 dirty="0">
                <a:solidFill>
                  <a:srgbClr val="005BD3"/>
                </a:solidFill>
              </a:rPr>
              <a:t>Subjetivamente: </a:t>
            </a:r>
            <a:r>
              <a:rPr lang="es-ES" sz="2400" dirty="0"/>
              <a:t>sensación producida en el órgano del oído por medio de los movimientos vibratorios de los cuerpos, transmitido por un medio elástico, como el aire.</a:t>
            </a:r>
          </a:p>
        </p:txBody>
      </p:sp>
    </p:spTree>
    <p:extLst>
      <p:ext uri="{BB962C8B-B14F-4D97-AF65-F5344CB8AC3E}">
        <p14:creationId xmlns:p14="http://schemas.microsoft.com/office/powerpoint/2010/main" val="36220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FFF9A80-C20C-451A-9FCC-EDF2BF98C06A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9041A971-5724-4FB8-BD4C-42ADACB5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0CF20757-BBFF-47C3-A614-BD8E68BF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741164-B68C-4233-9D96-EEEA92F42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9E43C6C3-7AA4-CCD4-0594-B6DA43C12E72}"/>
              </a:ext>
            </a:extLst>
          </p:cNvPr>
          <p:cNvSpPr txBox="1">
            <a:spLocks/>
          </p:cNvSpPr>
          <p:nvPr/>
        </p:nvSpPr>
        <p:spPr>
          <a:xfrm>
            <a:off x="1029231" y="807594"/>
            <a:ext cx="6965245" cy="74241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600" b="1" cap="small" dirty="0">
                <a:solidFill>
                  <a:schemeClr val="accent2"/>
                </a:solidFill>
              </a:rPr>
              <a:t>Características del sonido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BCF63F-294E-BF36-1568-09B43BF5403B}"/>
              </a:ext>
            </a:extLst>
          </p:cNvPr>
          <p:cNvSpPr txBox="1"/>
          <p:nvPr/>
        </p:nvSpPr>
        <p:spPr>
          <a:xfrm>
            <a:off x="1331640" y="1700808"/>
            <a:ext cx="632316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 dirty="0">
                <a:solidFill>
                  <a:srgbClr val="005BD3"/>
                </a:solidFill>
              </a:rPr>
              <a:t>Timbre: </a:t>
            </a:r>
            <a:r>
              <a:rPr lang="es-ES" sz="2400" dirty="0"/>
              <a:t>es la cualidad que permite distinguir los sonidos. No es lo mismo una voz humana que un motor a reacción.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5204D-4BFB-3D11-FDCC-84EE641CC245}"/>
              </a:ext>
            </a:extLst>
          </p:cNvPr>
          <p:cNvSpPr txBox="1"/>
          <p:nvPr/>
        </p:nvSpPr>
        <p:spPr>
          <a:xfrm>
            <a:off x="1360098" y="3615407"/>
            <a:ext cx="63231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 dirty="0">
                <a:solidFill>
                  <a:srgbClr val="005BD3"/>
                </a:solidFill>
              </a:rPr>
              <a:t>Intensidad: </a:t>
            </a:r>
            <a:r>
              <a:rPr lang="es-ES" sz="2400" b="1" dirty="0">
                <a:ea typeface="+mn-lt"/>
                <a:cs typeface="+mn-lt"/>
              </a:rPr>
              <a:t> </a:t>
            </a:r>
            <a:r>
              <a:rPr lang="es-ES" sz="2400" dirty="0"/>
              <a:t>fuerte o débil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9B92D20-458A-4C2D-CFB1-5D41FF85294F}"/>
              </a:ext>
            </a:extLst>
          </p:cNvPr>
          <p:cNvSpPr txBox="1"/>
          <p:nvPr/>
        </p:nvSpPr>
        <p:spPr>
          <a:xfrm>
            <a:off x="1360097" y="4263479"/>
            <a:ext cx="63231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 dirty="0">
                <a:solidFill>
                  <a:srgbClr val="005BD3"/>
                </a:solidFill>
              </a:rPr>
              <a:t>Duración: </a:t>
            </a:r>
            <a:r>
              <a:rPr lang="es-ES" sz="2400" b="1" dirty="0">
                <a:ea typeface="+mn-lt"/>
                <a:cs typeface="+mn-lt"/>
              </a:rPr>
              <a:t> </a:t>
            </a:r>
            <a:r>
              <a:rPr lang="es-ES" sz="2400" dirty="0"/>
              <a:t>largo o corto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F1E6CC-DDF2-F1FE-0558-AF9B517C5242}"/>
              </a:ext>
            </a:extLst>
          </p:cNvPr>
          <p:cNvSpPr txBox="1"/>
          <p:nvPr/>
        </p:nvSpPr>
        <p:spPr>
          <a:xfrm>
            <a:off x="1350272" y="2967335"/>
            <a:ext cx="63231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 dirty="0">
                <a:solidFill>
                  <a:srgbClr val="005BD3"/>
                </a:solidFill>
              </a:rPr>
              <a:t>Tono: </a:t>
            </a:r>
            <a:r>
              <a:rPr lang="es-ES" sz="2400" b="1" dirty="0">
                <a:ea typeface="+mn-lt"/>
                <a:cs typeface="+mn-lt"/>
              </a:rPr>
              <a:t> </a:t>
            </a:r>
            <a:r>
              <a:rPr lang="es-ES" sz="2400" dirty="0"/>
              <a:t>grave y agudo</a:t>
            </a:r>
          </a:p>
        </p:txBody>
      </p:sp>
      <p:sp>
        <p:nvSpPr>
          <p:cNvPr id="2" name="3 CuadroTexto">
            <a:extLst>
              <a:ext uri="{FF2B5EF4-FFF2-40B4-BE49-F238E27FC236}">
                <a16:creationId xmlns:a16="http://schemas.microsoft.com/office/drawing/2014/main" id="{A5DCB015-0636-92A4-64ED-1333FA3B2B1B}"/>
              </a:ext>
            </a:extLst>
          </p:cNvPr>
          <p:cNvSpPr txBox="1"/>
          <p:nvPr/>
        </p:nvSpPr>
        <p:spPr>
          <a:xfrm>
            <a:off x="2519772" y="5085184"/>
            <a:ext cx="4104455" cy="51935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endParaRPr lang="es-ES" b="1" i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4A12280-FEF0-C125-CA6C-78AF6EDCD9B4}"/>
              </a:ext>
            </a:extLst>
          </p:cNvPr>
          <p:cNvSpPr txBox="1"/>
          <p:nvPr/>
        </p:nvSpPr>
        <p:spPr>
          <a:xfrm>
            <a:off x="3167843" y="5144015"/>
            <a:ext cx="2808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/>
              <a:t>Usos de tono e intensidad</a:t>
            </a:r>
          </a:p>
        </p:txBody>
      </p:sp>
    </p:spTree>
    <p:extLst>
      <p:ext uri="{BB962C8B-B14F-4D97-AF65-F5344CB8AC3E}">
        <p14:creationId xmlns:p14="http://schemas.microsoft.com/office/powerpoint/2010/main" val="205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FFF9A80-C20C-451A-9FCC-EDF2BF98C06A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9041A971-5724-4FB8-BD4C-42ADACB5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0CF20757-BBFF-47C3-A614-BD8E68BF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741164-B68C-4233-9D96-EEEA92F42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CF68C089-10D7-362E-DF5D-E3944F20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48680"/>
            <a:ext cx="6965245" cy="842445"/>
          </a:xfrm>
        </p:spPr>
        <p:txBody>
          <a:bodyPr>
            <a:normAutofit/>
          </a:bodyPr>
          <a:lstStyle/>
          <a:p>
            <a:pPr algn="ctr"/>
            <a:r>
              <a:rPr lang="es-ES" sz="3600" b="1" cap="small" dirty="0">
                <a:solidFill>
                  <a:schemeClr val="accent2"/>
                </a:solidFill>
              </a:rPr>
              <a:t>¿Qué es la voz?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2212DBA5-66AB-9840-DE5D-C0E5001C58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8448" y="1628800"/>
            <a:ext cx="6729936" cy="360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/>
              <a:t>«Sonido producido por la vibración de las cuerdas vocales»</a:t>
            </a:r>
          </a:p>
          <a:p>
            <a:pPr marL="0" indent="0" algn="ctr">
              <a:buNone/>
            </a:pPr>
            <a:endParaRPr lang="es-ES" sz="2400" dirty="0"/>
          </a:p>
          <a:p>
            <a:pPr marL="0" indent="0" algn="ctr">
              <a:buNone/>
            </a:pPr>
            <a:r>
              <a:rPr lang="es-ES" sz="2400" b="1" dirty="0">
                <a:solidFill>
                  <a:srgbClr val="005BD3"/>
                </a:solidFill>
              </a:rPr>
              <a:t>Fonación: </a:t>
            </a:r>
            <a:r>
              <a:rPr lang="es-ES" sz="2400" dirty="0"/>
              <a:t>proceso por el cual se produce la voz humana y se articulan sonidos inteligibles (palabras)</a:t>
            </a:r>
          </a:p>
        </p:txBody>
      </p:sp>
      <p:pic>
        <p:nvPicPr>
          <p:cNvPr id="7" name="Picture 2" descr="http://noticias.universia.es/net/images/ciencia-tecnologia/a/as/asi/asistente-por-voz.jpg">
            <a:extLst>
              <a:ext uri="{FF2B5EF4-FFF2-40B4-BE49-F238E27FC236}">
                <a16:creationId xmlns:a16="http://schemas.microsoft.com/office/drawing/2014/main" id="{3CDC6BD6-B69E-0373-CF2A-D6469DD6A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49080"/>
            <a:ext cx="3384376" cy="1476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42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F8986B4-D7DD-493A-AFE6-63DB77B74202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5" name="10 Imagen" descr="cfie_leon.jpg">
            <a:extLst>
              <a:ext uri="{FF2B5EF4-FFF2-40B4-BE49-F238E27FC236}">
                <a16:creationId xmlns:a16="http://schemas.microsoft.com/office/drawing/2014/main" id="{83C72B5B-A0B3-484A-A6BA-30C6579D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7" name="11 Imagen" descr="imagenes_Junta_Castilla_y_Leon_OK_3dadfb1f.jpg">
            <a:extLst>
              <a:ext uri="{FF2B5EF4-FFF2-40B4-BE49-F238E27FC236}">
                <a16:creationId xmlns:a16="http://schemas.microsoft.com/office/drawing/2014/main" id="{418E6F33-CF60-4C0E-8DFD-6BA705EE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787FFB-CA41-453E-BE45-7F7D0D1F1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sp>
        <p:nvSpPr>
          <p:cNvPr id="8" name="3 Marcador de texto">
            <a:extLst>
              <a:ext uri="{FF2B5EF4-FFF2-40B4-BE49-F238E27FC236}">
                <a16:creationId xmlns:a16="http://schemas.microsoft.com/office/drawing/2014/main" id="{14FC19BF-0EDC-0F9A-C5FA-33A16D178228}"/>
              </a:ext>
            </a:extLst>
          </p:cNvPr>
          <p:cNvSpPr txBox="1">
            <a:spLocks/>
          </p:cNvSpPr>
          <p:nvPr/>
        </p:nvSpPr>
        <p:spPr>
          <a:xfrm>
            <a:off x="971600" y="1660493"/>
            <a:ext cx="3599851" cy="6433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Comunicación hablada</a:t>
            </a:r>
          </a:p>
          <a:p>
            <a:pPr marL="457200" indent="-457200">
              <a:buClr>
                <a:schemeClr val="accent5"/>
              </a:buClr>
              <a:buFont typeface="Brush Script MT" pitchFamily="66" charset="0"/>
              <a:buChar char="O"/>
            </a:pPr>
            <a:endParaRPr lang="es-ES" sz="2000" dirty="0"/>
          </a:p>
        </p:txBody>
      </p:sp>
      <p:pic>
        <p:nvPicPr>
          <p:cNvPr id="10" name="Picture 2" descr="http://cdnm.esquire.es/i/870x584/7-2014/2014721162446_3.jpg">
            <a:extLst>
              <a:ext uri="{FF2B5EF4-FFF2-40B4-BE49-F238E27FC236}">
                <a16:creationId xmlns:a16="http://schemas.microsoft.com/office/drawing/2014/main" id="{BCC3789A-B6EC-F8EC-70CF-A280D1D6F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28" y="1196752"/>
            <a:ext cx="2091191" cy="1403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4" descr="http://zetaestaticos.com/leon/img/noticias/0/990/990534_1.jpg">
            <a:extLst>
              <a:ext uri="{FF2B5EF4-FFF2-40B4-BE49-F238E27FC236}">
                <a16:creationId xmlns:a16="http://schemas.microsoft.com/office/drawing/2014/main" id="{901FD1EC-28C4-557B-75A6-B6F7E34BE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5371" y="2708920"/>
            <a:ext cx="2303053" cy="1442287"/>
          </a:xfrm>
          <a:prstGeom prst="ellipse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cdn.playbuzz.com/cdn/31278911-2986-40fa-8a99-eeeb8c5fec44/40c262fe-51f9-4b09-9dbf-8f86f85654f6.jpg">
            <a:extLst>
              <a:ext uri="{FF2B5EF4-FFF2-40B4-BE49-F238E27FC236}">
                <a16:creationId xmlns:a16="http://schemas.microsoft.com/office/drawing/2014/main" id="{9B71622E-701D-7E54-4C14-0D68B2FA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36" y="4301820"/>
            <a:ext cx="2004592" cy="1503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3 Marcador de texto">
            <a:extLst>
              <a:ext uri="{FF2B5EF4-FFF2-40B4-BE49-F238E27FC236}">
                <a16:creationId xmlns:a16="http://schemas.microsoft.com/office/drawing/2014/main" id="{9293C97E-BF14-F432-13B4-B638BE00BC75}"/>
              </a:ext>
            </a:extLst>
          </p:cNvPr>
          <p:cNvSpPr txBox="1">
            <a:spLocks/>
          </p:cNvSpPr>
          <p:nvPr/>
        </p:nvSpPr>
        <p:spPr>
          <a:xfrm>
            <a:off x="755576" y="2844336"/>
            <a:ext cx="3599851" cy="1121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endParaRPr lang="es-ES" sz="2000" dirty="0"/>
          </a:p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Sonidos (ruidos)</a:t>
            </a:r>
          </a:p>
          <a:p>
            <a:pPr>
              <a:buClr>
                <a:schemeClr val="accent5"/>
              </a:buClr>
            </a:pPr>
            <a:endParaRPr lang="es-ES" sz="2000" dirty="0"/>
          </a:p>
        </p:txBody>
      </p:sp>
      <p:sp>
        <p:nvSpPr>
          <p:cNvPr id="14" name="3 Marcador de texto">
            <a:extLst>
              <a:ext uri="{FF2B5EF4-FFF2-40B4-BE49-F238E27FC236}">
                <a16:creationId xmlns:a16="http://schemas.microsoft.com/office/drawing/2014/main" id="{F345F5C8-1B2A-87BD-09B1-87B88ADC108D}"/>
              </a:ext>
            </a:extLst>
          </p:cNvPr>
          <p:cNvSpPr txBox="1">
            <a:spLocks/>
          </p:cNvSpPr>
          <p:nvPr/>
        </p:nvSpPr>
        <p:spPr>
          <a:xfrm>
            <a:off x="755576" y="4433681"/>
            <a:ext cx="3599851" cy="1249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endParaRPr lang="es-ES" sz="2000" dirty="0"/>
          </a:p>
          <a:p>
            <a:pPr marL="457200" indent="-457200">
              <a:buClr>
                <a:srgbClr val="005BD3"/>
              </a:buClr>
              <a:buFont typeface="Brush Script MT" pitchFamily="66" charset="0"/>
              <a:buChar char="O"/>
            </a:pPr>
            <a:r>
              <a:rPr lang="es-ES" sz="2400" dirty="0"/>
              <a:t>Instrumento musical</a:t>
            </a:r>
          </a:p>
          <a:p>
            <a:endParaRPr lang="es-ES" dirty="0"/>
          </a:p>
        </p:txBody>
      </p:sp>
      <p:sp>
        <p:nvSpPr>
          <p:cNvPr id="15" name="1 Título">
            <a:extLst>
              <a:ext uri="{FF2B5EF4-FFF2-40B4-BE49-F238E27FC236}">
                <a16:creationId xmlns:a16="http://schemas.microsoft.com/office/drawing/2014/main" id="{E0B359B9-1AE0-2A83-0FC5-EA99A28851E4}"/>
              </a:ext>
            </a:extLst>
          </p:cNvPr>
          <p:cNvSpPr txBox="1">
            <a:spLocks/>
          </p:cNvSpPr>
          <p:nvPr/>
        </p:nvSpPr>
        <p:spPr>
          <a:xfrm>
            <a:off x="1043608" y="548680"/>
            <a:ext cx="6965245" cy="8424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b="1" cap="small" dirty="0">
                <a:solidFill>
                  <a:schemeClr val="accent2"/>
                </a:solidFill>
              </a:rPr>
              <a:t>Usos de la voz</a:t>
            </a:r>
          </a:p>
        </p:txBody>
      </p:sp>
    </p:spTree>
    <p:extLst>
      <p:ext uri="{BB962C8B-B14F-4D97-AF65-F5344CB8AC3E}">
        <p14:creationId xmlns:p14="http://schemas.microsoft.com/office/powerpoint/2010/main" val="21010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FFF9A80-C20C-451A-9FCC-EDF2BF98C06A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9041A971-5724-4FB8-BD4C-42ADACB5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0CF20757-BBFF-47C3-A614-BD8E68BF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741164-B68C-4233-9D96-EEEA92F42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pic>
        <p:nvPicPr>
          <p:cNvPr id="5" name="Picture 2" descr="http://www.cirugiaplasticamia.com/wp-content/uploads/2014/10/Area-del-cuello.jpg">
            <a:extLst>
              <a:ext uri="{FF2B5EF4-FFF2-40B4-BE49-F238E27FC236}">
                <a16:creationId xmlns:a16="http://schemas.microsoft.com/office/drawing/2014/main" id="{8F16E711-06D2-6D59-ABF8-FF6FFFCB2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" t="36304" r="14037" b="5513"/>
          <a:stretch/>
        </p:blipFill>
        <p:spPr bwMode="auto">
          <a:xfrm>
            <a:off x="1020206" y="908720"/>
            <a:ext cx="7128792" cy="514754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851BB8A3-CB99-7072-C7EE-B4E6500F6618}"/>
              </a:ext>
            </a:extLst>
          </p:cNvPr>
          <p:cNvSpPr txBox="1">
            <a:spLocks/>
          </p:cNvSpPr>
          <p:nvPr/>
        </p:nvSpPr>
        <p:spPr>
          <a:xfrm>
            <a:off x="1457580" y="5157192"/>
            <a:ext cx="6254044" cy="78601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cap="small" dirty="0">
                <a:solidFill>
                  <a:schemeClr val="accent2"/>
                </a:solidFill>
              </a:rPr>
              <a:t>2. El aparato fonador</a:t>
            </a:r>
          </a:p>
        </p:txBody>
      </p:sp>
    </p:spTree>
    <p:extLst>
      <p:ext uri="{BB962C8B-B14F-4D97-AF65-F5344CB8AC3E}">
        <p14:creationId xmlns:p14="http://schemas.microsoft.com/office/powerpoint/2010/main" val="25774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FFF9A80-C20C-451A-9FCC-EDF2BF98C06A}"/>
              </a:ext>
            </a:extLst>
          </p:cNvPr>
          <p:cNvSpPr/>
          <p:nvPr/>
        </p:nvSpPr>
        <p:spPr>
          <a:xfrm>
            <a:off x="609600" y="6211669"/>
            <a:ext cx="7850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cap="small" dirty="0">
                <a:solidFill>
                  <a:schemeClr val="tx2">
                    <a:lumMod val="75000"/>
                  </a:schemeClr>
                </a:solidFill>
              </a:rPr>
              <a:t>TALLER DE COMUNICACIÓN Y MEDIACIÓN ORAL – MARZO 2024</a:t>
            </a:r>
          </a:p>
        </p:txBody>
      </p:sp>
      <p:pic>
        <p:nvPicPr>
          <p:cNvPr id="8" name="10 Imagen" descr="cfie_leon.jpg">
            <a:extLst>
              <a:ext uri="{FF2B5EF4-FFF2-40B4-BE49-F238E27FC236}">
                <a16:creationId xmlns:a16="http://schemas.microsoft.com/office/drawing/2014/main" id="{9041A971-5724-4FB8-BD4C-42ADACB5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" y="6163455"/>
            <a:ext cx="804376" cy="638394"/>
          </a:xfrm>
          <a:prstGeom prst="rect">
            <a:avLst/>
          </a:prstGeom>
        </p:spPr>
      </p:pic>
      <p:pic>
        <p:nvPicPr>
          <p:cNvPr id="10" name="11 Imagen" descr="imagenes_Junta_Castilla_y_Leon_OK_3dadfb1f.jpg">
            <a:extLst>
              <a:ext uri="{FF2B5EF4-FFF2-40B4-BE49-F238E27FC236}">
                <a16:creationId xmlns:a16="http://schemas.microsoft.com/office/drawing/2014/main" id="{0CF20757-BBFF-47C3-A614-BD8E68BF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7167" r="10000" b="29365"/>
          <a:stretch>
            <a:fillRect/>
          </a:stretch>
        </p:blipFill>
        <p:spPr>
          <a:xfrm>
            <a:off x="8205316" y="6328925"/>
            <a:ext cx="878064" cy="439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741164-B68C-4233-9D96-EEEA92F42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" y="86824"/>
            <a:ext cx="804377" cy="439032"/>
          </a:xfrm>
          <a:prstGeom prst="rect">
            <a:avLst/>
          </a:prstGeom>
        </p:spPr>
      </p:pic>
      <p:pic>
        <p:nvPicPr>
          <p:cNvPr id="5" name="Picture 2" descr="C:\Users\Moni\Documents\Uni\Contaminación acústica\Imágenes-del-aparato-fonador-y-sus-partes.jpg">
            <a:extLst>
              <a:ext uri="{FF2B5EF4-FFF2-40B4-BE49-F238E27FC236}">
                <a16:creationId xmlns:a16="http://schemas.microsoft.com/office/drawing/2014/main" id="{5B545D4B-DEF7-802D-2434-6DAE42724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689341" cy="511256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Elipse">
            <a:extLst>
              <a:ext uri="{FF2B5EF4-FFF2-40B4-BE49-F238E27FC236}">
                <a16:creationId xmlns:a16="http://schemas.microsoft.com/office/drawing/2014/main" id="{3BC4E3E2-3B4B-CE49-E582-0C5C663752FD}"/>
              </a:ext>
            </a:extLst>
          </p:cNvPr>
          <p:cNvSpPr/>
          <p:nvPr/>
        </p:nvSpPr>
        <p:spPr>
          <a:xfrm>
            <a:off x="5364088" y="1774996"/>
            <a:ext cx="1656184" cy="36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4 Elipse">
            <a:extLst>
              <a:ext uri="{FF2B5EF4-FFF2-40B4-BE49-F238E27FC236}">
                <a16:creationId xmlns:a16="http://schemas.microsoft.com/office/drawing/2014/main" id="{43F89ED8-E29C-3489-6C59-7E15E68A03DA}"/>
              </a:ext>
            </a:extLst>
          </p:cNvPr>
          <p:cNvSpPr/>
          <p:nvPr/>
        </p:nvSpPr>
        <p:spPr>
          <a:xfrm>
            <a:off x="2339752" y="2495076"/>
            <a:ext cx="1300038" cy="36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id="{606A5630-52C5-6B53-EB4B-A1273C8C5E4D}"/>
              </a:ext>
            </a:extLst>
          </p:cNvPr>
          <p:cNvSpPr/>
          <p:nvPr/>
        </p:nvSpPr>
        <p:spPr>
          <a:xfrm>
            <a:off x="1907704" y="5573184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Fuente: </a:t>
            </a:r>
            <a:r>
              <a:rPr lang="es-ES" sz="1200" dirty="0">
                <a:hlinkClick r:id="rId6"/>
              </a:rPr>
              <a:t>http://www.aula2005.com/html/cn3eso/08respiratori/aparatoespiratorio6tituloses.jpg</a:t>
            </a:r>
            <a:endParaRPr lang="es-ES" sz="1200" dirty="0"/>
          </a:p>
        </p:txBody>
      </p:sp>
      <p:sp>
        <p:nvSpPr>
          <p:cNvPr id="11" name="5 Elipse">
            <a:extLst>
              <a:ext uri="{FF2B5EF4-FFF2-40B4-BE49-F238E27FC236}">
                <a16:creationId xmlns:a16="http://schemas.microsoft.com/office/drawing/2014/main" id="{DC35E6EF-537F-28E6-9DA7-5C6482BEC795}"/>
              </a:ext>
            </a:extLst>
          </p:cNvPr>
          <p:cNvSpPr/>
          <p:nvPr/>
        </p:nvSpPr>
        <p:spPr>
          <a:xfrm>
            <a:off x="1327938" y="5015356"/>
            <a:ext cx="1300038" cy="36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6 Elipse">
            <a:extLst>
              <a:ext uri="{FF2B5EF4-FFF2-40B4-BE49-F238E27FC236}">
                <a16:creationId xmlns:a16="http://schemas.microsoft.com/office/drawing/2014/main" id="{49ED7349-4050-E7FD-E9D6-04F07E0AD966}"/>
              </a:ext>
            </a:extLst>
          </p:cNvPr>
          <p:cNvSpPr/>
          <p:nvPr/>
        </p:nvSpPr>
        <p:spPr>
          <a:xfrm>
            <a:off x="1271333" y="3647204"/>
            <a:ext cx="1300038" cy="36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2 Elipse">
            <a:extLst>
              <a:ext uri="{FF2B5EF4-FFF2-40B4-BE49-F238E27FC236}">
                <a16:creationId xmlns:a16="http://schemas.microsoft.com/office/drawing/2014/main" id="{DED5A2F5-2DC0-63DD-EBC1-47D197847D57}"/>
              </a:ext>
            </a:extLst>
          </p:cNvPr>
          <p:cNvSpPr/>
          <p:nvPr/>
        </p:nvSpPr>
        <p:spPr>
          <a:xfrm>
            <a:off x="5652120" y="2135036"/>
            <a:ext cx="1512168" cy="342272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8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188</TotalTime>
  <Words>683</Words>
  <Application>Microsoft Office PowerPoint</Application>
  <PresentationFormat>Presentación en pantalla (4:3)</PresentationFormat>
  <Paragraphs>114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Brush Script MT</vt:lpstr>
      <vt:lpstr>Wingdings</vt:lpstr>
      <vt:lpstr>Horizonte</vt:lpstr>
      <vt:lpstr>¿QUIÉN CORRE SIN CALENTAR? PUES HAZ LO MISMO AL HABLAR…</vt:lpstr>
      <vt:lpstr>Índice</vt:lpstr>
      <vt:lpstr>Presentación de PowerPoint</vt:lpstr>
      <vt:lpstr>Presentación de PowerPoint</vt:lpstr>
      <vt:lpstr>Presentación de PowerPoint</vt:lpstr>
      <vt:lpstr>¿Qué es la voz?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Importancia: modulación de la voz</vt:lpstr>
      <vt:lpstr> Activación</vt:lpstr>
      <vt:lpstr>Respiración</vt:lpstr>
      <vt:lpstr>Presentación de PowerPoint</vt:lpstr>
      <vt:lpstr>Versión breve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Lenguaje  verbal  y  paraverbal</dc:title>
  <dc:creator>Usuario de Windows</dc:creator>
  <cp:lastModifiedBy>DOLORES YUGUEROS SUAREZ</cp:lastModifiedBy>
  <cp:revision>73</cp:revision>
  <dcterms:created xsi:type="dcterms:W3CDTF">2017-09-12T18:36:05Z</dcterms:created>
  <dcterms:modified xsi:type="dcterms:W3CDTF">2024-03-11T18:40:24Z</dcterms:modified>
</cp:coreProperties>
</file>